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9" r:id="rId3"/>
    <p:sldId id="262" r:id="rId4"/>
    <p:sldId id="263" r:id="rId5"/>
    <p:sldId id="289" r:id="rId6"/>
    <p:sldId id="264" r:id="rId7"/>
    <p:sldId id="265" r:id="rId8"/>
    <p:sldId id="266" r:id="rId9"/>
    <p:sldId id="271" r:id="rId10"/>
    <p:sldId id="267" r:id="rId11"/>
    <p:sldId id="268" r:id="rId12"/>
    <p:sldId id="269" r:id="rId13"/>
    <p:sldId id="270" r:id="rId14"/>
    <p:sldId id="272" r:id="rId15"/>
    <p:sldId id="278" r:id="rId16"/>
    <p:sldId id="292" r:id="rId17"/>
    <p:sldId id="293" r:id="rId18"/>
    <p:sldId id="294" r:id="rId19"/>
    <p:sldId id="279" r:id="rId20"/>
    <p:sldId id="280" r:id="rId21"/>
    <p:sldId id="281" r:id="rId22"/>
    <p:sldId id="282" r:id="rId23"/>
    <p:sldId id="283" r:id="rId24"/>
    <p:sldId id="295" r:id="rId25"/>
    <p:sldId id="284" r:id="rId26"/>
    <p:sldId id="285" r:id="rId27"/>
    <p:sldId id="286" r:id="rId28"/>
    <p:sldId id="287" r:id="rId29"/>
    <p:sldId id="261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73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ec04cd25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ec04cd25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7498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Призывает всех к открытому доступу.</a:t>
            </a:r>
          </a:p>
        </p:txBody>
      </p:sp>
    </p:spTree>
    <p:extLst>
      <p:ext uri="{BB962C8B-B14F-4D97-AF65-F5344CB8AC3E}">
        <p14:creationId xmlns:p14="http://schemas.microsoft.com/office/powerpoint/2010/main" val="3914681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ru-RU" sz="1100" dirty="0"/>
              <a:t>Одна из технических задач при организации репозитория выбор программного продукта – платформы репозитория.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805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58;p13"/>
          <p:cNvPicPr preferRelativeResize="0"/>
          <p:nvPr userDrawn="1"/>
        </p:nvPicPr>
        <p:blipFill rotWithShape="1">
          <a:blip r:embed="rId2">
            <a:alphaModFix/>
          </a:blip>
          <a:srcRect l="5746" t="10160" r="7837" b="17006"/>
          <a:stretch/>
        </p:blipFill>
        <p:spPr>
          <a:xfrm>
            <a:off x="3" y="0"/>
            <a:ext cx="9143997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9;p13"/>
          <p:cNvSpPr/>
          <p:nvPr userDrawn="1"/>
        </p:nvSpPr>
        <p:spPr>
          <a:xfrm>
            <a:off x="3" y="0"/>
            <a:ext cx="9159300" cy="5143496"/>
          </a:xfrm>
          <a:prstGeom prst="rect">
            <a:avLst/>
          </a:prstGeom>
          <a:solidFill>
            <a:srgbClr val="935739">
              <a:alpha val="94118"/>
            </a:srgbClr>
          </a:solidFill>
          <a:ln w="9525" cap="flat" cmpd="sng">
            <a:solidFill>
              <a:srgbClr val="935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126" y="578274"/>
            <a:ext cx="3143743" cy="22191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755700"/>
            <a:ext cx="9144000" cy="438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7" name="Google Shape;66;p14"/>
          <p:cNvSpPr/>
          <p:nvPr userDrawn="1"/>
        </p:nvSpPr>
        <p:spPr>
          <a:xfrm>
            <a:off x="0" y="0"/>
            <a:ext cx="9144000" cy="755700"/>
          </a:xfrm>
          <a:prstGeom prst="rect">
            <a:avLst/>
          </a:prstGeom>
          <a:solidFill>
            <a:srgbClr val="935739"/>
          </a:solidFill>
          <a:ln>
            <a:solidFill>
              <a:srgbClr val="935739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67;p14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79" y="2122885"/>
            <a:ext cx="2522121" cy="33079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79" y="2122885"/>
            <a:ext cx="2522121" cy="330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6;p14"/>
          <p:cNvSpPr/>
          <p:nvPr userDrawn="1"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935739"/>
          </a:solidFill>
          <a:ln>
            <a:solidFill>
              <a:srgbClr val="935739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2373" y="3560723"/>
            <a:ext cx="8229600" cy="92117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4" name="Google Shape;84;p16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96561" y="476183"/>
            <a:ext cx="4340903" cy="30642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1"/>
          <p:cNvSpPr txBox="1"/>
          <p:nvPr userDrawn="1"/>
        </p:nvSpPr>
        <p:spPr>
          <a:xfrm>
            <a:off x="3684693" y="4881890"/>
            <a:ext cx="1774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100" dirty="0">
                <a:solidFill>
                  <a:schemeClr val="tx1"/>
                </a:solidFill>
              </a:rPr>
              <a:t>www.nu.edu.kz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space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nur.nu.edu.kz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u.kz.libguides.com/nur/home" TargetMode="Externa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7572375" y="4013770"/>
            <a:ext cx="122580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/>
            </a:b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706154-51E3-4D00-81A8-C067801FC918}"/>
              </a:ext>
            </a:extLst>
          </p:cNvPr>
          <p:cNvSpPr txBox="1"/>
          <p:nvPr/>
        </p:nvSpPr>
        <p:spPr>
          <a:xfrm>
            <a:off x="1919882" y="2725734"/>
            <a:ext cx="47666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Repository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EB517196-867B-4612-B49C-122A1556D020}"/>
              </a:ext>
            </a:extLst>
          </p:cNvPr>
          <p:cNvSpPr txBox="1">
            <a:spLocks/>
          </p:cNvSpPr>
          <p:nvPr/>
        </p:nvSpPr>
        <p:spPr>
          <a:xfrm>
            <a:off x="6308204" y="4013770"/>
            <a:ext cx="3168352" cy="1080120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1200" dirty="0" err="1">
                <a:solidFill>
                  <a:schemeClr val="tx1"/>
                </a:solidFill>
                <a:cs typeface="Andalus" panose="02020603050405020304" pitchFamily="18" charset="-78"/>
              </a:rPr>
              <a:t>Джангулова</a:t>
            </a:r>
            <a:r>
              <a:rPr lang="ru-RU" sz="1200" dirty="0">
                <a:solidFill>
                  <a:schemeClr val="tx1"/>
                </a:solidFill>
                <a:cs typeface="Andalus" panose="02020603050405020304" pitchFamily="18" charset="-78"/>
              </a:rPr>
              <a:t> Т. </a:t>
            </a:r>
          </a:p>
          <a:p>
            <a:r>
              <a:rPr lang="ru-RU" sz="1200" dirty="0">
                <a:solidFill>
                  <a:schemeClr val="tx1"/>
                </a:solidFill>
                <a:cs typeface="Andalus" panose="02020603050405020304" pitchFamily="18" charset="-78"/>
              </a:rPr>
              <a:t>Руководитель Офиса Оцифровки</a:t>
            </a:r>
          </a:p>
          <a:p>
            <a:r>
              <a:rPr lang="ru-RU" sz="1200" dirty="0">
                <a:solidFill>
                  <a:schemeClr val="tx1"/>
                </a:solidFill>
                <a:cs typeface="Andalus" panose="02020603050405020304" pitchFamily="18" charset="-78"/>
              </a:rPr>
              <a:t>Научная Библиотека</a:t>
            </a:r>
            <a:br>
              <a:rPr lang="ru-RU" sz="1200" dirty="0">
                <a:solidFill>
                  <a:schemeClr val="tx1"/>
                </a:solidFill>
                <a:cs typeface="Andalus" panose="02020603050405020304" pitchFamily="18" charset="-78"/>
              </a:rPr>
            </a:br>
            <a:r>
              <a:rPr lang="ru-RU" sz="1200" dirty="0">
                <a:solidFill>
                  <a:schemeClr val="tx1"/>
                </a:solidFill>
                <a:cs typeface="Andalus" panose="02020603050405020304" pitchFamily="18" charset="-78"/>
              </a:rPr>
              <a:t>Назарбаев Университета</a:t>
            </a:r>
          </a:p>
          <a:p>
            <a:r>
              <a:rPr lang="en-US" sz="1200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tolkyn.jangulova@nu.edu.kz</a:t>
            </a:r>
            <a:endParaRPr lang="ru-RU" sz="1050" dirty="0">
              <a:solidFill>
                <a:schemeClr val="tx1"/>
              </a:solidFill>
              <a:cs typeface="Andalus" panose="02020603050405020304" pitchFamily="18" charset="-78"/>
            </a:endParaRPr>
          </a:p>
          <a:p>
            <a:endParaRPr lang="ru-RU" sz="1600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CA80DDC9-F59E-464D-B897-98C076947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80" y="4157786"/>
            <a:ext cx="1901011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E854BF4-FA63-4B93-AF29-089B564D8D2E}"/>
              </a:ext>
            </a:extLst>
          </p:cNvPr>
          <p:cNvSpPr/>
          <p:nvPr/>
        </p:nvSpPr>
        <p:spPr>
          <a:xfrm>
            <a:off x="3718769" y="4642097"/>
            <a:ext cx="1375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tx1"/>
                </a:solidFill>
                <a:cs typeface="Andalus" panose="02020603050405020304" pitchFamily="18" charset="-78"/>
              </a:rPr>
              <a:t>Декабрь,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3B160-AD8B-4CFF-BE48-DC36999F5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Выбор программного продукта – платформы репозитория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351076-C010-4810-ACCC-0CFCE7CF6EB9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11700" y="1668451"/>
            <a:ext cx="4520700" cy="3054275"/>
          </a:xfrm>
        </p:spPr>
        <p:txBody>
          <a:bodyPr/>
          <a:lstStyle/>
          <a:p>
            <a:r>
              <a:rPr lang="en-US" sz="2000" b="1" dirty="0" err="1">
                <a:solidFill>
                  <a:srgbClr val="0000FF"/>
                </a:solidFill>
              </a:rPr>
              <a:t>Dspace</a:t>
            </a:r>
            <a:r>
              <a:rPr lang="ru-RU" sz="2000" b="1" dirty="0">
                <a:solidFill>
                  <a:srgbClr val="0000FF"/>
                </a:solidFill>
              </a:rPr>
              <a:t>  </a:t>
            </a:r>
            <a:r>
              <a:rPr lang="en-US" sz="2000" dirty="0">
                <a:solidFill>
                  <a:srgbClr val="0000FF"/>
                </a:solidFill>
                <a:hlinkClick r:id="rId3"/>
              </a:rPr>
              <a:t>http://www.dspace.org</a:t>
            </a:r>
            <a:endParaRPr lang="ru-RU" sz="2000" dirty="0">
              <a:solidFill>
                <a:srgbClr val="0000FF"/>
              </a:solidFill>
            </a:endParaRPr>
          </a:p>
          <a:p>
            <a:pPr marL="114300" indent="0">
              <a:buNone/>
            </a:pPr>
            <a:r>
              <a:rPr lang="ru-RU" sz="1400" dirty="0">
                <a:solidFill>
                  <a:srgbClr val="FF0000"/>
                </a:solidFill>
              </a:rPr>
              <a:t>       (бесплатная программа)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sz="1200" b="1" dirty="0" err="1"/>
              <a:t>Archimede</a:t>
            </a:r>
            <a:r>
              <a:rPr lang="ru-RU" sz="1200" b="1" dirty="0"/>
              <a:t> </a:t>
            </a:r>
            <a:r>
              <a:rPr lang="en-US" sz="1200" dirty="0"/>
              <a:t>http://www1.bibl.ulaval.ca/archimede/index.en.html</a:t>
            </a:r>
            <a:endParaRPr lang="en-US" sz="1200" b="1" dirty="0"/>
          </a:p>
          <a:p>
            <a:r>
              <a:rPr lang="en-US" sz="1200" b="1" dirty="0" err="1"/>
              <a:t>CDSware</a:t>
            </a:r>
            <a:r>
              <a:rPr lang="ru-RU" sz="1200" b="1" dirty="0"/>
              <a:t> </a:t>
            </a:r>
            <a:r>
              <a:rPr lang="en-US" sz="1200" dirty="0"/>
              <a:t>http://cdsware.cern.ch</a:t>
            </a:r>
            <a:endParaRPr lang="en-US" sz="1200" b="1" dirty="0"/>
          </a:p>
          <a:p>
            <a:r>
              <a:rPr lang="en-US" sz="1200" b="1" dirty="0" err="1"/>
              <a:t>CONTENTdm</a:t>
            </a:r>
            <a:r>
              <a:rPr lang="ru-RU" sz="1200" b="1" dirty="0"/>
              <a:t> </a:t>
            </a:r>
            <a:r>
              <a:rPr lang="en-US" sz="1200" dirty="0"/>
              <a:t>http://contentdm.com/</a:t>
            </a:r>
            <a:endParaRPr lang="en-US" sz="1200" b="1" dirty="0"/>
          </a:p>
          <a:p>
            <a:r>
              <a:rPr lang="en-US" sz="1200" b="1" dirty="0" err="1"/>
              <a:t>Eprints</a:t>
            </a:r>
            <a:r>
              <a:rPr lang="ru-RU" sz="1200" b="1" dirty="0"/>
              <a:t> </a:t>
            </a:r>
            <a:r>
              <a:rPr lang="en-US" sz="1200" dirty="0"/>
              <a:t>http://software.eprints.org</a:t>
            </a:r>
            <a:endParaRPr lang="en-US" sz="1200" b="1" dirty="0"/>
          </a:p>
          <a:p>
            <a:r>
              <a:rPr lang="en-US" sz="1200" b="1" dirty="0"/>
              <a:t>Fedora</a:t>
            </a:r>
            <a:r>
              <a:rPr lang="ru-RU" sz="1200" b="1" dirty="0"/>
              <a:t> </a:t>
            </a:r>
            <a:r>
              <a:rPr lang="en-US" sz="1200" b="1" dirty="0"/>
              <a:t> </a:t>
            </a:r>
            <a:r>
              <a:rPr lang="en-US" sz="1200" dirty="0"/>
              <a:t>http://www.fedora.info/index.shtml</a:t>
            </a:r>
            <a:endParaRPr lang="en-US" sz="1200" b="1" dirty="0"/>
          </a:p>
          <a:p>
            <a:r>
              <a:rPr lang="en-US" sz="1200" b="1" dirty="0"/>
              <a:t>Greenstone</a:t>
            </a:r>
            <a:r>
              <a:rPr lang="ru-RU" sz="1200" b="1" dirty="0"/>
              <a:t> </a:t>
            </a:r>
            <a:r>
              <a:rPr lang="en-US" sz="1200" dirty="0"/>
              <a:t>http://www.greenstone.org/cgi-bin/library</a:t>
            </a:r>
            <a:endParaRPr lang="en-US" sz="1200" b="1" dirty="0"/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5" name="Picture 2" descr="C:\Users\tolkyn.dzhangulova\Desktop\Capture.PNG">
            <a:extLst>
              <a:ext uri="{FF2B5EF4-FFF2-40B4-BE49-F238E27FC236}">
                <a16:creationId xmlns:a16="http://schemas.microsoft.com/office/drawing/2014/main" id="{52CC6216-44EA-4027-8BA0-29E9777A7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400" y="1668451"/>
            <a:ext cx="4078691" cy="28131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174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EB42A-0B84-4CC6-AFEC-9372EBDDA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</a:t>
            </a:r>
            <a:r>
              <a:rPr lang="ru-RU" sz="2800" b="1" dirty="0"/>
              <a:t>абочая группа по созданию репозитория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EA7DB3-EBB1-4E90-B28B-846091CB5DD2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699" y="1803574"/>
            <a:ext cx="4910381" cy="3104181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Состав группы: 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Ректор (проректор) университета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Провост по академическим делам 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Директор и сотрудники библиотеки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Юристы</a:t>
            </a:r>
          </a:p>
          <a:p>
            <a:pPr marL="0" indent="0">
              <a:buNone/>
            </a:pPr>
            <a:r>
              <a:rPr lang="ru-RU" sz="1600" b="1" dirty="0"/>
              <a:t>- Руководитель </a:t>
            </a:r>
            <a:r>
              <a:rPr lang="en-US" sz="1600" b="1" dirty="0"/>
              <a:t>IT </a:t>
            </a:r>
            <a:r>
              <a:rPr lang="ru-RU" sz="1600" b="1" dirty="0"/>
              <a:t>департамента,</a:t>
            </a:r>
          </a:p>
          <a:p>
            <a:pPr marL="0" indent="0">
              <a:buNone/>
            </a:pPr>
            <a:r>
              <a:rPr lang="ru-RU" sz="1600" b="1" dirty="0"/>
              <a:t>- Руководитель научного центра университета,</a:t>
            </a:r>
          </a:p>
          <a:p>
            <a:pPr>
              <a:buFontTx/>
              <a:buChar char="-"/>
            </a:pPr>
            <a:r>
              <a:rPr lang="ru-RU" sz="1600" b="1" dirty="0"/>
              <a:t>ИТ</a:t>
            </a:r>
            <a:r>
              <a:rPr lang="en-US" sz="1600" b="1" dirty="0"/>
              <a:t> – </a:t>
            </a:r>
            <a:r>
              <a:rPr lang="ru-RU" sz="1600" b="1" dirty="0"/>
              <a:t>специалист, администратор </a:t>
            </a:r>
          </a:p>
          <a:p>
            <a:pPr>
              <a:buFontTx/>
              <a:buChar char="-"/>
            </a:pPr>
            <a:r>
              <a:rPr lang="ru-RU" sz="1600" b="1" dirty="0"/>
              <a:t>Менеджеры – </a:t>
            </a:r>
            <a:r>
              <a:rPr lang="ru-RU" sz="1400" b="1" i="1" dirty="0">
                <a:solidFill>
                  <a:srgbClr val="0070C0"/>
                </a:solidFill>
              </a:rPr>
              <a:t>сотрудники Службы Оцифровки Библиотеки НУ</a:t>
            </a:r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FE706F-CFEB-41AE-878B-0828C6F91E3A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ru-RU" b="1" dirty="0"/>
              <a:t>- Вопросы политики создания репозитория его функционирования, разработка Положения и авторского соглашения.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617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74CA1C-0DCC-497D-8BD1-68AEE6CFD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Содержание Положения Репозитория НУ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E1B2CD-09AE-447C-BC4C-E338676CB69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699" y="1803575"/>
            <a:ext cx="8520600" cy="2765400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/>
              <a:t>Что необходимо прописать в Положении об Институциональном Репозитории?</a:t>
            </a:r>
          </a:p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r>
              <a:rPr lang="ru-RU" sz="1600" b="1" dirty="0"/>
              <a:t>1. Общие положения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2. Основные цели и задачи создания Репозитория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3. Принципы создания Репозитория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4. Виды и форматы материалов, размещаемых в Репозитории </a:t>
            </a:r>
          </a:p>
          <a:p>
            <a:pPr marL="0" indent="0">
              <a:buNone/>
            </a:pPr>
            <a:r>
              <a:rPr lang="ru-RU" sz="1600" b="1" dirty="0"/>
              <a:t>5. Порядок размещения публикаций в Репозитории </a:t>
            </a:r>
          </a:p>
          <a:p>
            <a:pPr marL="0" indent="0">
              <a:buNone/>
            </a:pPr>
            <a:r>
              <a:rPr lang="ru-RU" sz="1600" b="1" dirty="0"/>
              <a:t>6. Лицензионное соглашение присоединения к </a:t>
            </a:r>
            <a:br>
              <a:rPr lang="ru-RU" sz="1600" b="1" dirty="0"/>
            </a:br>
            <a:r>
              <a:rPr lang="ru-RU" sz="1600" b="1" dirty="0"/>
              <a:t>    Архиву открытого доступа (репозитория) 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162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E2BD90-3CFA-412B-AB30-9223902A0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/>
              <a:t>Основные цели и задачи создания Репозитория</a:t>
            </a:r>
            <a:endParaRPr lang="ru-RU" sz="2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EE61B2-937B-4124-BDF0-EFA1540FFB2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699" y="1803575"/>
            <a:ext cx="8520599" cy="27654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dirty="0">
                <a:solidFill>
                  <a:schemeClr val="bg1"/>
                </a:solidFill>
              </a:rPr>
              <a:t>1)повышение рейтинга научной деятельности, </a:t>
            </a:r>
            <a:r>
              <a:rPr lang="en-US" sz="1400" dirty="0">
                <a:solidFill>
                  <a:schemeClr val="bg1"/>
                </a:solidFill>
              </a:rPr>
              <a:t>web</a:t>
            </a:r>
            <a:r>
              <a:rPr lang="ru-RU" sz="1400" dirty="0">
                <a:solidFill>
                  <a:schemeClr val="bg1"/>
                </a:solidFill>
              </a:rPr>
              <a:t>-публикационной активности «Назарбаев Университет» путем продвижения его научных трудов в сети Интернет;</a:t>
            </a:r>
          </a:p>
          <a:p>
            <a:pPr marL="0" indent="0" algn="just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400" dirty="0">
                <a:solidFill>
                  <a:schemeClr val="bg1"/>
                </a:solidFill>
              </a:rPr>
              <a:t>2) содействие оценке научных работ в международных рейтингах образовательной и научно-исследовательской деятельности «Назарбаев Университет» с помощью проекта </a:t>
            </a:r>
            <a:r>
              <a:rPr lang="en-US" sz="1400" dirty="0">
                <a:solidFill>
                  <a:schemeClr val="bg1"/>
                </a:solidFill>
              </a:rPr>
              <a:t>Webometrics</a:t>
            </a:r>
            <a:r>
              <a:rPr lang="ru-RU" sz="1400" b="1" dirty="0">
                <a:solidFill>
                  <a:schemeClr val="bg1"/>
                </a:solidFill>
              </a:rPr>
              <a:t>;</a:t>
            </a:r>
          </a:p>
          <a:p>
            <a:pPr marL="0" indent="0" algn="just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400" dirty="0">
                <a:solidFill>
                  <a:schemeClr val="bg1"/>
                </a:solidFill>
              </a:rPr>
              <a:t>3) создание надежной и доступной системы централизованного и долговременного хранения электронных версий произведений работников «Назарбаев Университет»;</a:t>
            </a:r>
          </a:p>
          <a:p>
            <a:pPr marL="0" indent="0" algn="just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1400" dirty="0">
                <a:solidFill>
                  <a:schemeClr val="bg1"/>
                </a:solidFill>
              </a:rPr>
              <a:t>4) увеличение цитируемости научных публикаций работников «Назарбаев Университет» и его организаций путем обеспечения свободного доступа к публикациям через сеть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259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B84FC6-FF51-4266-9FEE-9E0CB830F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550" y="743268"/>
            <a:ext cx="8520600" cy="572700"/>
          </a:xfrm>
        </p:spPr>
        <p:txBody>
          <a:bodyPr/>
          <a:lstStyle/>
          <a:p>
            <a:r>
              <a:rPr lang="ru-RU" sz="1800" b="1" dirty="0"/>
              <a:t>Порядок размещения публикаций в Репозитории «Назарбаев Университет»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E6FD0C-CBE0-4380-810D-EA37E0CD475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54550" y="1467818"/>
            <a:ext cx="8825156" cy="35328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dirty="0"/>
              <a:t>- Репозиторий «Назарбаев Университет» пополняется документами правообладателем посредством </a:t>
            </a:r>
            <a:r>
              <a:rPr lang="ru-RU" sz="1400" u="sng" dirty="0"/>
              <a:t>самоархивирования</a:t>
            </a:r>
            <a:r>
              <a:rPr lang="ru-RU" sz="1400" dirty="0"/>
              <a:t> либо ответственным администратором путем архивирования в случае, если правообладатель предоставляет «Назарбаев Университету» право архивирования.</a:t>
            </a:r>
          </a:p>
          <a:p>
            <a:pPr algn="just"/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- Все участники процесса - правообладатель, ответственный администратор, пользователи осуществляют вход на портал Репозитория «Назарбаев университет» </a:t>
            </a:r>
            <a:r>
              <a:rPr lang="en-US" sz="1400" u="sng" dirty="0">
                <a:solidFill>
                  <a:srgbClr val="0070C0"/>
                </a:solidFill>
                <a:hlinkClick r:id="rId2"/>
              </a:rPr>
              <a:t>https://nur.nu.edu.kz/</a:t>
            </a:r>
            <a:endParaRPr lang="ru-RU" sz="1400" u="sng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ru-RU" sz="1400" dirty="0"/>
              <a:t>по логину выданных ответственным подразделением «Назарбаев университета».    </a:t>
            </a:r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- Права и обязанности автора или иного правообладателя (Лицензиара) определены в Лицензионном соглашении присоединения (приложение к Положению), которую  автор подписывает при размещении публикации в Репозиторий «Назарбаев Университет».</a:t>
            </a:r>
          </a:p>
          <a:p>
            <a:pPr marL="114300" indent="0">
              <a:buNone/>
            </a:pPr>
            <a:br>
              <a:rPr lang="ru-RU" sz="18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697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3E01E4-C814-4FB0-9599-2399CC7CD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Какие документы включены в Репозиторий НУ:</a:t>
            </a:r>
            <a:endParaRPr lang="ru-RU" sz="24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A3422E-2E0C-41E5-B201-BD310EAF95AC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699" y="1803575"/>
            <a:ext cx="8460825" cy="2765400"/>
          </a:xfrm>
        </p:spPr>
        <p:txBody>
          <a:bodyPr/>
          <a:lstStyle/>
          <a:p>
            <a:pPr lvl="0"/>
            <a:r>
              <a:rPr lang="ru-RU" sz="1800" dirty="0"/>
              <a:t>Научные статьи </a:t>
            </a:r>
          </a:p>
          <a:p>
            <a:pPr lvl="0"/>
            <a:r>
              <a:rPr lang="ru-RU" sz="1800" dirty="0"/>
              <a:t>Тезисы и диссертации</a:t>
            </a:r>
          </a:p>
          <a:p>
            <a:pPr lvl="0"/>
            <a:r>
              <a:rPr lang="ru-RU" sz="1800" dirty="0"/>
              <a:t>Главы из книг</a:t>
            </a:r>
          </a:p>
          <a:p>
            <a:pPr lvl="0"/>
            <a:r>
              <a:rPr lang="ru-RU" sz="1800" dirty="0"/>
              <a:t>Материалы конференций</a:t>
            </a:r>
          </a:p>
          <a:p>
            <a:pPr lvl="0"/>
            <a:r>
              <a:rPr lang="ru-RU" sz="1800" dirty="0"/>
              <a:t>Презентации</a:t>
            </a:r>
          </a:p>
          <a:p>
            <a:pPr lvl="0"/>
            <a:r>
              <a:rPr lang="ru-RU" sz="1800" dirty="0"/>
              <a:t>Аудио и видео файлы</a:t>
            </a:r>
          </a:p>
          <a:p>
            <a:pPr lvl="0"/>
            <a:endParaRPr lang="ru-RU" sz="1800" dirty="0"/>
          </a:p>
          <a:p>
            <a:pPr lvl="0"/>
            <a:r>
              <a:rPr lang="ru-RU" sz="1800" dirty="0"/>
              <a:t>Форматы сохранения – </a:t>
            </a:r>
            <a:r>
              <a:rPr lang="en-US" sz="1800" dirty="0">
                <a:solidFill>
                  <a:srgbClr val="0070C0"/>
                </a:solidFill>
              </a:rPr>
              <a:t>PDF, PPT, MP3</a:t>
            </a:r>
            <a:endParaRPr lang="ru-RU" sz="18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798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7FDEE2D9-5442-45DB-BD08-5524C93D8A6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078956" y="0"/>
            <a:ext cx="5893593" cy="882700"/>
          </a:xfrm>
        </p:spPr>
        <p:txBody>
          <a:bodyPr/>
          <a:lstStyle/>
          <a:p>
            <a:pPr marL="11430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Структура  и Сообщества РНУ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504AB4-EB17-497B-9BD2-0E50CF2EFF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81" t="14306" r="17813" b="5972"/>
          <a:stretch/>
        </p:blipFill>
        <p:spPr>
          <a:xfrm>
            <a:off x="1471613" y="882700"/>
            <a:ext cx="6072187" cy="4100513"/>
          </a:xfrm>
          <a:prstGeom prst="rect">
            <a:avLst/>
          </a:prstGeom>
        </p:spPr>
      </p:pic>
      <p:sp>
        <p:nvSpPr>
          <p:cNvPr id="7" name="Right Arrow 9">
            <a:extLst>
              <a:ext uri="{FF2B5EF4-FFF2-40B4-BE49-F238E27FC236}">
                <a16:creationId xmlns:a16="http://schemas.microsoft.com/office/drawing/2014/main" id="{032F91FF-6194-4041-8532-44F96154F301}"/>
              </a:ext>
            </a:extLst>
          </p:cNvPr>
          <p:cNvSpPr/>
          <p:nvPr/>
        </p:nvSpPr>
        <p:spPr>
          <a:xfrm>
            <a:off x="662221" y="1771687"/>
            <a:ext cx="809392" cy="396551"/>
          </a:xfrm>
          <a:prstGeom prst="rightArrow">
            <a:avLst/>
          </a:prstGeom>
          <a:solidFill>
            <a:srgbClr val="FFCC00"/>
          </a:solidFill>
          <a:ln>
            <a:solidFill>
              <a:srgbClr val="FF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44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7C13F2-2271-4AF0-8796-4A0E3160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1787" y="57151"/>
            <a:ext cx="6272213" cy="45005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Коллекции школы образования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1D296A-56EB-4116-B659-7AB1078CA8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53" t="13333" r="17343" b="5139"/>
          <a:stretch/>
        </p:blipFill>
        <p:spPr>
          <a:xfrm>
            <a:off x="1396605" y="728328"/>
            <a:ext cx="6018608" cy="4200859"/>
          </a:xfrm>
          <a:prstGeom prst="rect">
            <a:avLst/>
          </a:prstGeom>
        </p:spPr>
      </p:pic>
      <p:sp>
        <p:nvSpPr>
          <p:cNvPr id="7" name="Right Arrow 9">
            <a:extLst>
              <a:ext uri="{FF2B5EF4-FFF2-40B4-BE49-F238E27FC236}">
                <a16:creationId xmlns:a16="http://schemas.microsoft.com/office/drawing/2014/main" id="{3D31A572-E2BB-4BC8-A326-8E1367CDC678}"/>
              </a:ext>
            </a:extLst>
          </p:cNvPr>
          <p:cNvSpPr/>
          <p:nvPr/>
        </p:nvSpPr>
        <p:spPr>
          <a:xfrm>
            <a:off x="535781" y="3236155"/>
            <a:ext cx="946549" cy="396551"/>
          </a:xfrm>
          <a:prstGeom prst="rightArrow">
            <a:avLst/>
          </a:prstGeom>
          <a:solidFill>
            <a:srgbClr val="FFCC00"/>
          </a:solidFill>
          <a:ln>
            <a:solidFill>
              <a:srgbClr val="FF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031757-BBD3-4C1A-8E79-4AFE55EEF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19" t="13056" r="18281" b="4445"/>
          <a:stretch/>
        </p:blipFill>
        <p:spPr>
          <a:xfrm>
            <a:off x="3750469" y="507206"/>
            <a:ext cx="5329237" cy="38047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697667-153E-47F7-9D0D-3624C9A01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44" t="17500" r="23906" b="4444"/>
          <a:stretch/>
        </p:blipFill>
        <p:spPr>
          <a:xfrm>
            <a:off x="64294" y="578645"/>
            <a:ext cx="3543300" cy="357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98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628E92-B08D-47AF-80F5-EDBBDBD0C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Процесс размещения материалов в Репозиторий НУ</a:t>
            </a:r>
            <a:endParaRPr lang="ru-RU" dirty="0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1AEE4F93-C9E8-495F-AF43-BD687A7A5A0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97" y="2484710"/>
            <a:ext cx="1200150" cy="12192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4F9E63-C57D-49B4-80FA-5C2BC45FF85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847809" y="2291421"/>
            <a:ext cx="2330268" cy="1064002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Самостоятельное размещение статьи </a:t>
            </a:r>
          </a:p>
          <a:p>
            <a:pPr marL="114300" indent="0">
              <a:buNone/>
            </a:pP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(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Self-archiving</a:t>
            </a:r>
            <a:r>
              <a:rPr lang="ru-RU" sz="80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)</a:t>
            </a:r>
            <a:endParaRPr lang="en-US" sz="8000" b="1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8000" dirty="0"/>
              <a:t> 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C7749ACB-421E-4613-B7C5-ED04C3E2F5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849" y="3208610"/>
            <a:ext cx="1216152" cy="12161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C6210A-BDAA-4FC1-AFD1-3C557E3AE523}"/>
              </a:ext>
            </a:extLst>
          </p:cNvPr>
          <p:cNvSpPr txBox="1"/>
          <p:nvPr/>
        </p:nvSpPr>
        <p:spPr>
          <a:xfrm>
            <a:off x="3688621" y="4389241"/>
            <a:ext cx="240208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Путеводитель по размещению материалов  на сайте репозитория</a:t>
            </a:r>
            <a:endParaRPr lang="en-US" sz="1400" b="1" dirty="0"/>
          </a:p>
        </p:txBody>
      </p:sp>
      <p:sp>
        <p:nvSpPr>
          <p:cNvPr id="11" name="Right Arrow 11">
            <a:extLst>
              <a:ext uri="{FF2B5EF4-FFF2-40B4-BE49-F238E27FC236}">
                <a16:creationId xmlns:a16="http://schemas.microsoft.com/office/drawing/2014/main" id="{F1D9E28A-EAD7-400D-B4D2-130E0368FCA4}"/>
              </a:ext>
            </a:extLst>
          </p:cNvPr>
          <p:cNvSpPr/>
          <p:nvPr/>
        </p:nvSpPr>
        <p:spPr>
          <a:xfrm>
            <a:off x="4199523" y="2518622"/>
            <a:ext cx="12891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38C863F-8075-4807-B23C-626ED5EF70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343" t="11209" r="47385" b="24028"/>
          <a:stretch/>
        </p:blipFill>
        <p:spPr>
          <a:xfrm>
            <a:off x="6006925" y="1877059"/>
            <a:ext cx="2578532" cy="26631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799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Access – </a:t>
            </a:r>
            <a:r>
              <a:rPr lang="ru-RU" dirty="0"/>
              <a:t>Открытый доступ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699" y="1152474"/>
            <a:ext cx="8667995" cy="3826720"/>
          </a:xfrm>
        </p:spPr>
        <p:txBody>
          <a:bodyPr/>
          <a:lstStyle/>
          <a:p>
            <a:pPr algn="just"/>
            <a:r>
              <a:rPr lang="ru-RU" sz="1400" dirty="0"/>
              <a:t>Открытый доступ (</a:t>
            </a:r>
            <a:r>
              <a:rPr lang="ru-RU" sz="1400" dirty="0" err="1"/>
              <a:t>Open</a:t>
            </a:r>
            <a:r>
              <a:rPr lang="ru-RU" sz="1400" dirty="0"/>
              <a:t> </a:t>
            </a:r>
            <a:r>
              <a:rPr lang="ru-RU" sz="1400" dirty="0" err="1"/>
              <a:t>Access</a:t>
            </a:r>
            <a:r>
              <a:rPr lang="ru-RU" sz="1400" dirty="0"/>
              <a:t>) – это бесплатный, быстрый доступ к полным текстам научных и учебных материалов, публикациям рецензируемых </a:t>
            </a:r>
            <a:r>
              <a:rPr lang="ru-RU" sz="1400" dirty="0">
                <a:solidFill>
                  <a:srgbClr val="FF0000"/>
                </a:solidFill>
              </a:rPr>
              <a:t>научных</a:t>
            </a:r>
            <a:r>
              <a:rPr lang="ru-RU" sz="1400" dirty="0"/>
              <a:t> журналов в режиме реального времени, ориентированный на любого пользователя глобальной информационной сети. </a:t>
            </a:r>
            <a:endParaRPr lang="en-US" sz="1400" dirty="0"/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endParaRPr lang="en-US" dirty="0">
              <a:latin typeface="Arial Narrow" panose="020B0606020202030204" pitchFamily="34" charset="0"/>
            </a:endParaRPr>
          </a:p>
          <a:p>
            <a:pPr marL="139700" indent="0" algn="ctr">
              <a:buNone/>
            </a:pPr>
            <a:r>
              <a:rPr lang="en-US" b="1" i="1" dirty="0">
                <a:latin typeface="Arial Narrow" panose="020B0606020202030204" pitchFamily="34" charset="0"/>
              </a:rPr>
              <a:t>Paywalls</a:t>
            </a:r>
            <a:r>
              <a:rPr lang="ru-RU" b="1" i="1" dirty="0">
                <a:latin typeface="Arial Narrow" panose="020B0606020202030204" pitchFamily="34" charset="0"/>
              </a:rPr>
              <a:t> / Платный доступ</a:t>
            </a:r>
            <a:endParaRPr lang="ru-RU" sz="1400" b="1" i="1" dirty="0"/>
          </a:p>
          <a:p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0DAB74C-5616-4374-9376-D7A0DB5270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5" t="21083" r="49049" b="31150"/>
          <a:stretch/>
        </p:blipFill>
        <p:spPr bwMode="auto">
          <a:xfrm>
            <a:off x="2329483" y="2168578"/>
            <a:ext cx="3849793" cy="240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6D453-B75B-4EE1-AFCE-662DD0BA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Размещение с помощью менеджера Службы оцифровки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</a:br>
            <a:endParaRPr lang="ru-RU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9A8D48A3-3D87-43D7-BAC2-9B07426EC7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99" y="1969960"/>
            <a:ext cx="1216152" cy="121615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24D887A-9711-4099-B385-9374EFDF85D4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311150" y="1803400"/>
            <a:ext cx="8440738" cy="2765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500" dirty="0"/>
              <a:t> </a:t>
            </a:r>
          </a:p>
          <a:p>
            <a:pPr marL="114300" indent="0">
              <a:buNone/>
            </a:pPr>
            <a:endParaRPr lang="ru-RU" sz="2500" b="1" dirty="0"/>
          </a:p>
          <a:p>
            <a:pPr marL="114300" indent="0">
              <a:buNone/>
            </a:pPr>
            <a:endParaRPr lang="en-US" sz="2500" b="1" dirty="0"/>
          </a:p>
          <a:p>
            <a:pPr marL="0" indent="0">
              <a:buFont typeface="Arial" pitchFamily="34" charset="0"/>
              <a:buNone/>
            </a:pPr>
            <a:endParaRPr lang="en-US" sz="2500" b="1" dirty="0"/>
          </a:p>
          <a:p>
            <a:pPr marL="0" indent="0">
              <a:buFont typeface="Arial" pitchFamily="34" charset="0"/>
              <a:buNone/>
            </a:pPr>
            <a:endParaRPr lang="en-US" sz="2500" b="1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BE14057C-025F-4FF7-AE4C-4B4763D1B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1915" y="1841171"/>
            <a:ext cx="2328841" cy="22947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ight Arrow 11">
            <a:extLst>
              <a:ext uri="{FF2B5EF4-FFF2-40B4-BE49-F238E27FC236}">
                <a16:creationId xmlns:a16="http://schemas.microsoft.com/office/drawing/2014/main" id="{FAB3A8AF-F57C-434C-93F8-58509A4A5BCB}"/>
              </a:ext>
            </a:extLst>
          </p:cNvPr>
          <p:cNvSpPr/>
          <p:nvPr/>
        </p:nvSpPr>
        <p:spPr>
          <a:xfrm>
            <a:off x="1365075" y="3259581"/>
            <a:ext cx="1077988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11">
            <a:extLst>
              <a:ext uri="{FF2B5EF4-FFF2-40B4-BE49-F238E27FC236}">
                <a16:creationId xmlns:a16="http://schemas.microsoft.com/office/drawing/2014/main" id="{1B8F62C3-32FD-4AAE-A3CB-A71B1C8A7AC1}"/>
              </a:ext>
            </a:extLst>
          </p:cNvPr>
          <p:cNvSpPr/>
          <p:nvPr/>
        </p:nvSpPr>
        <p:spPr>
          <a:xfrm>
            <a:off x="5309620" y="2954781"/>
            <a:ext cx="1077988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A1BCB1-9528-435D-9989-ED3B4D1CF5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343" t="11209" r="47385" b="24028"/>
          <a:stretch/>
        </p:blipFill>
        <p:spPr>
          <a:xfrm>
            <a:off x="6559771" y="1709760"/>
            <a:ext cx="2410969" cy="24900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9625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3262E85-E04C-44D8-A59E-381594DDBB1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085539"/>
            <a:ext cx="4260300" cy="3483436"/>
          </a:xfrm>
        </p:spPr>
        <p:txBody>
          <a:bodyPr/>
          <a:lstStyle/>
          <a:p>
            <a:pPr marL="114300" indent="0" algn="ctr">
              <a:buNone/>
            </a:pPr>
            <a:r>
              <a:rPr lang="ru-RU" sz="1800" dirty="0">
                <a:solidFill>
                  <a:srgbClr val="0070C0"/>
                </a:solidFill>
              </a:rPr>
              <a:t>Лицензионное соглашение на размещение научного материала в Репозиторий НУ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pPr marL="114300" indent="0" algn="just">
              <a:buNone/>
            </a:pPr>
            <a:r>
              <a:rPr lang="ru-RU" sz="1600" dirty="0"/>
              <a:t>Лицензионное соглашение заключается между Назарбаев Университетом и Автором (преподаватель, ученый, студент) на размещение научного материала в открытом доступе  в Репозиторий Назарбаев Университета.</a:t>
            </a:r>
          </a:p>
          <a:p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B24BDF3-2FDF-4C2A-8114-06B29FBA0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3" t="14918" r="21318" b="6703"/>
          <a:stretch/>
        </p:blipFill>
        <p:spPr bwMode="auto">
          <a:xfrm>
            <a:off x="4722019" y="1174289"/>
            <a:ext cx="3999900" cy="348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994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1CF14-8E42-40E9-997E-6788A7ABF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Уровни доступа: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1FFD90-0EDE-44C6-898B-3F336CE9A70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803575"/>
            <a:ext cx="7524994" cy="276540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i="1" dirty="0"/>
              <a:t>Открытый Доступ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b="1" i="1" dirty="0"/>
              <a:t>Ограниченный доступ, </a:t>
            </a:r>
            <a:r>
              <a:rPr lang="ru-RU" dirty="0"/>
              <a:t>возможность получить доступ к полному тексту только для сотрудников НУ.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b="1" i="1" dirty="0" err="1"/>
              <a:t>Ембарго</a:t>
            </a:r>
            <a:r>
              <a:rPr lang="ru-RU" dirty="0"/>
              <a:t>: Год__  Месяц__ Число__</a:t>
            </a:r>
          </a:p>
          <a:p>
            <a:pPr marL="0" indent="0">
              <a:buNone/>
            </a:pPr>
            <a:r>
              <a:rPr lang="ru-RU" dirty="0"/>
              <a:t>(только библиографическое описание и аннотация).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163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44C6AC-DDC4-4405-87F8-6CFF7AD7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Права: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FD941D-5CB2-46C1-9E26-83ABE769A0C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46812" y="1803399"/>
            <a:ext cx="4000500" cy="276542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Автор сохраняет за собой исключительные права на свою интеллектуальную работу.</a:t>
            </a:r>
          </a:p>
          <a:p>
            <a:endParaRPr lang="ru-RU" dirty="0"/>
          </a:p>
          <a:p>
            <a:r>
              <a:rPr lang="ru-RU" dirty="0"/>
              <a:t>Назарбаев Университет оставляет за собой право на использование материалов, размещенных в </a:t>
            </a:r>
            <a:r>
              <a:rPr lang="ru-RU" dirty="0" err="1"/>
              <a:t>репозитории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Пользователям разрешается использовать контент без ограничений для некоммерческих целей, при условии надлежащего указания автора статьи.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C6C99D-A1B4-4554-B26E-59F4C5D2D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90" y="2071688"/>
            <a:ext cx="2968227" cy="263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97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29019-5B30-43EB-83EA-B75EA3189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99" y="832881"/>
            <a:ext cx="8703713" cy="970694"/>
          </a:xfrm>
        </p:spPr>
        <p:txBody>
          <a:bodyPr/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Stag Sans Web Light"/>
              </a:rPr>
              <a:t>Sherpa Romeo – </a:t>
            </a:r>
            <a:r>
              <a:rPr lang="ru-RU" b="1" i="0" dirty="0">
                <a:solidFill>
                  <a:srgbClr val="000000"/>
                </a:solidFill>
                <a:effectLst/>
                <a:latin typeface="Stag Sans Web Light"/>
              </a:rPr>
              <a:t>сайт для проверки политик журналов </a:t>
            </a:r>
            <a:br>
              <a:rPr lang="en-US" sz="2400" b="0" i="0" dirty="0">
                <a:solidFill>
                  <a:srgbClr val="000000"/>
                </a:solidFill>
                <a:effectLst/>
                <a:latin typeface="Stag Sans Web Light"/>
              </a:rPr>
            </a:br>
            <a:endParaRPr lang="ru-RU" sz="24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18989F-3370-4A2B-BA66-F20FD01BF391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https://v2.sherpa.ac.uk/romeo/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888C6D-2466-4F22-8BBC-C2D9131738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38" t="17347" r="41718" b="28889"/>
          <a:stretch/>
        </p:blipFill>
        <p:spPr>
          <a:xfrm>
            <a:off x="378620" y="1580287"/>
            <a:ext cx="4100512" cy="27654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923954-CF01-4020-A8D0-0A128C0930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53" t="12610" r="20391" b="5416"/>
          <a:stretch/>
        </p:blipFill>
        <p:spPr>
          <a:xfrm>
            <a:off x="4546052" y="1596032"/>
            <a:ext cx="4321747" cy="318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21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CB7D3-8737-4154-83B3-FE87A0B5B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79596"/>
            <a:ext cx="8520600" cy="5727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Регистрация Репозитория в мировых реестрах</a:t>
            </a:r>
            <a:br>
              <a:rPr lang="en-US" b="1" dirty="0"/>
            </a:br>
            <a:endParaRPr lang="ru-RU" dirty="0"/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62574189-DD55-46B4-895D-4C7ECE637F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46"/>
          <a:stretch/>
        </p:blipFill>
        <p:spPr>
          <a:xfrm>
            <a:off x="116682" y="1512763"/>
            <a:ext cx="2015700" cy="1223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8DEF19-7228-4D4B-93CE-DA7832C39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382" y="4084796"/>
            <a:ext cx="1782350" cy="710357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7A6DE4A6-935C-4142-ABB6-FD9FB975BD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32" y="2896523"/>
            <a:ext cx="2409825" cy="914400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638AB397-DE4F-4F17-A114-263D7C6D16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025" y="911398"/>
            <a:ext cx="5655606" cy="397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08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7081F7-E4FA-44C6-8087-36EEE91D0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Google Analytics</a:t>
            </a: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1CAF4D1-0236-4A18-9DD0-EDE532188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771911"/>
              </p:ext>
            </p:extLst>
          </p:nvPr>
        </p:nvGraphicFramePr>
        <p:xfrm>
          <a:off x="864395" y="1643063"/>
          <a:ext cx="711517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980">
                  <a:extLst>
                    <a:ext uri="{9D8B030D-6E8A-4147-A177-3AD203B41FA5}">
                      <a16:colId xmlns:a16="http://schemas.microsoft.com/office/drawing/2014/main" val="3132786185"/>
                    </a:ext>
                  </a:extLst>
                </a:gridCol>
                <a:gridCol w="2593756">
                  <a:extLst>
                    <a:ext uri="{9D8B030D-6E8A-4147-A177-3AD203B41FA5}">
                      <a16:colId xmlns:a16="http://schemas.microsoft.com/office/drawing/2014/main" val="1375364258"/>
                    </a:ext>
                  </a:extLst>
                </a:gridCol>
                <a:gridCol w="1031109">
                  <a:extLst>
                    <a:ext uri="{9D8B030D-6E8A-4147-A177-3AD203B41FA5}">
                      <a16:colId xmlns:a16="http://schemas.microsoft.com/office/drawing/2014/main" val="1986829446"/>
                    </a:ext>
                  </a:extLst>
                </a:gridCol>
                <a:gridCol w="1031109">
                  <a:extLst>
                    <a:ext uri="{9D8B030D-6E8A-4147-A177-3AD203B41FA5}">
                      <a16:colId xmlns:a16="http://schemas.microsoft.com/office/drawing/2014/main" val="2015463576"/>
                    </a:ext>
                  </a:extLst>
                </a:gridCol>
                <a:gridCol w="1031109">
                  <a:extLst>
                    <a:ext uri="{9D8B030D-6E8A-4147-A177-3AD203B41FA5}">
                      <a16:colId xmlns:a16="http://schemas.microsoft.com/office/drawing/2014/main" val="806925644"/>
                    </a:ext>
                  </a:extLst>
                </a:gridCol>
                <a:gridCol w="1031109">
                  <a:extLst>
                    <a:ext uri="{9D8B030D-6E8A-4147-A177-3AD203B41FA5}">
                      <a16:colId xmlns:a16="http://schemas.microsoft.com/office/drawing/2014/main" val="2845495696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#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Страны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7957588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Казахстан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3592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4652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6580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8241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113419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США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587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2106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1933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3045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447793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Китай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211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414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707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1080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726121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Великобритания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234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296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379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754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629946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Россия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185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1046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334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656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763064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Филиппины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39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99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119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418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877887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</a:rPr>
                        <a:t>Индия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94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117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176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345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610684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</a:rPr>
                        <a:t>Германия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113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173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203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321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5917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1488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150A8-C5B9-4F74-AE4E-2BFD3C86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2137" y="37244"/>
            <a:ext cx="5876132" cy="71285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Руководство по Репозиторию НУ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7E7DCCE-F6B7-40E3-93C8-A4A983F703E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9" t="7201" r="9524" b="4616"/>
          <a:stretch/>
        </p:blipFill>
        <p:spPr bwMode="auto">
          <a:xfrm>
            <a:off x="5374350" y="1728370"/>
            <a:ext cx="3769650" cy="221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CF968F-20CC-41A9-9928-76BC2CE92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6614"/>
            <a:ext cx="8092478" cy="7667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49E3D6-782A-418C-812B-2288740F71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28" y="1482540"/>
            <a:ext cx="4637722" cy="245887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A94638A-7835-48BD-93C5-60D324C7C470}"/>
              </a:ext>
            </a:extLst>
          </p:cNvPr>
          <p:cNvSpPr/>
          <p:nvPr/>
        </p:nvSpPr>
        <p:spPr>
          <a:xfrm>
            <a:off x="1761881" y="4360962"/>
            <a:ext cx="5198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hlinkClick r:id="rId5"/>
              </a:rPr>
              <a:t>https://nu.kz.libguides.com/nur/home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619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22FD9-85E8-4E5B-A4D8-38A3AE4FE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w Cen MT Condensed Extra Bold" panose="020B0803020202020204" pitchFamily="34" charset="0"/>
              </a:rPr>
              <a:t>Подробная информация:</a:t>
            </a:r>
            <a:endParaRPr lang="ru-RU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CB13A1F-CEBB-444B-AA3E-5058DA9624A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150" y="1803400"/>
            <a:ext cx="4000500" cy="27654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Visit us at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  <a:hlinkClick r:id="" action="ppaction://noaction"/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  <a:hlinkClick r:id="" action="ppaction://noaction"/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Institutional Repository website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 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nur.nu.edu.kz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Institutional Repository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LibGuide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 </a:t>
            </a: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nu.kz.libguides.com/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nur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9F17781F-6375-4E66-AE6B-19E1DF21F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50639"/>
            <a:ext cx="320040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73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72928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F0FCD-E93D-43C2-BABD-822987B86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007587"/>
            <a:ext cx="8520600" cy="421163"/>
          </a:xfrm>
        </p:spPr>
        <p:txBody>
          <a:bodyPr/>
          <a:lstStyle/>
          <a:p>
            <a:r>
              <a:rPr lang="ru-RU" dirty="0"/>
              <a:t>Декларации открытого доступа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7C5E66-D2D9-4F49-83EC-FDA316BEA8D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700" y="1600200"/>
            <a:ext cx="8660850" cy="3479006"/>
          </a:xfrm>
        </p:spPr>
        <p:txBody>
          <a:bodyPr/>
          <a:lstStyle/>
          <a:p>
            <a:pPr algn="just"/>
            <a:r>
              <a:rPr lang="ru-RU" sz="1400" dirty="0">
                <a:solidFill>
                  <a:srgbClr val="0000FF"/>
                </a:solidFill>
              </a:rPr>
              <a:t>Будапештская инициатива </a:t>
            </a:r>
            <a:r>
              <a:rPr lang="ru-RU" sz="1400" dirty="0"/>
              <a:t>«Открытый доступ» (</a:t>
            </a:r>
            <a:r>
              <a:rPr lang="ru-RU" sz="1400" dirty="0" err="1"/>
              <a:t>Budapest</a:t>
            </a:r>
            <a:r>
              <a:rPr lang="ru-RU" sz="1400" dirty="0"/>
              <a:t> </a:t>
            </a:r>
            <a:r>
              <a:rPr lang="ru-RU" sz="1400" dirty="0" err="1"/>
              <a:t>Open</a:t>
            </a:r>
            <a:r>
              <a:rPr lang="ru-RU" sz="1400" dirty="0"/>
              <a:t> </a:t>
            </a:r>
            <a:r>
              <a:rPr lang="ru-RU" sz="1400" dirty="0" err="1"/>
              <a:t>Access</a:t>
            </a:r>
            <a:r>
              <a:rPr lang="ru-RU" sz="1400" dirty="0"/>
              <a:t> </a:t>
            </a:r>
            <a:r>
              <a:rPr lang="ru-RU" sz="1400" dirty="0" err="1"/>
              <a:t>Initiative</a:t>
            </a:r>
            <a:r>
              <a:rPr lang="ru-RU" sz="1400" dirty="0"/>
              <a:t>) провозглашена на собрании, проведенном Институтом «Открытое Общество» 14 февраля 2002 г. в Будапеште.</a:t>
            </a:r>
          </a:p>
          <a:p>
            <a:endParaRPr lang="ru-RU" sz="1400" dirty="0"/>
          </a:p>
          <a:p>
            <a:pPr algn="just"/>
            <a:r>
              <a:rPr lang="ru-RU" sz="1400" dirty="0">
                <a:solidFill>
                  <a:srgbClr val="0000FF"/>
                </a:solidFill>
              </a:rPr>
              <a:t>Берлинская декларация </a:t>
            </a:r>
            <a:r>
              <a:rPr lang="ru-RU" sz="1400" dirty="0"/>
              <a:t>об открытом доступе к научным и гуманитарным знаниям (</a:t>
            </a:r>
            <a:r>
              <a:rPr lang="ru-RU" sz="1400" dirty="0" err="1"/>
              <a:t>Open</a:t>
            </a:r>
            <a:r>
              <a:rPr lang="ru-RU" sz="1400" dirty="0"/>
              <a:t> </a:t>
            </a:r>
            <a:r>
              <a:rPr lang="ru-RU" sz="1400" dirty="0" err="1"/>
              <a:t>Access</a:t>
            </a:r>
            <a:r>
              <a:rPr lang="ru-RU" sz="1400" dirty="0"/>
              <a:t> </a:t>
            </a:r>
            <a:r>
              <a:rPr lang="ru-RU" sz="1400" dirty="0" err="1"/>
              <a:t>to</a:t>
            </a:r>
            <a:r>
              <a:rPr lang="ru-RU" sz="1400" dirty="0"/>
              <a:t> </a:t>
            </a:r>
            <a:r>
              <a:rPr lang="ru-RU" sz="1400" dirty="0" err="1"/>
              <a:t>Knowledge</a:t>
            </a:r>
            <a:r>
              <a:rPr lang="ru-RU" sz="1400" dirty="0"/>
              <a:t> </a:t>
            </a:r>
            <a:r>
              <a:rPr lang="ru-RU" sz="1400" dirty="0" err="1"/>
              <a:t>in</a:t>
            </a:r>
            <a:r>
              <a:rPr lang="ru-RU" sz="1400" dirty="0"/>
              <a:t> </a:t>
            </a:r>
            <a:r>
              <a:rPr lang="ru-RU" sz="1400" dirty="0" err="1"/>
              <a:t>the</a:t>
            </a:r>
            <a:r>
              <a:rPr lang="ru-RU" sz="1400" dirty="0"/>
              <a:t> </a:t>
            </a:r>
            <a:r>
              <a:rPr lang="ru-RU" sz="1400" dirty="0" err="1"/>
              <a:t>Sciences</a:t>
            </a:r>
            <a:r>
              <a:rPr lang="ru-RU" sz="1400" dirty="0"/>
              <a:t> </a:t>
            </a:r>
            <a:r>
              <a:rPr lang="ru-RU" sz="1400" dirty="0" err="1"/>
              <a:t>and</a:t>
            </a:r>
            <a:r>
              <a:rPr lang="ru-RU" sz="1400" dirty="0"/>
              <a:t> </a:t>
            </a:r>
            <a:r>
              <a:rPr lang="ru-RU" sz="1400" dirty="0" err="1"/>
              <a:t>Humanities</a:t>
            </a:r>
            <a:r>
              <a:rPr lang="ru-RU" sz="1400" dirty="0"/>
              <a:t>), провозглашена в октябре 2003 г. во время специально созванной конференции.</a:t>
            </a:r>
          </a:p>
          <a:p>
            <a:pPr marL="114300" indent="0">
              <a:buNone/>
            </a:pPr>
            <a:endParaRPr lang="ru-RU" sz="1400" dirty="0">
              <a:solidFill>
                <a:srgbClr val="0000FF"/>
              </a:solidFill>
            </a:endParaRPr>
          </a:p>
          <a:p>
            <a:r>
              <a:rPr lang="ru-RU" sz="1400" dirty="0">
                <a:solidFill>
                  <a:srgbClr val="0000FF"/>
                </a:solidFill>
              </a:rPr>
              <a:t>Заявление в </a:t>
            </a:r>
            <a:r>
              <a:rPr lang="ru-RU" sz="1400" dirty="0" err="1">
                <a:solidFill>
                  <a:srgbClr val="0000FF"/>
                </a:solidFill>
              </a:rPr>
              <a:t>Бетезде</a:t>
            </a:r>
            <a:r>
              <a:rPr lang="ru-RU" sz="1400" dirty="0">
                <a:solidFill>
                  <a:srgbClr val="0000FF"/>
                </a:solidFill>
              </a:rPr>
              <a:t> </a:t>
            </a:r>
            <a:r>
              <a:rPr lang="ru-RU" sz="1400" dirty="0"/>
              <a:t>о публикациях открытого доступа (</a:t>
            </a:r>
            <a:r>
              <a:rPr lang="en-US" sz="1400" dirty="0"/>
              <a:t>Bethesda Statement on Open Access Publishing</a:t>
            </a:r>
            <a:r>
              <a:rPr lang="ru-RU" sz="1400" dirty="0"/>
              <a:t>) провозглашена 11 апреля 2003 г. в штаб-квартире Медицинского института Говарда Хьюза в </a:t>
            </a:r>
            <a:r>
              <a:rPr lang="ru-RU" sz="1400" dirty="0" err="1"/>
              <a:t>Чеви</a:t>
            </a:r>
            <a:r>
              <a:rPr lang="ru-RU" sz="1400" dirty="0"/>
              <a:t>-Чейз (шт. Мэриленд, США).</a:t>
            </a:r>
            <a:endParaRPr lang="en-US" sz="1400" dirty="0"/>
          </a:p>
          <a:p>
            <a:endParaRPr lang="ru-RU" sz="1400" dirty="0"/>
          </a:p>
          <a:p>
            <a:pPr marL="0" indent="0" algn="just">
              <a:buNone/>
            </a:pPr>
            <a:r>
              <a:rPr lang="ru-RU" sz="1400" dirty="0"/>
              <a:t>основной принцип: </a:t>
            </a:r>
            <a:r>
              <a:rPr lang="ru-RU" sz="1400" dirty="0">
                <a:solidFill>
                  <a:srgbClr val="FF0000"/>
                </a:solidFill>
              </a:rPr>
              <a:t>обеспечение бесплатного доступа к публикации через размещение в открытый электронный архив</a:t>
            </a:r>
            <a:r>
              <a:rPr lang="ru-RU" sz="1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744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4EB4D5-C2B5-4259-9D48-A305DDB00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78975"/>
            <a:ext cx="8520600" cy="5727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Calibri"/>
                <a:ea typeface="Times New Roman"/>
                <a:cs typeface="Times New Roman"/>
              </a:rPr>
              <a:t>Утверждено</a:t>
            </a:r>
            <a:r>
              <a:rPr lang="ru-RU" sz="1600" b="1" baseline="0" dirty="0">
                <a:effectLst/>
                <a:latin typeface="Calibri"/>
                <a:ea typeface="Times New Roman"/>
                <a:cs typeface="Times New Roman"/>
              </a:rPr>
              <a:t> решением Управляющего совета </a:t>
            </a:r>
            <a:br>
              <a:rPr lang="ru-RU" sz="1600" b="1" baseline="0" dirty="0"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1600" b="1" baseline="0" dirty="0">
                <a:effectLst/>
                <a:latin typeface="Calibri"/>
                <a:ea typeface="Times New Roman"/>
                <a:cs typeface="Times New Roman"/>
              </a:rPr>
              <a:t>Положение об Архиве открытого доступа (Репозитория)</a:t>
            </a:r>
            <a:br>
              <a:rPr lang="ru-RU" sz="1600" b="1" baseline="0" dirty="0"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1600" b="1" baseline="0" dirty="0">
                <a:effectLst/>
                <a:latin typeface="Calibri"/>
                <a:ea typeface="Times New Roman"/>
                <a:cs typeface="Times New Roman"/>
              </a:rPr>
              <a:t> АОО «Назарбаев Университет» от 15.08.2014.</a:t>
            </a:r>
            <a:br>
              <a:rPr lang="ru-RU" sz="1600" b="1" dirty="0">
                <a:effectLst/>
                <a:latin typeface="Calibri"/>
                <a:ea typeface="Times New Roman"/>
                <a:cs typeface="Times New Roman"/>
              </a:rPr>
            </a:br>
            <a:endParaRPr lang="ru-RU" sz="16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4B3D7664-51DE-4F82-B38B-FA46048B38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 t="9083" r="16667" b="5791"/>
          <a:stretch/>
        </p:blipFill>
        <p:spPr bwMode="auto">
          <a:xfrm>
            <a:off x="1265635" y="1740290"/>
            <a:ext cx="6392465" cy="3403209"/>
          </a:xfrm>
          <a:prstGeom prst="rec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7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CB7A2-CD1E-4A1E-BF13-519EACF04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4937" y="27974"/>
            <a:ext cx="5246137" cy="572700"/>
          </a:xfrm>
        </p:spPr>
        <p:txBody>
          <a:bodyPr/>
          <a:lstStyle/>
          <a:p>
            <a:r>
              <a:rPr lang="en-US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Access Policy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9EE14CB-0E1A-4A0E-97D1-70A14AD8F2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15616" r="17161" b="6434"/>
          <a:stretch/>
        </p:blipFill>
        <p:spPr bwMode="auto">
          <a:xfrm>
            <a:off x="338726" y="1067990"/>
            <a:ext cx="7034060" cy="37183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48699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C42EBC-3615-487B-9F5A-6A026DE7C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solidFill>
                  <a:srgbClr val="935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Nazarbayev University Repository</a:t>
            </a:r>
            <a:endParaRPr lang="ru-RU" b="1" i="1" dirty="0">
              <a:solidFill>
                <a:srgbClr val="93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27271-DD24-4353-B1E2-3B5B6B8BEF0A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11699" y="1803574"/>
            <a:ext cx="5238995" cy="2947019"/>
          </a:xfrm>
        </p:spPr>
        <p:txBody>
          <a:bodyPr/>
          <a:lstStyle/>
          <a:p>
            <a:pPr marL="114300" indent="0" algn="just">
              <a:buNone/>
            </a:pPr>
            <a:r>
              <a:rPr lang="ru-RU" sz="1600" dirty="0"/>
              <a:t>	Репозиторий «Назарбаев Университета»  - это институциональный электронный архив для </a:t>
            </a:r>
            <a:r>
              <a:rPr lang="ru-RU" sz="1600" dirty="0">
                <a:solidFill>
                  <a:srgbClr val="FF0000"/>
                </a:solidFill>
              </a:rPr>
              <a:t>длительного хранения</a:t>
            </a:r>
            <a:r>
              <a:rPr lang="ru-RU" sz="1600" dirty="0"/>
              <a:t>, накопления и обеспечения долговременного и надежного </a:t>
            </a:r>
            <a:r>
              <a:rPr lang="ru-RU" sz="1600" dirty="0">
                <a:solidFill>
                  <a:srgbClr val="FF0000"/>
                </a:solidFill>
              </a:rPr>
              <a:t>открытого доступа </a:t>
            </a:r>
            <a:r>
              <a:rPr lang="ru-RU" sz="1600" dirty="0"/>
              <a:t>к результатам </a:t>
            </a:r>
            <a:r>
              <a:rPr lang="ru-RU" sz="1600" dirty="0">
                <a:solidFill>
                  <a:srgbClr val="FF0000"/>
                </a:solidFill>
              </a:rPr>
              <a:t>научных исследований</a:t>
            </a:r>
            <a:r>
              <a:rPr lang="ru-RU" sz="1600" dirty="0"/>
              <a:t> и связанных с ними интеллектуальных продуктов академического сообщества «Назарбаев Университет» и его дочерних организаций. </a:t>
            </a:r>
            <a:endParaRPr lang="en-US" sz="1600" dirty="0"/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9851654-CE89-435D-934C-5DFD6048E6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826" y="1915221"/>
            <a:ext cx="3296464" cy="164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1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6D819-4AFD-42EE-B494-FC980891B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4490" y="63689"/>
            <a:ext cx="2761865" cy="599987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Repository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8E2FF3-2B13-4AD7-A21D-4083B3DF3C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60" t="32114" r="11016" b="5201"/>
          <a:stretch/>
        </p:blipFill>
        <p:spPr>
          <a:xfrm>
            <a:off x="9769" y="775448"/>
            <a:ext cx="9134231" cy="43043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787DA3-191B-4768-9483-37BABCEE346E}"/>
              </a:ext>
            </a:extLst>
          </p:cNvPr>
          <p:cNvSpPr txBox="1"/>
          <p:nvPr/>
        </p:nvSpPr>
        <p:spPr>
          <a:xfrm>
            <a:off x="5073446" y="179016"/>
            <a:ext cx="31487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https://nur.nu.edu.kz</a:t>
            </a:r>
          </a:p>
        </p:txBody>
      </p:sp>
    </p:spTree>
    <p:extLst>
      <p:ext uri="{BB962C8B-B14F-4D97-AF65-F5344CB8AC3E}">
        <p14:creationId xmlns:p14="http://schemas.microsoft.com/office/powerpoint/2010/main" val="3371142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tolkyn.dzhangulova\Desktop\Capture.PNG">
            <a:extLst>
              <a:ext uri="{FF2B5EF4-FFF2-40B4-BE49-F238E27FC236}">
                <a16:creationId xmlns:a16="http://schemas.microsoft.com/office/drawing/2014/main" id="{1DEE88F6-9B1E-4DAE-B9F8-801C2928B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788938"/>
            <a:ext cx="8058149" cy="469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693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168867-FE63-451D-B8D9-36AFCDD75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00419"/>
            <a:ext cx="8520600" cy="671194"/>
          </a:xfrm>
        </p:spPr>
        <p:txBody>
          <a:bodyPr/>
          <a:lstStyle/>
          <a:p>
            <a:r>
              <a:rPr lang="ru-RU" sz="1800" b="1" dirty="0">
                <a:solidFill>
                  <a:srgbClr val="C00000"/>
                </a:solidFill>
              </a:rPr>
              <a:t>Создание Репозитория Университета.</a:t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С чего начинать…..?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D534E5-A430-4BE5-8A45-0C4E16746D4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98712" y="1539255"/>
            <a:ext cx="8746575" cy="323276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1. </a:t>
            </a:r>
            <a:r>
              <a:rPr lang="ru-RU" b="1" dirty="0"/>
              <a:t>Выбор программного обеспечения</a:t>
            </a:r>
          </a:p>
          <a:p>
            <a:pPr marL="0" indent="0">
              <a:buNone/>
            </a:pPr>
            <a:r>
              <a:rPr lang="ru-RU" b="1" dirty="0"/>
              <a:t>2. Оборудование и Интернет</a:t>
            </a:r>
          </a:p>
          <a:p>
            <a:pPr marL="0" indent="0">
              <a:buNone/>
            </a:pPr>
            <a:r>
              <a:rPr lang="ru-RU" b="1" dirty="0"/>
              <a:t>3. Создание группы по организации ИР   </a:t>
            </a:r>
          </a:p>
          <a:p>
            <a:pPr marL="0" indent="0">
              <a:buNone/>
            </a:pPr>
            <a:r>
              <a:rPr lang="ru-RU" b="1" dirty="0"/>
              <a:t>     </a:t>
            </a:r>
            <a:r>
              <a:rPr lang="ru-RU" sz="1600" b="1" dirty="0"/>
              <a:t>(Руководство, Менеджеры и </a:t>
            </a:r>
            <a:r>
              <a:rPr lang="en-US" sz="1600" b="1" dirty="0"/>
              <a:t>IT-</a:t>
            </a:r>
            <a:r>
              <a:rPr lang="ru-RU" sz="1600" b="1" dirty="0"/>
              <a:t>специалист)</a:t>
            </a:r>
          </a:p>
          <a:p>
            <a:pPr marL="0" indent="0">
              <a:buNone/>
            </a:pPr>
            <a:r>
              <a:rPr lang="ru-RU" b="1" dirty="0"/>
              <a:t>4. Разработка регламентирующих документов (Политики ИР, соглашение) </a:t>
            </a:r>
          </a:p>
          <a:p>
            <a:pPr marL="0" indent="0">
              <a:buNone/>
            </a:pPr>
            <a:r>
              <a:rPr lang="ru-RU" b="1" dirty="0"/>
              <a:t>5. Создание веб сайта ИР</a:t>
            </a:r>
          </a:p>
          <a:p>
            <a:pPr marL="0" indent="0">
              <a:buNone/>
            </a:pPr>
            <a:r>
              <a:rPr lang="ru-RU" b="1" dirty="0"/>
              <a:t>6. Организация структуры репозитория:</a:t>
            </a:r>
          </a:p>
          <a:p>
            <a:pPr>
              <a:buFontTx/>
              <a:buChar char="-"/>
            </a:pPr>
            <a:r>
              <a:rPr lang="ru-RU" b="1" dirty="0"/>
              <a:t>создание сообществ и коллекций</a:t>
            </a:r>
          </a:p>
          <a:p>
            <a:pPr>
              <a:buFontTx/>
              <a:buChar char="-"/>
            </a:pPr>
            <a:r>
              <a:rPr lang="ru-RU" b="1" dirty="0"/>
              <a:t>проведение тренингов и презентаций для ППС</a:t>
            </a:r>
          </a:p>
          <a:p>
            <a:pPr>
              <a:buFontTx/>
              <a:buChar char="-"/>
            </a:pPr>
            <a:r>
              <a:rPr lang="ru-RU" b="1" dirty="0"/>
              <a:t>размещение материалов в Репозиторий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547281"/>
      </p:ext>
    </p:extLst>
  </p:cSld>
  <p:clrMapOvr>
    <a:masterClrMapping/>
  </p:clrMapOvr>
</p:sld>
</file>

<file path=ppt/theme/theme1.xml><?xml version="1.0" encoding="utf-8"?>
<a:theme xmlns:a="http://schemas.openxmlformats.org/drawingml/2006/main" name="NU brown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1088</Words>
  <Application>Microsoft Office PowerPoint</Application>
  <PresentationFormat>Экран (16:9)</PresentationFormat>
  <Paragraphs>213</Paragraphs>
  <Slides>29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Andalus</vt:lpstr>
      <vt:lpstr>Arial</vt:lpstr>
      <vt:lpstr>Arial Narrow</vt:lpstr>
      <vt:lpstr>Arial Rounded MT Bold</vt:lpstr>
      <vt:lpstr>Calibri</vt:lpstr>
      <vt:lpstr>Stag Sans Web Light</vt:lpstr>
      <vt:lpstr>Tw Cen MT Condensed Extra Bold</vt:lpstr>
      <vt:lpstr>NU brown theme</vt:lpstr>
      <vt:lpstr> </vt:lpstr>
      <vt:lpstr>Open Access – Открытый доступ</vt:lpstr>
      <vt:lpstr>Декларации открытого доступа</vt:lpstr>
      <vt:lpstr>Утверждено решением Управляющего совета  Положение об Архиве открытого доступа (Репозитория)  АОО «Назарбаев Университет» от 15.08.2014. </vt:lpstr>
      <vt:lpstr>Open Access Policy</vt:lpstr>
      <vt:lpstr>Nazarbayev University Repository</vt:lpstr>
      <vt:lpstr>Repository</vt:lpstr>
      <vt:lpstr>Презентация PowerPoint</vt:lpstr>
      <vt:lpstr>Создание Репозитория Университета. С чего начинать…..?</vt:lpstr>
      <vt:lpstr>Выбор программного продукта – платформы репозитория</vt:lpstr>
      <vt:lpstr>Рабочая группа по созданию репозитория</vt:lpstr>
      <vt:lpstr>Содержание Положения Репозитория НУ</vt:lpstr>
      <vt:lpstr>Основные цели и задачи создания Репозитория</vt:lpstr>
      <vt:lpstr>Порядок размещения публикаций в Репозитории «Назарбаев Университет» </vt:lpstr>
      <vt:lpstr>Какие документы включены в Репозиторий НУ:</vt:lpstr>
      <vt:lpstr>Презентация PowerPoint</vt:lpstr>
      <vt:lpstr>Коллекции школы образования</vt:lpstr>
      <vt:lpstr>Презентация PowerPoint</vt:lpstr>
      <vt:lpstr>Процесс размещения материалов в Репозиторий НУ</vt:lpstr>
      <vt:lpstr>Размещение с помощью менеджера Службы оцифровки </vt:lpstr>
      <vt:lpstr>Презентация PowerPoint</vt:lpstr>
      <vt:lpstr>Уровни доступа:</vt:lpstr>
      <vt:lpstr>Права:</vt:lpstr>
      <vt:lpstr>Sherpa Romeo – сайт для проверки политик журналов  </vt:lpstr>
      <vt:lpstr>Регистрация Репозитория в мировых реестрах </vt:lpstr>
      <vt:lpstr>Google Analytics</vt:lpstr>
      <vt:lpstr>Руководство по Репозиторию НУ</vt:lpstr>
      <vt:lpstr>Подробная информация: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rustam</cp:lastModifiedBy>
  <cp:revision>37</cp:revision>
  <dcterms:modified xsi:type="dcterms:W3CDTF">2020-12-08T13:45:09Z</dcterms:modified>
</cp:coreProperties>
</file>