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1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575513851653276E-2"/>
          <c:y val="4.4829703553496289E-2"/>
          <c:w val="0.60080640054041523"/>
          <c:h val="0.8131430624432606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Discussion clubs</c:v>
                </c:pt>
                <c:pt idx="1">
                  <c:v>Maker Space курсы</c:v>
                </c:pt>
                <c:pt idx="2">
                  <c:v>Клуб ораторского мастерства</c:v>
                </c:pt>
                <c:pt idx="3">
                  <c:v>тренинги по личностному росту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72.5</c:v>
                </c:pt>
                <c:pt idx="1">
                  <c:v>45.5</c:v>
                </c:pt>
                <c:pt idx="2">
                  <c:v>27.3</c:v>
                </c:pt>
                <c:pt idx="3">
                  <c:v>27.3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FEDD71-6E01-48D8-859C-EE847B468175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B5172F-A2CA-40D0-B362-55E7F1A7FB03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библиотека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EA79887-13AA-4010-826D-5760B436C901}" type="parTrans" cxnId="{542B5A65-02DC-4A88-A9EA-52A7D32F03C6}">
      <dgm:prSet/>
      <dgm:spPr/>
      <dgm:t>
        <a:bodyPr/>
        <a:lstStyle/>
        <a:p>
          <a:endParaRPr lang="ru-RU"/>
        </a:p>
      </dgm:t>
    </dgm:pt>
    <dgm:pt modelId="{1EA71CAE-F2A7-4417-907B-EA60559BC27E}" type="sibTrans" cxnId="{542B5A65-02DC-4A88-A9EA-52A7D32F03C6}">
      <dgm:prSet/>
      <dgm:spPr/>
      <dgm:t>
        <a:bodyPr/>
        <a:lstStyle/>
        <a:p>
          <a:endParaRPr lang="ru-RU"/>
        </a:p>
      </dgm:t>
    </dgm:pt>
    <dgm:pt modelId="{66624E33-4933-4D43-88F9-6BEBA306ED8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волонтер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91A6252-684D-47E9-B5B5-260266349F98}" type="parTrans" cxnId="{EEEFDEF9-7968-49CE-9F92-A279FCE2BFF3}">
      <dgm:prSet/>
      <dgm:spPr/>
      <dgm:t>
        <a:bodyPr/>
        <a:lstStyle/>
        <a:p>
          <a:endParaRPr lang="ru-RU"/>
        </a:p>
      </dgm:t>
    </dgm:pt>
    <dgm:pt modelId="{B1DF1612-451C-4D04-8CBE-6911ACEBFB19}" type="sibTrans" cxnId="{EEEFDEF9-7968-49CE-9F92-A279FCE2BFF3}">
      <dgm:prSet/>
      <dgm:spPr/>
      <dgm:t>
        <a:bodyPr/>
        <a:lstStyle/>
        <a:p>
          <a:endParaRPr lang="ru-RU"/>
        </a:p>
      </dgm:t>
    </dgm:pt>
    <dgm:pt modelId="{4E0AF3A3-7BA1-4C28-8D6C-03AE2D625A12}">
      <dgm:prSet phldrT="[Текст]" custT="1"/>
      <dgm:spPr/>
      <dgm:t>
        <a:bodyPr/>
        <a:lstStyle/>
        <a:p>
          <a:pPr algn="ctr"/>
          <a:endParaRPr lang="en-US" sz="110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endParaRPr lang="en-US" sz="110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Возможность раскрыть себя, развить способности, почувствовать свою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востребованность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и полезность обществу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3D6FF57-7ED9-447F-85F8-B6284DA295DA}" type="parTrans" cxnId="{C9247263-674B-4D1B-83FB-354009EA8E69}">
      <dgm:prSet/>
      <dgm:spPr/>
      <dgm:t>
        <a:bodyPr/>
        <a:lstStyle/>
        <a:p>
          <a:endParaRPr lang="ru-RU"/>
        </a:p>
      </dgm:t>
    </dgm:pt>
    <dgm:pt modelId="{C8BA05F1-E695-4A2D-920F-64F9683474F8}" type="sibTrans" cxnId="{C9247263-674B-4D1B-83FB-354009EA8E69}">
      <dgm:prSet/>
      <dgm:spPr/>
      <dgm:t>
        <a:bodyPr/>
        <a:lstStyle/>
        <a:p>
          <a:endParaRPr lang="ru-RU"/>
        </a:p>
      </dgm:t>
    </dgm:pt>
    <dgm:pt modelId="{E48548A0-77B5-4635-A82A-F9CB806CB7EF}">
      <dgm:prSet phldrT="[Текст]" custT="1"/>
      <dgm:spPr/>
      <dgm:t>
        <a:bodyPr/>
        <a:lstStyle/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грамотный подход к работе с волонтерами</a:t>
          </a:r>
          <a:endParaRPr lang="en-US" sz="140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endParaRPr lang="en-US" sz="140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A09A169C-248B-4F1F-9F00-F1C9F6C847CC}" type="parTrans" cxnId="{81B19AA7-DC03-4E95-9782-8F6C0BA8EB15}">
      <dgm:prSet/>
      <dgm:spPr/>
      <dgm:t>
        <a:bodyPr/>
        <a:lstStyle/>
        <a:p>
          <a:endParaRPr lang="ru-RU"/>
        </a:p>
      </dgm:t>
    </dgm:pt>
    <dgm:pt modelId="{CD170D67-30D3-45B8-B6C4-1AD8FE639004}" type="sibTrans" cxnId="{81B19AA7-DC03-4E95-9782-8F6C0BA8EB15}">
      <dgm:prSet/>
      <dgm:spPr/>
      <dgm:t>
        <a:bodyPr/>
        <a:lstStyle/>
        <a:p>
          <a:endParaRPr lang="ru-RU"/>
        </a:p>
      </dgm:t>
    </dgm:pt>
    <dgm:pt modelId="{1FF5FE3B-DB58-42E1-9300-8D17568AC004}" type="pres">
      <dgm:prSet presAssocID="{16FEDD71-6E01-48D8-859C-EE847B46817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B1EC84-2C93-4CA1-891B-9BAE799BA303}" type="pres">
      <dgm:prSet presAssocID="{16FEDD71-6E01-48D8-859C-EE847B468175}" presName="children" presStyleCnt="0"/>
      <dgm:spPr/>
    </dgm:pt>
    <dgm:pt modelId="{EAE8284C-5988-49C0-A2E7-82911368E387}" type="pres">
      <dgm:prSet presAssocID="{16FEDD71-6E01-48D8-859C-EE847B468175}" presName="childPlaceholder" presStyleCnt="0"/>
      <dgm:spPr/>
    </dgm:pt>
    <dgm:pt modelId="{540E254D-AD3C-4858-A412-CF52AF1EF329}" type="pres">
      <dgm:prSet presAssocID="{16FEDD71-6E01-48D8-859C-EE847B468175}" presName="circle" presStyleCnt="0"/>
      <dgm:spPr/>
    </dgm:pt>
    <dgm:pt modelId="{63835DBB-E95D-48AC-8362-A13C29CFF743}" type="pres">
      <dgm:prSet presAssocID="{16FEDD71-6E01-48D8-859C-EE847B468175}" presName="quadrant1" presStyleLbl="node1" presStyleIdx="0" presStyleCnt="4" custLinFactNeighborX="0" custLinFactNeighborY="394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8AEE78-5971-47CF-A41B-63CEC5FBC351}" type="pres">
      <dgm:prSet presAssocID="{16FEDD71-6E01-48D8-859C-EE847B468175}" presName="quadrant2" presStyleLbl="node1" presStyleIdx="1" presStyleCnt="4" custLinFactNeighborY="394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8D8D1-E91C-4876-8EF8-A4CDCCC0DFFE}" type="pres">
      <dgm:prSet presAssocID="{16FEDD71-6E01-48D8-859C-EE847B468175}" presName="quadrant3" presStyleLbl="node1" presStyleIdx="2" presStyleCnt="4" custScaleY="997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E7CDC-7182-472E-8929-1BF011C7FEF3}" type="pres">
      <dgm:prSet presAssocID="{16FEDD71-6E01-48D8-859C-EE847B468175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B0062C-5F0E-458B-9964-50E5C37A7C4B}" type="pres">
      <dgm:prSet presAssocID="{16FEDD71-6E01-48D8-859C-EE847B468175}" presName="quadrantPlaceholder" presStyleCnt="0"/>
      <dgm:spPr/>
    </dgm:pt>
    <dgm:pt modelId="{D5016F79-8434-4D84-B3CC-67E0BD083DD3}" type="pres">
      <dgm:prSet presAssocID="{16FEDD71-6E01-48D8-859C-EE847B468175}" presName="center1" presStyleLbl="fgShp" presStyleIdx="0" presStyleCnt="2"/>
      <dgm:spPr/>
    </dgm:pt>
    <dgm:pt modelId="{66232B7F-19C5-42E6-8D40-4071B0559A69}" type="pres">
      <dgm:prSet presAssocID="{16FEDD71-6E01-48D8-859C-EE847B468175}" presName="center2" presStyleLbl="fgShp" presStyleIdx="1" presStyleCnt="2"/>
      <dgm:spPr/>
    </dgm:pt>
  </dgm:ptLst>
  <dgm:cxnLst>
    <dgm:cxn modelId="{FA6D29FD-1844-4286-9332-BF6578DA22E8}" type="presOf" srcId="{4E0AF3A3-7BA1-4C28-8D6C-03AE2D625A12}" destId="{6218D8D1-E91C-4876-8EF8-A4CDCCC0DFFE}" srcOrd="0" destOrd="0" presId="urn:microsoft.com/office/officeart/2005/8/layout/cycle4#1"/>
    <dgm:cxn modelId="{AA71AAE6-21E9-402A-84A1-C867DED4AD00}" type="presOf" srcId="{E48548A0-77B5-4635-A82A-F9CB806CB7EF}" destId="{BB1E7CDC-7182-472E-8929-1BF011C7FEF3}" srcOrd="0" destOrd="0" presId="urn:microsoft.com/office/officeart/2005/8/layout/cycle4#1"/>
    <dgm:cxn modelId="{75807CFA-846B-429F-82AF-8C1CF8D617C2}" type="presOf" srcId="{16FEDD71-6E01-48D8-859C-EE847B468175}" destId="{1FF5FE3B-DB58-42E1-9300-8D17568AC004}" srcOrd="0" destOrd="0" presId="urn:microsoft.com/office/officeart/2005/8/layout/cycle4#1"/>
    <dgm:cxn modelId="{B822C2A3-047B-4092-BBF3-C19469B6CDD6}" type="presOf" srcId="{1BB5172F-A2CA-40D0-B362-55E7F1A7FB03}" destId="{63835DBB-E95D-48AC-8362-A13C29CFF743}" srcOrd="0" destOrd="0" presId="urn:microsoft.com/office/officeart/2005/8/layout/cycle4#1"/>
    <dgm:cxn modelId="{C9247263-674B-4D1B-83FB-354009EA8E69}" srcId="{16FEDD71-6E01-48D8-859C-EE847B468175}" destId="{4E0AF3A3-7BA1-4C28-8D6C-03AE2D625A12}" srcOrd="2" destOrd="0" parTransId="{F3D6FF57-7ED9-447F-85F8-B6284DA295DA}" sibTransId="{C8BA05F1-E695-4A2D-920F-64F9683474F8}"/>
    <dgm:cxn modelId="{EEEFDEF9-7968-49CE-9F92-A279FCE2BFF3}" srcId="{16FEDD71-6E01-48D8-859C-EE847B468175}" destId="{66624E33-4933-4D43-88F9-6BEBA306ED82}" srcOrd="1" destOrd="0" parTransId="{B91A6252-684D-47E9-B5B5-260266349F98}" sibTransId="{B1DF1612-451C-4D04-8CBE-6911ACEBFB19}"/>
    <dgm:cxn modelId="{81B19AA7-DC03-4E95-9782-8F6C0BA8EB15}" srcId="{16FEDD71-6E01-48D8-859C-EE847B468175}" destId="{E48548A0-77B5-4635-A82A-F9CB806CB7EF}" srcOrd="3" destOrd="0" parTransId="{A09A169C-248B-4F1F-9F00-F1C9F6C847CC}" sibTransId="{CD170D67-30D3-45B8-B6C4-1AD8FE639004}"/>
    <dgm:cxn modelId="{2A9181B4-1E0C-4504-B1F5-4218B49A8F5D}" type="presOf" srcId="{66624E33-4933-4D43-88F9-6BEBA306ED82}" destId="{908AEE78-5971-47CF-A41B-63CEC5FBC351}" srcOrd="0" destOrd="0" presId="urn:microsoft.com/office/officeart/2005/8/layout/cycle4#1"/>
    <dgm:cxn modelId="{542B5A65-02DC-4A88-A9EA-52A7D32F03C6}" srcId="{16FEDD71-6E01-48D8-859C-EE847B468175}" destId="{1BB5172F-A2CA-40D0-B362-55E7F1A7FB03}" srcOrd="0" destOrd="0" parTransId="{BEA79887-13AA-4010-826D-5760B436C901}" sibTransId="{1EA71CAE-F2A7-4417-907B-EA60559BC27E}"/>
    <dgm:cxn modelId="{160178EC-405E-43A7-BCA1-1EC617FE26B6}" type="presParOf" srcId="{1FF5FE3B-DB58-42E1-9300-8D17568AC004}" destId="{F7B1EC84-2C93-4CA1-891B-9BAE799BA303}" srcOrd="0" destOrd="0" presId="urn:microsoft.com/office/officeart/2005/8/layout/cycle4#1"/>
    <dgm:cxn modelId="{12DCE663-F36A-46A6-AF92-EE11CF08C3AE}" type="presParOf" srcId="{F7B1EC84-2C93-4CA1-891B-9BAE799BA303}" destId="{EAE8284C-5988-49C0-A2E7-82911368E387}" srcOrd="0" destOrd="0" presId="urn:microsoft.com/office/officeart/2005/8/layout/cycle4#1"/>
    <dgm:cxn modelId="{6D4902DD-B7C7-401C-B052-96B23D35C840}" type="presParOf" srcId="{1FF5FE3B-DB58-42E1-9300-8D17568AC004}" destId="{540E254D-AD3C-4858-A412-CF52AF1EF329}" srcOrd="1" destOrd="0" presId="urn:microsoft.com/office/officeart/2005/8/layout/cycle4#1"/>
    <dgm:cxn modelId="{365D6E3A-C54C-4340-BEB4-500F8C8C38A0}" type="presParOf" srcId="{540E254D-AD3C-4858-A412-CF52AF1EF329}" destId="{63835DBB-E95D-48AC-8362-A13C29CFF743}" srcOrd="0" destOrd="0" presId="urn:microsoft.com/office/officeart/2005/8/layout/cycle4#1"/>
    <dgm:cxn modelId="{F7CEDA06-D462-4F36-AD21-3EE40FEC1E0F}" type="presParOf" srcId="{540E254D-AD3C-4858-A412-CF52AF1EF329}" destId="{908AEE78-5971-47CF-A41B-63CEC5FBC351}" srcOrd="1" destOrd="0" presId="urn:microsoft.com/office/officeart/2005/8/layout/cycle4#1"/>
    <dgm:cxn modelId="{E66E785E-4A00-4D9B-8DC7-EFAA63EDFCDA}" type="presParOf" srcId="{540E254D-AD3C-4858-A412-CF52AF1EF329}" destId="{6218D8D1-E91C-4876-8EF8-A4CDCCC0DFFE}" srcOrd="2" destOrd="0" presId="urn:microsoft.com/office/officeart/2005/8/layout/cycle4#1"/>
    <dgm:cxn modelId="{E29E3D73-3AC7-4600-9575-2F00A96B8853}" type="presParOf" srcId="{540E254D-AD3C-4858-A412-CF52AF1EF329}" destId="{BB1E7CDC-7182-472E-8929-1BF011C7FEF3}" srcOrd="3" destOrd="0" presId="urn:microsoft.com/office/officeart/2005/8/layout/cycle4#1"/>
    <dgm:cxn modelId="{7DA65F18-F2F0-47CB-9CAB-EE603B11114B}" type="presParOf" srcId="{540E254D-AD3C-4858-A412-CF52AF1EF329}" destId="{6AB0062C-5F0E-458B-9964-50E5C37A7C4B}" srcOrd="4" destOrd="0" presId="urn:microsoft.com/office/officeart/2005/8/layout/cycle4#1"/>
    <dgm:cxn modelId="{AAB60AA4-2AB2-4240-9621-536BA1F73DA3}" type="presParOf" srcId="{1FF5FE3B-DB58-42E1-9300-8D17568AC004}" destId="{D5016F79-8434-4D84-B3CC-67E0BD083DD3}" srcOrd="2" destOrd="0" presId="urn:microsoft.com/office/officeart/2005/8/layout/cycle4#1"/>
    <dgm:cxn modelId="{2647B693-DE6C-4598-AAF5-00D115C61346}" type="presParOf" srcId="{1FF5FE3B-DB58-42E1-9300-8D17568AC004}" destId="{66232B7F-19C5-42E6-8D40-4071B0559A69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0504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03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14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38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32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9872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47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53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944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61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408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220C-D595-480D-8335-26BAAA129E47}" type="datetimeFigureOut">
              <a:rPr lang="ru-RU" smtClean="0"/>
              <a:pPr/>
              <a:t>21.05.2018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E7A66-8F77-4430-B4D5-B81B4DFB46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20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hyperlink" Target="https://www.facebook.com/usembassy.astana/videos/10156343549020348/" TargetMode="Externa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mericanenglish.state.gov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dx.org/" TargetMode="External"/><Relationship Id="rId13" Type="http://schemas.openxmlformats.org/officeDocument/2006/relationships/hyperlink" Target="https://www.memrise.com/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12" Type="http://schemas.openxmlformats.org/officeDocument/2006/relationships/hyperlink" Target="https://www.skillshare.com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11" Type="http://schemas.openxmlformats.org/officeDocument/2006/relationships/hyperlink" Target="https://www.udacity.com/" TargetMode="External"/><Relationship Id="rId5" Type="http://schemas.openxmlformats.org/officeDocument/2006/relationships/image" Target="../media/image15.png"/><Relationship Id="rId10" Type="http://schemas.openxmlformats.org/officeDocument/2006/relationships/hyperlink" Target="https://www.futurelearn.com/" TargetMode="External"/><Relationship Id="rId4" Type="http://schemas.openxmlformats.org/officeDocument/2006/relationships/image" Target="../media/image14.png"/><Relationship Id="rId9" Type="http://schemas.openxmlformats.org/officeDocument/2006/relationships/hyperlink" Target="https://www.coursera.or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fordaribaeva@gmail.com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utebaliyeva.Perizat@gmail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hyperlink" Target="https://www.facebook.com/usembassy.astana/videos/10156252632345348/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0530" y="1811822"/>
            <a:ext cx="9144000" cy="2387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 протяжении всей жизни: ориентир личного развития и новые возможности для модернизации университетской библиотеки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00941" y="4884390"/>
            <a:ext cx="4005943" cy="979714"/>
          </a:xfrm>
        </p:spPr>
        <p:txBody>
          <a:bodyPr>
            <a:normAutofit fontScale="85000" lnSpcReduction="10000"/>
          </a:bodyPr>
          <a:lstStyle/>
          <a:p>
            <a:r>
              <a:rPr lang="ru-RU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Дарибаева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Гульшат</a:t>
            </a:r>
            <a:endParaRPr lang="en-US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Утебалиева  </a:t>
            </a:r>
            <a:r>
              <a:rPr lang="ru-RU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Перизат</a:t>
            </a: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библиотека ЕНУ </a:t>
            </a:r>
            <a:r>
              <a:rPr lang="ru-RU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им.Л.Н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Гумилева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3147" y="20352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VII   Международная научно- практическая   конференция   «Библиотечное взаимодействие: Современные мировые тенденции в развитии вузовской библиотеки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(Library Connect 2018)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71225" y="6023209"/>
            <a:ext cx="4016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23-24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мая, 2018 год</a:t>
            </a:r>
          </a:p>
          <a:p>
            <a:pPr algn="ctr"/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Астана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05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88" y="5532437"/>
            <a:ext cx="10515600" cy="1325563"/>
          </a:xfrm>
        </p:spPr>
        <p:txBody>
          <a:bodyPr>
            <a:normAutofit/>
          </a:bodyPr>
          <a:lstStyle/>
          <a:p>
            <a:r>
              <a:rPr lang="kk-K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Ажар Каптагаева, выпускница программы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FLEX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волонтер центра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181099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по обмену в США мне очень не хватало американской культуры, места, где я могла бы найти ресурсы на английском языке и практиковать язык. К счастью, Американский Уголок стал для меня тем самым местом, тем самым 'уголком Америки'. Благодаря замечательным и к тому же абсолютно бесплатным материалам на английском языке, крутым мероприятиям и дружелюбному персоналу, я не только смогла поддерживать связь с иностранным миром, но и реализовать свои собственные проекты, делясь с людьми опытом и знаниями, приобретенными мною в Штатах. Также, учебники по подготовке к SAT, TOEFL, предоставленные библиотекой Уголка помогли мне успешно сдать эти экзамены и сделали меня на шаг ближе к заветному образованию в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Америке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109" y="427411"/>
            <a:ext cx="3161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Успешные истории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40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57262" cy="200736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3124472"/>
            <a:ext cx="4805339" cy="358245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за всю историю Центральной Азии делегация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TechWomen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посетила Казахстан со встречей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и карьера в сфере STEM: вызовы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возможности» для продвижения технических направлений среди девушек</a:t>
            </a:r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493457" y="0"/>
            <a:ext cx="5424800" cy="27550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Astana STEM Fest-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Идея популяризации  фундаментальных знаний среди казахстанской молодежи и школьников, демонстрация  динамичного развития науки, техники и технологий на конкретных примерах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7420" y="2190514"/>
            <a:ext cx="3161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Успешные истории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759" y="2559846"/>
            <a:ext cx="9818701" cy="429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82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463" y="365125"/>
            <a:ext cx="11939451" cy="1325563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Astana Toastmasters Club (ATC)- </a:t>
            </a:r>
            <a:r>
              <a:rPr lang="kk-K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приятие где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открываются таланты, раскрывается потенциал молодых людей, передается опыт старшего поколения в ведении дискуссий и публичного выступления</a:t>
            </a:r>
          </a:p>
        </p:txBody>
      </p:sp>
      <p:pic>
        <p:nvPicPr>
          <p:cNvPr id="4" name="22740079_361561110923184_3814776453224988672_n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92206" y="1690688"/>
            <a:ext cx="6691130" cy="4453713"/>
          </a:xfrm>
        </p:spPr>
      </p:pic>
      <p:sp>
        <p:nvSpPr>
          <p:cNvPr id="5" name="TextBox 4"/>
          <p:cNvSpPr txBox="1"/>
          <p:nvPr/>
        </p:nvSpPr>
        <p:spPr>
          <a:xfrm>
            <a:off x="2177143" y="6488668"/>
            <a:ext cx="9649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www.facebook.com/usembassy.astana/videos/10156343549020348/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994" y="1574754"/>
            <a:ext cx="7558352" cy="50323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470" y="2491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 бабушек Американского Уголка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74754"/>
            <a:ext cx="4805082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английского языка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грамотность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интернет ресурсов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и взаимопомощь  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07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082" y="-424671"/>
            <a:ext cx="12425082" cy="8718852"/>
          </a:xfrm>
        </p:spPr>
      </p:pic>
      <p:sp>
        <p:nvSpPr>
          <p:cNvPr id="6" name="TextBox 5"/>
          <p:cNvSpPr txBox="1"/>
          <p:nvPr/>
        </p:nvSpPr>
        <p:spPr>
          <a:xfrm>
            <a:off x="478971" y="226423"/>
            <a:ext cx="11312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Американского уголка нацелены на профессиональную подготовку,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softskills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лидерское качество, коммуникация, ораторское искусство, бизнес, новые технологии, азы менеджмента и т.д.</a:t>
            </a:r>
          </a:p>
        </p:txBody>
      </p:sp>
    </p:spTree>
    <p:extLst>
      <p:ext uri="{BB962C8B-B14F-4D97-AF65-F5344CB8AC3E}">
        <p14:creationId xmlns:p14="http://schemas.microsoft.com/office/powerpoint/2010/main" val="235628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1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исследования пользователей Американского уголка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824031"/>
              </p:ext>
            </p:extLst>
          </p:nvPr>
        </p:nvGraphicFramePr>
        <p:xfrm>
          <a:off x="167641" y="1690688"/>
          <a:ext cx="5684520" cy="4200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08914" y="1690688"/>
            <a:ext cx="5991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«Дискуссионные клубы и фильмы на английском значительно помогли улучшить уровень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английского»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63840" y="2777584"/>
            <a:ext cx="4328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«Уголок очень мотивирует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39542" y="3587481"/>
            <a:ext cx="4467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апгрейт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словарного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запаса»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4538" y="4397378"/>
            <a:ext cx="4545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«Нашла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активных взрослых волонтеров для реализации социальных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проектов»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5907" y="5981964"/>
            <a:ext cx="113472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ответы вдохновляют нас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большей активной и разнообразной деятельности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1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798" y="966651"/>
            <a:ext cx="9605554" cy="511176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0"/>
            <a:ext cx="10515600" cy="9666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 коллегам на основе нашего опыта и наблюдений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94798" y="6390731"/>
            <a:ext cx="11221130" cy="467269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навыков владения английским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языком</a:t>
            </a:r>
          </a:p>
          <a:p>
            <a:r>
              <a:rPr lang="kk-K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kk-K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ример: </a:t>
            </a:r>
            <a:r>
              <a:rPr lang="en-US" sz="1800" b="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https://americanenglish.state.gov/</a:t>
            </a:r>
            <a:r>
              <a:rPr lang="en-US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723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349" y="5009204"/>
            <a:ext cx="6103787" cy="18450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02" y="4554949"/>
            <a:ext cx="4635701" cy="2433743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-15375"/>
            <a:ext cx="11621153" cy="823912"/>
          </a:xfrm>
        </p:spPr>
        <p:txBody>
          <a:bodyPr>
            <a:noAutofit/>
          </a:bodyPr>
          <a:lstStyle/>
          <a:p>
            <a:r>
              <a:rPr lang="kk-K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Тренд западного образования: размещение в открытом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доступе методик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преподавания и изучения различных предметных областей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39" y="1082117"/>
            <a:ext cx="2971927" cy="14101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420" y="1082882"/>
            <a:ext cx="7673788" cy="15401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415" y="2451796"/>
            <a:ext cx="7229754" cy="29679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4650" y="2177510"/>
            <a:ext cx="5953760" cy="31733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7260" y="2530957"/>
            <a:ext cx="256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8"/>
              </a:rPr>
              <a:t>https://www.edx.org</a:t>
            </a:r>
            <a:r>
              <a:rPr lang="en-US" dirty="0" smtClean="0">
                <a:hlinkClick r:id="rId8"/>
              </a:rPr>
              <a:t>/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691813" y="2503141"/>
            <a:ext cx="328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9"/>
              </a:rPr>
              <a:t>https://www.coursera.org</a:t>
            </a:r>
            <a:r>
              <a:rPr lang="en-US" dirty="0" smtClean="0">
                <a:hlinkClick r:id="rId9"/>
              </a:rPr>
              <a:t>/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4362" y="4554949"/>
            <a:ext cx="3333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www.futurelearn.com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05071" y="5010142"/>
            <a:ext cx="3310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1"/>
              </a:rPr>
              <a:t>https://www.udacity.com</a:t>
            </a:r>
            <a:r>
              <a:rPr lang="en-US" dirty="0" smtClean="0">
                <a:hlinkClick r:id="rId11"/>
              </a:rPr>
              <a:t>/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49044" y="6445512"/>
            <a:ext cx="363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2"/>
              </a:rPr>
              <a:t>https://www.skillshare.com</a:t>
            </a:r>
            <a:r>
              <a:rPr lang="en-US" dirty="0" smtClean="0">
                <a:hlinkClick r:id="rId12"/>
              </a:rPr>
              <a:t>/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05071" y="6413814"/>
            <a:ext cx="390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3"/>
              </a:rPr>
              <a:t>https://www.memrise.com</a:t>
            </a:r>
            <a:r>
              <a:rPr lang="en-US" dirty="0" smtClean="0">
                <a:hlinkClick r:id="rId13"/>
              </a:rPr>
              <a:t>/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74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письма научных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эссе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поиску информации в базах данных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0091"/>
            <a:ext cx="6161382" cy="41075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618" y="1820091"/>
            <a:ext cx="6161382" cy="41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76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329" y="480919"/>
            <a:ext cx="5813612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встречать квалифицированный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библиотекарь,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 с основными правилами пользования ресурсами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услугами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библиотеки, расскажет об устройстве отделов и направит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персоналом должны всегда проводиться работы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повышению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обслуживания: общепринятые нормы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этикет, принципы управления сервисом и т.д.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354" y="480919"/>
            <a:ext cx="4024552" cy="604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27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Пожизненное образование: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инструмент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постоянной  актуализации накапливаемых в мире знаний;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средство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максимальной и  эффективной самореализации   в процессе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жизнедеятельности;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фактор устойчивого развития общества.  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56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952" y="200208"/>
            <a:ext cx="5114365" cy="1325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волонтерского движения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341" y="576777"/>
            <a:ext cx="5844988" cy="5844988"/>
          </a:xfrm>
        </p:spPr>
      </p:pic>
      <p:graphicFrame>
        <p:nvGraphicFramePr>
          <p:cNvPr id="16" name="Схема 15"/>
          <p:cNvGraphicFramePr/>
          <p:nvPr/>
        </p:nvGraphicFramePr>
        <p:xfrm>
          <a:off x="0" y="590272"/>
          <a:ext cx="6996022" cy="5827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62309" y="6357669"/>
            <a:ext cx="1129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воспитываем активных в социальном плане людей, которые занимаются своим пожизненным образованием.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9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29266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библиотечного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387" y="1843181"/>
            <a:ext cx="4515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индивидуальной и групповой работы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открытый доступ к ресурсу и к оргтехнике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комфортная мебель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радушие и открытость самого библиотекаря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867" y="1654829"/>
            <a:ext cx="7092063" cy="472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5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связь: мнение пользователя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Обратная связь помогает: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улучшить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предоставления ресурсов и услуг.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узкие места.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вносить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корректировки в расписание наших мероприятий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обустройстве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 Американского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уголка</a:t>
            </a: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Одним словом: держать руку на пульсе!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51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-2174966"/>
            <a:ext cx="12043954" cy="9032966"/>
          </a:xfrm>
        </p:spPr>
      </p:pic>
      <p:sp>
        <p:nvSpPr>
          <p:cNvPr id="5" name="TextBox 4"/>
          <p:cNvSpPr txBox="1"/>
          <p:nvPr/>
        </p:nvSpPr>
        <p:spPr>
          <a:xfrm>
            <a:off x="1110341" y="4493622"/>
            <a:ext cx="9980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2399" y="5382566"/>
            <a:ext cx="4275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рады ответить на ваши вопросы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93073" y="5994512"/>
            <a:ext cx="2769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Гульшат Дарибаева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fordaribaeva@gmail.com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38307" y="5994512"/>
            <a:ext cx="3204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Перизат Утебалиева </a:t>
            </a:r>
          </a:p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utebaliyeva.Perizat@gmail.com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68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1988" y="678142"/>
            <a:ext cx="10515600" cy="574878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3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«Непреходящую </a:t>
            </a:r>
            <a:r>
              <a:rPr 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в условиях стремительных изменений технологий производства и социально-экономических отношений общества представляет личностный потенциал человека, его способности быть подлинным субъектом познавательной, социальной, профессиональной и инновационной деятельности. Поэтому человек должен рассматриваться не как рабочая сила, средство общественного развития, а как его цель. Соответственно, образование взрослых выступает сферой духовного производства, продукт которого - приращение деятельных способностей специалиста, его возможностей компетентного и ответственного выполнения профессиональных и общественных функций, продуцирования новых идей, технологий и решений, повышение общей культуры и нравственности, обеспечение возможностей саморазвития». </a:t>
            </a:r>
            <a:endParaRPr lang="ru-RU" sz="3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Вербицкий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А., </a:t>
            </a:r>
          </a:p>
          <a:p>
            <a:pPr marL="0" indent="0" algn="r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МГГУ им. М. А.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Шолохова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(Москва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Россия)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24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Американские Уголки в Казахстане: новые идеи и новые  возможности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успешного культурно-образовательного сотрудничества США и Казахстана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иблиотеки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площадки реализации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Продвижение идеи равного доступа к информации и образовательным ресурсам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продуктивной деятельности на протяжении всей жизни. 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 развитию потенциала каждого посетителя.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9011" y="0"/>
            <a:ext cx="13805828" cy="73207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343" y="-27992"/>
            <a:ext cx="10515600" cy="11762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Американские Уголки в Казахстане: новые идеи 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возможности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56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Американский уголок в университетской библиотеке: возможности, опыт и успешные истории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435" y="1825625"/>
            <a:ext cx="1121036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 истории Американских Уголков в Казахстане центр открылся в стенах вузовской библиотеки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2015 года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7906"/>
            <a:ext cx="6060141" cy="40400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576" y="2817906"/>
            <a:ext cx="5822577" cy="404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91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6825" cy="81578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2718" y="266395"/>
            <a:ext cx="13142259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приоритета в работе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American Corner and Maker Space Astana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682" y="1390976"/>
            <a:ext cx="12111318" cy="4918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Продвижение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к английскому языку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владения им. 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ИТ-компетенций и коммуникативных способностей.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и интеллектуального потенциала. 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Содействие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техническому творчеству и распространению новых  научных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9756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изучения и практики английского языка; 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видеоматериалы;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ElibraryUSA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 по саморазвитию;</a:t>
            </a:r>
          </a:p>
          <a:p>
            <a:pPr>
              <a:buFontTx/>
              <a:buChar char="-"/>
            </a:pP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Площадка для технического творчества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Maker Space;</a:t>
            </a:r>
          </a:p>
          <a:p>
            <a:pPr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площадка для самостоятельной работы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5" y="597274"/>
            <a:ext cx="10877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и услуги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3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2043410_120974925271890_4513025027590848512_n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01973" y="113211"/>
            <a:ext cx="10362225" cy="5828620"/>
          </a:xfrm>
        </p:spPr>
      </p:pic>
      <p:sp>
        <p:nvSpPr>
          <p:cNvPr id="5" name="TextBox 4"/>
          <p:cNvSpPr txBox="1"/>
          <p:nvPr/>
        </p:nvSpPr>
        <p:spPr>
          <a:xfrm>
            <a:off x="1341119" y="6278878"/>
            <a:ext cx="968393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5"/>
              </a:rPr>
              <a:t>https://www.facebook.com/usembassy.astana/videos/10156252632345348</a:t>
            </a:r>
            <a:r>
              <a:rPr lang="en-US" dirty="0" smtClean="0">
                <a:hlinkClick r:id="rId5"/>
              </a:rPr>
              <a:t>/</a:t>
            </a:r>
            <a:r>
              <a:rPr lang="kk-KZ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24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</TotalTime>
  <Words>901</Words>
  <Application>Microsoft Office PowerPoint</Application>
  <PresentationFormat>Широкоэкранный</PresentationFormat>
  <Paragraphs>103</Paragraphs>
  <Slides>23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Тема Office</vt:lpstr>
      <vt:lpstr>Обучение на протяжении всей жизни: ориентир личного развития и новые возможности для модернизации университетской библиотеки</vt:lpstr>
      <vt:lpstr>Пожизненное образование:    </vt:lpstr>
      <vt:lpstr>Презентация PowerPoint</vt:lpstr>
      <vt:lpstr>Американские Уголки в Казахстане: новые идеи и новые  возможности</vt:lpstr>
      <vt:lpstr>Американские Уголки в Казахстане: новые идеи и новые возможности</vt:lpstr>
      <vt:lpstr>Американский уголок в университетской библиотеке: возможности, опыт и успешные истории</vt:lpstr>
      <vt:lpstr>4 приоритета в работе  American Corner and Maker Space Astana </vt:lpstr>
      <vt:lpstr>Презентация PowerPoint</vt:lpstr>
      <vt:lpstr>Презентация PowerPoint</vt:lpstr>
      <vt:lpstr>Ажар Каптагаева, выпускница программы FLEX, волонтер центра </vt:lpstr>
      <vt:lpstr>Презентация PowerPoint</vt:lpstr>
      <vt:lpstr>Astana Toastmasters Club (ATC)- мерприятие где открываются таланты, раскрывается потенциал молодых людей, передается опыт старшего поколения в ведении дискуссий и публичного выступления</vt:lpstr>
      <vt:lpstr>Клуб бабушек Американского Уголка </vt:lpstr>
      <vt:lpstr>Презентация PowerPoint</vt:lpstr>
      <vt:lpstr>Результаты исследования пользователей Американского уголка</vt:lpstr>
      <vt:lpstr>Рекомендации  коллегам на основе нашего опыта и наблюдений</vt:lpstr>
      <vt:lpstr>Презентация PowerPoint</vt:lpstr>
      <vt:lpstr>3. Развитие навыков письма научных эссе 4. Обучение поиску информации в базах данных</vt:lpstr>
      <vt:lpstr>Презентация PowerPoint</vt:lpstr>
      <vt:lpstr>7. Развитие волонтерского движения</vt:lpstr>
      <vt:lpstr>8.Организация библиотечного пространства</vt:lpstr>
      <vt:lpstr>9. Обратная связь: мнение пользователя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на протяжении всей жизни: ориентир на личностный рост  и  новые возможности для модернизации университетской библиотеки</dc:title>
  <dc:creator>Perizat Utrbaliyeva</dc:creator>
  <cp:lastModifiedBy>www</cp:lastModifiedBy>
  <cp:revision>46</cp:revision>
  <cp:lastPrinted>2018-05-21T15:00:09Z</cp:lastPrinted>
  <dcterms:created xsi:type="dcterms:W3CDTF">2018-05-17T14:15:59Z</dcterms:created>
  <dcterms:modified xsi:type="dcterms:W3CDTF">2018-05-21T15:02:27Z</dcterms:modified>
</cp:coreProperties>
</file>