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1" r:id="rId3"/>
    <p:sldId id="275" r:id="rId4"/>
    <p:sldId id="258" r:id="rId5"/>
    <p:sldId id="259" r:id="rId6"/>
    <p:sldId id="260" r:id="rId7"/>
    <p:sldId id="261" r:id="rId8"/>
    <p:sldId id="262" r:id="rId9"/>
    <p:sldId id="279" r:id="rId10"/>
    <p:sldId id="263" r:id="rId11"/>
    <p:sldId id="282" r:id="rId12"/>
    <p:sldId id="264" r:id="rId13"/>
    <p:sldId id="265" r:id="rId14"/>
    <p:sldId id="266" r:id="rId15"/>
    <p:sldId id="276" r:id="rId16"/>
    <p:sldId id="267" r:id="rId17"/>
    <p:sldId id="277" r:id="rId18"/>
    <p:sldId id="271" r:id="rId19"/>
    <p:sldId id="273" r:id="rId20"/>
    <p:sldId id="274" r:id="rId21"/>
    <p:sldId id="268" r:id="rId22"/>
    <p:sldId id="269" r:id="rId23"/>
    <p:sldId id="278" r:id="rId24"/>
    <p:sldId id="270" r:id="rId25"/>
    <p:sldId id="272" r:id="rId26"/>
    <p:sldId id="280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00" autoAdjust="0"/>
    <p:restoredTop sz="94434" autoAdjust="0"/>
  </p:normalViewPr>
  <p:slideViewPr>
    <p:cSldViewPr snapToGrid="0">
      <p:cViewPr varScale="1">
        <p:scale>
          <a:sx n="69" d="100"/>
          <a:sy n="69" d="100"/>
        </p:scale>
        <p:origin x="-76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6CED-F597-43F5-8FAD-FFD99583B7B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BE63-CD4C-4A95-8ADB-B8167939CF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1901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6CED-F597-43F5-8FAD-FFD99583B7B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BE63-CD4C-4A95-8ADB-B8167939CF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9427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6CED-F597-43F5-8FAD-FFD99583B7B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BE63-CD4C-4A95-8ADB-B8167939CF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74356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6CED-F597-43F5-8FAD-FFD99583B7B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BE63-CD4C-4A95-8ADB-B8167939CF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33593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6CED-F597-43F5-8FAD-FFD99583B7B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BE63-CD4C-4A95-8ADB-B8167939CF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14794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6CED-F597-43F5-8FAD-FFD99583B7B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BE63-CD4C-4A95-8ADB-B8167939CF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67888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6CED-F597-43F5-8FAD-FFD99583B7B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BE63-CD4C-4A95-8ADB-B8167939CF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66770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6CED-F597-43F5-8FAD-FFD99583B7B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BE63-CD4C-4A95-8ADB-B8167939CF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9762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6CED-F597-43F5-8FAD-FFD99583B7B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BE63-CD4C-4A95-8ADB-B8167939CF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6056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6CED-F597-43F5-8FAD-FFD99583B7B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C40DBE63-CD4C-4A95-8ADB-B8167939CF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4986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6CED-F597-43F5-8FAD-FFD99583B7B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BE63-CD4C-4A95-8ADB-B8167939CF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3924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6CED-F597-43F5-8FAD-FFD99583B7B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BE63-CD4C-4A95-8ADB-B8167939CF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1111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6CED-F597-43F5-8FAD-FFD99583B7B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BE63-CD4C-4A95-8ADB-B8167939CF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3348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6CED-F597-43F5-8FAD-FFD99583B7B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BE63-CD4C-4A95-8ADB-B8167939CF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9347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6CED-F597-43F5-8FAD-FFD99583B7B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BE63-CD4C-4A95-8ADB-B8167939CF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6975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6CED-F597-43F5-8FAD-FFD99583B7B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BE63-CD4C-4A95-8ADB-B8167939CF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6081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6CED-F597-43F5-8FAD-FFD99583B7B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BE63-CD4C-4A95-8ADB-B8167939CF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0394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AA06CED-F597-43F5-8FAD-FFD99583B7B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0DBE63-CD4C-4A95-8ADB-B8167939CF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003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utraveller.ru/place/9606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74880" y="1475878"/>
            <a:ext cx="9144000" cy="972825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Оценка условий и качества жизни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74880" y="2605751"/>
            <a:ext cx="9144000" cy="1655762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микрорайон Достык</a:t>
            </a:r>
          </a:p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г. 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Астана</a:t>
            </a: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966365" y="4942691"/>
            <a:ext cx="4043666" cy="1453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Бакалавриат </a:t>
            </a:r>
            <a:r>
              <a:rPr lang="ru-RU" sz="16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сестринского дела ШМНУ</a:t>
            </a:r>
            <a:endParaRPr lang="ru-RU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г. Астана  2018г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Босмаинова </a:t>
            </a:r>
            <a:r>
              <a:rPr lang="ru-RU" sz="16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Г.С.</a:t>
            </a:r>
            <a:endParaRPr lang="ru-RU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Ниязова Б.К.</a:t>
            </a:r>
            <a:endParaRPr lang="ru-RU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93614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ÐÐ°ÑÑÐ¸Ð½ÐºÐ¸ Ð¿Ð¾ Ð·Ð°Ð¿ÑÐ¾ÑÑ ÑÐµÐ½ÑÑ Ð¾Ð½ÐºÐ¾Ð»Ð¾Ð³Ð¸Ð¸ Ð¸ ÑÑÐ°Ð½ÑÐ¿Ð»Ð°Ð½ÑÐ¾Ð»Ð¾Ð³Ð¸Ð¸ Ð°ÑÑÐ°Ð½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126" y="3370998"/>
            <a:ext cx="6313411" cy="3336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Ð°ÑÑÐ¸Ð½ÐºÐ¸ Ð¿Ð¾ Ð·Ð°Ð¿ÑÐ¾ÑÑ ÑÐµÐ½ÑÑ ÐºÑÐ¾Ð²Ð¸ Ð°ÑÑÐ°Ð½Ð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63537" y="2817701"/>
            <a:ext cx="5561638" cy="389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ÐÐ°ÑÑÐ¸Ð½ÐºÐ¸ Ð¿Ð¾ Ð·Ð°Ð¿ÑÐ¾ÑÑ ÐºÐ°ÑÐ´Ð¸Ð¾ÑÐ¸ÑÑÑÐ³Ð¸ÑÐµÑÐºÐ¸Ð¹  ÑÐµÐ½ÑÑ Ð°ÑÑÐ°Ð½Ð°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89900" y="0"/>
            <a:ext cx="5535275" cy="3521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6328" y="99478"/>
            <a:ext cx="6096000" cy="303826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Медицинские учреждения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Очень 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хороший доступ к медицинским учреждениям. Буквально жителей 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района 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отделяет небольшое расстояние от медицинских учреждений таких, как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«Национальный научный центр кардиохирургии»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«Национальный научный  центр онкологии и трансплантологии»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«Центр крови»</a:t>
            </a:r>
            <a:endParaRPr lang="ru-RU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08834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222976"/>
            <a:ext cx="6182436" cy="1752599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«Национальный научный центр материнства и детства»</a:t>
            </a:r>
            <a:b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«Республиканский диагностический центр»</a:t>
            </a:r>
            <a:b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«Национальный центр нейрохирургии»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8" descr="ÐÐ°ÑÑÐ¸Ð½ÐºÐ¸ Ð¿Ð¾ Ð·Ð°Ð¿ÑÐ¾ÑÑ ÑÐµÐ½ÑÑ Ð¼Ð°ÑÐµÑÐ¸Ð½ÑÑÐ²Ð° Ð¸ Ð´ÐµÑÑÑÐ²Ð°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705" b="8997"/>
          <a:stretch/>
        </p:blipFill>
        <p:spPr bwMode="auto">
          <a:xfrm>
            <a:off x="6303835" y="0"/>
            <a:ext cx="5888165" cy="3589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ÐÐ°ÑÑÐ¸Ð½ÐºÐ¸ Ð¿Ð¾ Ð·Ð°Ð¿ÑÐ¾ÑÑ ÑÐµÐ½ÑÑ Ð½ÐµÐ¹ÑÐ¾ÑÐ¸ÑÑÑÐ³Ð¸Ð¸ Ð°ÑÑÐ°Ð½Ð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93667" y="3425588"/>
            <a:ext cx="5482280" cy="3315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ÐÐ°ÑÑÐ¸Ð½ÐºÐ¸ Ð¿Ð¾ Ð·Ð°Ð¿ÑÐ¾ÑÑ ÑÐµÑÐ¿ÑÐ±Ð»Ð¸ÐºÐ°Ð½ÑÐºÐ¸Ð¹ Ð´Ð¸Ð°Ð³Ð½Ð¾ÑÑÐ¸ÑÐµÑÐºÐ¸Ð¹ ÑÐµÐ½ÑÑ Ð°ÑÑÐ°Ð½Ð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9071" y="2438399"/>
            <a:ext cx="5804764" cy="4353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077457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835"/>
            <a:ext cx="6613033" cy="1744203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Организации, обеспечивающие</a:t>
            </a:r>
            <a:b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нашу безопасность</a:t>
            </a:r>
            <a:b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 доме по ул. Сауран располагается полицейский участок. </a:t>
            </a:r>
            <a:b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Согласно опроса сотрудников участка криминальное состояние есильского района наиболее благополучное.</a:t>
            </a:r>
            <a:b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Через дорогу от района расположена пожарная часть №17.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ÐÐ°ÑÑÐ¸Ð½ÐºÐ¸ Ð¿Ð¾ Ð·Ð°Ð¿ÑÐ¾ÑÑ Ð¿Ð¾Ð¶Ð°ÑÐ½Ð°Ñ ÑÐ°ÑÑÑ 17 Ð¿Ð¾ ÑÐ» ÐºÐµÑÐµÐ¹ Ð¶Ð°Ð½Ð¸Ð±ÐµÐº ÑÐ°Ð½Ð´Ð°Ñ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830" y="2079508"/>
            <a:ext cx="6915150" cy="4591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272"/>
          <a:stretch/>
        </p:blipFill>
        <p:spPr>
          <a:xfrm rot="5400000">
            <a:off x="6218511" y="759647"/>
            <a:ext cx="6305452" cy="5516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035084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9516" y="36314"/>
            <a:ext cx="7042484" cy="2450212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Централизованные пункты сбора отходов</a:t>
            </a:r>
            <a:br>
              <a:rPr lang="ru-RU" sz="31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Во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дворах жилых домов в централизованных пунктах установлены различные контейнеры по раздельному сбору отходов: для сбора бумаги, стекла, пластика, также имеются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экобоксы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оранжевого цвета для сбора энергосберегающих ртутьсодержащих ламп.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777069" y="-512731"/>
            <a:ext cx="3786897" cy="5228492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11350" y="2650299"/>
            <a:ext cx="5260903" cy="3945677"/>
          </a:xfrm>
          <a:prstGeom prst="rect">
            <a:avLst/>
          </a:prstGeom>
        </p:spPr>
      </p:pic>
      <p:pic>
        <p:nvPicPr>
          <p:cNvPr id="3074" name="Picture 2" descr="Ð¤Ð¾ÑÐ¾Ð³ÑÐ°ÑÐ¸Ñ - ÐÐºÐ¾Ð»Ð¾ 700 Ð¾ÑÐ´ÐµÐ»ÑÐ½ÑÑ Ð¼ÑÑÐ¾ÑÐ½ÑÑ ÐºÐ¾Ð½ÑÐµÐ¹Ð½ÐµÑÐ¾Ð² Ð´Ð»Ñ ÑÐ±Ð¾ÑÐ° Ð±ÑÐ¼Ð°Ð³Ð¸ Ð¿Ð¾ÑÐ²ÑÑÑÑ Ð² ÐÑÑÐ°Ð½Ð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5436" y="3442958"/>
            <a:ext cx="4844391" cy="3303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213178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889" y="317310"/>
            <a:ext cx="5765873" cy="1197591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Спортивные площадки во дворах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736183" y="1388296"/>
            <a:ext cx="4790523" cy="59291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32762" y="106266"/>
            <a:ext cx="6259238" cy="469442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096000" y="4976147"/>
            <a:ext cx="6112395" cy="663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 дворовых площадках установлены 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спортивные тренажеры д</a:t>
            </a: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ля детей и взрослых</a:t>
            </a:r>
            <a:endParaRPr lang="ru-RU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35471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290" y="204536"/>
            <a:ext cx="10018713" cy="1195413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В каждом дворе данного района имеется футбольное поле, где и дети, и взрослые </a:t>
            </a:r>
            <a:b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могут поиграть в футбол; баскетбольное поле. В доме также есть небольшая шахматная частная академия, для любителей шахмат.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754743" y="1238140"/>
            <a:ext cx="4888708" cy="579380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6324875" y="1390557"/>
            <a:ext cx="5179445" cy="5198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97707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585" y="130312"/>
            <a:ext cx="6187272" cy="119352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Гостиничные корпуса, бизнесцентры и места </a:t>
            </a:r>
            <a:b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общественного питания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62110" y="130311"/>
            <a:ext cx="5510127" cy="390077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7039181" y="2226546"/>
            <a:ext cx="3712192" cy="5264121"/>
          </a:xfrm>
          <a:prstGeom prst="rect">
            <a:avLst/>
          </a:prstGeom>
        </p:spPr>
      </p:pic>
      <p:pic>
        <p:nvPicPr>
          <p:cNvPr id="1026" name="Picture 2" descr="ÐÐ°ÑÑÐ¸Ð½ÐºÐ¸ Ð¿Ð¾ Ð·Ð°Ð¿ÑÐ¾ÑÑ Ð°ÐºÑÐ¸Ð² ÑÐµÐ½ÑÑ Ð°ÑÑÐ°Ð½Ð° ÑÐ» Ð°Ð»Ð¼Ð°ÑÑ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2585" y="1455874"/>
            <a:ext cx="5665783" cy="5258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354896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129585" cy="1095185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Административные </a:t>
            </a:r>
            <a:b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здания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ÐÐ°ÑÑÐ¸Ð½ÐºÐ¸ Ð¿Ð¾ Ð·Ð°Ð¿ÑÐ¾ÑÑ Ð°ÐºÐ¸Ð¼Ð°Ñ ÐµÑÐ¸Ð»ÑÑÐºÐ¾Ð³Ð¾ ÑÐ°Ð¹Ð¾Ð½Ð° Ð°ÑÑÐ°Ð½Ð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830" y="1815152"/>
            <a:ext cx="7028597" cy="4896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ÐÐ°ÑÑÐ¸Ð½ÐºÐ¸ Ð¿Ð¾ Ð·Ð°Ð¿ÑÐ¾ÑÑ ÐµÑÐ¸Ð»ÑÑÐºÐ°Ñ Ð¿ÑÐ¾ÐºÑÑÐ°ÑÑÑÐ° Ð°ÑÑÐ°Ð½Ð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355" b="16133"/>
          <a:stretch/>
        </p:blipFill>
        <p:spPr bwMode="auto">
          <a:xfrm>
            <a:off x="6180042" y="127988"/>
            <a:ext cx="5995916" cy="4135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287118" y="4437810"/>
            <a:ext cx="3999043" cy="11734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Налоговая полиция 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и прокуратура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есильского района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78534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3017" y="649169"/>
            <a:ext cx="4839269" cy="1081419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Торгово-развлекательные</a:t>
            </a:r>
            <a:b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центры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ÐÐ°ÑÑÐ¸Ð½ÐºÐ¸ Ð¿Ð¾ Ð·Ð°Ð¿ÑÐ¾ÑÑ Ð°Ð·Ð¸Ñ Ð¿Ð°ÑÐº Ð°ÑÑÐ°Ð½Ð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30020" y="160337"/>
            <a:ext cx="6166445" cy="522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ÐÐ°ÑÑÐ¸Ð½ÐºÐ¸ Ð¿Ð¾ Ð·Ð°Ð¿ÑÐ¾ÑÑ ÐºÐµÑÑÐµÐ½ Ð°ÑÑÐ°Ð½Ð°"/>
          <p:cNvSpPr>
            <a:spLocks noChangeAspect="1" noChangeArrowheads="1"/>
          </p:cNvSpPr>
          <p:nvPr/>
        </p:nvSpPr>
        <p:spPr bwMode="auto">
          <a:xfrm>
            <a:off x="155574" y="-144463"/>
            <a:ext cx="358775" cy="35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ÐÐ°ÑÑÐ¸Ð½ÐºÐ¸ Ð¿Ð¾ Ð·Ð°Ð¿ÑÐ¾ÑÑ ÐºÐµÑÑÐµÐ½ Ð°ÑÑÐ°Ð½Ð°"/>
          <p:cNvSpPr>
            <a:spLocks noChangeAspect="1" noChangeArrowheads="1"/>
          </p:cNvSpPr>
          <p:nvPr/>
        </p:nvSpPr>
        <p:spPr bwMode="auto">
          <a:xfrm>
            <a:off x="307974" y="7937"/>
            <a:ext cx="358775" cy="35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ÐÐ°ÑÑÐ¸Ð½ÐºÐ¸ Ð¿Ð¾ Ð·Ð°Ð¿ÑÐ¾ÑÑ ÐºÐµÑÑÐµÐ½ Ð°ÑÑÐ°Ð½Ð°"/>
          <p:cNvSpPr>
            <a:spLocks noChangeAspect="1" noChangeArrowheads="1"/>
          </p:cNvSpPr>
          <p:nvPr/>
        </p:nvSpPr>
        <p:spPr bwMode="auto">
          <a:xfrm>
            <a:off x="460374" y="160337"/>
            <a:ext cx="358775" cy="35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8" name="Picture 12" descr="ÐÐ°ÑÑÐ¸Ð½ÐºÐ¸ Ð¿Ð¾ Ð·Ð°Ð¿ÑÐ¾ÑÑ ÐºÐµÑÑÐµÐ½ Ð°ÑÑÐ°Ð½Ð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574" y="2543032"/>
            <a:ext cx="5985919" cy="4203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428096" y="5393813"/>
            <a:ext cx="5459104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1A1A1A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Данный торговый центр является для многих жителей левого берега и пригородных поселков особенно посещаемым. </a:t>
            </a:r>
            <a:endParaRPr lang="ru-RU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02651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46483"/>
            <a:ext cx="11969087" cy="1168653"/>
          </a:xfrm>
        </p:spPr>
        <p:txBody>
          <a:bodyPr>
            <a:normAutofit fontScale="90000"/>
          </a:bodyPr>
          <a:lstStyle/>
          <a:p>
            <a:pPr algn="l" fontAlgn="base"/>
            <a:r>
              <a:rPr lang="ru-RU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Спортивный велотрек «</a:t>
            </a:r>
            <a:r>
              <a:rPr lang="ru-RU" sz="3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Сарыарка</a:t>
            </a:r>
            <a:r>
              <a:rPr lang="ru-RU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br>
              <a:rPr lang="ru-RU" sz="31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Республиканский велотрек «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Сарыарка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» находится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территории спортивного кластера, расположенного между проспектами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Кабанбай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батыра и Туран. Недалеко от велотрека расположены стадион «Астана Арена» и Ледовый Дворец «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Алау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спользуется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для проведения различных  республиканских и мировых соревнований, а также для спортивных сборов. Предназначен не только для велосипедного спорта, но и для конькобежного, шорт-трека, хоккея, а также для кёрлинга и фигурного катания. Помимо этого, комплекс можно использовать для проведения концертов, пресс-конференций, брифингов.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Под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его куполом и площадью в 58 тысяч квадратных метров - располагаются помимо самого велотрека различные спортивные залы по видам спорта, фитнес центр, бассейн, баскетбольная площадка, ледовый каток, конференц-залы, ресторанный и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гостиничный комплексы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5122" name="Picture 2" descr="ÐÐ°ÑÑÐ¸Ð½ÐºÐ¸ Ð¿Ð¾ Ð·Ð°Ð¿ÑÐ¾ÑÑ Ð²ÐµÐ»Ð¾ÑÑÐµÐº Ð°ÑÑÐ°Ð½Ñ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08478" y="2898882"/>
            <a:ext cx="6823882" cy="3959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21981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16394" y="1143000"/>
            <a:ext cx="10018713" cy="4231105"/>
          </a:xfrm>
        </p:spPr>
        <p:txBody>
          <a:bodyPr>
            <a:normAutofit fontScale="92500" lnSpcReduction="20000"/>
          </a:bodyPr>
          <a:lstStyle/>
          <a:p>
            <a:endParaRPr lang="ru-RU" i="1" dirty="0" smtClean="0"/>
          </a:p>
          <a:p>
            <a:pPr marL="0" indent="0">
              <a:lnSpc>
                <a:spcPct val="160000"/>
              </a:lnSpc>
              <a:buNone/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Данный комплекс был построен с начала 2005 года в рамках действующей в  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республике 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государственной жилищной программы, участниками которой стали следующие категории населения:</a:t>
            </a:r>
          </a:p>
          <a:p>
            <a:pPr marL="0" indent="0">
              <a:buNone/>
            </a:pPr>
            <a:r>
              <a:rPr lang="ru-RU" sz="1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госслужащие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, работники госучреждений, не являющиеся госслужащими, и 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    сотрудники   госпредприятий</a:t>
            </a:r>
          </a:p>
          <a:p>
            <a:pPr marL="0" indent="0">
              <a:buNone/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- молодая семья, в возрасте, не достигших 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29 лет</a:t>
            </a:r>
            <a:endParaRPr lang="ru-RU" sz="1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base">
              <a:buNone/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етераны 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и участники ВОВ </a:t>
            </a:r>
          </a:p>
          <a:p>
            <a:pPr marL="0" indent="0" fontAlgn="base">
              <a:buNone/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- социально 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уязвимые слои населения </a:t>
            </a:r>
            <a:endParaRPr lang="ru-RU" sz="1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base">
              <a:buNone/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- работники бюджетных организаций </a:t>
            </a:r>
          </a:p>
          <a:p>
            <a:pPr marL="0" indent="0" fontAlgn="base">
              <a:buNone/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- граждане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, чье жилище признано аварийным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677537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ÐÐ°ÑÑÐ¸Ð½ÐºÐ¸ Ð¿Ð¾ Ð·Ð°Ð¿ÑÐ¾ÑÑ Ð²ÐµÐ»Ð¾ÑÑÐµÐº Ð°ÑÑÐ°Ð½Ñ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354321" y="3470203"/>
            <a:ext cx="4750857" cy="3094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ÐÐ°ÑÑÐ¸Ð½ÐºÐ¸ Ð¿Ð¾ Ð·Ð°Ð¿ÑÐ¾ÑÑ Ð²ÐµÐ»Ð¾ÑÑÐµÐº Ð°ÑÑÐ°Ð½Ñ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37934" y="41274"/>
            <a:ext cx="5661776" cy="329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ÐÐ°ÑÑÐ¸Ð½ÐºÐ¸ Ð¿Ð¾ Ð·Ð°Ð¿ÑÐ¾ÑÑ Ð²ÐµÐ»Ð¾ÑÑÐµÐº Ð°ÑÑÐ°Ð½Ñ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593" y="106326"/>
            <a:ext cx="5790289" cy="329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ÐÐ°ÑÑÐ¸Ð½ÐºÐ¸ Ð¿Ð¾ Ð·Ð°Ð¿ÑÐ¾ÑÑ Ð²ÐµÐ»Ð¾ÑÑÐµÐº Ð°ÑÑÐ°Ð½Ñ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593" y="3470203"/>
            <a:ext cx="6709594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604390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8955" y="2247601"/>
            <a:ext cx="3713045" cy="998017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Места религиозного поклонения                                             Исламский центр</a:t>
            </a:r>
            <a:b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Мечеть имеет четыре минарета высотой по 62 метра, высота главного купола 43 метра, а общая площадь равна 3930 кв. метров. Конструкция выполнена из стекла, бетона, гранита и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алюкобонда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меры. В здании мечети могут молиться сразу до 5 000 человек.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ÐÐ°ÑÑÐ¸Ð½ÐºÐ¸ Ð¿Ð¾ Ð·Ð°Ð¿ÑÐ¾ÑÑ Ð¼ÐµÑÐµÑÑ  Ð¸ÑÐ»Ð°Ð¼ÑÐºÐ¸Ð¹ ÑÐµÐ½ÑÑ Ð°ÑÑÐ°Ð½Ð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89472"/>
            <a:ext cx="8478955" cy="5652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333811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53" y="210067"/>
            <a:ext cx="6190397" cy="581503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Наш дворик )))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552155" y="-722706"/>
            <a:ext cx="6077406" cy="8783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337955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528" y="105819"/>
            <a:ext cx="10515600" cy="685751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ШМНУ Назарбаев Университета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00" name="Picture 4" descr="ÐÐ°ÑÑÐ¸Ð½ÐºÐ¸ Ð¿Ð¾ Ð·Ð°Ð¿ÑÐ¾ÑÑ ÑÐºÐ¾Ð»Ð° Ð¼ÐµÐ´Ð¸ÑÐ¸Ð½Ñ Ð½Ð°Ð·Ð°ÑÐ±Ð°ÐµÐ² ÑÐ½Ð¸Ð²ÐµÑÑÐ¸ÑÐµÑÐ°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8645"/>
          <a:stretch/>
        </p:blipFill>
        <p:spPr bwMode="auto">
          <a:xfrm>
            <a:off x="1719618" y="924684"/>
            <a:ext cx="8911988" cy="544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679432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12845"/>
            <a:ext cx="10018713" cy="1752599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выводы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2585112"/>
            <a:ext cx="10018713" cy="3124201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 Согласно опроса жителей данного района: </a:t>
            </a:r>
          </a:p>
          <a:p>
            <a:pPr marL="0" indent="0">
              <a:buNone/>
            </a:pPr>
            <a:r>
              <a:rPr lang="ru-RU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вполне устраивают условия проживания в этом районе, отличная инфраструктура:</a:t>
            </a:r>
          </a:p>
          <a:p>
            <a:pPr marL="0" indent="0">
              <a:buNone/>
            </a:pPr>
            <a:r>
              <a:rPr lang="ru-RU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 - все находится в шаговой доступности</a:t>
            </a:r>
          </a:p>
          <a:p>
            <a:pPr marL="0" indent="0">
              <a:buNone/>
            </a:pPr>
            <a:r>
              <a:rPr lang="ru-RU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72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криминальная обстановка стабильно спокойная</a:t>
            </a:r>
          </a:p>
          <a:p>
            <a:pPr marL="0" indent="0">
              <a:buNone/>
            </a:pPr>
            <a:r>
              <a:rPr lang="ru-RU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72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цены на продукты питания, товары бытового потребления, </a:t>
            </a:r>
          </a:p>
          <a:p>
            <a:pPr marL="0" indent="0">
              <a:buNone/>
            </a:pPr>
            <a:r>
              <a:rPr lang="ru-RU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  лекарственные средства приемлемы </a:t>
            </a:r>
          </a:p>
          <a:p>
            <a:pPr marL="0" indent="0">
              <a:buNone/>
            </a:pPr>
            <a:r>
              <a:rPr lang="ru-RU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 - дворы хорошо оснащены детскими площадками, спортивным </a:t>
            </a:r>
          </a:p>
          <a:p>
            <a:pPr marL="0" indent="0">
              <a:buNone/>
            </a:pPr>
            <a:r>
              <a:rPr lang="ru-RU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  инвентарем, места для отдыха мам с детьми и пожилых людей</a:t>
            </a:r>
          </a:p>
          <a:p>
            <a:pPr marL="0" indent="0">
              <a:buNone/>
            </a:pPr>
            <a:r>
              <a:rPr lang="ru-RU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- недалеко от района находятся два торгово-развлекательных </a:t>
            </a:r>
          </a:p>
          <a:p>
            <a:pPr marL="0" indent="0">
              <a:buNone/>
            </a:pPr>
            <a:r>
              <a:rPr lang="ru-RU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  центра, где можно приобрести все необходимое; есть где провести досуг детей</a:t>
            </a:r>
          </a:p>
          <a:p>
            <a:pPr marL="0" indent="0">
              <a:buNone/>
            </a:pPr>
            <a:r>
              <a:rPr lang="ru-RU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715161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3642" y="481084"/>
            <a:ext cx="8104731" cy="1156648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Рекомендации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6196" y="1774208"/>
            <a:ext cx="10018713" cy="19698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1. Желательно построить паркинги</a:t>
            </a:r>
          </a:p>
          <a:p>
            <a:pPr marL="0" indent="0">
              <a:buNone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2. Установить ограждения-ограничители детских площадок и дорог для 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 безопасности детей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Установить камеры видеонаблюдения 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0861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1982" y="1546932"/>
            <a:ext cx="10018713" cy="31242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</a:t>
            </a:r>
          </a:p>
          <a:p>
            <a:pPr marL="0" indent="0">
              <a:buNone/>
            </a:pPr>
            <a:r>
              <a:rPr lang="ru-RU" sz="4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за</a:t>
            </a:r>
          </a:p>
          <a:p>
            <a:pPr marL="0" indent="0">
              <a:buNone/>
            </a:pPr>
            <a:r>
              <a:rPr lang="ru-RU" sz="4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внимание!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75658" y="6144408"/>
            <a:ext cx="3728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https</a:t>
            </a:r>
            <a:r>
              <a:rPr lang="ru-RU" dirty="0"/>
              <a:t>://velotrek.kz/rus/fitnes/bassein/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34094" y="5829321"/>
            <a:ext cx="892852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https://detskysad.com/detskie-sady/20-kazahstan/1437-astana/25023-detskiy-sad-54-nuray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920240" y="5509959"/>
            <a:ext cx="47451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http://astana.gov.kz/ru/modules/material/14092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920240" y="5249680"/>
            <a:ext cx="38781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hlinkClick r:id="rId2"/>
              </a:rPr>
              <a:t>https://www.rutraveller.ru/place/96061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920240" y="4999945"/>
            <a:ext cx="76840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https://www.zakon.kz/4681109-glavnye-sportivnye-obekty-astany-dlja.html</a:t>
            </a:r>
          </a:p>
        </p:txBody>
      </p:sp>
    </p:spTree>
    <p:extLst>
      <p:ext uri="{BB962C8B-B14F-4D97-AF65-F5344CB8AC3E}">
        <p14:creationId xmlns:p14="http://schemas.microsoft.com/office/powerpoint/2010/main" xmlns="" val="3296804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079" y="4841591"/>
            <a:ext cx="4352751" cy="13255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Жилые комплексы</a:t>
            </a:r>
            <a:b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расположены по ул. Сауран, Алматы, </a:t>
            </a:r>
            <a:r>
              <a:rPr lang="ru-RU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Керей,Жанибек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хандар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2079" y="115909"/>
            <a:ext cx="5801784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3138"/>
          <a:stretch/>
        </p:blipFill>
        <p:spPr>
          <a:xfrm rot="5400000">
            <a:off x="6359481" y="2351977"/>
            <a:ext cx="3211908" cy="57999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97769" y="115909"/>
            <a:ext cx="5301803" cy="374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89266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9049" y="150125"/>
            <a:ext cx="11247208" cy="1953309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Продовольственные товары, товары народного </a:t>
            </a:r>
            <a:br>
              <a:rPr lang="ru-RU" sz="31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потребления, предметы личной гигиены</a:t>
            </a:r>
            <a:br>
              <a:rPr lang="ru-RU" sz="31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кроме того, что почти в каждом доме имеются продуктовые магазины, аптеки, парикмахерские, в центре жилого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комплекса еще имеется супермаркет «Анвар», где можно купить продукты питания, </a:t>
            </a:r>
            <a:b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приобрести одежду, некоторые предметы бытовой техники, сантехнические</a:t>
            </a:r>
            <a:b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товары; также внутри расположены аптека, швейный цех, парикмахерская, небольшое интернет-кафе.</a:t>
            </a:r>
            <a:b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16364" y="2103434"/>
            <a:ext cx="7172534" cy="4754566"/>
          </a:xfrm>
        </p:spPr>
      </p:pic>
    </p:spTree>
    <p:extLst>
      <p:ext uri="{BB962C8B-B14F-4D97-AF65-F5344CB8AC3E}">
        <p14:creationId xmlns:p14="http://schemas.microsoft.com/office/powerpoint/2010/main" xmlns="" val="764488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39537"/>
            <a:ext cx="6164585" cy="1309279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Детские площадки</a:t>
            </a:r>
            <a:b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имеются в каждом дворе домов и оснащены качелями, детскими горками, каруселями, предназначенные для развлечения детей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7581138" y="3302566"/>
            <a:ext cx="2952905" cy="415796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84540" y="239538"/>
            <a:ext cx="5221037" cy="35681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394" y="1548817"/>
            <a:ext cx="6065600" cy="5056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31855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5424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Благоустроенные остановки общественного транспорта</a:t>
            </a:r>
            <a:b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очень хороший доступ в данный район с помощью общественного транспорта и </a:t>
            </a:r>
            <a:b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 района в другие точки нашей столицы. На каждой остановке имеются перечень проходящих автобусов и схемы их движения с названиями остановок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6958007" y="1581757"/>
            <a:ext cx="4699948" cy="525900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6257" y="1936347"/>
            <a:ext cx="6066430" cy="4549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21703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82198" y="119465"/>
            <a:ext cx="5898203" cy="154556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Медицинские центры</a:t>
            </a:r>
            <a:b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на цокольных этажах некоторых домов расположены небольшие частные медицинские центры: ортопедический, центр здоровья «Астана Доктор», стоматологический центр, имеется центр, где можно проверить слух и если необходимо сделать подбор слухового аппарата.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20843" y="1774209"/>
            <a:ext cx="6171157" cy="48291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65125"/>
            <a:ext cx="6070600" cy="455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68236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4935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Учебные заведения: школа – лицей № 59</a:t>
            </a:r>
            <a:b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 школе получают образование около 3000 учащихся. Наибольшее количество из них проживают в районе жилого комплекса «Достык»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 descr="ÐÐ£ &quot;Ð¨ÐºÐ¾Ð»Ð°-Ð»Ð¸ÑÐµÐ¹ â59&quot; Ð£Ð¿ÑÐ°Ð²Ð»ÐµÐ½Ð¸Ñ Ð¾Ð±ÑÐ°Ð·Ð¾Ð²Ð°Ð½Ð¸Ñ Ð³.ÐÑÑÐ°Ð½Ð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677" y="1630172"/>
            <a:ext cx="6041182" cy="482521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pandaland.kz/assets/user_images/newspictur30112011213644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1943" y="1630172"/>
            <a:ext cx="5910057" cy="45811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7492588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0522" y="351477"/>
            <a:ext cx="7473287" cy="1136129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Дошкольные учреждения</a:t>
            </a:r>
            <a:b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Также в данном районе имеются детские дошкольные учреждения: детские сады «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Нурай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», «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Кошакан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». Заканчивается строительство еще одного детского учреждения.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6" name="Picture 6" descr="ÐÐ¾ÑÐ¾Ð¶ÐµÐµ Ð¸Ð·Ð¾Ð±ÑÐ°Ð¶ÐµÐ½Ð¸Ð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831" y="1839493"/>
            <a:ext cx="6267385" cy="473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ÐÐ°ÑÑÐ¸Ð½ÐºÐ¸ Ð¿Ð¾ Ð·Ð°Ð¿ÑÐ¾ÑÑ Ð´ÐµÑÑÐºÐ¸Ð¹ ÑÐ°Ð´ â 54 Ð°ÑÑÐ°Ð½Ð° ÑÐ» Ð°Ð»Ð¼Ð°ÑÑ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26694" y="2502538"/>
            <a:ext cx="5524280" cy="3659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140788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501</TotalTime>
  <Words>385</Words>
  <Application>Microsoft Office PowerPoint</Application>
  <PresentationFormat>Произвольный</PresentationFormat>
  <Paragraphs>69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Параллакс</vt:lpstr>
      <vt:lpstr>Оценка условий и качества жизни  </vt:lpstr>
      <vt:lpstr>Слайд 2</vt:lpstr>
      <vt:lpstr>Жилые комплексы расположены по ул. Сауран, Алматы, Керей,Жанибек хандар</vt:lpstr>
      <vt:lpstr>Продовольственные товары, товары народного  потребления, предметы личной гигиены кроме того, что почти в каждом доме имеются продуктовые магазины, аптеки, парикмахерские, в центре жилого комплекса еще имеется супермаркет «Анвар», где можно купить продукты питания,  приобрести одежду, некоторые предметы бытовой техники, сантехнические  товары; также внутри расположены аптека, швейный цех, парикмахерская, небольшое интернет-кафе. </vt:lpstr>
      <vt:lpstr>Детские площадки имеются в каждом дворе домов и оснащены качелями, детскими горками, каруселями, предназначенные для развлечения детей.</vt:lpstr>
      <vt:lpstr>Благоустроенные остановки общественного транспорта очень хороший доступ в данный район с помощью общественного транспорта и  с района в другие точки нашей столицы. На каждой остановке имеются перечень проходящих автобусов и схемы их движения с названиями остановок</vt:lpstr>
      <vt:lpstr>Медицинские центры на цокольных этажах некоторых домов расположены небольшие частные медицинские центры: ортопедический, центр здоровья «Астана Доктор», стоматологический центр, имеется центр, где можно проверить слух и если необходимо сделать подбор слухового аппарата. </vt:lpstr>
      <vt:lpstr>Учебные заведения: школа – лицей № 59 в школе получают образование около 3000 учащихся. Наибольшее количество из них проживают в районе жилого комплекса «Достык»</vt:lpstr>
      <vt:lpstr>Дошкольные учреждения Также в данном районе имеются детские дошкольные учреждения: детские сады «Нурай», «Кошакан». Заканчивается строительство еще одного детского учреждения.</vt:lpstr>
      <vt:lpstr>Слайд 10</vt:lpstr>
      <vt:lpstr>«Национальный научный центр материнства и детства» «Республиканский диагностический центр» «Национальный центр нейрохирургии»</vt:lpstr>
      <vt:lpstr>Организации, обеспечивающие                                нашу безопасность В доме по ул. Сауран располагается полицейский участок.  Согласно опроса сотрудников участка криминальное состояние есильского района наиболее благополучное. Через дорогу от района расположена пожарная часть №17.</vt:lpstr>
      <vt:lpstr>Централизованные пункты сбора отходов Во дворах жилых домов в централизованных пунктах установлены различные контейнеры по раздельному сбору отходов: для сбора бумаги, стекла, пластика, также имеются экобоксы оранжевого цвета для сбора энергосберегающих ртутьсодержащих ламп.</vt:lpstr>
      <vt:lpstr>Спортивные площадки во дворах</vt:lpstr>
      <vt:lpstr>В каждом дворе данного района имеется футбольное поле, где и дети, и взрослые  могут поиграть в футбол; баскетбольное поле. В доме также есть небольшая шахматная частная академия, для любителей шахмат.</vt:lpstr>
      <vt:lpstr>Гостиничные корпуса, бизнесцентры и места            общественного питания</vt:lpstr>
      <vt:lpstr>Административные                       здания</vt:lpstr>
      <vt:lpstr>Торгово-развлекательные центры</vt:lpstr>
      <vt:lpstr>Спортивный велотрек «Сарыарка» Республиканский велотрек «Сарыарка» находится на территории спортивного кластера, расположенного между проспектами Кабанбай батыра и Туран. Недалеко от велотрека расположены стадион «Астана Арена» и Ледовый Дворец «Алау». Используется для проведения различных  республиканских и мировых соревнований, а также для спортивных сборов. Предназначен не только для велосипедного спорта, но и для конькобежного, шорт-трека, хоккея, а также для кёрлинга и фигурного катания. Помимо этого, комплекс можно использовать для проведения концертов, пресс-конференций, брифингов. Под его куполом и площадью в 58 тысяч квадратных метров - располагаются помимо самого велотрека различные спортивные залы по видам спорта, фитнес центр, бассейн, баскетбольная площадка, ледовый каток, конференц-залы, ресторанный и гостиничный комплексы.</vt:lpstr>
      <vt:lpstr>Слайд 20</vt:lpstr>
      <vt:lpstr>Места религиозного поклонения                                             Исламский центр  Мечеть имеет четыре минарета высотой по 62 метра, высота главного купола 43 метра, а общая площадь равна 3930 кв. метров. Конструкция выполнена из стекла, бетона, гранита и алюкобонда меры. В здании мечети могут молиться сразу до 5 000 человек. </vt:lpstr>
      <vt:lpstr>Наш дворик )))</vt:lpstr>
      <vt:lpstr>ШМНУ Назарбаев Университета</vt:lpstr>
      <vt:lpstr>выводы</vt:lpstr>
      <vt:lpstr>Рекомендации</vt:lpstr>
      <vt:lpstr>Слайд 26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Оценка условий и качества жизни . Г. Астана. Район Жилой градокомплекс  для государственных служащих </dc:title>
  <dc:creator>Админ</dc:creator>
  <cp:lastModifiedBy>Пользователь Windows</cp:lastModifiedBy>
  <cp:revision>87</cp:revision>
  <dcterms:created xsi:type="dcterms:W3CDTF">2018-04-24T05:16:24Z</dcterms:created>
  <dcterms:modified xsi:type="dcterms:W3CDTF">2019-02-27T16:27:06Z</dcterms:modified>
</cp:coreProperties>
</file>