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Montserrat"/>
      <p:regular r:id="rId39"/>
      <p:bold r:id="rId40"/>
      <p:italic r:id="rId41"/>
      <p:boldItalic r:id="rId42"/>
    </p:embeddedFont>
    <p:embeddedFont>
      <p:font typeface="Fira Sans Condensed Medium"/>
      <p:regular r:id="rId43"/>
      <p:bold r:id="rId44"/>
      <p:italic r:id="rId45"/>
      <p:boldItalic r:id="rId46"/>
    </p:embeddedFont>
    <p:embeddedFont>
      <p:font typeface="Fira Sans Condensed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A1D8575-A458-4A3C-A5BD-D8FB2104D8D1}">
  <a:tblStyle styleId="{CA1D8575-A458-4A3C-A5BD-D8FB2104D8D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bold.fntdata"/><Relationship Id="rId42" Type="http://schemas.openxmlformats.org/officeDocument/2006/relationships/font" Target="fonts/Montserrat-boldItalic.fntdata"/><Relationship Id="rId41" Type="http://schemas.openxmlformats.org/officeDocument/2006/relationships/font" Target="fonts/Montserrat-italic.fntdata"/><Relationship Id="rId44" Type="http://schemas.openxmlformats.org/officeDocument/2006/relationships/font" Target="fonts/FiraSansCondensedMedium-bold.fntdata"/><Relationship Id="rId43" Type="http://schemas.openxmlformats.org/officeDocument/2006/relationships/font" Target="fonts/FiraSansCondensedMedium-regular.fntdata"/><Relationship Id="rId46" Type="http://schemas.openxmlformats.org/officeDocument/2006/relationships/font" Target="fonts/FiraSansCondensedMedium-boldItalic.fntdata"/><Relationship Id="rId45" Type="http://schemas.openxmlformats.org/officeDocument/2006/relationships/font" Target="fonts/FiraSansCondensedMedium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FiraSansCondensed-bold.fntdata"/><Relationship Id="rId47" Type="http://schemas.openxmlformats.org/officeDocument/2006/relationships/font" Target="fonts/FiraSansCondensed-regular.fntdata"/><Relationship Id="rId49" Type="http://schemas.openxmlformats.org/officeDocument/2006/relationships/font" Target="fonts/FiraSansCondensed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font" Target="fonts/Montserrat-regular.fntdata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0" Type="http://schemas.openxmlformats.org/officeDocument/2006/relationships/font" Target="fonts/FiraSansCondensed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23855e46d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23855e46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641c8de07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0641c8de07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223855e46d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223855e46d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4a91c4e4c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4a91c4e4c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641c8de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0641c8de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23855e46d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223855e46d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641c8de07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0641c8de07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641c8de07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0641c8de07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641c8de07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0641c8de07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24a91c4e4c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24a91c4e4c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641c8de07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641c8de07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24a91c4e4c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24a91c4e4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24a91c4e4c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24a91c4e4c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24a91c4e4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24a91c4e4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24a91c4e4c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24a91c4e4c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223855e46d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223855e46d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ef1d91297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ef1d91297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0641c8de07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10641c8de07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223855e46d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223855e46d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24a91c4e4c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24a91c4e4c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223855e46d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223855e46d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641c8de0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0641c8de0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223855e46d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223855e46d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24a91c4e4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124a91c4e4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223855e92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1223855e92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23855e46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23855e46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223855e46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223855e46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23855e46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223855e46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The automatic analysis of data collected in surveillance camera networks enables us to preempt suspicious events and to provide real-time alarms and situational awareness to the security personnel. The security paradigm can shift from reaction/investigation of incidents to a more proactive prevention of potentially catastrophic events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23855e46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23855e46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The automatic analysis of data collected in surveillance camera networks enables us to preempt suspicious events and to provide real-time alarms and situational awareness to the security personnel. The security paradigm can shift from reaction/investigation of incidents to a more proactive prevention of potentially catastrophic events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641c8de07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0641c8de07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The automatic analysis of data collected in surveillance camera networks enables us to preempt suspicious events and to provide real-time alarms and situational awareness to the security personnel. The security paradigm can shift from reaction/investigation of incidents to a more proactive prevention of potentially catastrophic events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23855e46d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223855e46d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jpg"/><Relationship Id="rId4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1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Relationship Id="rId4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www.bioinf.jku.at/publications/older/2604.pdf" TargetMode="External"/><Relationship Id="rId4" Type="http://schemas.openxmlformats.org/officeDocument/2006/relationships/hyperlink" Target="http://www.bioinf.jku.at/publications/older/2604.pdf" TargetMode="External"/><Relationship Id="rId5" Type="http://schemas.openxmlformats.org/officeDocument/2006/relationships/image" Target="../media/image31.png"/><Relationship Id="rId6" Type="http://schemas.openxmlformats.org/officeDocument/2006/relationships/hyperlink" Target="https://colah.github.io/posts/2015-08-Understanding-LSTMs/" TargetMode="External"/><Relationship Id="rId7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www.bioinf.jku.at/publications/older/2604.pdf" TargetMode="External"/><Relationship Id="rId4" Type="http://schemas.openxmlformats.org/officeDocument/2006/relationships/hyperlink" Target="https://arxiv.org/pdf/1706.03762.pdf" TargetMode="External"/><Relationship Id="rId5" Type="http://schemas.openxmlformats.org/officeDocument/2006/relationships/hyperlink" Target="https://jalammar.github.io/illustrated-transformer/" TargetMode="External"/><Relationship Id="rId6" Type="http://schemas.openxmlformats.org/officeDocument/2006/relationships/image" Target="../media/image2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9.png"/><Relationship Id="rId4" Type="http://schemas.openxmlformats.org/officeDocument/2006/relationships/image" Target="../media/image22.png"/><Relationship Id="rId5" Type="http://schemas.openxmlformats.org/officeDocument/2006/relationships/image" Target="../media/image2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3.png"/><Relationship Id="rId4" Type="http://schemas.openxmlformats.org/officeDocument/2006/relationships/image" Target="../media/image2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2.png"/><Relationship Id="rId6" Type="http://schemas.openxmlformats.org/officeDocument/2006/relationships/image" Target="../media/image19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recfaces.com/articles/what-is-gait-recognition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181700"/>
            <a:ext cx="8520600" cy="9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Fira Sans Condensed"/>
                <a:ea typeface="Fira Sans Condensed"/>
                <a:cs typeface="Fira Sans Condensed"/>
                <a:sym typeface="Fira Sans Condensed"/>
              </a:rPr>
              <a:t>Sequential deep learning models for human skeleton-based gait recognition</a:t>
            </a:r>
            <a:endParaRPr sz="30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260350"/>
            <a:ext cx="8520600" cy="16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b="1"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Zhanibek Darimbekov</a:t>
            </a:r>
            <a:endParaRPr b="1"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MSc in Data Science, SEDS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Supervisor: </a:t>
            </a:r>
            <a:r>
              <a:rPr b="1"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Nguyen </a:t>
            </a:r>
            <a:r>
              <a:rPr b="1"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Anh Tu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Assistant Professor, SEDS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Co-supervisor: </a:t>
            </a:r>
            <a:r>
              <a:rPr b="1"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Min-Ho Lee</a:t>
            </a:r>
            <a:endParaRPr b="1"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Assistant Professor, SEDS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Motivation: </a:t>
            </a: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O</a:t>
            </a: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bjectives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36" name="Google Shape;136;p22"/>
          <p:cNvSpPr txBox="1"/>
          <p:nvPr/>
        </p:nvSpPr>
        <p:spPr>
          <a:xfrm>
            <a:off x="1385250" y="1542250"/>
            <a:ext cx="6373500" cy="22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Investigate different g</a:t>
            </a:r>
            <a:r>
              <a:rPr b="1"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ait features</a:t>
            </a:r>
            <a:endParaRPr b="1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Design a set of </a:t>
            </a: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handcrafted gait features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extracted from raw 3D joint coordinates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Investigate </a:t>
            </a: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predictive abilities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of the derived features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Learn a person identification model</a:t>
            </a:r>
            <a:endParaRPr b="1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Design gait classification models based on LSTM and Transformer architectures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Evaluate the models’ performance against existing models</a:t>
            </a:r>
            <a:endParaRPr b="1"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37" name="Google Shape;13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Related works: Silhouette based methods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graphicFrame>
        <p:nvGraphicFramePr>
          <p:cNvPr id="143" name="Google Shape;143;p23"/>
          <p:cNvGraphicFramePr/>
          <p:nvPr/>
        </p:nvGraphicFramePr>
        <p:xfrm>
          <a:off x="908125" y="13346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{CA1D8575-A458-4A3C-A5BD-D8FB2104D8D1}</a:tableStyleId>
              </a:tblPr>
              <a:tblGrid>
                <a:gridCol w="463925"/>
                <a:gridCol w="1220400"/>
                <a:gridCol w="1577750"/>
                <a:gridCol w="2286850"/>
                <a:gridCol w="1007725"/>
                <a:gridCol w="771075"/>
              </a:tblGrid>
              <a:tr h="45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Year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Model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Input type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Method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Dataset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A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ccuracy, %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</a:tr>
              <a:tr h="333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2016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Geinet: </a:t>
                      </a: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CNN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Silhouette, GEI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Silhouette templates over a gait cycle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OU-ISIR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94.6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2018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GaitSet: CNN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Silhouette</a:t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Gait as a set of silhouette frames</a:t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CASIA-B</a:t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95.1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2020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GaitPart: CNN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Silhouette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Process each human body part images separately</a:t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CASIA-B, OU-MVLP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96.2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5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2021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CNN w/ Attention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Silhouette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Selecting important gait features through attention mechanism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whuGait, 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OU-ISIR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98.58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44" name="Google Shape;14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23"/>
          <p:cNvSpPr txBox="1"/>
          <p:nvPr/>
        </p:nvSpPr>
        <p:spPr>
          <a:xfrm>
            <a:off x="744200" y="3811500"/>
            <a:ext cx="40788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Fira Sans Condensed"/>
              <a:buChar char="-"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Sensitive to noise, image quality, view angle, speed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Fira Sans Condensed"/>
              <a:buChar char="-"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Some body parts can be occluded by other body parts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Fira Sans Condensed"/>
              <a:buChar char="-"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Lose fine-grained temporal and spatial information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2775" y="3811500"/>
            <a:ext cx="3183111" cy="69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Related works: Skeleton based methods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graphicFrame>
        <p:nvGraphicFramePr>
          <p:cNvPr id="152" name="Google Shape;152;p24"/>
          <p:cNvGraphicFramePr/>
          <p:nvPr/>
        </p:nvGraphicFramePr>
        <p:xfrm>
          <a:off x="716875" y="1201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{CA1D8575-A458-4A3C-A5BD-D8FB2104D8D1}</a:tableStyleId>
              </a:tblPr>
              <a:tblGrid>
                <a:gridCol w="488150"/>
                <a:gridCol w="1386575"/>
                <a:gridCol w="1557650"/>
                <a:gridCol w="2406225"/>
                <a:gridCol w="1060325"/>
                <a:gridCol w="811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Year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Model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Input type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Method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Dataset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A</a:t>
                      </a:r>
                      <a:r>
                        <a:rPr b="1"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ccuracy, %</a:t>
                      </a:r>
                      <a:endParaRPr b="1"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/>
                </a:tc>
              </a:tr>
              <a:tr h="64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2019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ST-CNN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Skeleton data from Kinect depth cameras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Spatial and temporal features from joint coordinates into CNN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UPCV Gait, KS20 VisLab, SDU Gait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98.86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2021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Gait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Graph</a:t>
                      </a: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:Graph Convolutional Network (GCN)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Pose estimations from gait silhouette</a:t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A</a:t>
                      </a:r>
                      <a:r>
                        <a:rPr lang="en" sz="900">
                          <a:solidFill>
                            <a:schemeClr val="dk1"/>
                          </a:solidFill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utomatically model the gait as a graph-structured skeleton data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CASIA-B</a:t>
                      </a:r>
                      <a:endParaRPr sz="900">
                        <a:solidFill>
                          <a:schemeClr val="dk1"/>
                        </a:solidFill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87.7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2021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CNN+GCN+STC-Att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Skeleton, Silhouette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Process both silhouette data and skeleton data in two-branch network, GCN + CNN, followed with Attention layer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CASIA-B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Fira Sans Condensed"/>
                          <a:ea typeface="Fira Sans Condensed"/>
                          <a:cs typeface="Fira Sans Condensed"/>
                          <a:sym typeface="Fira Sans Condensed"/>
                        </a:rPr>
                        <a:t>94.74</a:t>
                      </a:r>
                      <a:endParaRPr sz="900">
                        <a:latin typeface="Fira Sans Condensed"/>
                        <a:ea typeface="Fira Sans Condensed"/>
                        <a:cs typeface="Fira Sans Condensed"/>
                        <a:sym typeface="Fira Sans Condense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  <p:sp>
        <p:nvSpPr>
          <p:cNvPr id="153" name="Google Shape;15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4" name="Google Shape;1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687050"/>
            <a:ext cx="3855125" cy="75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4"/>
          <p:cNvSpPr txBox="1"/>
          <p:nvPr/>
        </p:nvSpPr>
        <p:spPr>
          <a:xfrm>
            <a:off x="716875" y="3791563"/>
            <a:ext cx="36069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Fira Sans Condensed"/>
              <a:buChar char="-"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Computationally expensive and require high-quality data</a:t>
            </a:r>
            <a:endParaRPr sz="9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Fira Sans Condensed"/>
              <a:buChar char="-"/>
            </a:pPr>
            <a:r>
              <a:rPr lang="en" sz="9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Compact and efficient data for further processing steps</a:t>
            </a:r>
            <a:endParaRPr sz="9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Related works: Limitations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61" name="Google Shape;161;p25"/>
          <p:cNvSpPr txBox="1"/>
          <p:nvPr>
            <p:ph idx="1" type="body"/>
          </p:nvPr>
        </p:nvSpPr>
        <p:spPr>
          <a:xfrm>
            <a:off x="1175550" y="1311500"/>
            <a:ext cx="6792900" cy="32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●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Very few methods that process gait data sequentially e.g. using RNN/LSTM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○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Especially with human skeletal data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●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Complexity and efficiency of previous methods can be optimized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○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Many preprocessing steps, many CNN layers, stacks of CNN and LSTM/Transformer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○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Training time efficiency</a:t>
            </a:r>
            <a:b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</a:b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●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Attention mechanism inside CNNs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Fira Sans Condensed"/>
              <a:buChar char="●"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No or few methods process sequential </a:t>
            </a: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human</a:t>
            </a: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skeletal data directly with Attention</a:t>
            </a:r>
            <a:endParaRPr sz="11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62" name="Google Shape;162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Proposed methodology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68" name="Google Shape;16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9" name="Google Shape;169;p26"/>
          <p:cNvSpPr txBox="1"/>
          <p:nvPr/>
        </p:nvSpPr>
        <p:spPr>
          <a:xfrm>
            <a:off x="1277700" y="1448075"/>
            <a:ext cx="65886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rabi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Extract rich gait features from human skeletal data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lphaL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Joint-based: joint coordinates and joint velocity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lphaL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Geometric features: joint distance and joint orientation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rabi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Augment data by flipping and rotating body joints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rabi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Learn </a:t>
            </a: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sequential</a:t>
            </a: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 person identification model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lphaL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Learn temporal dependencies throughout the whole sequence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lphaL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Select effective features with attention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lphaL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Lightweight architecture (LSTM and Transformer)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Fira Sans Condensed"/>
              <a:buAutoNum type="alphaLcPeriod"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Faster training and inference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Proposed methodology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175" name="Google Shape;17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8375" y="1240575"/>
            <a:ext cx="7187239" cy="320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3D skeletal joint coordinates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182" name="Google Shape;182;p28"/>
          <p:cNvPicPr preferRelativeResize="0"/>
          <p:nvPr/>
        </p:nvPicPr>
        <p:blipFill rotWithShape="1">
          <a:blip r:embed="rId3">
            <a:alphaModFix/>
          </a:blip>
          <a:srcRect b="10295" l="5872" r="16751" t="5868"/>
          <a:stretch/>
        </p:blipFill>
        <p:spPr>
          <a:xfrm>
            <a:off x="1607350" y="1226850"/>
            <a:ext cx="1981199" cy="349067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28"/>
          <p:cNvSpPr txBox="1"/>
          <p:nvPr/>
        </p:nvSpPr>
        <p:spPr>
          <a:xfrm>
            <a:off x="4572000" y="1653025"/>
            <a:ext cx="393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A skeleton S is a set of body joint coordinates in 3D space: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 Medium"/>
                <a:ea typeface="Fira Sans Condensed Medium"/>
                <a:cs typeface="Fira Sans Condensed Medium"/>
                <a:sym typeface="Fira Sans Condensed Medium"/>
              </a:rPr>
              <a:t>S = { (x(j), y(j), z(j)) for joint j }</a:t>
            </a:r>
            <a:endParaRPr>
              <a:latin typeface="Fira Sans Condensed Medium"/>
              <a:ea typeface="Fira Sans Condensed Medium"/>
              <a:cs typeface="Fira Sans Condensed Medium"/>
              <a:sym typeface="Fira Sans Condensed Medium"/>
            </a:endParaRPr>
          </a:p>
        </p:txBody>
      </p:sp>
      <p:pic>
        <p:nvPicPr>
          <p:cNvPr id="185" name="Google Shape;185;p28"/>
          <p:cNvPicPr preferRelativeResize="0"/>
          <p:nvPr/>
        </p:nvPicPr>
        <p:blipFill rotWithShape="1">
          <a:blip r:embed="rId4">
            <a:alphaModFix/>
          </a:blip>
          <a:srcRect b="0" l="0" r="24958" t="0"/>
          <a:stretch/>
        </p:blipFill>
        <p:spPr>
          <a:xfrm>
            <a:off x="4947334" y="2889213"/>
            <a:ext cx="2766075" cy="153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latin typeface="Fira Sans Condensed"/>
                <a:ea typeface="Fira Sans Condensed"/>
                <a:cs typeface="Fira Sans Condensed"/>
                <a:sym typeface="Fira Sans Condensed"/>
              </a:rPr>
              <a:t>Gait</a:t>
            </a:r>
            <a:r>
              <a:rPr lang="en" sz="2500">
                <a:latin typeface="Fira Sans Condensed"/>
                <a:ea typeface="Fira Sans Condensed"/>
                <a:cs typeface="Fira Sans Condensed"/>
                <a:sym typeface="Fira Sans Condensed"/>
              </a:rPr>
              <a:t> features</a:t>
            </a:r>
            <a:endParaRPr sz="25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91" name="Google Shape;191;p29"/>
          <p:cNvSpPr txBox="1"/>
          <p:nvPr>
            <p:ph idx="1" type="body"/>
          </p:nvPr>
        </p:nvSpPr>
        <p:spPr>
          <a:xfrm>
            <a:off x="911625" y="1762325"/>
            <a:ext cx="3802500" cy="178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1. Normalized 3D skeletal joint coordinates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2. Derived gait features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Joint to joint distances in 3D space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Joint-joint vector orientation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Frame-to-frame joint velocity (displacement)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192" name="Google Shape;192;p29"/>
          <p:cNvPicPr preferRelativeResize="0"/>
          <p:nvPr/>
        </p:nvPicPr>
        <p:blipFill rotWithShape="1">
          <a:blip r:embed="rId3">
            <a:alphaModFix/>
          </a:blip>
          <a:srcRect b="12056" l="13111" r="4373" t="10309"/>
          <a:stretch/>
        </p:blipFill>
        <p:spPr>
          <a:xfrm rot="804925">
            <a:off x="5170135" y="1539359"/>
            <a:ext cx="2900157" cy="2728333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latin typeface="Fira Sans Condensed"/>
                <a:ea typeface="Fira Sans Condensed"/>
                <a:cs typeface="Fira Sans Condensed"/>
                <a:sym typeface="Fira Sans Condensed"/>
              </a:rPr>
              <a:t>G</a:t>
            </a:r>
            <a:r>
              <a:rPr lang="en" sz="2500">
                <a:latin typeface="Fira Sans Condensed"/>
                <a:ea typeface="Fira Sans Condensed"/>
                <a:cs typeface="Fira Sans Condensed"/>
                <a:sym typeface="Fira Sans Condensed"/>
              </a:rPr>
              <a:t>ait features</a:t>
            </a:r>
            <a:endParaRPr sz="25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99" name="Google Shape;199;p30"/>
          <p:cNvSpPr txBox="1"/>
          <p:nvPr/>
        </p:nvSpPr>
        <p:spPr>
          <a:xfrm>
            <a:off x="1360200" y="1373088"/>
            <a:ext cx="282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Joint to joint distance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00" name="Google Shape;200;p30"/>
          <p:cNvSpPr txBox="1"/>
          <p:nvPr/>
        </p:nvSpPr>
        <p:spPr>
          <a:xfrm>
            <a:off x="3102025" y="3234950"/>
            <a:ext cx="1344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Joint velocity</a:t>
            </a:r>
            <a:endParaRPr/>
          </a:p>
        </p:txBody>
      </p:sp>
      <p:sp>
        <p:nvSpPr>
          <p:cNvPr id="201" name="Google Shape;201;p30"/>
          <p:cNvSpPr txBox="1"/>
          <p:nvPr/>
        </p:nvSpPr>
        <p:spPr>
          <a:xfrm>
            <a:off x="5588788" y="13184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Joint-joint vector orientation</a:t>
            </a:r>
            <a:endParaRPr b="1"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02" name="Google Shape;20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3" name="Google Shape;20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0200" y="1687750"/>
            <a:ext cx="2415975" cy="11134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4" name="Google Shape;20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8812" y="1687750"/>
            <a:ext cx="2322623" cy="1308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5" name="Google Shape;205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2037" y="3604238"/>
            <a:ext cx="1860600" cy="9923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latin typeface="Fira Sans Condensed"/>
                <a:ea typeface="Fira Sans Condensed"/>
                <a:cs typeface="Fira Sans Condensed"/>
                <a:sym typeface="Fira Sans Condensed"/>
              </a:rPr>
              <a:t>Data augmentation</a:t>
            </a:r>
            <a:endParaRPr sz="25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11" name="Google Shape;211;p31"/>
          <p:cNvSpPr txBox="1"/>
          <p:nvPr/>
        </p:nvSpPr>
        <p:spPr>
          <a:xfrm>
            <a:off x="1153650" y="1381800"/>
            <a:ext cx="68367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Human body is vertically symmetrical, so we can double the size of the gait sequences by flipping the images with gait frames vertically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Generate a set of similar synthetic skeletons by slightly rotating the joints in 3D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12" name="Google Shape;21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3" name="Google Shape;21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6200" y="2351475"/>
            <a:ext cx="1189600" cy="173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3196325" y="2351463"/>
            <a:ext cx="1189600" cy="173598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1"/>
          <p:cNvSpPr txBox="1"/>
          <p:nvPr/>
        </p:nvSpPr>
        <p:spPr>
          <a:xfrm>
            <a:off x="1646200" y="4263025"/>
            <a:ext cx="165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Flipping</a:t>
            </a:r>
            <a:endParaRPr/>
          </a:p>
        </p:txBody>
      </p:sp>
      <p:sp>
        <p:nvSpPr>
          <p:cNvPr id="216" name="Google Shape;216;p31"/>
          <p:cNvSpPr txBox="1"/>
          <p:nvPr/>
        </p:nvSpPr>
        <p:spPr>
          <a:xfrm>
            <a:off x="2490138" y="3071313"/>
            <a:ext cx="32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→</a:t>
            </a:r>
            <a:endParaRPr/>
          </a:p>
        </p:txBody>
      </p:sp>
      <p:pic>
        <p:nvPicPr>
          <p:cNvPr id="217" name="Google Shape;217;p31"/>
          <p:cNvPicPr preferRelativeResize="0"/>
          <p:nvPr/>
        </p:nvPicPr>
        <p:blipFill rotWithShape="1">
          <a:blip r:embed="rId4">
            <a:alphaModFix/>
          </a:blip>
          <a:srcRect b="10295" l="5872" r="16751" t="5868"/>
          <a:stretch/>
        </p:blipFill>
        <p:spPr>
          <a:xfrm flipH="1" rot="-326208">
            <a:off x="5377888" y="2347043"/>
            <a:ext cx="976508" cy="1745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1"/>
          <p:cNvPicPr preferRelativeResize="0"/>
          <p:nvPr/>
        </p:nvPicPr>
        <p:blipFill rotWithShape="1">
          <a:blip r:embed="rId4">
            <a:alphaModFix/>
          </a:blip>
          <a:srcRect b="10295" l="5872" r="16751" t="5868"/>
          <a:stretch/>
        </p:blipFill>
        <p:spPr>
          <a:xfrm rot="232086">
            <a:off x="6620027" y="2331498"/>
            <a:ext cx="993773" cy="1776292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1"/>
          <p:cNvSpPr txBox="1"/>
          <p:nvPr/>
        </p:nvSpPr>
        <p:spPr>
          <a:xfrm>
            <a:off x="5555475" y="4222425"/>
            <a:ext cx="165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Rotation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Outline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2610000" y="1784900"/>
            <a:ext cx="392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Sans Condensed"/>
              <a:buAutoNum type="arabicPeriod"/>
            </a:pPr>
            <a:r>
              <a:rPr lang="en" sz="1800">
                <a:latin typeface="Fira Sans Condensed"/>
                <a:ea typeface="Fira Sans Condensed"/>
                <a:cs typeface="Fira Sans Condensed"/>
                <a:sym typeface="Fira Sans Condensed"/>
              </a:rPr>
              <a:t>Introduction</a:t>
            </a:r>
            <a:endParaRPr sz="18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Sans Condensed"/>
              <a:buAutoNum type="arabicPeriod"/>
            </a:pPr>
            <a:r>
              <a:rPr lang="en" sz="1800">
                <a:latin typeface="Fira Sans Condensed"/>
                <a:ea typeface="Fira Sans Condensed"/>
                <a:cs typeface="Fira Sans Condensed"/>
                <a:sym typeface="Fira Sans Condensed"/>
              </a:rPr>
              <a:t>Related works</a:t>
            </a:r>
            <a:endParaRPr sz="18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Sans Condensed"/>
              <a:buAutoNum type="arabicPeriod"/>
            </a:pPr>
            <a:r>
              <a:rPr lang="en" sz="1800">
                <a:latin typeface="Fira Sans Condensed"/>
                <a:ea typeface="Fira Sans Condensed"/>
                <a:cs typeface="Fira Sans Condensed"/>
                <a:sym typeface="Fira Sans Condensed"/>
              </a:rPr>
              <a:t>Proposed methodology</a:t>
            </a:r>
            <a:endParaRPr sz="18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Sans Condensed"/>
              <a:buAutoNum type="arabicPeriod"/>
            </a:pPr>
            <a:r>
              <a:rPr lang="en" sz="1800">
                <a:latin typeface="Fira Sans Condensed"/>
                <a:ea typeface="Fira Sans Condensed"/>
                <a:cs typeface="Fira Sans Condensed"/>
                <a:sym typeface="Fira Sans Condensed"/>
              </a:rPr>
              <a:t>Experiments and results</a:t>
            </a:r>
            <a:endParaRPr sz="18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Fira Sans Condensed"/>
              <a:buAutoNum type="arabicPeriod"/>
            </a:pPr>
            <a:r>
              <a:rPr lang="en" sz="1800">
                <a:latin typeface="Fira Sans Condensed"/>
                <a:ea typeface="Fira Sans Condensed"/>
                <a:cs typeface="Fira Sans Condensed"/>
                <a:sym typeface="Fira Sans Condensed"/>
              </a:rPr>
              <a:t>Key contributions and conclusions</a:t>
            </a:r>
            <a:endParaRPr sz="18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LSTM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25" name="Google Shape;225;p32"/>
          <p:cNvSpPr txBox="1"/>
          <p:nvPr>
            <p:ph idx="1" type="body"/>
          </p:nvPr>
        </p:nvSpPr>
        <p:spPr>
          <a:xfrm>
            <a:off x="1360200" y="1266775"/>
            <a:ext cx="6423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Long Short Term Memory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spcBef>
                <a:spcPts val="120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introduced by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Fira Sans Condensed"/>
                <a:ea typeface="Fira Sans Condensed"/>
                <a:cs typeface="Fira Sans Condensed"/>
                <a:sym typeface="Fira Sans Condense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200" u="sng">
                <a:solidFill>
                  <a:schemeClr val="accent5"/>
                </a:solidFill>
                <a:latin typeface="Fira Sans Condensed"/>
                <a:ea typeface="Fira Sans Condensed"/>
                <a:cs typeface="Fira Sans Condensed"/>
                <a:sym typeface="Fira Sans Condense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Hochreiter &amp; Schmidhuber (1997)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special kind of RNN, capable of learning long-term dependencies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learns what information should be preserved and what can be forgotten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226" name="Google Shape;226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4450" y="2828250"/>
            <a:ext cx="4564398" cy="1713874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/>
          <p:cNvSpPr txBox="1"/>
          <p:nvPr/>
        </p:nvSpPr>
        <p:spPr>
          <a:xfrm>
            <a:off x="1524000" y="4743300"/>
            <a:ext cx="6096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Fira Sans Condensed"/>
                <a:ea typeface="Fira Sans Condensed"/>
                <a:cs typeface="Fira Sans Condensed"/>
                <a:sym typeface="Fira Sans Condensed"/>
                <a:hlinkClick r:id="rId6"/>
              </a:rPr>
              <a:t>https://colah.github.io/posts/2015-08-Understanding-LSTMs/</a:t>
            </a:r>
            <a:endParaRPr sz="11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28" name="Google Shape;22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9" name="Google Shape;229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72275" y="2687198"/>
            <a:ext cx="2674425" cy="199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LSTM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35" name="Google Shape;235;p33"/>
          <p:cNvSpPr txBox="1"/>
          <p:nvPr>
            <p:ph idx="1" type="body"/>
          </p:nvPr>
        </p:nvSpPr>
        <p:spPr>
          <a:xfrm>
            <a:off x="1360200" y="1662950"/>
            <a:ext cx="6423600" cy="22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Processes a fixed length sequence of gait features e.g. </a:t>
            </a: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30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frames w/ </a:t>
            </a: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20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joints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Features: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Normalized skeletal joint coordinates and j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oint velocity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, where each of the S input cells of the LSTM accepts 20 × 3 = </a:t>
            </a: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60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sized vectors.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Fira Sans Condensed"/>
              <a:buChar char="-"/>
            </a:pP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Joint Orientation and joint distance features, where each of the S input cells of the LSTM accepts 0.5 × 20 × (20 − 1) × 3 = </a:t>
            </a:r>
            <a:r>
              <a:rPr b="1"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570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sized vectors.</a:t>
            </a:r>
            <a:endParaRPr sz="12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36" name="Google Shape;23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Transformer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42" name="Google Shape;242;p34"/>
          <p:cNvSpPr txBox="1"/>
          <p:nvPr>
            <p:ph idx="1" type="body"/>
          </p:nvPr>
        </p:nvSpPr>
        <p:spPr>
          <a:xfrm>
            <a:off x="1360200" y="1266775"/>
            <a:ext cx="6423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Fira Sans Condensed"/>
              <a:buChar char="-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ntroduced by</a:t>
            </a:r>
            <a:r>
              <a:rPr lang="en" sz="1300">
                <a:solidFill>
                  <a:schemeClr val="dk1"/>
                </a:solidFill>
                <a:uFill>
                  <a:noFill/>
                </a:uFill>
                <a:latin typeface="Fira Sans Condensed"/>
                <a:ea typeface="Fira Sans Condensed"/>
                <a:cs typeface="Fira Sans Condensed"/>
                <a:sym typeface="Fira Sans Condense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300" u="sng">
                <a:solidFill>
                  <a:schemeClr val="hlink"/>
                </a:solidFill>
                <a:latin typeface="Fira Sans Condensed"/>
                <a:ea typeface="Fira Sans Condensed"/>
                <a:cs typeface="Fira Sans Condensed"/>
                <a:sym typeface="Fira Sans Condensed"/>
                <a:hlinkClick r:id="rId4"/>
              </a:rPr>
              <a:t>Vaswani et al. (2017)</a:t>
            </a:r>
            <a:endParaRPr sz="13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Originally used for sequence-to-sequence tasks and handles long-range dependencies with ease thanks to attention mechanisms</a:t>
            </a:r>
            <a:endParaRPr sz="13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43" name="Google Shape;243;p34"/>
          <p:cNvSpPr txBox="1"/>
          <p:nvPr/>
        </p:nvSpPr>
        <p:spPr>
          <a:xfrm>
            <a:off x="1524000" y="4743300"/>
            <a:ext cx="6096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Fira Sans Condensed"/>
                <a:ea typeface="Fira Sans Condensed"/>
                <a:cs typeface="Fira Sans Condensed"/>
                <a:sym typeface="Fira Sans Condensed"/>
                <a:hlinkClick r:id="rId5"/>
              </a:rPr>
              <a:t>https://jalammar.github.io/illustrated-transformer/</a:t>
            </a:r>
            <a:endParaRPr sz="11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244" name="Google Shape;244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40450" y="2388875"/>
            <a:ext cx="3981325" cy="2262175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Transformer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251" name="Google Shape;25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5560" y="2149364"/>
            <a:ext cx="3584340" cy="1829425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3" name="Google Shape;25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7625" y="1101001"/>
            <a:ext cx="1811956" cy="34051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54" name="Google Shape;254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500" y="2380825"/>
            <a:ext cx="1880325" cy="143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5"/>
          <p:cNvSpPr txBox="1"/>
          <p:nvPr/>
        </p:nvSpPr>
        <p:spPr>
          <a:xfrm>
            <a:off x="696725" y="1353725"/>
            <a:ext cx="57231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Self-attention is a weighted sum over all values </a:t>
            </a:r>
            <a:r>
              <a:rPr b="1"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v</a:t>
            </a:r>
            <a:r>
              <a:rPr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computed for each element in an input sequence </a:t>
            </a:r>
            <a:r>
              <a:rPr b="1" lang="en" sz="11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Experiments and results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61" name="Google Shape;261;p36"/>
          <p:cNvSpPr txBox="1"/>
          <p:nvPr/>
        </p:nvSpPr>
        <p:spPr>
          <a:xfrm>
            <a:off x="1752750" y="1330500"/>
            <a:ext cx="5638500" cy="18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Compare the identification accuracy of the proposed methods with several baselines and previous approaches on two datasets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Analyze the performance of the proposed methods under different combination of gait features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Evaluate the proposed networks' complexity and efficiency in terms of model size and training/inference time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62" name="Google Shape;262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Datasets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68" name="Google Shape;268;p37"/>
          <p:cNvSpPr txBox="1"/>
          <p:nvPr>
            <p:ph idx="1" type="body"/>
          </p:nvPr>
        </p:nvSpPr>
        <p:spPr>
          <a:xfrm>
            <a:off x="1793700" y="1290275"/>
            <a:ext cx="5556600" cy="28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Sans Condensed"/>
              <a:buChar char="●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UPCV Gait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Condensed"/>
              <a:buChar char="○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30 identities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Condensed"/>
              <a:buChar char="○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Single view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Condensed"/>
              <a:buChar char="○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20 joint via Kinect v1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Fira Sans Condensed"/>
              <a:buChar char="●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KS20 VisLab Multi-View Kinect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Condensed"/>
              <a:buChar char="○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20 identities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Condensed"/>
              <a:buChar char="○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6 views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 Condensed"/>
              <a:buChar char="○"/>
            </a:pPr>
            <a:r>
              <a:rPr lang="en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25 joints via Kinect v2</a:t>
            </a:r>
            <a:endParaRPr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69" name="Google Shape;269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5" name="Google Shape;275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Effectiveness of the proposed methods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276" name="Google Shape;276;p38"/>
          <p:cNvSpPr txBox="1"/>
          <p:nvPr/>
        </p:nvSpPr>
        <p:spPr>
          <a:xfrm>
            <a:off x="6621375" y="1653025"/>
            <a:ext cx="17829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Fira Sans Condensed"/>
                <a:ea typeface="Fira Sans Condensed"/>
                <a:cs typeface="Fira Sans Condensed"/>
                <a:sym typeface="Fira Sans Condensed"/>
              </a:rPr>
              <a:t>JC - Joint Coordinates</a:t>
            </a:r>
            <a:endParaRPr sz="13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Fira Sans Condensed"/>
                <a:ea typeface="Fira Sans Condensed"/>
                <a:cs typeface="Fira Sans Condensed"/>
                <a:sym typeface="Fira Sans Condensed"/>
              </a:rPr>
              <a:t>JV - Joint Velocity</a:t>
            </a:r>
            <a:endParaRPr sz="13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Fira Sans Condensed"/>
                <a:ea typeface="Fira Sans Condensed"/>
                <a:cs typeface="Fira Sans Condensed"/>
                <a:sym typeface="Fira Sans Condensed"/>
              </a:rPr>
              <a:t>JO - Join Orientation</a:t>
            </a:r>
            <a:endParaRPr sz="13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Fira Sans Condensed"/>
                <a:ea typeface="Fira Sans Condensed"/>
                <a:cs typeface="Fira Sans Condensed"/>
                <a:sym typeface="Fira Sans Condensed"/>
              </a:rPr>
              <a:t>JD - Joint Distance</a:t>
            </a:r>
            <a:endParaRPr sz="13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277" name="Google Shape;27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5450" y="1058725"/>
            <a:ext cx="4343191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3" name="Google Shape;283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Training Transformer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284" name="Google Shape;28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7500" y="1364125"/>
            <a:ext cx="3503450" cy="297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6800" y="1426374"/>
            <a:ext cx="3216624" cy="28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1" name="Google Shape;29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563" y="1147550"/>
            <a:ext cx="3299006" cy="3143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5324" y="1250736"/>
            <a:ext cx="3455114" cy="314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Training LSTM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9" name="Google Shape;299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Efficiency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300" name="Google Shape;30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9311" y="1051874"/>
            <a:ext cx="5991925" cy="239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41"/>
          <p:cNvPicPr preferRelativeResize="0"/>
          <p:nvPr/>
        </p:nvPicPr>
        <p:blipFill rotWithShape="1">
          <a:blip r:embed="rId4">
            <a:alphaModFix/>
          </a:blip>
          <a:srcRect b="0" l="0" r="0" t="71783"/>
          <a:stretch/>
        </p:blipFill>
        <p:spPr>
          <a:xfrm>
            <a:off x="1861500" y="3740075"/>
            <a:ext cx="3909030" cy="97037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41"/>
          <p:cNvSpPr txBox="1"/>
          <p:nvPr/>
        </p:nvSpPr>
        <p:spPr>
          <a:xfrm>
            <a:off x="6355950" y="1419775"/>
            <a:ext cx="1970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S</a:t>
            </a: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equences: </a:t>
            </a:r>
            <a:r>
              <a:rPr b="1"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1465</a:t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Frames in a sequence: </a:t>
            </a:r>
            <a:r>
              <a:rPr b="1"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30</a:t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Unique subjects: </a:t>
            </a:r>
            <a:r>
              <a:rPr b="1"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30</a:t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1260 -&gt; 512 w/ PCA</a:t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Background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1752750" y="1484900"/>
            <a:ext cx="56385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Person identification based on biometrics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Fingerprint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Face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Voice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○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Iris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Data acquisition requires well-controlled environment and active participation of the subjects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Not applicable under uncontrolled conditions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8500" y="3696475"/>
            <a:ext cx="1038125" cy="108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6825" y="3679733"/>
            <a:ext cx="1038125" cy="108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5">
            <a:alphaModFix/>
          </a:blip>
          <a:srcRect b="16143" l="7631" r="13696" t="15335"/>
          <a:stretch/>
        </p:blipFill>
        <p:spPr>
          <a:xfrm>
            <a:off x="4671224" y="3639687"/>
            <a:ext cx="1038125" cy="1120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 rotWithShape="1">
          <a:blip r:embed="rId6">
            <a:alphaModFix/>
          </a:blip>
          <a:srcRect b="13361" l="14202" r="11281" t="8501"/>
          <a:stretch/>
        </p:blipFill>
        <p:spPr>
          <a:xfrm>
            <a:off x="5970150" y="3746225"/>
            <a:ext cx="1142537" cy="103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8" name="Google Shape;308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Confusion</a:t>
            </a: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 Matrices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309" name="Google Shape;30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4175" y="1366175"/>
            <a:ext cx="5981551" cy="322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latin typeface="Fira Sans Condensed"/>
                <a:ea typeface="Fira Sans Condensed"/>
                <a:cs typeface="Fira Sans Condensed"/>
                <a:sym typeface="Fira Sans Condensed"/>
              </a:rPr>
              <a:t>Conclusion</a:t>
            </a:r>
            <a:endParaRPr sz="22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315" name="Google Shape;315;p43"/>
          <p:cNvSpPr txBox="1"/>
          <p:nvPr/>
        </p:nvSpPr>
        <p:spPr>
          <a:xfrm>
            <a:off x="1091700" y="1243175"/>
            <a:ext cx="6960600" cy="30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Contributions</a:t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Investigated several gait features derived from </a:t>
            </a:r>
            <a:r>
              <a:rPr lang="en" sz="12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3D body joint coordinates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Using these gait features, trained a compact deep sequential models based on LSTM and Transformer networks.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Learn the spatial correlation of body joints within a single frame and the temporal dynamics of joints from frame to frame.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Data augmentation enriches the dataset when working with a limited number of gait sequences for an individual.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Achieved high person identification results on the UPCV Gait (100%) and KS20 VisLab Multi-View (99.23%) datasets.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Further work:</a:t>
            </a:r>
            <a:endParaRPr b="1"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Test models on more challenging datasets e.g. 2D, multi-view, large population datasets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Fira Sans Condensed"/>
              <a:buChar char="-"/>
            </a:pPr>
            <a:r>
              <a:rPr lang="en" sz="1200">
                <a:latin typeface="Fira Sans Condensed"/>
                <a:ea typeface="Fira Sans Condensed"/>
                <a:cs typeface="Fira Sans Condensed"/>
                <a:sym typeface="Fira Sans Condensed"/>
              </a:rPr>
              <a:t>Involve more advanced gait features while keeping the model compact enough to stay efficient.</a:t>
            </a:r>
            <a:endParaRPr sz="12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316" name="Google Shape;316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4"/>
          <p:cNvSpPr txBox="1"/>
          <p:nvPr>
            <p:ph idx="1" type="body"/>
          </p:nvPr>
        </p:nvSpPr>
        <p:spPr>
          <a:xfrm>
            <a:off x="3576900" y="2388825"/>
            <a:ext cx="1990200" cy="52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Thanks!</a:t>
            </a:r>
            <a:endParaRPr b="1" sz="2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2" name="Google Shape;322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Background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1752750" y="1484900"/>
            <a:ext cx="5638500" cy="13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is a natural unique biometric</a:t>
            </a:r>
            <a:endParaRPr b="1"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is a walking posture and involves dynamics of a person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recognition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is a biometric identification technique that helps to identify a person 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by his/her manner of walking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084" y="2889938"/>
            <a:ext cx="2157941" cy="143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6975" y="2889925"/>
            <a:ext cx="2065000" cy="143548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Background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1543725" y="1484900"/>
            <a:ext cx="6496200" cy="24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properties:</a:t>
            </a:r>
            <a:endParaRPr b="1"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Remote: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</a:t>
            </a:r>
            <a:b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</a:b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can be captured from distance (&lt;50m)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Unobtrusive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: </a:t>
            </a:r>
            <a:b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</a:b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requires no active collaboration and attention of observed subjects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Low-resolution: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</a:t>
            </a:r>
            <a:b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</a:b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information can be collected at low resolution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●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Hard to impersonate: </a:t>
            </a:r>
            <a:b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</a:b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includes both the body posture and activities while walking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89" name="Google Shape;8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Applications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1658700" y="1255500"/>
            <a:ext cx="5826600" cy="17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Recognition for Security &amp; Surveillance</a:t>
            </a:r>
            <a:endParaRPr b="1"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Video surveillance in public areas for security purposes </a:t>
            </a: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Preempts suspicious events</a:t>
            </a: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Provides awareness to the security personnel</a:t>
            </a: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Re-identifying people after some time in other places</a:t>
            </a:r>
            <a:b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</a:b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96" name="Google Shape;9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3050" y="2893825"/>
            <a:ext cx="3337890" cy="176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Applications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1658700" y="1282825"/>
            <a:ext cx="5826600" cy="17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Gait Recognition for Smart Home and HealthTech</a:t>
            </a:r>
            <a:endParaRPr b="1"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Smart home: detect movements and identify people</a:t>
            </a: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Nursing homes: alert if patient falls</a:t>
            </a: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 Condensed"/>
              <a:buChar char="●"/>
            </a:pPr>
            <a:r>
              <a:rPr lang="en" sz="15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Hospitals: diagnose neurological disorders</a:t>
            </a:r>
            <a:endParaRPr sz="15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04" name="Google Shape;10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5488" y="2692300"/>
            <a:ext cx="2678373" cy="1786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Gait recognition overview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11" name="Google Shape;111;p20"/>
          <p:cNvSpPr txBox="1"/>
          <p:nvPr/>
        </p:nvSpPr>
        <p:spPr>
          <a:xfrm>
            <a:off x="2461350" y="4484925"/>
            <a:ext cx="4221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Fira Sans Condensed"/>
                <a:ea typeface="Fira Sans Condensed"/>
                <a:cs typeface="Fira Sans Condensed"/>
                <a:sym typeface="Fira Sans Condensed"/>
              </a:rPr>
              <a:t>Source: </a:t>
            </a:r>
            <a:r>
              <a:rPr i="1" lang="en" sz="1000" u="sng">
                <a:solidFill>
                  <a:schemeClr val="hlink"/>
                </a:solidFill>
                <a:latin typeface="Fira Sans Condensed"/>
                <a:ea typeface="Fira Sans Condensed"/>
                <a:cs typeface="Fira Sans Condensed"/>
                <a:sym typeface="Fira Sans Condensed"/>
                <a:hlinkClick r:id="rId3"/>
              </a:rPr>
              <a:t>https://recfaces.com/articles/what-is-gait-recognition</a:t>
            </a:r>
            <a:endParaRPr i="1" sz="10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112" name="Google Shape;112;p20"/>
          <p:cNvPicPr preferRelativeResize="0"/>
          <p:nvPr/>
        </p:nvPicPr>
        <p:blipFill rotWithShape="1">
          <a:blip r:embed="rId4">
            <a:alphaModFix/>
          </a:blip>
          <a:srcRect b="0" l="6232" r="5986" t="0"/>
          <a:stretch/>
        </p:blipFill>
        <p:spPr>
          <a:xfrm>
            <a:off x="1584063" y="1177500"/>
            <a:ext cx="5676300" cy="301102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3000375" y="4016425"/>
            <a:ext cx="393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5" name="Google Shape;115;p20"/>
          <p:cNvSpPr/>
          <p:nvPr/>
        </p:nvSpPr>
        <p:spPr>
          <a:xfrm>
            <a:off x="4732138" y="1212538"/>
            <a:ext cx="2827800" cy="105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4237" y="1220500"/>
            <a:ext cx="1441300" cy="116547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/>
          <p:nvPr/>
        </p:nvSpPr>
        <p:spPr>
          <a:xfrm>
            <a:off x="4364251" y="2711775"/>
            <a:ext cx="1058700" cy="210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8" name="Google Shape;118;p20"/>
          <p:cNvCxnSpPr/>
          <p:nvPr/>
        </p:nvCxnSpPr>
        <p:spPr>
          <a:xfrm flipH="1" rot="10800000">
            <a:off x="5655262" y="1800225"/>
            <a:ext cx="323100" cy="60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19" name="Google Shape;11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3100" y="1220488"/>
            <a:ext cx="1493825" cy="11654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/>
          <p:nvPr/>
        </p:nvSpPr>
        <p:spPr>
          <a:xfrm>
            <a:off x="6201550" y="1384425"/>
            <a:ext cx="853800" cy="33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0"/>
          <p:cNvSpPr txBox="1"/>
          <p:nvPr/>
        </p:nvSpPr>
        <p:spPr>
          <a:xfrm>
            <a:off x="6099114" y="1292175"/>
            <a:ext cx="1058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Skeleton extraction</a:t>
            </a:r>
            <a:endParaRPr sz="1100">
              <a:solidFill>
                <a:schemeClr val="dk2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cxnSp>
        <p:nvCxnSpPr>
          <p:cNvPr id="122" name="Google Shape;122;p20"/>
          <p:cNvCxnSpPr/>
          <p:nvPr/>
        </p:nvCxnSpPr>
        <p:spPr>
          <a:xfrm>
            <a:off x="6621712" y="2264338"/>
            <a:ext cx="13500" cy="1914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3" name="Google Shape;123;p20"/>
          <p:cNvSpPr txBox="1"/>
          <p:nvPr/>
        </p:nvSpPr>
        <p:spPr>
          <a:xfrm>
            <a:off x="4572000" y="2711775"/>
            <a:ext cx="7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Fira Sans Condensed"/>
                <a:ea typeface="Fira Sans Condensed"/>
                <a:cs typeface="Fira Sans Condensed"/>
                <a:sym typeface="Fira Sans Condensed"/>
              </a:rPr>
              <a:t>ID#1, ID#2, …</a:t>
            </a:r>
            <a:endParaRPr sz="80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Motivation: </a:t>
            </a:r>
            <a:r>
              <a:rPr lang="en">
                <a:latin typeface="Fira Sans Condensed"/>
                <a:ea typeface="Fira Sans Condensed"/>
                <a:cs typeface="Fira Sans Condensed"/>
                <a:sym typeface="Fira Sans Condensed"/>
              </a:rPr>
              <a:t>Problem Statement</a:t>
            </a:r>
            <a:endParaRPr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29" name="Google Shape;129;p21"/>
          <p:cNvSpPr txBox="1"/>
          <p:nvPr/>
        </p:nvSpPr>
        <p:spPr>
          <a:xfrm>
            <a:off x="1530075" y="1364650"/>
            <a:ext cx="6537000" cy="29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Despite the advantages over other biometric-based person identification systems, gait recognition still has several issues: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Intra-class variances: clothing, viewing angle, scale, occlusions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Variations over time and place: the same person at different times and places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Goals:</a:t>
            </a:r>
            <a:endParaRPr b="1"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Representative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gait features: capturing size, view, and motion information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Lightweight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i.e. simpler system, fewer hyperparams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Effective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i.e. high accuracy rate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Efficient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 i.e. fast inference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Fira Sans Condensed"/>
              <a:buChar char="-"/>
            </a:pPr>
            <a:r>
              <a:rPr b="1"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Robust </a:t>
            </a:r>
            <a:r>
              <a:rPr lang="en" sz="13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i.e  generalizable and shows stable performance under various variations</a:t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