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67" r:id="rId4"/>
    <p:sldId id="266" r:id="rId5"/>
    <p:sldId id="257" r:id="rId6"/>
    <p:sldId id="258" r:id="rId7"/>
    <p:sldId id="259" r:id="rId8"/>
    <p:sldId id="260" r:id="rId9"/>
    <p:sldId id="263" r:id="rId10"/>
    <p:sldId id="269" r:id="rId11"/>
    <p:sldId id="268" r:id="rId12"/>
    <p:sldId id="262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A6F03-FA72-458E-9B1C-3060842D9328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D3A7F6-6EA4-4A6B-83EE-C3A9B76A4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6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http://15uiuchrd472.weebly.com/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3A7F6-6EA4-4A6B-83EE-C3A9B76A4A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391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05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2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80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70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84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44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44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93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528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867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69F25-5A0E-46EA-8253-0639B248E4B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D37ED-B8D3-46DB-B526-1A4C0546F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72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ara.rizzo@nu.edu.k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Autofit/>
          </a:bodyPr>
          <a:lstStyle/>
          <a:p>
            <a:pPr lvl="0"/>
            <a:r>
              <a:rPr lang="en-US" sz="7200" b="1" i="1" dirty="0" smtClean="0"/>
              <a:t>Learning Technologies</a:t>
            </a:r>
            <a:endParaRPr lang="en-US" sz="7200" b="1" i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657600" y="4267200"/>
            <a:ext cx="5181600" cy="1927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2400" dirty="0" smtClean="0"/>
          </a:p>
          <a:p>
            <a:pPr algn="r"/>
            <a:r>
              <a:rPr lang="en-US" sz="2400" dirty="0" smtClean="0"/>
              <a:t>Sara </a:t>
            </a:r>
            <a:r>
              <a:rPr lang="en-US" sz="2400" dirty="0"/>
              <a:t>Margaret </a:t>
            </a:r>
            <a:r>
              <a:rPr lang="en-US" sz="2400" dirty="0" smtClean="0"/>
              <a:t>Rizzo</a:t>
            </a:r>
          </a:p>
          <a:p>
            <a:pPr algn="r"/>
            <a:r>
              <a:rPr lang="en-US" sz="1500" dirty="0"/>
              <a:t>H</a:t>
            </a:r>
            <a:r>
              <a:rPr lang="en-US" sz="1500" dirty="0" smtClean="0"/>
              <a:t>umanities </a:t>
            </a:r>
            <a:r>
              <a:rPr lang="en-US" sz="1500" dirty="0"/>
              <a:t>&amp; Social Sciences Subject Librarian</a:t>
            </a:r>
            <a:br>
              <a:rPr lang="en-US" sz="1500" dirty="0"/>
            </a:br>
            <a:r>
              <a:rPr lang="en-US" sz="1500" dirty="0"/>
              <a:t>Reference </a:t>
            </a:r>
            <a:r>
              <a:rPr lang="en-US" sz="1500" dirty="0" smtClean="0"/>
              <a:t>Department,</a:t>
            </a:r>
          </a:p>
          <a:p>
            <a:pPr algn="r"/>
            <a:r>
              <a:rPr lang="en-US" sz="1500" dirty="0" smtClean="0"/>
              <a:t> </a:t>
            </a:r>
            <a:r>
              <a:rPr lang="en-US" sz="1600" dirty="0"/>
              <a:t>Nazarbayev University Library</a:t>
            </a:r>
            <a:endParaRPr lang="en-US" sz="1500" dirty="0"/>
          </a:p>
          <a:p>
            <a:pPr algn="r"/>
            <a:r>
              <a:rPr lang="en-US" sz="2100" dirty="0" smtClean="0">
                <a:hlinkClick r:id="rId3"/>
              </a:rPr>
              <a:t>sara.rizzo@nu.edu.kz</a:t>
            </a:r>
            <a:endParaRPr lang="ru-RU" sz="2100" dirty="0" smtClean="0"/>
          </a:p>
          <a:p>
            <a:pPr algn="r"/>
            <a:r>
              <a:rPr lang="en-US" sz="1800" dirty="0"/>
              <a:t>http://library.nu.edu.kz</a:t>
            </a:r>
            <a:endParaRPr lang="ru-RU" sz="1800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6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4525963"/>
          </a:xfrm>
        </p:spPr>
        <p:txBody>
          <a:bodyPr>
            <a:normAutofit/>
          </a:bodyPr>
          <a:lstStyle/>
          <a:p>
            <a:r>
              <a:rPr lang="en-US" sz="7200" dirty="0" smtClean="0"/>
              <a:t>Focus Attention</a:t>
            </a:r>
          </a:p>
          <a:p>
            <a:r>
              <a:rPr lang="en-US" sz="7200" dirty="0" smtClean="0"/>
              <a:t>Use Signals</a:t>
            </a:r>
          </a:p>
          <a:p>
            <a:r>
              <a:rPr lang="en-US" sz="7200" dirty="0" smtClean="0"/>
              <a:t>Weed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4304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68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57" b="75238"/>
          <a:stretch/>
        </p:blipFill>
        <p:spPr>
          <a:xfrm>
            <a:off x="-21771" y="1371600"/>
            <a:ext cx="9472246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82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993" y="0"/>
            <a:ext cx="5696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24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993" y="0"/>
            <a:ext cx="5696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37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66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079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>
            <a:off x="549729" y="1815406"/>
            <a:ext cx="1295400" cy="2057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239000" y="181540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837714" y="295840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05600" y="295840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21129" y="4177605"/>
            <a:ext cx="1752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Reduce </a:t>
            </a:r>
            <a:r>
              <a:rPr lang="en-US" sz="2800" dirty="0"/>
              <a:t>I</a:t>
            </a:r>
            <a:r>
              <a:rPr lang="en-US" sz="2800" dirty="0" smtClean="0"/>
              <a:t>rrelevant </a:t>
            </a:r>
            <a:r>
              <a:rPr lang="en-US" sz="2800" dirty="0"/>
              <a:t>L</a:t>
            </a:r>
            <a:r>
              <a:rPr lang="en-US" sz="2800" dirty="0" smtClean="0"/>
              <a:t>oad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914" y="4177605"/>
            <a:ext cx="1752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Increase Relevant Load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928757" y="4177604"/>
            <a:ext cx="1752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Manage Intrinsic Load</a:t>
            </a:r>
            <a:endParaRPr lang="en-US" sz="2800" dirty="0"/>
          </a:p>
        </p:txBody>
      </p:sp>
      <p:sp>
        <p:nvSpPr>
          <p:cNvPr id="13" name="Down Arrow 12"/>
          <p:cNvSpPr/>
          <p:nvPr/>
        </p:nvSpPr>
        <p:spPr>
          <a:xfrm rot="10800000">
            <a:off x="3581400" y="1815406"/>
            <a:ext cx="1295400" cy="2057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lus 13"/>
          <p:cNvSpPr/>
          <p:nvPr/>
        </p:nvSpPr>
        <p:spPr>
          <a:xfrm>
            <a:off x="2438400" y="2729806"/>
            <a:ext cx="685800" cy="685800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lus 14"/>
          <p:cNvSpPr/>
          <p:nvPr/>
        </p:nvSpPr>
        <p:spPr>
          <a:xfrm>
            <a:off x="5562600" y="2729806"/>
            <a:ext cx="685800" cy="685800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779814" y="203537"/>
            <a:ext cx="62211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Efficient Learning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06528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667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Intrinsic Load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2514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Difficulty of content</a:t>
            </a:r>
          </a:p>
          <a:p>
            <a:r>
              <a:rPr lang="en-US" sz="4000" dirty="0" smtClean="0"/>
              <a:t>Determined by instruction goals</a:t>
            </a:r>
          </a:p>
          <a:p>
            <a:r>
              <a:rPr lang="en-US" sz="4000" dirty="0" smtClean="0"/>
              <a:t>Element interactivity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1611086" y="152400"/>
            <a:ext cx="598714" cy="520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068286" y="838200"/>
            <a:ext cx="598714" cy="520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53886" y="838200"/>
            <a:ext cx="598714" cy="520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94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380999"/>
            <a:ext cx="55626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Germane Load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20574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“Relevant Load”</a:t>
            </a:r>
          </a:p>
          <a:p>
            <a:r>
              <a:rPr lang="en-US" sz="4000" dirty="0" smtClean="0"/>
              <a:t>Diverse examples</a:t>
            </a:r>
          </a:p>
          <a:p>
            <a:r>
              <a:rPr lang="en-US" sz="4000" dirty="0" smtClean="0"/>
              <a:t>Leads to better learning outcomes</a:t>
            </a:r>
            <a:endParaRPr lang="en-US" sz="4000" dirty="0"/>
          </a:p>
        </p:txBody>
      </p:sp>
      <p:sp>
        <p:nvSpPr>
          <p:cNvPr id="4" name="Down Arrow 3"/>
          <p:cNvSpPr/>
          <p:nvPr/>
        </p:nvSpPr>
        <p:spPr>
          <a:xfrm rot="10800000">
            <a:off x="903514" y="228599"/>
            <a:ext cx="12954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6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214"/>
            <a:ext cx="6477000" cy="1143000"/>
          </a:xfrm>
        </p:spPr>
        <p:txBody>
          <a:bodyPr>
            <a:noAutofit/>
          </a:bodyPr>
          <a:lstStyle/>
          <a:p>
            <a:r>
              <a:rPr lang="en-US" sz="6600" dirty="0" smtClean="0"/>
              <a:t>Extraneous Load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74837"/>
            <a:ext cx="8229600" cy="45259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Mental work that is irrelevant to learning goal</a:t>
            </a:r>
          </a:p>
          <a:p>
            <a:r>
              <a:rPr lang="en-US" sz="4000" dirty="0" smtClean="0"/>
              <a:t>Wastes limited mental resources</a:t>
            </a:r>
          </a:p>
          <a:p>
            <a:r>
              <a:rPr lang="en-US" sz="4000" dirty="0" smtClean="0"/>
              <a:t>Always under the control of instructor</a:t>
            </a:r>
            <a:endParaRPr lang="en-US" sz="4000" dirty="0"/>
          </a:p>
        </p:txBody>
      </p:sp>
      <p:sp>
        <p:nvSpPr>
          <p:cNvPr id="4" name="Down Arrow 3"/>
          <p:cNvSpPr/>
          <p:nvPr/>
        </p:nvSpPr>
        <p:spPr>
          <a:xfrm>
            <a:off x="990600" y="152400"/>
            <a:ext cx="11430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39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57200"/>
            <a:ext cx="7354327" cy="6068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Modality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15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77</Words>
  <Application>Microsoft Office PowerPoint</Application>
  <PresentationFormat>Экран (4:3)</PresentationFormat>
  <Paragraphs>29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Learning Technologies</vt:lpstr>
      <vt:lpstr>Презентация PowerPoint</vt:lpstr>
      <vt:lpstr>Презентация PowerPoint</vt:lpstr>
      <vt:lpstr>Презентация PowerPoint</vt:lpstr>
      <vt:lpstr>Презентация PowerPoint</vt:lpstr>
      <vt:lpstr>Intrinsic Load</vt:lpstr>
      <vt:lpstr>Germane Load</vt:lpstr>
      <vt:lpstr>Extraneous Load</vt:lpstr>
      <vt:lpstr>Modality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Cognitive Load Theory (CLT)</dc:title>
  <dc:creator>user</dc:creator>
  <cp:lastModifiedBy>Tolkyn Dzhangulova</cp:lastModifiedBy>
  <cp:revision>23</cp:revision>
  <dcterms:created xsi:type="dcterms:W3CDTF">2015-03-04T07:34:55Z</dcterms:created>
  <dcterms:modified xsi:type="dcterms:W3CDTF">2015-05-20T10:43:35Z</dcterms:modified>
</cp:coreProperties>
</file>