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  <p:sldMasterId id="2147483720" r:id="rId4"/>
    <p:sldMasterId id="2147483738" r:id="rId5"/>
    <p:sldMasterId id="2147483756" r:id="rId6"/>
    <p:sldMasterId id="2147483768" r:id="rId7"/>
    <p:sldMasterId id="2147483780" r:id="rId8"/>
  </p:sldMasterIdLst>
  <p:sldIdLst>
    <p:sldId id="296" r:id="rId9"/>
    <p:sldId id="302" r:id="rId10"/>
    <p:sldId id="269" r:id="rId11"/>
    <p:sldId id="305" r:id="rId12"/>
    <p:sldId id="273" r:id="rId13"/>
    <p:sldId id="294" r:id="rId14"/>
    <p:sldId id="295" r:id="rId15"/>
    <p:sldId id="297" r:id="rId16"/>
    <p:sldId id="298" r:id="rId17"/>
    <p:sldId id="299" r:id="rId18"/>
    <p:sldId id="300" r:id="rId19"/>
    <p:sldId id="275" r:id="rId20"/>
    <p:sldId id="308" r:id="rId21"/>
    <p:sldId id="307" r:id="rId22"/>
    <p:sldId id="306" r:id="rId23"/>
    <p:sldId id="309" r:id="rId24"/>
    <p:sldId id="310" r:id="rId25"/>
    <p:sldId id="301" r:id="rId26"/>
    <p:sldId id="266" r:id="rId27"/>
    <p:sldId id="267" r:id="rId28"/>
    <p:sldId id="268" r:id="rId29"/>
    <p:sldId id="277" r:id="rId30"/>
    <p:sldId id="280" r:id="rId31"/>
    <p:sldId id="263" r:id="rId32"/>
    <p:sldId id="265" r:id="rId33"/>
    <p:sldId id="257" r:id="rId34"/>
    <p:sldId id="258" r:id="rId35"/>
    <p:sldId id="262" r:id="rId36"/>
    <p:sldId id="259" r:id="rId37"/>
    <p:sldId id="264" r:id="rId38"/>
    <p:sldId id="261" r:id="rId39"/>
    <p:sldId id="283" r:id="rId40"/>
    <p:sldId id="281" r:id="rId41"/>
    <p:sldId id="282" r:id="rId42"/>
    <p:sldId id="271" r:id="rId43"/>
    <p:sldId id="276" r:id="rId44"/>
    <p:sldId id="284" r:id="rId45"/>
    <p:sldId id="311" r:id="rId46"/>
    <p:sldId id="270" r:id="rId47"/>
    <p:sldId id="272" r:id="rId48"/>
    <p:sldId id="274" r:id="rId49"/>
    <p:sldId id="303" r:id="rId50"/>
    <p:sldId id="285" r:id="rId51"/>
    <p:sldId id="286" r:id="rId52"/>
    <p:sldId id="287" r:id="rId53"/>
    <p:sldId id="288" r:id="rId54"/>
    <p:sldId id="289" r:id="rId55"/>
    <p:sldId id="291" r:id="rId56"/>
    <p:sldId id="292" r:id="rId57"/>
    <p:sldId id="304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6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61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93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4480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30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14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403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936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120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068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876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31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7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350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704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25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228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412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016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720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445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387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373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0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432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558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432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97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494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297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547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714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583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080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0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6111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870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971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66835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759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449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83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1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134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A6EA7-2EED-4937-BF61-1BF75D385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13C8CA-1694-4872-A0C1-943E941471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F394D-940A-46F5-AB0A-5F38B7EA1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7CE90-663E-4BB2-A84F-CFABD283E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D5884-38AB-4945-9783-AA681332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481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0D2DF-7A68-4866-B5D1-77533AC7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661E5-9786-4077-9D49-41E8EFCC7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CDF53-6D16-4C72-A3FC-7CF36556F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E0EBA-495B-4885-8125-983EC4EF9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0941F-D7E0-48B8-8A22-7628C3703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9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844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5D719-3128-4435-A22A-CB3E82B98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86A17-3646-487A-B437-9D7217617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C4170-B9D1-4D5D-BD02-4AA44191A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C5092-2BCD-4C7B-A69F-A58A89F5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64148-F820-445A-912E-1ED01950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5397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D58F-7303-493F-A7B5-402133561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8EE43-B27F-4BEF-820E-CDD87615E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2DA5B-6B9F-44E2-955B-C966C79BA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4EE52-1459-4E61-90BD-BCBCF99C0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F538C-50DD-4F51-88C9-82F981318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5A042-471A-4E9E-9CCC-E528EF55F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731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2966A-24A2-4064-909E-4DD352A00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F2EDF-727C-4448-BF95-1E32BFDE1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EE99A-FEE6-47B6-8ED5-736CB5F32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25AA0-B3CC-46BC-B9B4-3DC4A64BA0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540EFD-76D0-4CD7-A2F1-BB863E451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C46679-DEBC-450C-B1F0-4455CE26C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5A905-CA5A-4430-B286-F98D49991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34F1C5-C071-4EBC-B848-38A5E4FA7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665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56CD1-C20C-440D-B081-6FF9117E7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D8674E-1111-40EC-B33A-3EB4C9B7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A129E-226E-40A2-BD18-224A0C4D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BD36EF-8BA8-4BC0-A39C-D70BA257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9286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2AB388-B073-4F2D-83EF-F84EC33B7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DA0A3E-499E-4682-9E56-2D2234E0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FC6AE-E593-4065-A1C5-A1110B9AA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039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8E569-9F4F-4212-A80F-02CA41499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D9A4F-0E62-4D10-8A37-C691CE539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3AA194-FEA0-4431-9392-67DECA4A4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FA5F4-224B-4455-B4EA-AA6EB5942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B1AFFD-850F-400A-8433-D1E3A2001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597AA9-A0B4-4917-A400-88474F982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2957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58C1A-7BCA-4890-BE6C-95518C958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84E417-F24D-438F-9CF7-8394749BB8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6CEE0-79BE-40F0-818C-1E915E6DE2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C6186-AF9A-474A-9554-90A92A223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728C4-3107-4E58-9271-9939CA346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F9AD22-007E-48B2-B881-D13D8EB3C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625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15880-C7C7-46FF-B1A9-7430E38C3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841EE-D86E-4D51-A0CC-48A27A0DDF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6CA30-17FA-4294-9495-D177F758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997FC-FE32-4729-8D15-127D3D201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F1E5B-2143-44DD-9CF9-B754EF585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042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F6267F-5ADB-433F-B096-50D0818DF3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0746C4-EAA7-45C7-9D5B-7DB4B3AF4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47188-7A60-43BA-94F9-A0B6E97F7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3D757-0B5E-45E1-98B1-619E89791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5184F-53BA-4597-A0C3-B8129D12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055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5286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413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0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19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3302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B10A18-58C4-438E-BE4E-52C432E97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4AE5C-D1E3-48C6-A4DC-3199211EE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7DC9F-E2C8-4E8A-AD9D-A3084F059A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36850-036B-40C9-AD45-86E25A8F7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01975-6318-4439-A26D-63A04F6D9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name.umdl.umich.edu/N02782.0001.001" TargetMode="Externa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com/url?sa=i&amp;rct=j&amp;q=&amp;esrc=s&amp;source=images&amp;cd=&amp;cad=rja&amp;uact=8&amp;ved=2ahUKEwi7vomcqZ7eAhUBqSwKHVf5C6UQjRx6BAgBEAU&amp;url=https://www.historyofvaccines.org/content/blog/anti-vaccination-society-america-correspondence&amp;psig=AOvVaw01giUD9Y4EjgsVHVzhzcwI&amp;ust=1540444498870938" TargetMode="External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edzardernst.com/2018/07/andrew-wakefield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ho.int/news-room/detail/12-11-2015-measles-vaccination-has-saved-an-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uardian.com/society/2018/aug/20/low-mmr-uptake-" TargetMode="Externa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FF113E-0C69-4D5F-B73B-2FC2742F9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" y="-33130"/>
            <a:ext cx="9334500" cy="7467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5AAD3F5-B597-4380-BABB-CC12D3225727}"/>
              </a:ext>
            </a:extLst>
          </p:cNvPr>
          <p:cNvSpPr/>
          <p:nvPr/>
        </p:nvSpPr>
        <p:spPr>
          <a:xfrm>
            <a:off x="457200" y="1524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NAZARBAYEV UNIVERSITY SCHOOL OF MEDICINE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7C89C3-979B-46C8-BAAC-E3791BE598C1}"/>
              </a:ext>
            </a:extLst>
          </p:cNvPr>
          <p:cNvSpPr/>
          <p:nvPr/>
        </p:nvSpPr>
        <p:spPr>
          <a:xfrm>
            <a:off x="935935" y="1219200"/>
            <a:ext cx="78867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ANTI-VAX MOVEMENT AND THE</a:t>
            </a:r>
            <a:b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</a:b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CHALLENGE FOR PRIMARY CARE PROFESSIONALS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45A54D-C923-43EA-9BF5-4A99E61D4F60}"/>
              </a:ext>
            </a:extLst>
          </p:cNvPr>
          <p:cNvSpPr/>
          <p:nvPr/>
        </p:nvSpPr>
        <p:spPr>
          <a:xfrm>
            <a:off x="1981200" y="3798379"/>
            <a:ext cx="788669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BYRON CRAPE, PHD MSPH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DIRECTOR OF PUBLIC HEALTH PROGRAM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LEAD FOR SCIENTIFIC REASONING BLOCKS FOR MEDICAL STUDENTS</a:t>
            </a:r>
          </a:p>
        </p:txBody>
      </p:sp>
    </p:spTree>
    <p:extLst>
      <p:ext uri="{BB962C8B-B14F-4D97-AF65-F5344CB8AC3E}">
        <p14:creationId xmlns:p14="http://schemas.microsoft.com/office/powerpoint/2010/main" val="2475195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48087" y="6019800"/>
            <a:ext cx="221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Gangarosa</a:t>
            </a:r>
            <a:r>
              <a:rPr lang="en-US" dirty="0"/>
              <a:t> et al, 1998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35206"/>
            <a:ext cx="65885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ACTIVE ANTI-VAX MOVEMENT IMPACT ON </a:t>
            </a:r>
          </a:p>
          <a:p>
            <a:r>
              <a:rPr lang="en-US" sz="2800" b="1" dirty="0"/>
              <a:t>                    PERTUSSIS INCIDENCE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490537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7" y="989313"/>
            <a:ext cx="5183006" cy="45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636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19200" y="190500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ANTI-VAX MOVEMENT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BEGAN WITH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FIRST VACCINATIONS</a:t>
            </a:r>
          </a:p>
        </p:txBody>
      </p:sp>
    </p:spTree>
    <p:extLst>
      <p:ext uri="{BB962C8B-B14F-4D97-AF65-F5344CB8AC3E}">
        <p14:creationId xmlns:p14="http://schemas.microsoft.com/office/powerpoint/2010/main" val="3353678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57600"/>
            <a:ext cx="92599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Reverend Edmund Massey in England called vaccines “diabolical operations” </a:t>
            </a:r>
            <a:r>
              <a:rPr lang="en-US" sz="3200" b="1" i="0" u="none" strike="noStrike" baseline="0" dirty="0"/>
              <a:t>in a 1772 sermon, “The Dangerous and Sinful</a:t>
            </a:r>
            <a:r>
              <a:rPr lang="en-US" sz="3200" b="1" i="0" u="none" strike="noStrike" dirty="0"/>
              <a:t> </a:t>
            </a:r>
            <a:r>
              <a:rPr lang="en-US" sz="3200" b="1" i="0" u="none" strike="noStrike" baseline="0" dirty="0"/>
              <a:t>Practice of Inoculation”. He decried these vaccines as an attempt to oppose God’s</a:t>
            </a:r>
            <a:r>
              <a:rPr lang="en-US" sz="3200" b="1" i="0" u="none" strike="noStrike" dirty="0"/>
              <a:t> </a:t>
            </a:r>
            <a:r>
              <a:rPr lang="en-US" sz="3200" b="1" i="0" u="none" strike="noStrike" baseline="0" dirty="0"/>
              <a:t>punishments on man for his sins </a:t>
            </a:r>
            <a:endParaRPr lang="en-US" sz="3200" b="0" i="0" u="none" strike="noStrike" baseline="0" dirty="0"/>
          </a:p>
          <a:p>
            <a:r>
              <a:rPr lang="en-US" sz="2000" b="1" i="0" u="none" strike="noStrike" baseline="0" dirty="0"/>
              <a:t>                         </a:t>
            </a:r>
          </a:p>
          <a:p>
            <a:r>
              <a:rPr lang="en-US" sz="2000" b="1" dirty="0"/>
              <a:t>                 Massey E </a:t>
            </a:r>
            <a:r>
              <a:rPr lang="en-US" sz="20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http://name.umdl.umich.edu/N02782.0001.001</a:t>
            </a:r>
            <a:r>
              <a:rPr lang="en-US" sz="2000" b="1" dirty="0"/>
              <a:t>. ; </a:t>
            </a:r>
            <a:r>
              <a:rPr lang="en-US" sz="2000" b="1" dirty="0" err="1"/>
              <a:t>Bazin</a:t>
            </a:r>
            <a:r>
              <a:rPr lang="en-US" sz="2000" b="1" dirty="0"/>
              <a:t> H, 200</a:t>
            </a:r>
            <a:r>
              <a:rPr lang="en-US" dirty="0"/>
              <a:t>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804" y="0"/>
            <a:ext cx="3641501" cy="3734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4652" y="3365541"/>
            <a:ext cx="45398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283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8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2067" y="4876800"/>
            <a:ext cx="895986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French caricature from around 1800 shows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fear of vaccination</a:t>
            </a:r>
            <a:b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Historical Medical Library of The College of Physicians of Philadelphia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6034" y="6409346"/>
            <a:ext cx="9051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https://www.historyofvaccines.org/content/articles/history-anti-vaccination-movements</a:t>
            </a:r>
          </a:p>
        </p:txBody>
      </p:sp>
    </p:spTree>
    <p:extLst>
      <p:ext uri="{BB962C8B-B14F-4D97-AF65-F5344CB8AC3E}">
        <p14:creationId xmlns:p14="http://schemas.microsoft.com/office/powerpoint/2010/main" val="2412810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52" y="914400"/>
            <a:ext cx="816409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6700" y="6341477"/>
            <a:ext cx="861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https://www.historyofvaccines.org/content/blog/anti-vaccination-society-america-correspondence</a:t>
            </a:r>
          </a:p>
        </p:txBody>
      </p:sp>
    </p:spTree>
    <p:extLst>
      <p:ext uri="{BB962C8B-B14F-4D97-AF65-F5344CB8AC3E}">
        <p14:creationId xmlns:p14="http://schemas.microsoft.com/office/powerpoint/2010/main" val="412001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historical leagues against vaccin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670"/>
            <a:ext cx="3408610" cy="638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6519446"/>
            <a:ext cx="891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https://www.historyofvaccines.org/content/blog/anti-vaccination-society-america-correspondence</a:t>
            </a:r>
          </a:p>
        </p:txBody>
      </p:sp>
    </p:spTree>
    <p:extLst>
      <p:ext uri="{BB962C8B-B14F-4D97-AF65-F5344CB8AC3E}">
        <p14:creationId xmlns:p14="http://schemas.microsoft.com/office/powerpoint/2010/main" val="2185638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4708405" cy="572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335" y="5503858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Envelope showing death vaccinating a young child and mother being held back by police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51952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				https://www.historyofvaccines.org/Death-The-Vaccinator</a:t>
            </a:r>
          </a:p>
        </p:txBody>
      </p:sp>
    </p:spTree>
    <p:extLst>
      <p:ext uri="{BB962C8B-B14F-4D97-AF65-F5344CB8AC3E}">
        <p14:creationId xmlns:p14="http://schemas.microsoft.com/office/powerpoint/2010/main" val="3104274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8875"/>
            <a:ext cx="9220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WHENEVER THERE ARE DISEASE OUTBREAKS/EPIDEMICS PREVENTABLE BY VACCINATION THE ANTI-VAX MOVEMENT DECLINES </a:t>
            </a:r>
          </a:p>
        </p:txBody>
      </p:sp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1600201"/>
            <a:ext cx="4800598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2971800"/>
            <a:ext cx="27695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1918 Influenza </a:t>
            </a:r>
          </a:p>
          <a:p>
            <a:r>
              <a:rPr lang="en-US" sz="3200" b="1" dirty="0"/>
              <a:t>Pandemic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400" y="6501294"/>
            <a:ext cx="6896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https://www.cdc.gov/features/1918-flu-pandemic/index.html</a:t>
            </a:r>
          </a:p>
        </p:txBody>
      </p:sp>
    </p:spTree>
    <p:extLst>
      <p:ext uri="{BB962C8B-B14F-4D97-AF65-F5344CB8AC3E}">
        <p14:creationId xmlns:p14="http://schemas.microsoft.com/office/powerpoint/2010/main" val="3705958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19200" y="190500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NEW REVITALIZED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ANTI-VAX MOVEMENT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90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76200"/>
            <a:ext cx="4240103" cy="344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519078"/>
            <a:ext cx="91440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Andrew Wakefield</a:t>
            </a:r>
          </a:p>
          <a:p>
            <a:r>
              <a:rPr lang="en-US" sz="3200" dirty="0"/>
              <a:t>Former British doctor in 1998 </a:t>
            </a:r>
            <a:r>
              <a:rPr lang="en-US" sz="3200" i="1" dirty="0"/>
              <a:t>Lancet </a:t>
            </a:r>
            <a:r>
              <a:rPr lang="en-US" sz="3200" dirty="0"/>
              <a:t>research</a:t>
            </a:r>
            <a:r>
              <a:rPr lang="en-US" sz="3200" i="1" dirty="0"/>
              <a:t> </a:t>
            </a:r>
            <a:r>
              <a:rPr lang="en-US" sz="3200" dirty="0"/>
              <a:t>article claimed that twelve cases of autism demonstrated autistic symptoms after new MMR vaccine -retracted in 2010 following investigation.</a:t>
            </a:r>
            <a:r>
              <a:rPr lang="en-US" sz="2400" dirty="0"/>
              <a:t>   </a:t>
            </a:r>
          </a:p>
          <a:p>
            <a:endParaRPr lang="en-US" sz="1600" dirty="0"/>
          </a:p>
          <a:p>
            <a:r>
              <a:rPr lang="en-US" sz="1600" dirty="0"/>
              <a:t>https://www.independent.co.uk/news/health/andrew-wakefield-who- is-mmr-doctor-anti-vaccine-anti-vaxxer-us-a8328326.html</a:t>
            </a:r>
          </a:p>
        </p:txBody>
      </p:sp>
    </p:spTree>
    <p:extLst>
      <p:ext uri="{BB962C8B-B14F-4D97-AF65-F5344CB8AC3E}">
        <p14:creationId xmlns:p14="http://schemas.microsoft.com/office/powerpoint/2010/main" val="157932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19200" y="114300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WHY DOES THE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ANTI-VAX MOVEMENT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NEED TO BE ADDRESSED?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456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56" y="454595"/>
            <a:ext cx="9144000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License to practice medicine revoked in 2010 due to </a:t>
            </a:r>
            <a:r>
              <a:rPr lang="en-US" sz="3600" b="1" dirty="0"/>
              <a:t>dishonesty</a:t>
            </a:r>
            <a:r>
              <a:rPr lang="en-US" sz="3600" dirty="0"/>
              <a:t>, </a:t>
            </a:r>
            <a:r>
              <a:rPr lang="en-US" sz="3600" b="1" dirty="0"/>
              <a:t>abuse of developmentally delayed children</a:t>
            </a:r>
            <a:r>
              <a:rPr lang="en-US" sz="3600" dirty="0"/>
              <a:t> (unnecessary invasive medical procedures and acting without ethical approval for research).</a:t>
            </a:r>
          </a:p>
          <a:p>
            <a:endParaRPr lang="en-US" sz="1400" dirty="0"/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month before medical license revoked, </a:t>
            </a:r>
            <a:r>
              <a:rPr lang="en-US" sz="3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Lancet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retracted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Wakefields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1998 paper, much “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utterly false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”, editor saying he “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felt deceived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  Co-authors denounced Wakefield.</a:t>
            </a:r>
          </a:p>
          <a:p>
            <a:endParaRPr lang="en-US" sz="1400" dirty="0"/>
          </a:p>
          <a:p>
            <a:r>
              <a:rPr lang="en-US" sz="1400" dirty="0"/>
              <a:t>https://www.independent.co.uk/news/health/andrew-wakefield-who-is-mmr-doctor-anti-vaccine-anti-vaxxer-us-a8328326.html</a:t>
            </a:r>
          </a:p>
          <a:p>
            <a:endParaRPr lang="en-US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514600" y="-7070"/>
            <a:ext cx="4142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Andrew Wakefield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270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235" y="83820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/>
              <a:t>Research fabrications </a:t>
            </a:r>
          </a:p>
          <a:p>
            <a:pPr marL="342900" indent="-342900">
              <a:buAutoNum type="arabicPeriod"/>
            </a:pPr>
            <a:r>
              <a:rPr lang="en-US" sz="3600" dirty="0"/>
              <a:t>No research credentials</a:t>
            </a:r>
          </a:p>
          <a:p>
            <a:pPr marL="342900" indent="-342900">
              <a:buAutoNum type="arabicPeriod"/>
            </a:pPr>
            <a:r>
              <a:rPr lang="en-US" sz="3600" dirty="0"/>
              <a:t>Conflict of Interest in research</a:t>
            </a:r>
          </a:p>
          <a:p>
            <a:pPr marL="342900" indent="-342900">
              <a:buAutoNum type="arabicPeriod"/>
            </a:pPr>
            <a:r>
              <a:rPr lang="en-US" sz="3600" dirty="0"/>
              <a:t>Malpractice in medical practice</a:t>
            </a:r>
          </a:p>
          <a:p>
            <a:pPr marL="342900" indent="-342900">
              <a:buAutoNum type="arabicPeriod"/>
            </a:pPr>
            <a:r>
              <a:rPr lang="en-US" sz="3600" dirty="0"/>
              <a:t>Impetus for modern Anti-Fax movement</a:t>
            </a:r>
          </a:p>
          <a:p>
            <a:endParaRPr lang="en-US" sz="2800" dirty="0"/>
          </a:p>
          <a:p>
            <a:r>
              <a:rPr lang="en-US" sz="3600" dirty="0"/>
              <a:t>Struck off the UK Medical Registry because he  </a:t>
            </a:r>
            <a:r>
              <a:rPr lang="en-US" sz="3600" b="1" dirty="0"/>
              <a:t>"abused his position of trust”  </a:t>
            </a:r>
            <a:r>
              <a:rPr lang="en-US" sz="3600" dirty="0"/>
              <a:t>and </a:t>
            </a:r>
            <a:r>
              <a:rPr lang="en-US" sz="3600" b="1" dirty="0"/>
              <a:t>"brought the medical profession into disrepute" </a:t>
            </a:r>
            <a:r>
              <a:rPr lang="en-US" sz="3600" dirty="0"/>
              <a:t>in the studies he carried out.’ </a:t>
            </a:r>
            <a:r>
              <a:rPr lang="en-US" dirty="0"/>
              <a:t>        							Hussain et al, 2018</a:t>
            </a:r>
            <a:r>
              <a:rPr lang="en-US" sz="3600" dirty="0"/>
              <a:t>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09800" y="152400"/>
            <a:ext cx="4142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Andrew Wakefield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16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ndrew wakefi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5" y="1600200"/>
            <a:ext cx="843642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5943600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https://steemkr.com/vaccines/@canadian-coconut/dr-andrew-wakefield-a-villain-or-a-hero-here-s-what-the-mainstream-media-has-left-out</a:t>
            </a:r>
          </a:p>
        </p:txBody>
      </p:sp>
      <p:sp>
        <p:nvSpPr>
          <p:cNvPr id="3" name="Multiply 2"/>
          <p:cNvSpPr/>
          <p:nvPr/>
        </p:nvSpPr>
        <p:spPr>
          <a:xfrm>
            <a:off x="-304799" y="1447800"/>
            <a:ext cx="4876799" cy="3962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232" y="76200"/>
            <a:ext cx="88208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Andrew Wakefield is played as </a:t>
            </a:r>
          </a:p>
          <a:p>
            <a:r>
              <a:rPr lang="en-US" sz="4400" b="1" dirty="0"/>
              <a:t>victim in the Anti-Vax Movement</a:t>
            </a:r>
          </a:p>
        </p:txBody>
      </p:sp>
    </p:spTree>
    <p:extLst>
      <p:ext uri="{BB962C8B-B14F-4D97-AF65-F5344CB8AC3E}">
        <p14:creationId xmlns:p14="http://schemas.microsoft.com/office/powerpoint/2010/main" val="257393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409" y="614224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https://edzardernst.com/2018/07/andrew-wakefield</a:t>
            </a:r>
            <a:endParaRPr lang="en-US" dirty="0"/>
          </a:p>
          <a:p>
            <a:r>
              <a:rPr lang="en-US" dirty="0"/>
              <a:t>-</a:t>
            </a:r>
            <a:r>
              <a:rPr lang="en-US" dirty="0" err="1"/>
              <a:t>donald</a:t>
            </a:r>
            <a:r>
              <a:rPr lang="en-US" dirty="0"/>
              <a:t>-trump-scam-and-the-anti-vaccination-cult/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62200" y="19734"/>
            <a:ext cx="41429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/>
              <a:t>Andrew Wakefield</a:t>
            </a:r>
          </a:p>
        </p:txBody>
      </p:sp>
      <p:pic>
        <p:nvPicPr>
          <p:cNvPr id="6" name="Picture 2" descr="Image result for andrew wakefield">
            <a:extLst>
              <a:ext uri="{FF2B5EF4-FFF2-40B4-BE49-F238E27FC236}">
                <a16:creationId xmlns:a16="http://schemas.microsoft.com/office/drawing/2014/main" id="{EEA28F97-514D-47A8-A27A-CB446F6E2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95882"/>
            <a:ext cx="7077075" cy="353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dzardernst.com/wp-content/uploads/2018/07/4E53654D00000578-5967223-The_shamed_clinician_was_banned_from_practicing_medicine_in_the_-a-8_1531939497300.jpg">
            <a:extLst>
              <a:ext uri="{FF2B5EF4-FFF2-40B4-BE49-F238E27FC236}">
                <a16:creationId xmlns:a16="http://schemas.microsoft.com/office/drawing/2014/main" id="{FEB76BB6-0C8C-4CDA-AD49-D5333EEBC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25" y="2819400"/>
            <a:ext cx="331077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676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899160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800" b="1" dirty="0"/>
              <a:t>1. Easily accessible in all major languages on internet </a:t>
            </a:r>
          </a:p>
          <a:p>
            <a:endParaRPr lang="en-US" sz="1400" b="1" dirty="0"/>
          </a:p>
          <a:p>
            <a:r>
              <a:rPr lang="en-US" sz="2800" b="1" dirty="0"/>
              <a:t>2. Appeals both emotionally and intellectually</a:t>
            </a:r>
          </a:p>
          <a:p>
            <a:endParaRPr lang="en-US" sz="1400" b="1" dirty="0"/>
          </a:p>
          <a:p>
            <a:r>
              <a:rPr lang="en-US" sz="2800" b="1" dirty="0"/>
              <a:t>3. Establishes credibility</a:t>
            </a:r>
          </a:p>
          <a:p>
            <a:endParaRPr lang="en-US" sz="1400" b="1" dirty="0"/>
          </a:p>
          <a:p>
            <a:r>
              <a:rPr lang="en-US" sz="2800" b="1" dirty="0"/>
              <a:t>4. Establishes rapport</a:t>
            </a:r>
          </a:p>
          <a:p>
            <a:endParaRPr lang="en-US" sz="1400" b="1" dirty="0"/>
          </a:p>
          <a:p>
            <a:r>
              <a:rPr lang="en-US" sz="2800" b="1" dirty="0"/>
              <a:t>5. Plays on fear for children’s safety</a:t>
            </a:r>
          </a:p>
          <a:p>
            <a:endParaRPr lang="en-US" sz="1400" b="1" dirty="0"/>
          </a:p>
          <a:p>
            <a:r>
              <a:rPr lang="en-US" sz="2800" b="1" dirty="0"/>
              <a:t>6. Tells horror stories</a:t>
            </a:r>
          </a:p>
          <a:p>
            <a:endParaRPr lang="en-US" sz="1400" b="1" dirty="0"/>
          </a:p>
          <a:p>
            <a:r>
              <a:rPr lang="en-US" sz="2800" b="1" dirty="0"/>
              <a:t>7. Provides “scientific evidence” against vaccines &amp;     multivalent vaccines</a:t>
            </a:r>
          </a:p>
          <a:p>
            <a:endParaRPr lang="en-US" sz="1400" b="1" dirty="0"/>
          </a:p>
          <a:p>
            <a:r>
              <a:rPr lang="en-US" sz="2800" b="1" dirty="0"/>
              <a:t>8. Plays on conspiracy theories by Big Pharma, </a:t>
            </a:r>
            <a:r>
              <a:rPr lang="en-US" sz="2800" b="1" dirty="0" err="1"/>
              <a:t>Govt</a:t>
            </a:r>
            <a:endParaRPr lang="en-US" sz="2800" b="1" dirty="0"/>
          </a:p>
          <a:p>
            <a:endParaRPr lang="en-US" sz="1400" b="1" dirty="0"/>
          </a:p>
          <a:p>
            <a:r>
              <a:rPr lang="en-US" sz="2800" b="1" dirty="0"/>
              <a:t>9. Softens persuasion by supporting “Safe Vaccines”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57400" y="0"/>
            <a:ext cx="4035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ANTI-VAX MOVEMENT</a:t>
            </a:r>
          </a:p>
        </p:txBody>
      </p:sp>
    </p:spTree>
    <p:extLst>
      <p:ext uri="{BB962C8B-B14F-4D97-AF65-F5344CB8AC3E}">
        <p14:creationId xmlns:p14="http://schemas.microsoft.com/office/powerpoint/2010/main" val="1903885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752600"/>
            <a:ext cx="6858000" cy="119465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>
                <a:solidFill>
                  <a:srgbClr val="FFFF00"/>
                </a:solidFill>
              </a:rPr>
              <a:t>Examples of Anti-Vaccine</a:t>
            </a:r>
            <a:br>
              <a:rPr lang="en-US" sz="6000" b="1" dirty="0">
                <a:solidFill>
                  <a:srgbClr val="FFFF00"/>
                </a:solidFill>
              </a:rPr>
            </a:br>
            <a:r>
              <a:rPr lang="en-US" sz="6000" b="1" dirty="0">
                <a:solidFill>
                  <a:srgbClr val="FFFF00"/>
                </a:solidFill>
              </a:rPr>
              <a:t>on the Internet</a:t>
            </a:r>
          </a:p>
        </p:txBody>
      </p:sp>
    </p:spTree>
    <p:extLst>
      <p:ext uri="{BB962C8B-B14F-4D97-AF65-F5344CB8AC3E}">
        <p14:creationId xmlns:p14="http://schemas.microsoft.com/office/powerpoint/2010/main" val="420439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8"/>
            <a:ext cx="9220200" cy="619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734" y="6400800"/>
            <a:ext cx="8198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https://www.thehealthyhomeeconomist.com/six-reasons-to-say-no-to-vaccination/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14600" y="1426654"/>
            <a:ext cx="4293996" cy="5232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i="1" dirty="0"/>
              <a:t>Emotionally-</a:t>
            </a:r>
            <a:r>
              <a:rPr lang="en-US" sz="2800" b="1" i="1" dirty="0" err="1"/>
              <a:t>Ladened</a:t>
            </a:r>
            <a:r>
              <a:rPr lang="en-US" sz="2800" b="1" i="1" dirty="0"/>
              <a:t> Photo</a:t>
            </a:r>
          </a:p>
        </p:txBody>
      </p:sp>
    </p:spTree>
    <p:extLst>
      <p:ext uri="{BB962C8B-B14F-4D97-AF65-F5344CB8AC3E}">
        <p14:creationId xmlns:p14="http://schemas.microsoft.com/office/powerpoint/2010/main" val="382265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43000"/>
            <a:ext cx="92583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  </a:t>
            </a:r>
          </a:p>
          <a:p>
            <a:r>
              <a:rPr lang="en-US" sz="3200" b="1" dirty="0"/>
              <a:t>#1:     Pharmaceutical Companies Can’t Be 		Trusted   (Ever)</a:t>
            </a:r>
          </a:p>
          <a:p>
            <a:endParaRPr lang="en-US" sz="1600" b="1" dirty="0"/>
          </a:p>
          <a:p>
            <a:r>
              <a:rPr lang="en-US" sz="3200" b="1" dirty="0"/>
              <a:t>#2:     ALL Vaccines are Loaded with Chemicals and 	Heavy Metals</a:t>
            </a:r>
          </a:p>
          <a:p>
            <a:endParaRPr lang="en-US" sz="1600" b="1" dirty="0"/>
          </a:p>
          <a:p>
            <a:r>
              <a:rPr lang="en-US" sz="3200" b="1" dirty="0"/>
              <a:t>#3:     Vaccinated Children are the Unhealthiest, 	Most Chronically Sick Children</a:t>
            </a:r>
          </a:p>
          <a:p>
            <a:pPr indent="914400"/>
            <a:endParaRPr lang="en-US" sz="1600" b="1" dirty="0"/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8749" y="152400"/>
            <a:ext cx="8286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Six Reasons to Say NO to Vaccination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610" y="825026"/>
            <a:ext cx="3687228" cy="5232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i="1" dirty="0"/>
              <a:t>CONSPIRACY THEORIES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46924" y="1348246"/>
            <a:ext cx="554780" cy="34799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0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25" y="1440626"/>
            <a:ext cx="9144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 #4:     </a:t>
            </a:r>
            <a:r>
              <a:rPr lang="en-US" sz="3200" b="1" dirty="0"/>
              <a:t>Other Countries Are Waking Up to the 	Dangers of Vaccination</a:t>
            </a:r>
          </a:p>
          <a:p>
            <a:r>
              <a:rPr lang="en-US" sz="2800" b="1" dirty="0"/>
              <a:t> </a:t>
            </a:r>
          </a:p>
          <a:p>
            <a:r>
              <a:rPr lang="en-US" sz="3200" b="1" dirty="0"/>
              <a:t>#5:    Numerous Vaccines Have Already Had 	Problems/Been Removed from the Market</a:t>
            </a:r>
          </a:p>
          <a:p>
            <a:endParaRPr lang="en-US" sz="1600" b="1" dirty="0"/>
          </a:p>
          <a:p>
            <a:r>
              <a:rPr lang="en-US" sz="3200" b="1" dirty="0"/>
              <a:t>#6     You Can Always Get Vaccinated, But You Can 	Never Undo a Vaccination</a:t>
            </a:r>
          </a:p>
          <a:p>
            <a:endParaRPr lang="en-US" sz="2800" b="1" dirty="0"/>
          </a:p>
          <a:p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749" y="152400"/>
            <a:ext cx="8286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Six Reasons to Say NO to Vaccination</a:t>
            </a:r>
          </a:p>
        </p:txBody>
      </p:sp>
    </p:spTree>
    <p:extLst>
      <p:ext uri="{BB962C8B-B14F-4D97-AF65-F5344CB8AC3E}">
        <p14:creationId xmlns:p14="http://schemas.microsoft.com/office/powerpoint/2010/main" val="23942292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accination dang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06" y="23813"/>
            <a:ext cx="6834187" cy="683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9ADDD4-B752-43E5-B7CC-1F1E901626C9}"/>
              </a:ext>
            </a:extLst>
          </p:cNvPr>
          <p:cNvSpPr txBox="1"/>
          <p:nvPr/>
        </p:nvSpPr>
        <p:spPr>
          <a:xfrm>
            <a:off x="533398" y="5416062"/>
            <a:ext cx="8077202" cy="1384995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i="1" dirty="0"/>
              <a:t>Always Underpinned with Citing Bad, Fringe or Incomplete Science or Findings Taken Out of Context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126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965" y="609600"/>
            <a:ext cx="927287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Risk of anaphylaxis overall for all </a:t>
            </a:r>
          </a:p>
          <a:p>
            <a:r>
              <a:rPr lang="en-US" sz="4400" b="1" dirty="0"/>
              <a:t>vaccines is estimated to be 1.3 per </a:t>
            </a:r>
          </a:p>
          <a:p>
            <a:r>
              <a:rPr lang="en-US" sz="4400" b="1" dirty="0"/>
              <a:t>million vaccine doses with no recorded </a:t>
            </a:r>
          </a:p>
          <a:p>
            <a:r>
              <a:rPr lang="en-US" sz="4400" b="1" dirty="0"/>
              <a:t>deaths.  Review.                  </a:t>
            </a:r>
            <a:r>
              <a:rPr lang="en-US" sz="2400" dirty="0"/>
              <a:t>McNeil MM, et al 2018</a:t>
            </a:r>
          </a:p>
          <a:p>
            <a:r>
              <a:rPr lang="en-US" sz="2400" dirty="0"/>
              <a:t> </a:t>
            </a:r>
            <a:endParaRPr lang="en-US" sz="4400" b="1" dirty="0"/>
          </a:p>
          <a:p>
            <a:r>
              <a:rPr lang="en-US" sz="4400" b="1" dirty="0"/>
              <a:t>	</a:t>
            </a:r>
            <a:r>
              <a:rPr lang="en-US" sz="4400" b="1" u="sng" dirty="0"/>
              <a:t>NUMBER OF LIVES SAVED</a:t>
            </a:r>
            <a:endParaRPr lang="en-US" u="sng" dirty="0"/>
          </a:p>
          <a:p>
            <a:r>
              <a:rPr lang="en-US" sz="4000" b="1" dirty="0"/>
              <a:t>Measles vaccination saved estimated </a:t>
            </a:r>
          </a:p>
          <a:p>
            <a:r>
              <a:rPr lang="en-US" sz="4000" b="1" dirty="0"/>
              <a:t>17.1 million lives since 2000 (WHO)</a:t>
            </a:r>
          </a:p>
          <a:p>
            <a:r>
              <a:rPr lang="en-US" sz="2800" dirty="0"/>
              <a:t>                          12 November 2015 News Release,  GENEVA</a:t>
            </a:r>
          </a:p>
          <a:p>
            <a:endParaRPr lang="en-US" sz="1400" dirty="0"/>
          </a:p>
          <a:p>
            <a:r>
              <a:rPr lang="en-US" u="sng" dirty="0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http://www.who.int/news-room/detail/12-11-2015-measles-vaccination-has-saved-an-</a:t>
            </a:r>
            <a:endParaRPr lang="en-US" u="sng" dirty="0">
              <a:solidFill>
                <a:srgbClr val="002060"/>
              </a:solidFill>
            </a:endParaRPr>
          </a:p>
          <a:p>
            <a:r>
              <a:rPr lang="en-US" u="sng" dirty="0">
                <a:solidFill>
                  <a:srgbClr val="002060"/>
                </a:solidFill>
              </a:rPr>
              <a:t>estimated-17-1-million-lives-since-2000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E3B344-5CAE-47D6-8AB9-11C5F6852E20}"/>
              </a:ext>
            </a:extLst>
          </p:cNvPr>
          <p:cNvSpPr txBox="1"/>
          <p:nvPr/>
        </p:nvSpPr>
        <p:spPr>
          <a:xfrm>
            <a:off x="1447800" y="-83641"/>
            <a:ext cx="655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/>
              <a:t>SAFETY OF VACCINES</a:t>
            </a:r>
          </a:p>
        </p:txBody>
      </p:sp>
    </p:spTree>
    <p:extLst>
      <p:ext uri="{BB962C8B-B14F-4D97-AF65-F5344CB8AC3E}">
        <p14:creationId xmlns:p14="http://schemas.microsoft.com/office/powerpoint/2010/main" val="1188594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7" y="609600"/>
            <a:ext cx="9153835" cy="443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2600" y="5575011"/>
            <a:ext cx="4736938" cy="5847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/>
              <a:t>ESTABLISHING CREDIBILITY</a:t>
            </a:r>
          </a:p>
        </p:txBody>
      </p:sp>
    </p:spTree>
    <p:extLst>
      <p:ext uri="{BB962C8B-B14F-4D97-AF65-F5344CB8AC3E}">
        <p14:creationId xmlns:p14="http://schemas.microsoft.com/office/powerpoint/2010/main" val="318013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25454" cy="191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81200" y="4191000"/>
            <a:ext cx="4302909" cy="5847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/>
              <a:t>ESTABLISHING RAPPORT</a:t>
            </a:r>
          </a:p>
        </p:txBody>
      </p:sp>
    </p:spTree>
    <p:extLst>
      <p:ext uri="{BB962C8B-B14F-4D97-AF65-F5344CB8AC3E}">
        <p14:creationId xmlns:p14="http://schemas.microsoft.com/office/powerpoint/2010/main" val="164287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24" y="1371600"/>
            <a:ext cx="7460510" cy="380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533400"/>
            <a:ext cx="56424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PINTEREST POSTINGS</a:t>
            </a:r>
          </a:p>
        </p:txBody>
      </p:sp>
      <p:sp>
        <p:nvSpPr>
          <p:cNvPr id="3" name="Rectangle 2"/>
          <p:cNvSpPr/>
          <p:nvPr/>
        </p:nvSpPr>
        <p:spPr>
          <a:xfrm>
            <a:off x="6248400" y="6324600"/>
            <a:ext cx="2292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Guidry JPD et al, 2015 </a:t>
            </a:r>
          </a:p>
        </p:txBody>
      </p:sp>
    </p:spTree>
    <p:extLst>
      <p:ext uri="{BB962C8B-B14F-4D97-AF65-F5344CB8AC3E}">
        <p14:creationId xmlns:p14="http://schemas.microsoft.com/office/powerpoint/2010/main" val="34505982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85" y="304800"/>
            <a:ext cx="8347139" cy="5600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29400" y="6444734"/>
            <a:ext cx="22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Guidry JPD et al, 2015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18B13-2E64-4D4E-B936-2B04A1F8E7C6}"/>
              </a:ext>
            </a:extLst>
          </p:cNvPr>
          <p:cNvSpPr txBox="1"/>
          <p:nvPr/>
        </p:nvSpPr>
        <p:spPr>
          <a:xfrm>
            <a:off x="379486" y="5844569"/>
            <a:ext cx="8002514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PLAYS ON FEAR  FOR CHILDREN’S SAFETY</a:t>
            </a:r>
          </a:p>
        </p:txBody>
      </p:sp>
    </p:spTree>
    <p:extLst>
      <p:ext uri="{BB962C8B-B14F-4D97-AF65-F5344CB8AC3E}">
        <p14:creationId xmlns:p14="http://schemas.microsoft.com/office/powerpoint/2010/main" val="308666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00800" y="6248400"/>
            <a:ext cx="2292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Guidry JPD et al, 2015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1" y="609600"/>
            <a:ext cx="905175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00" y="76200"/>
            <a:ext cx="4711354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/>
              <a:t>TELLS HORROR STORIES</a:t>
            </a:r>
          </a:p>
        </p:txBody>
      </p:sp>
    </p:spTree>
    <p:extLst>
      <p:ext uri="{BB962C8B-B14F-4D97-AF65-F5344CB8AC3E}">
        <p14:creationId xmlns:p14="http://schemas.microsoft.com/office/powerpoint/2010/main" val="175066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26" y="685800"/>
            <a:ext cx="904234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/>
              <a:t> </a:t>
            </a:r>
            <a:r>
              <a:rPr lang="en-US" sz="2800" dirty="0"/>
              <a:t>No familiarity with disease that vaccinations </a:t>
            </a:r>
          </a:p>
          <a:p>
            <a:r>
              <a:rPr lang="en-US" sz="2800" dirty="0"/>
              <a:t>     protect against, no disease-no concern-no fear </a:t>
            </a:r>
          </a:p>
          <a:p>
            <a:r>
              <a:rPr lang="en-US" sz="2000" dirty="0"/>
              <a:t>						(Stein, 2017; </a:t>
            </a:r>
            <a:r>
              <a:rPr lang="en-US" sz="2000" dirty="0" err="1"/>
              <a:t>Herath</a:t>
            </a:r>
            <a:r>
              <a:rPr lang="en-US" sz="2000" dirty="0"/>
              <a:t> et al, 2018)</a:t>
            </a:r>
          </a:p>
          <a:p>
            <a:endParaRPr lang="en-US" sz="1600" dirty="0"/>
          </a:p>
          <a:p>
            <a:r>
              <a:rPr lang="en-US" sz="2800" dirty="0"/>
              <a:t>2. Knowing less but presuming more: Dunning-Kruger effect </a:t>
            </a:r>
          </a:p>
          <a:p>
            <a:r>
              <a:rPr lang="en-US" sz="2800" dirty="0"/>
              <a:t> </a:t>
            </a:r>
            <a:r>
              <a:rPr lang="en-US" sz="2000" dirty="0"/>
              <a:t>						(Motta et al, 2018)</a:t>
            </a:r>
            <a:endParaRPr lang="en-US" sz="2800" dirty="0"/>
          </a:p>
          <a:p>
            <a:r>
              <a:rPr lang="en-US" sz="2800" dirty="0"/>
              <a:t>3. Fear for child safety– questioning safety of vaccines </a:t>
            </a:r>
          </a:p>
          <a:p>
            <a:r>
              <a:rPr lang="en-US" sz="2800" dirty="0"/>
              <a:t>				</a:t>
            </a:r>
            <a:r>
              <a:rPr lang="en-US" sz="2000" dirty="0"/>
              <a:t>(Poland et al, 2001; Pereira et al, 2013)</a:t>
            </a:r>
            <a:endParaRPr lang="en-US" sz="1600" dirty="0"/>
          </a:p>
          <a:p>
            <a:r>
              <a:rPr lang="en-US" sz="2800" dirty="0"/>
              <a:t>4. Distrust of big pharma, govt, health system </a:t>
            </a:r>
          </a:p>
          <a:p>
            <a:r>
              <a:rPr lang="en-US" sz="2800" dirty="0"/>
              <a:t>			          </a:t>
            </a:r>
            <a:r>
              <a:rPr lang="en-US" sz="2000" dirty="0"/>
              <a:t>(Jolley &amp; Douglas, 2014; </a:t>
            </a:r>
            <a:r>
              <a:rPr lang="en-US" sz="2000" dirty="0" err="1"/>
              <a:t>Preira</a:t>
            </a:r>
            <a:r>
              <a:rPr lang="en-US" sz="2000" dirty="0"/>
              <a:t> et al, 2013)</a:t>
            </a:r>
            <a:endParaRPr lang="en-US" sz="2800" dirty="0"/>
          </a:p>
          <a:p>
            <a:r>
              <a:rPr lang="en-US" sz="2800" dirty="0"/>
              <a:t>5. “Free choice” </a:t>
            </a:r>
            <a:r>
              <a:rPr lang="en-US" sz="2000" dirty="0"/>
              <a:t>(Pereira et al, 2013)</a:t>
            </a:r>
          </a:p>
          <a:p>
            <a:endParaRPr lang="en-US" sz="2000" dirty="0"/>
          </a:p>
          <a:p>
            <a:r>
              <a:rPr lang="en-US" sz="2800" dirty="0"/>
              <a:t>6. “Pro-safe vaccines” </a:t>
            </a:r>
            <a:r>
              <a:rPr lang="en-US" sz="2000" dirty="0"/>
              <a:t>(Kata, 2012)</a:t>
            </a:r>
          </a:p>
          <a:p>
            <a:endParaRPr lang="en-US" sz="1600" dirty="0"/>
          </a:p>
          <a:p>
            <a:r>
              <a:rPr lang="en-US" sz="2800" dirty="0"/>
              <a:t>7. Pseudo-science </a:t>
            </a:r>
            <a:r>
              <a:rPr lang="en-US" sz="2000" dirty="0"/>
              <a:t>(Kata, 2012)</a:t>
            </a:r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17737-C473-4C5E-8DB7-4ECC36AA90AA}"/>
              </a:ext>
            </a:extLst>
          </p:cNvPr>
          <p:cNvSpPr txBox="1"/>
          <p:nvPr/>
        </p:nvSpPr>
        <p:spPr>
          <a:xfrm>
            <a:off x="519833" y="152400"/>
            <a:ext cx="8104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ANATOMY OF THE ANTI-VAX MOVEMENT</a:t>
            </a:r>
          </a:p>
        </p:txBody>
      </p:sp>
    </p:spTree>
    <p:extLst>
      <p:ext uri="{BB962C8B-B14F-4D97-AF65-F5344CB8AC3E}">
        <p14:creationId xmlns:p14="http://schemas.microsoft.com/office/powerpoint/2010/main" val="9387798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2634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Anti-Vax Movement  spreading from high income to medium and low income countries </a:t>
            </a:r>
            <a:r>
              <a:rPr lang="en-US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Hotez</a:t>
            </a:r>
            <a:r>
              <a:rPr lang="en-US" sz="2800" dirty="0"/>
              <a:t>, 2018) </a:t>
            </a:r>
          </a:p>
          <a:p>
            <a:r>
              <a:rPr lang="en-US" sz="4400" dirty="0"/>
              <a:t>Via Internet  </a:t>
            </a:r>
            <a:r>
              <a:rPr lang="en-US" sz="2800" dirty="0"/>
              <a:t>(Hussain et al, 2018; </a:t>
            </a:r>
            <a:r>
              <a:rPr lang="en-US" sz="2800" dirty="0" err="1"/>
              <a:t>Taduri</a:t>
            </a:r>
            <a:r>
              <a:rPr lang="en-US" sz="2800" dirty="0"/>
              <a:t> et al, 2014; </a:t>
            </a:r>
            <a:r>
              <a:rPr lang="en-US" sz="2800" dirty="0" err="1"/>
              <a:t>Tomeny</a:t>
            </a:r>
            <a:r>
              <a:rPr lang="en-US" sz="2800" dirty="0"/>
              <a:t> et al, 2017; Kata, 2012)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B2B875-5CAB-4665-8004-596CFBB6B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318" y="159731"/>
            <a:ext cx="3339082" cy="346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045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200" y="609600"/>
            <a:ext cx="915939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i="1" dirty="0"/>
          </a:p>
          <a:p>
            <a:r>
              <a:rPr lang="en-US" sz="2800" b="1" i="1" dirty="0">
                <a:solidFill>
                  <a:srgbClr val="FF0000"/>
                </a:solidFill>
              </a:rPr>
              <a:t>KNOWLEDGE, ATTITUDES AND PRACTICE: VACCINATIONS</a:t>
            </a:r>
          </a:p>
          <a:p>
            <a:r>
              <a:rPr lang="en-US" sz="2800" i="1" dirty="0"/>
              <a:t>QUALITATIVE RESEARCH CONDUCTED IN ASTANA IN FALL 2017 </a:t>
            </a:r>
          </a:p>
          <a:p>
            <a:r>
              <a:rPr lang="en-US" sz="3200" dirty="0"/>
              <a:t> </a:t>
            </a:r>
          </a:p>
          <a:p>
            <a:r>
              <a:rPr lang="en-US" sz="3200" dirty="0"/>
              <a:t>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04" y="2057400"/>
            <a:ext cx="8869984" cy="774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/>
          </a:p>
          <a:p>
            <a:pPr marL="342900" indent="-342900">
              <a:buAutoNum type="arabicPeriod"/>
            </a:pPr>
            <a:r>
              <a:rPr lang="en-US" sz="3200" b="1" dirty="0"/>
              <a:t>Most reported source of information for mothers and fathers on vaccines was the internet (more than half)</a:t>
            </a:r>
          </a:p>
          <a:p>
            <a:endParaRPr lang="en-US" sz="1000" b="1" dirty="0"/>
          </a:p>
          <a:p>
            <a:r>
              <a:rPr lang="en-US" sz="3200" b="1" dirty="0"/>
              <a:t>2. Second most reported source of information  for </a:t>
            </a:r>
          </a:p>
          <a:p>
            <a:pPr marL="395288" indent="-395288"/>
            <a:r>
              <a:rPr lang="en-US" sz="3200" b="1" dirty="0"/>
              <a:t>     mothers and fathers on vaccines was physicians/often pediatricians (more than third)</a:t>
            </a:r>
          </a:p>
          <a:p>
            <a:endParaRPr lang="en-US" sz="900" b="1" dirty="0"/>
          </a:p>
          <a:p>
            <a:pPr marL="342900" indent="-342900">
              <a:buAutoNum type="arabicPeriod" startAt="3"/>
            </a:pPr>
            <a:r>
              <a:rPr lang="en-US" sz="3200" b="1" dirty="0"/>
              <a:t>A total of under a third of mothers and more than 4 out of 10 fathers had negative or neutral attitudes towards vaccines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      </a:t>
            </a:r>
          </a:p>
          <a:p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76A4A6-B7FB-4D81-A68D-F634211777AD}"/>
              </a:ext>
            </a:extLst>
          </p:cNvPr>
          <p:cNvSpPr txBox="1"/>
          <p:nvPr/>
        </p:nvSpPr>
        <p:spPr>
          <a:xfrm>
            <a:off x="351040" y="-16565"/>
            <a:ext cx="84727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NAZARBAYEV UNIVERSITY SCHOOL OF MEDICINE</a:t>
            </a:r>
          </a:p>
          <a:p>
            <a:r>
              <a:rPr lang="en-US" sz="3200" b="1" dirty="0"/>
              <a:t>		MASTER OF PUBLIC HEALTH</a:t>
            </a:r>
          </a:p>
        </p:txBody>
      </p:sp>
    </p:spTree>
    <p:extLst>
      <p:ext uri="{BB962C8B-B14F-4D97-AF65-F5344CB8AC3E}">
        <p14:creationId xmlns:p14="http://schemas.microsoft.com/office/powerpoint/2010/main" val="5899992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22860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UTILIZING PRIMARY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CARE PROFESSIONALS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TO ADDRESS ANTI-VAX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MOVEMENT 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056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39" y="166568"/>
            <a:ext cx="89689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“Because clinicians’ recommendations influence parental acceptance of preventive care, </a:t>
            </a:r>
            <a:r>
              <a:rPr lang="en-US" sz="3600" b="1" dirty="0"/>
              <a:t>primary care clinicians</a:t>
            </a:r>
            <a:r>
              <a:rPr lang="en-US" sz="3600" dirty="0"/>
              <a:t> play an important role in the success of immunization strategies.”</a:t>
            </a:r>
          </a:p>
          <a:p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3141" y="4118789"/>
            <a:ext cx="896892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“The </a:t>
            </a:r>
            <a:r>
              <a:rPr lang="en-US" sz="3600" b="1" dirty="0"/>
              <a:t>healthcare professional </a:t>
            </a:r>
            <a:r>
              <a:rPr lang="en-US" sz="3600" dirty="0"/>
              <a:t>is a key element to transmit information, resolve doubts and increase confidence in vaccines.”</a:t>
            </a:r>
            <a:r>
              <a:rPr lang="en-US" sz="4400" dirty="0"/>
              <a:t>      </a:t>
            </a:r>
          </a:p>
          <a:p>
            <a:endParaRPr lang="pt-BR" sz="1100" dirty="0"/>
          </a:p>
          <a:p>
            <a:r>
              <a:rPr lang="pt-BR" sz="2800" dirty="0"/>
              <a:t>			    		de Menezes Succi</a:t>
            </a:r>
            <a:r>
              <a:rPr lang="en-US" sz="2800" dirty="0"/>
              <a:t>, 2017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9800" y="2628781"/>
            <a:ext cx="26211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Tafuri et al,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1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67" y="762000"/>
            <a:ext cx="9176734" cy="517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2800" y="6400800"/>
            <a:ext cx="1754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Hardt</a:t>
            </a:r>
            <a:r>
              <a:rPr lang="en-US" dirty="0"/>
              <a:t> et al, 2013</a:t>
            </a:r>
          </a:p>
        </p:txBody>
      </p:sp>
    </p:spTree>
    <p:extLst>
      <p:ext uri="{BB962C8B-B14F-4D97-AF65-F5344CB8AC3E}">
        <p14:creationId xmlns:p14="http://schemas.microsoft.com/office/powerpoint/2010/main" val="23476742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“…public activities [of a small minority] have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significantly influenced an uncertainty 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among the general population about both the safety of and the necessity for vaccination. Therefore, the </a:t>
            </a:r>
            <a:r>
              <a:rPr lang="en-US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European Academy of Pediatricians 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calls for greater publically available, scientifically supported information on vaccination, particularly targeted at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health care providers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….”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070592" y="6287485"/>
            <a:ext cx="3805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Dornbusch</a:t>
            </a:r>
            <a:r>
              <a:rPr lang="en-US" sz="2800" dirty="0"/>
              <a:t> HJ et al, 2017</a:t>
            </a:r>
          </a:p>
        </p:txBody>
      </p:sp>
    </p:spTree>
    <p:extLst>
      <p:ext uri="{BB962C8B-B14F-4D97-AF65-F5344CB8AC3E}">
        <p14:creationId xmlns:p14="http://schemas.microsoft.com/office/powerpoint/2010/main" val="42278334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159" y="609600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To counteract Anti-Vax Movement</a:t>
            </a:r>
          </a:p>
          <a:p>
            <a:endParaRPr lang="en-US" sz="1200" b="1" i="1" dirty="0"/>
          </a:p>
          <a:p>
            <a:r>
              <a:rPr lang="en-US" sz="3600" dirty="0"/>
              <a:t>1. Build trust, rapport with patients</a:t>
            </a:r>
          </a:p>
          <a:p>
            <a:pPr marL="228600" indent="-228600">
              <a:buAutoNum type="arabicPeriod"/>
            </a:pPr>
            <a:endParaRPr lang="en-US" sz="1200" dirty="0"/>
          </a:p>
          <a:p>
            <a:r>
              <a:rPr lang="en-US" sz="3600" dirty="0"/>
              <a:t>2. Proactive</a:t>
            </a:r>
          </a:p>
          <a:p>
            <a:endParaRPr lang="en-US" sz="1200" dirty="0"/>
          </a:p>
          <a:p>
            <a:r>
              <a:rPr lang="en-US" sz="3600" dirty="0"/>
              <a:t>3. Persistent</a:t>
            </a:r>
          </a:p>
          <a:p>
            <a:endParaRPr lang="en-US" sz="1200" dirty="0"/>
          </a:p>
          <a:p>
            <a:r>
              <a:rPr lang="en-US" sz="3600" dirty="0"/>
              <a:t>4. Link to internet</a:t>
            </a:r>
          </a:p>
          <a:p>
            <a:endParaRPr lang="en-US" sz="1200" dirty="0"/>
          </a:p>
          <a:p>
            <a:r>
              <a:rPr lang="en-US" sz="3600" dirty="0"/>
              <a:t>5. Educate  primary care physicians, nurses in knowledge and communications strategies</a:t>
            </a:r>
          </a:p>
          <a:p>
            <a:endParaRPr lang="en-US" sz="1200" dirty="0"/>
          </a:p>
          <a:p>
            <a:r>
              <a:rPr lang="en-US" sz="3600" dirty="0"/>
              <a:t>6. Research on Anti-Vax dynamics and counter-strategies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cap="all" dirty="0"/>
              <a:t>PRIMARY care providers RESPONSE to ANTIVAX</a:t>
            </a:r>
          </a:p>
          <a:p>
            <a:pPr algn="ctr"/>
            <a:endParaRPr lang="en-US" sz="2800" b="1" u="sng" cap="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78497"/>
            <a:ext cx="2514600" cy="203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6199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43000" y="83820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CHALLENGES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UTILIZING PRIMARY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CARE PROFESSIONALS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TO ADDRESS ANTI-VAX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MOVEMENT </a:t>
            </a:r>
          </a:p>
        </p:txBody>
      </p:sp>
    </p:spTree>
    <p:extLst>
      <p:ext uri="{BB962C8B-B14F-4D97-AF65-F5344CB8AC3E}">
        <p14:creationId xmlns:p14="http://schemas.microsoft.com/office/powerpoint/2010/main" val="24675103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06CAB7-DFEB-4F24-9B29-85B8429D6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8686800" cy="361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031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E6F0DA-E260-44D5-9F53-2C1BB5917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861" y="0"/>
            <a:ext cx="7476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564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5EAED1-B1F0-4960-A92B-EC534B259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7123"/>
            <a:ext cx="9144000" cy="380375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05BBB12-F7C0-4B3E-988E-675A88065886}"/>
              </a:ext>
            </a:extLst>
          </p:cNvPr>
          <p:cNvSpPr/>
          <p:nvPr/>
        </p:nvSpPr>
        <p:spPr>
          <a:xfrm>
            <a:off x="152400" y="1981200"/>
            <a:ext cx="7620000" cy="304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FF988EB-D8F8-4CCF-BDD3-0BCDA372C081}"/>
              </a:ext>
            </a:extLst>
          </p:cNvPr>
          <p:cNvSpPr/>
          <p:nvPr/>
        </p:nvSpPr>
        <p:spPr>
          <a:xfrm>
            <a:off x="76200" y="3429000"/>
            <a:ext cx="8915400" cy="1219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8BC9C-2E5D-4F76-AA75-A2C38D08717F}"/>
              </a:ext>
            </a:extLst>
          </p:cNvPr>
          <p:cNvSpPr txBox="1"/>
          <p:nvPr/>
        </p:nvSpPr>
        <p:spPr>
          <a:xfrm>
            <a:off x="76201" y="411481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HEALTH CARE PROVIDERS LACK INFORMATION</a:t>
            </a:r>
          </a:p>
        </p:txBody>
      </p:sp>
    </p:spTree>
    <p:extLst>
      <p:ext uri="{BB962C8B-B14F-4D97-AF65-F5344CB8AC3E}">
        <p14:creationId xmlns:p14="http://schemas.microsoft.com/office/powerpoint/2010/main" val="227200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F2524C-6523-4187-B1B1-6C255E615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3" y="576884"/>
            <a:ext cx="9048750" cy="20669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99FB850-56F5-48A0-93E9-91C16AC8D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3" y="4602231"/>
            <a:ext cx="9124950" cy="2009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D6B0D3-E4DC-4B28-8A60-CE5635EB8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6" y="2730697"/>
            <a:ext cx="9144000" cy="139436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7683CF-BACB-42C0-AF9E-3AD48570395C}"/>
              </a:ext>
            </a:extLst>
          </p:cNvPr>
          <p:cNvSpPr/>
          <p:nvPr/>
        </p:nvSpPr>
        <p:spPr>
          <a:xfrm>
            <a:off x="55492" y="583510"/>
            <a:ext cx="4211707" cy="40709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7217BA6-48FB-4C88-AA84-4CD7549B98C2}"/>
              </a:ext>
            </a:extLst>
          </p:cNvPr>
          <p:cNvSpPr/>
          <p:nvPr/>
        </p:nvSpPr>
        <p:spPr>
          <a:xfrm>
            <a:off x="1371600" y="3070778"/>
            <a:ext cx="4267200" cy="457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3A43EC-52E2-417C-8A37-4C835E6D69AA}"/>
              </a:ext>
            </a:extLst>
          </p:cNvPr>
          <p:cNvSpPr/>
          <p:nvPr/>
        </p:nvSpPr>
        <p:spPr>
          <a:xfrm>
            <a:off x="4953000" y="5257800"/>
            <a:ext cx="3962400" cy="381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E9650E-989B-457B-8508-AA50A4AD7E80}"/>
              </a:ext>
            </a:extLst>
          </p:cNvPr>
          <p:cNvSpPr txBox="1"/>
          <p:nvPr/>
        </p:nvSpPr>
        <p:spPr>
          <a:xfrm>
            <a:off x="4345057" y="668932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[Adverse events following immunization]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1D798B-0958-4E9D-A0EA-35C69966FDDD}"/>
              </a:ext>
            </a:extLst>
          </p:cNvPr>
          <p:cNvSpPr txBox="1"/>
          <p:nvPr/>
        </p:nvSpPr>
        <p:spPr>
          <a:xfrm>
            <a:off x="685800" y="-62821"/>
            <a:ext cx="7513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/>
              <a:t>   </a:t>
            </a:r>
            <a:r>
              <a:rPr lang="en-US" sz="3600" b="1" dirty="0"/>
              <a:t>PRIMARY CARE PROVIDERS FEARS  </a:t>
            </a:r>
          </a:p>
        </p:txBody>
      </p:sp>
    </p:spTree>
    <p:extLst>
      <p:ext uri="{BB962C8B-B14F-4D97-AF65-F5344CB8AC3E}">
        <p14:creationId xmlns:p14="http://schemas.microsoft.com/office/powerpoint/2010/main" val="137664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A2071C-4D70-4F8B-997A-8D9ED04E4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91" y="1633536"/>
            <a:ext cx="9105900" cy="35909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2378BF-DAC3-4ECA-8D30-CE7B1A7E6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5038724"/>
            <a:ext cx="1609725" cy="37147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8F93254-79A4-4769-B9D6-7ED6AB6EB0FA}"/>
              </a:ext>
            </a:extLst>
          </p:cNvPr>
          <p:cNvSpPr/>
          <p:nvPr/>
        </p:nvSpPr>
        <p:spPr>
          <a:xfrm>
            <a:off x="0" y="1633537"/>
            <a:ext cx="3276600" cy="50006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D49EF8-5A81-4C63-9E85-D027A67A38BA}"/>
              </a:ext>
            </a:extLst>
          </p:cNvPr>
          <p:cNvSpPr/>
          <p:nvPr/>
        </p:nvSpPr>
        <p:spPr>
          <a:xfrm>
            <a:off x="7162800" y="3124200"/>
            <a:ext cx="914400" cy="304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DFECBC6-91B7-46FC-81D5-0A4181A68583}"/>
              </a:ext>
            </a:extLst>
          </p:cNvPr>
          <p:cNvSpPr/>
          <p:nvPr/>
        </p:nvSpPr>
        <p:spPr>
          <a:xfrm>
            <a:off x="5943600" y="4481511"/>
            <a:ext cx="2133600" cy="3714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EBFD74-66D0-4D87-B2C7-4E50F57936D8}"/>
              </a:ext>
            </a:extLst>
          </p:cNvPr>
          <p:cNvSpPr txBox="1"/>
          <p:nvPr/>
        </p:nvSpPr>
        <p:spPr>
          <a:xfrm>
            <a:off x="457200" y="98167"/>
            <a:ext cx="84535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PRIMARY CARE PHYSICIANS REFUSING </a:t>
            </a:r>
          </a:p>
          <a:p>
            <a:pPr algn="ctr"/>
            <a:r>
              <a:rPr lang="en-US" sz="4000" b="1" dirty="0"/>
              <a:t>OWN CHILDREN VACCINES </a:t>
            </a:r>
          </a:p>
        </p:txBody>
      </p:sp>
    </p:spTree>
    <p:extLst>
      <p:ext uri="{BB962C8B-B14F-4D97-AF65-F5344CB8AC3E}">
        <p14:creationId xmlns:p14="http://schemas.microsoft.com/office/powerpoint/2010/main" val="423113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7DA4A9-300A-42F4-B3EE-6E33A8F54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115" y="-76200"/>
            <a:ext cx="9206230" cy="838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BE37B9-A6CF-447D-B9FD-6E70C7ECC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1" y="762000"/>
            <a:ext cx="9144000" cy="177434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4B7226C-9C50-4250-BB43-C07DC003EB6E}"/>
              </a:ext>
            </a:extLst>
          </p:cNvPr>
          <p:cNvSpPr/>
          <p:nvPr/>
        </p:nvSpPr>
        <p:spPr>
          <a:xfrm>
            <a:off x="152400" y="762000"/>
            <a:ext cx="5943600" cy="381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9E3B3B-D369-460B-A40C-935C5F2B7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2499906"/>
            <a:ext cx="2676525" cy="685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EBCD22-B0FC-4AD5-99AD-78D109A04C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115" y="3429000"/>
            <a:ext cx="9144000" cy="24003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906D0C6-E892-43C0-8761-7727E831D5FE}"/>
              </a:ext>
            </a:extLst>
          </p:cNvPr>
          <p:cNvSpPr/>
          <p:nvPr/>
        </p:nvSpPr>
        <p:spPr>
          <a:xfrm>
            <a:off x="23191" y="3581400"/>
            <a:ext cx="8977934" cy="304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8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6319BF-68A0-4650-987F-9BF627101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9" y="1135546"/>
            <a:ext cx="9134475" cy="42291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A25627-0B21-429B-8328-1AF2435B8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115" y="-76200"/>
            <a:ext cx="9206230" cy="8382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042CE51-C3E1-4512-A1A1-4CE646BD1729}"/>
              </a:ext>
            </a:extLst>
          </p:cNvPr>
          <p:cNvSpPr/>
          <p:nvPr/>
        </p:nvSpPr>
        <p:spPr>
          <a:xfrm>
            <a:off x="1066800" y="1295400"/>
            <a:ext cx="6781800" cy="304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715F41-3B12-48C6-9F27-F2448581218B}"/>
              </a:ext>
            </a:extLst>
          </p:cNvPr>
          <p:cNvSpPr/>
          <p:nvPr/>
        </p:nvSpPr>
        <p:spPr>
          <a:xfrm>
            <a:off x="3886200" y="2895600"/>
            <a:ext cx="2895599" cy="35449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A4F902E-68B3-401D-AE6E-F38409F83359}"/>
              </a:ext>
            </a:extLst>
          </p:cNvPr>
          <p:cNvSpPr/>
          <p:nvPr/>
        </p:nvSpPr>
        <p:spPr>
          <a:xfrm>
            <a:off x="76200" y="4114800"/>
            <a:ext cx="8991600" cy="35449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7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381000"/>
            <a:ext cx="891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</a:rPr>
              <a:t>In 1999, vaccine-preventable diseases among children were at an all-time low (Center for Disease Control: MMWR 1999) but gains are seriously threatened by the Anti-Vax Movement.</a:t>
            </a:r>
          </a:p>
          <a:p>
            <a:endParaRPr lang="en-US" sz="3600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222" y="2675574"/>
            <a:ext cx="3895555" cy="389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3104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06" y="0"/>
            <a:ext cx="1030503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96200" y="662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1617" y="304800"/>
            <a:ext cx="77686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DON’T GIVE UP ON HOPE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3200" y="6438473"/>
            <a:ext cx="1873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 STARLIN</a:t>
            </a:r>
          </a:p>
        </p:txBody>
      </p:sp>
    </p:spTree>
    <p:extLst>
      <p:ext uri="{BB962C8B-B14F-4D97-AF65-F5344CB8AC3E}">
        <p14:creationId xmlns:p14="http://schemas.microsoft.com/office/powerpoint/2010/main" val="215584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0"/>
            <a:ext cx="9215600" cy="6678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AntiVax</a:t>
            </a:r>
            <a:r>
              <a:rPr lang="en-US" sz="3600" b="1" dirty="0"/>
              <a:t> Movement blamed for reductions </a:t>
            </a:r>
          </a:p>
          <a:p>
            <a:r>
              <a:rPr lang="en-US" sz="3600" b="1" dirty="0"/>
              <a:t>in vaccine coverage worldwide leading to </a:t>
            </a:r>
          </a:p>
          <a:p>
            <a:r>
              <a:rPr lang="en-US" sz="3600" b="1" dirty="0"/>
              <a:t>preventable disease outbreaks &amp; deaths:</a:t>
            </a:r>
          </a:p>
          <a:p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3600" dirty="0"/>
              <a:t>41,000 measles cases reported in Europe in </a:t>
            </a:r>
          </a:p>
          <a:p>
            <a:r>
              <a:rPr lang="en-US" sz="3600" dirty="0"/>
              <a:t>first six months of 2018 (highest in a decade),</a:t>
            </a:r>
          </a:p>
          <a:p>
            <a:r>
              <a:rPr lang="en-US" sz="3600" dirty="0"/>
              <a:t> 37 children died first 6-months this year.</a:t>
            </a:r>
          </a:p>
          <a:p>
            <a:r>
              <a:rPr lang="en-US" sz="24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https://www.guardian.com/society/2018/aug/20/low-mmr-uptake-</a:t>
            </a:r>
            <a:endParaRPr lang="en-US" sz="2400" u="sng" dirty="0"/>
          </a:p>
          <a:p>
            <a:r>
              <a:rPr lang="en-US" sz="2400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blamed-for-surge-in measles-cases-across-Europe</a:t>
            </a:r>
          </a:p>
          <a:p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Quebec, Canada, measles outbreak of 776 </a:t>
            </a:r>
          </a:p>
          <a:p>
            <a:r>
              <a:rPr lang="en-US" sz="3600" dirty="0"/>
              <a:t>reported cases in 2011; 80% not fully vaccinated</a:t>
            </a:r>
          </a:p>
          <a:p>
            <a:r>
              <a:rPr lang="en-US" sz="2400" dirty="0"/>
              <a:t>                                                                                        Pereira et al, 2013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6760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0"/>
            <a:ext cx="90678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AntiVax</a:t>
            </a:r>
            <a:r>
              <a:rPr lang="en-US" sz="3600" b="1" dirty="0"/>
              <a:t> Movement blamed for reductions </a:t>
            </a:r>
          </a:p>
          <a:p>
            <a:r>
              <a:rPr lang="en-US" sz="3600" b="1" dirty="0"/>
              <a:t>in vaccine coverage worldwide leading to </a:t>
            </a:r>
          </a:p>
          <a:p>
            <a:r>
              <a:rPr lang="en-US" sz="3600" b="1" dirty="0"/>
              <a:t>preventable disease outbreaks &amp; deaths:</a:t>
            </a:r>
          </a:p>
          <a:p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Pertussis incidence was </a:t>
            </a:r>
            <a:r>
              <a:rPr lang="en-US" sz="3200" b="1" dirty="0"/>
              <a:t>10 to 100 times greater </a:t>
            </a:r>
          </a:p>
          <a:p>
            <a:r>
              <a:rPr lang="en-US" sz="3200" dirty="0"/>
              <a:t>where the DTP immunization was disrupted </a:t>
            </a:r>
          </a:p>
          <a:p>
            <a:r>
              <a:rPr lang="en-US" sz="3200" dirty="0"/>
              <a:t>by Anti-Vax movements (Sweden, Japan, UK, </a:t>
            </a:r>
          </a:p>
          <a:p>
            <a:r>
              <a:rPr lang="en-US" sz="3200" dirty="0"/>
              <a:t>Russian Federation, Ireland, Italy, West Germany, </a:t>
            </a:r>
          </a:p>
          <a:p>
            <a:r>
              <a:rPr lang="en-US" sz="3200" dirty="0"/>
              <a:t>and Australia), as compared to where high DTP vaccine coverage was maintained (East Germany, Poland, USA), 1950s-1990s</a:t>
            </a:r>
          </a:p>
          <a:p>
            <a:endParaRPr lang="en-US" sz="1600" dirty="0"/>
          </a:p>
          <a:p>
            <a:r>
              <a:rPr lang="en-US" sz="2800" dirty="0"/>
              <a:t>						</a:t>
            </a:r>
            <a:r>
              <a:rPr lang="en-US" sz="2400" dirty="0" err="1"/>
              <a:t>Gangarosa</a:t>
            </a:r>
            <a:r>
              <a:rPr lang="en-US" sz="2400" dirty="0"/>
              <a:t> et al, 1998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47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97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PERTUSSIS  INCIDENCE IN NEIGHBORING COUNTRIES WITH </a:t>
            </a:r>
          </a:p>
          <a:p>
            <a:pPr algn="ctr"/>
            <a:r>
              <a:rPr lang="en-US" sz="2800" b="1" dirty="0"/>
              <a:t>HIGH VS LOW DTP VACCINE COVERAGE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48087" y="6019800"/>
            <a:ext cx="221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Gangarosa</a:t>
            </a:r>
            <a:r>
              <a:rPr lang="en-US" dirty="0"/>
              <a:t> et al, 1998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60612"/>
            <a:ext cx="475344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894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48087" y="6019800"/>
            <a:ext cx="221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Gangarosa</a:t>
            </a:r>
            <a:r>
              <a:rPr lang="en-US" dirty="0"/>
              <a:t> et al, 1998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38" y="838200"/>
            <a:ext cx="5553886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0"/>
            <a:ext cx="60274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ACTIVE ANTI-VAX MOVEMENT IMPACT </a:t>
            </a:r>
          </a:p>
          <a:p>
            <a:pPr algn="ctr"/>
            <a:r>
              <a:rPr lang="en-US" sz="2800" b="1" dirty="0"/>
              <a:t>ON PERTUSSIS INCIDENCE</a:t>
            </a:r>
          </a:p>
        </p:txBody>
      </p:sp>
    </p:spTree>
    <p:extLst>
      <p:ext uri="{BB962C8B-B14F-4D97-AF65-F5344CB8AC3E}">
        <p14:creationId xmlns:p14="http://schemas.microsoft.com/office/powerpoint/2010/main" val="846180737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5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1187</Words>
  <Application>Microsoft Office PowerPoint</Application>
  <PresentationFormat>On-screen Show (4:3)</PresentationFormat>
  <Paragraphs>210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50</vt:i4>
      </vt:variant>
    </vt:vector>
  </HeadingPairs>
  <TitlesOfParts>
    <vt:vector size="73" baseType="lpstr">
      <vt:lpstr>Arial</vt:lpstr>
      <vt:lpstr>Calibri</vt:lpstr>
      <vt:lpstr>Calibri Light</vt:lpstr>
      <vt:lpstr>Candara</vt:lpstr>
      <vt:lpstr>Century Gothic</vt:lpstr>
      <vt:lpstr>Corbel</vt:lpstr>
      <vt:lpstr>Courier New</vt:lpstr>
      <vt:lpstr>Franklin Gothic Book</vt:lpstr>
      <vt:lpstr>Garamond</vt:lpstr>
      <vt:lpstr>Palatino Linotype</vt:lpstr>
      <vt:lpstr>Tahoma</vt:lpstr>
      <vt:lpstr>Times New Roman</vt:lpstr>
      <vt:lpstr>Tunga</vt:lpstr>
      <vt:lpstr>Tw Cen MT</vt:lpstr>
      <vt:lpstr>Wingdings 2</vt:lpstr>
      <vt:lpstr>Office Theme</vt:lpstr>
      <vt:lpstr>Technic</vt:lpstr>
      <vt:lpstr>Executive</vt:lpstr>
      <vt:lpstr>Celestial</vt:lpstr>
      <vt:lpstr>Depth</vt:lpstr>
      <vt:lpstr>1_Office Theme</vt:lpstr>
      <vt:lpstr>BlackTie</vt:lpstr>
      <vt:lpstr>Thatch</vt:lpstr>
      <vt:lpstr>PowerPoint Presentation</vt:lpstr>
      <vt:lpstr>WHY DOES THE ANTI-VAX MOVEMENT NEED TO BE ADDRESSED?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ANTI-VAX MOVEMENT BEGAN WITH  FIRST VACCINATIONS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REVITALIZED ANTI-VAX MOVEMENT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 of Anti-Vaccine on the Internet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UTILIZING PRIMARY CARE PROFESSIONALS TO ADDRESS ANTI-VAX MOVEMENT  </vt:lpstr>
      <vt:lpstr>PowerPoint Presentation</vt:lpstr>
      <vt:lpstr>PowerPoint Presentation</vt:lpstr>
      <vt:lpstr>PowerPoint Presentation</vt:lpstr>
      <vt:lpstr>CHALLENGES UTILIZING PRIMARY CARE PROFESSIONALS TO ADDRESS ANTI-VAX MOVEMENT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Byron Lawrence Crape</dc:creator>
  <cp:lastModifiedBy>Byron</cp:lastModifiedBy>
  <cp:revision>97</cp:revision>
  <dcterms:created xsi:type="dcterms:W3CDTF">2018-10-16T07:13:45Z</dcterms:created>
  <dcterms:modified xsi:type="dcterms:W3CDTF">2018-10-24T10:41:23Z</dcterms:modified>
</cp:coreProperties>
</file>