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81" r:id="rId4"/>
    <p:sldId id="282" r:id="rId5"/>
    <p:sldId id="271" r:id="rId6"/>
    <p:sldId id="258" r:id="rId7"/>
    <p:sldId id="259" r:id="rId8"/>
    <p:sldId id="260" r:id="rId9"/>
    <p:sldId id="275" r:id="rId10"/>
    <p:sldId id="270" r:id="rId11"/>
    <p:sldId id="261" r:id="rId12"/>
  </p:sldIdLst>
  <p:sldSz cx="9144000" cy="6858000" type="screen4x3"/>
  <p:notesSz cx="6858000" cy="9144000"/>
  <p:custDataLst>
    <p:tags r:id="rId13"/>
  </p:custDataLst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94"/>
    <p:restoredTop sz="99834" autoAdjust="0"/>
  </p:normalViewPr>
  <p:slideViewPr>
    <p:cSldViewPr snapToGrid="0" snapToObjects="1">
      <p:cViewPr varScale="1">
        <p:scale>
          <a:sx n="86" d="100"/>
          <a:sy n="86" d="100"/>
        </p:scale>
        <p:origin x="107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1472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stoni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8748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18037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6158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24249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stonia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46957"/>
          </a:xfrm>
          <a:prstGeom prst="rect">
            <a:avLst/>
          </a:prstGeom>
        </p:spPr>
      </p:pic>
      <p:sp>
        <p:nvSpPr>
          <p:cNvPr id="8" name="Recortar rectángulo de esquina diagonal 7"/>
          <p:cNvSpPr/>
          <p:nvPr userDrawn="1"/>
        </p:nvSpPr>
        <p:spPr>
          <a:xfrm>
            <a:off x="0" y="316922"/>
            <a:ext cx="9143999" cy="1017551"/>
          </a:xfrm>
          <a:prstGeom prst="snip2DiagRect">
            <a:avLst>
              <a:gd name="adj1" fmla="val 0"/>
              <a:gd name="adj2" fmla="val 0"/>
            </a:avLst>
          </a:prstGeom>
          <a:pattFill prst="pct5">
            <a:fgClr>
              <a:schemeClr val="accent2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0000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200082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  <p:pic>
        <p:nvPicPr>
          <p:cNvPr id="7" name="Imagen 6" descr="estonia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46957"/>
          </a:xfrm>
          <a:prstGeom prst="rect">
            <a:avLst/>
          </a:prstGeom>
        </p:spPr>
      </p:pic>
      <p:sp>
        <p:nvSpPr>
          <p:cNvPr id="8" name="Recortar rectángulo de esquina diagonal 7"/>
          <p:cNvSpPr/>
          <p:nvPr userDrawn="1"/>
        </p:nvSpPr>
        <p:spPr>
          <a:xfrm>
            <a:off x="0" y="2172730"/>
            <a:ext cx="9143999" cy="2517738"/>
          </a:xfrm>
          <a:prstGeom prst="snip2DiagRect">
            <a:avLst>
              <a:gd name="adj1" fmla="val 0"/>
              <a:gd name="adj2" fmla="val 0"/>
            </a:avLst>
          </a:prstGeom>
          <a:pattFill prst="pct5">
            <a:fgClr>
              <a:schemeClr val="accent2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92621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996430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679642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352054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346365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940224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46606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928A6-DC08-B347-8325-5EAF167A21B1}" type="datetimeFigureOut">
              <a:rPr lang="es-ES" smtClean="0"/>
              <a:t>30/10/2020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5C4E1-6E38-114D-9399-E1F1F67BF47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721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lau@uv.m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esuslau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276" y="32087"/>
            <a:ext cx="9144000" cy="684695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0992" y="624822"/>
            <a:ext cx="8101136" cy="3321576"/>
          </a:xfrm>
        </p:spPr>
        <p:txBody>
          <a:bodyPr>
            <a:noAutofit/>
          </a:bodyPr>
          <a:lstStyle/>
          <a:p>
            <a:r>
              <a:rPr lang="ru-RU" sz="3600" dirty="0" err="1">
                <a:highlight>
                  <a:srgbClr val="000000">
                    <a:alpha val="0"/>
                  </a:srgbClr>
                </a:highlight>
              </a:rPr>
              <a:t>Инфодемияға</a:t>
            </a:r>
            <a:r>
              <a:rPr lang="ru-RU" sz="36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3600" dirty="0" err="1">
                <a:highlight>
                  <a:srgbClr val="000000">
                    <a:alpha val="0"/>
                  </a:srgbClr>
                </a:highlight>
              </a:rPr>
              <a:t>қарсы</a:t>
            </a:r>
            <a:r>
              <a:rPr lang="ru-RU" sz="36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3600" dirty="0" err="1">
                <a:highlight>
                  <a:srgbClr val="000000">
                    <a:alpha val="0"/>
                  </a:srgbClr>
                </a:highlight>
              </a:rPr>
              <a:t>күресте</a:t>
            </a:r>
            <a:r>
              <a:rPr lang="ru-RU" sz="36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3600" dirty="0" err="1" smtClean="0">
                <a:highlight>
                  <a:srgbClr val="000000">
                    <a:alpha val="0"/>
                  </a:srgbClr>
                </a:highlight>
              </a:rPr>
              <a:t>оқытушы-профессорлар</a:t>
            </a:r>
            <a:r>
              <a:rPr lang="ru-RU" sz="36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3600" dirty="0" err="1">
                <a:highlight>
                  <a:srgbClr val="000000">
                    <a:alpha val="0"/>
                  </a:srgbClr>
                </a:highlight>
              </a:rPr>
              <a:t>құрамның</a:t>
            </a:r>
            <a:r>
              <a:rPr lang="ru-RU" sz="36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3600" dirty="0" err="1">
                <a:highlight>
                  <a:srgbClr val="000000">
                    <a:alpha val="0"/>
                  </a:srgbClr>
                </a:highlight>
              </a:rPr>
              <a:t>рөлі</a:t>
            </a:r>
            <a:r>
              <a:rPr lang="ru-RU" sz="36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3600" dirty="0" err="1">
                <a:highlight>
                  <a:srgbClr val="000000">
                    <a:alpha val="0"/>
                  </a:srgbClr>
                </a:highlight>
              </a:rPr>
              <a:t>қандай</a:t>
            </a:r>
            <a:r>
              <a:rPr lang="ru-RU" sz="3600" dirty="0">
                <a:highlight>
                  <a:srgbClr val="000000">
                    <a:alpha val="0"/>
                  </a:srgbClr>
                </a:highlight>
              </a:rPr>
              <a:t>?</a:t>
            </a:r>
            <a:r>
              <a:rPr lang="ru-RU" sz="2000" b="1" i="0" u="none" strike="noStrike" dirty="0" smtClean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 </a:t>
            </a:r>
            <a:r>
              <a:rPr lang="ru-RU" sz="2800" b="1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2800" b="1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2000" dirty="0" err="1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Ақпараттық</a:t>
            </a:r>
            <a:r>
              <a:rPr lang="ru-RU" sz="2000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000" dirty="0" err="1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құзыреттілікті</a:t>
            </a:r>
            <a:r>
              <a:rPr lang="ru-RU" sz="2000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000" dirty="0" err="1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дамытуға</a:t>
            </a:r>
            <a:r>
              <a:rPr lang="ru-RU" sz="2000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000" dirty="0" err="1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арналған</a:t>
            </a:r>
            <a:r>
              <a:rPr lang="ru-RU" sz="2000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000" dirty="0" err="1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ақпараттық</a:t>
            </a:r>
            <a:r>
              <a:rPr lang="ru-RU" sz="2000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000" dirty="0" err="1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сауаттылық</a:t>
            </a:r>
            <a:r>
              <a:rPr lang="ru-RU" sz="2000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000" dirty="0" err="1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</a:rPr>
              <a:t>анықтамалығы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3-й MIL </a:t>
            </a:r>
            <a:r>
              <a:rPr lang="ru-RU" sz="1400" b="0" i="0" u="none" strike="noStrike" dirty="0" err="1">
                <a:highlight>
                  <a:srgbClr val="000000">
                    <a:alpha val="0"/>
                  </a:srgbClr>
                </a:highlight>
                <a:latin typeface="Calibri"/>
              </a:rPr>
              <a:t>Day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: </a:t>
            </a:r>
            <a:r>
              <a:rPr lang="ru-RU" sz="1400" dirty="0">
                <a:highlight>
                  <a:srgbClr val="000000">
                    <a:alpha val="0"/>
                  </a:srgbClr>
                </a:highlight>
              </a:rPr>
              <a:t>“</a:t>
            </a:r>
            <a:r>
              <a:rPr lang="ru-RU" sz="1400" dirty="0" err="1">
                <a:highlight>
                  <a:srgbClr val="000000">
                    <a:alpha val="0"/>
                  </a:srgbClr>
                </a:highlight>
              </a:rPr>
              <a:t>Пандемиядан</a:t>
            </a:r>
            <a:r>
              <a:rPr lang="ru-RU" sz="14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>
                <a:highlight>
                  <a:srgbClr val="000000">
                    <a:alpha val="0"/>
                  </a:srgbClr>
                </a:highlight>
              </a:rPr>
              <a:t>кейінгі</a:t>
            </a:r>
            <a:r>
              <a:rPr lang="ru-RU" sz="14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 smtClean="0">
                <a:highlight>
                  <a:srgbClr val="000000">
                    <a:alpha val="0"/>
                  </a:srgbClr>
                </a:highlight>
              </a:rPr>
              <a:t>бұзып</a:t>
            </a:r>
            <a:r>
              <a:rPr lang="ru-RU" sz="14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 smtClean="0">
                <a:highlight>
                  <a:srgbClr val="000000">
                    <a:alpha val="0"/>
                  </a:srgbClr>
                </a:highlight>
              </a:rPr>
              <a:t>кірулер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</a:rPr>
              <a:t>: </a:t>
            </a:r>
            <a:r>
              <a:rPr lang="ru-RU" sz="1400" dirty="0" err="1" smtClean="0">
                <a:highlight>
                  <a:srgbClr val="000000">
                    <a:alpha val="0"/>
                  </a:srgbClr>
                </a:highlight>
              </a:rPr>
              <a:t>Кітапхананың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 smtClean="0">
                <a:highlight>
                  <a:srgbClr val="000000">
                    <a:alpha val="0"/>
                  </a:srgbClr>
                </a:highlight>
              </a:rPr>
              <a:t>инфодемияға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 smtClean="0">
                <a:highlight>
                  <a:srgbClr val="000000">
                    <a:alpha val="0"/>
                  </a:srgbClr>
                </a:highlight>
              </a:rPr>
              <a:t>қарсы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 smtClean="0">
                <a:highlight>
                  <a:srgbClr val="000000">
                    <a:alpha val="0"/>
                  </a:srgbClr>
                </a:highlight>
              </a:rPr>
              <a:t>күрес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 smtClean="0">
                <a:highlight>
                  <a:srgbClr val="000000">
                    <a:alpha val="0"/>
                  </a:srgbClr>
                </a:highlight>
              </a:rPr>
              <a:t>тәсілі</a:t>
            </a:r>
            <a:r>
              <a:rPr lang="ru-RU" sz="14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”.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 </a:t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dirty="0" err="1">
                <a:highlight>
                  <a:srgbClr val="000000">
                    <a:alpha val="0"/>
                  </a:srgbClr>
                </a:highlight>
              </a:rPr>
              <a:t>Жаһандық</a:t>
            </a:r>
            <a:r>
              <a:rPr lang="ru-RU" sz="1400" dirty="0">
                <a:highlight>
                  <a:srgbClr val="000000">
                    <a:alpha val="0"/>
                  </a:srgbClr>
                </a:highlight>
              </a:rPr>
              <a:t> медиа </a:t>
            </a:r>
            <a:r>
              <a:rPr lang="ru-RU" sz="1400" dirty="0" err="1">
                <a:highlight>
                  <a:srgbClr val="000000">
                    <a:alpha val="0"/>
                  </a:srgbClr>
                </a:highlight>
              </a:rPr>
              <a:t>және</a:t>
            </a:r>
            <a:r>
              <a:rPr lang="ru-RU" sz="14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 smtClean="0">
                <a:highlight>
                  <a:srgbClr val="000000">
                    <a:alpha val="0"/>
                  </a:srgbClr>
                </a:highlight>
              </a:rPr>
              <a:t>ақпаратық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>
                <a:highlight>
                  <a:srgbClr val="000000">
                    <a:alpha val="0"/>
                  </a:srgbClr>
                </a:highlight>
              </a:rPr>
              <a:t>сауаттылық</a:t>
            </a:r>
            <a:r>
              <a:rPr lang="ru-RU" sz="14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1400" dirty="0" err="1">
                <a:highlight>
                  <a:srgbClr val="000000">
                    <a:alpha val="0"/>
                  </a:srgbClr>
                </a:highlight>
              </a:rPr>
              <a:t>апталығы</a:t>
            </a:r>
            <a:r>
              <a:rPr lang="ru-RU" sz="1400" dirty="0">
                <a:highlight>
                  <a:srgbClr val="000000">
                    <a:alpha val="0"/>
                  </a:srgbClr>
                </a:highlight>
              </a:rPr>
              <a:t>,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Назарбаев </a:t>
            </a:r>
            <a:r>
              <a:rPr lang="ru-RU" sz="14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университеті</a:t>
            </a:r>
            <a:r>
              <a:rPr lang="ru-RU" sz="14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(НУ).</a:t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Қазақстан</a:t>
            </a:r>
            <a:r>
              <a:rPr lang="ru-RU" sz="14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– Алматы </a:t>
            </a:r>
            <a:r>
              <a:rPr lang="ru-RU" sz="14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– 2020 </a:t>
            </a:r>
            <a:r>
              <a:rPr lang="ru-RU" sz="14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жылғы</a:t>
            </a:r>
            <a:r>
              <a:rPr lang="ru-RU" sz="14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30 </a:t>
            </a:r>
            <a:r>
              <a:rPr lang="ru-RU" sz="14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қазан</a:t>
            </a:r>
            <a:r>
              <a:rPr lang="ru-RU" sz="14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14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таңғы</a:t>
            </a:r>
            <a:r>
              <a:rPr lang="ru-RU" sz="14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5:00 </a:t>
            </a:r>
            <a:r>
              <a:rPr lang="ru-RU" sz="14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Мексика /</a:t>
            </a:r>
            <a:r>
              <a:rPr lang="ru-RU" sz="1200" b="0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12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кешкі</a:t>
            </a:r>
            <a:r>
              <a:rPr lang="ru-RU" sz="12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5 </a:t>
            </a:r>
            <a:r>
              <a:rPr lang="ru-RU" sz="1200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Қ</a:t>
            </a:r>
            <a:r>
              <a:rPr lang="ru-RU" sz="12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азақстан</a:t>
            </a:r>
            <a:r>
              <a:rPr lang="ru-RU" sz="14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1200" b="0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1200" b="0" i="0" u="none" strike="noStrike" dirty="0">
                <a:solidFill>
                  <a:srgbClr val="632523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endParaRPr lang="es-E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86794" y="3946398"/>
            <a:ext cx="6400800" cy="2336760"/>
          </a:xfrm>
        </p:spPr>
        <p:txBody>
          <a:bodyPr>
            <a:noAutofit/>
          </a:bodyPr>
          <a:lstStyle/>
          <a:p>
            <a:pPr rtl="0">
              <a:lnSpc>
                <a:spcPct val="90000"/>
              </a:lnSpc>
            </a:pPr>
            <a:r>
              <a:rPr lang="ru-RU" sz="20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Иисус </a:t>
            </a:r>
            <a:r>
              <a:rPr lang="ru-RU" sz="2000" b="0" i="0" u="none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Лау</a:t>
            </a:r>
            <a:endParaRPr lang="ru-RU" sz="2000" b="0" i="0" u="none" strike="noStrike" dirty="0">
              <a:solidFill>
                <a:srgbClr val="000000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rtl="0">
              <a:lnSpc>
                <a:spcPct val="90000"/>
              </a:lnSpc>
            </a:pPr>
            <a:r>
              <a:rPr lang="ru-RU" sz="20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Профессор</a:t>
            </a:r>
          </a:p>
          <a:p>
            <a:pPr rtl="0">
              <a:lnSpc>
                <a:spcPct val="90000"/>
              </a:lnSpc>
            </a:pP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hlinkClick r:id="rId3"/>
              </a:rPr>
              <a:t>jlau@uv.mx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/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  <a:hlinkClick r:id="rId4"/>
              </a:rPr>
              <a:t> jesuslau@gmail.com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/ www.jesuslau.com.mx</a:t>
            </a:r>
            <a:endParaRPr lang="en-US" sz="2000" u="sng" dirty="0">
              <a:solidFill>
                <a:schemeClr val="tx1"/>
              </a:solidFill>
            </a:endParaRPr>
          </a:p>
          <a:p>
            <a:pPr rtl="0">
              <a:lnSpc>
                <a:spcPct val="90000"/>
              </a:lnSpc>
            </a:pP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FB, </a:t>
            </a:r>
            <a:r>
              <a:rPr lang="ru-RU" sz="2000" b="0" i="0" u="sng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Twitter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000" b="0" i="0" u="sng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LinkedIn</a:t>
            </a:r>
            <a:r>
              <a:rPr lang="ru-RU" sz="2000" b="0" i="0" u="sng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и т. д. – </a:t>
            </a:r>
            <a:r>
              <a:rPr lang="ru-RU" sz="2000" b="0" i="0" u="sng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jesuslau</a:t>
            </a:r>
            <a:endParaRPr lang="es-MX" sz="2000" dirty="0">
              <a:solidFill>
                <a:schemeClr val="tx1"/>
              </a:solidFill>
            </a:endParaRPr>
          </a:p>
          <a:p>
            <a:pPr rtl="0">
              <a:lnSpc>
                <a:spcPct val="90000"/>
              </a:lnSpc>
            </a:pPr>
            <a:r>
              <a:rPr lang="ru-RU" sz="22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Педагогикалық</a:t>
            </a:r>
            <a:r>
              <a:rPr lang="ru-RU" sz="22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факультет /DSAE </a:t>
            </a:r>
          </a:p>
          <a:p>
            <a:pPr rtl="0">
              <a:lnSpc>
                <a:spcPct val="90000"/>
              </a:lnSpc>
            </a:pPr>
            <a:r>
              <a:rPr lang="ru-RU" sz="22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2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Веракрус</a:t>
            </a:r>
            <a:r>
              <a:rPr lang="ru-RU" sz="22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2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университеті</a:t>
            </a:r>
            <a:r>
              <a:rPr lang="ru-RU" sz="22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2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Веракрус</a:t>
            </a:r>
            <a:r>
              <a:rPr lang="ru-RU" sz="22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endParaRPr lang="ru-RU" sz="2200" b="0" i="0" u="none" strike="noStrike" dirty="0">
              <a:solidFill>
                <a:srgbClr val="000000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rtl="0">
              <a:lnSpc>
                <a:spcPct val="90000"/>
              </a:lnSpc>
            </a:pPr>
            <a:r>
              <a:rPr lang="ru-RU" sz="22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Бока-</a:t>
            </a:r>
            <a:r>
              <a:rPr lang="ru-RU" sz="22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дель</a:t>
            </a:r>
            <a:r>
              <a:rPr lang="ru-RU" sz="22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-Рио </a:t>
            </a:r>
            <a:r>
              <a:rPr lang="ru-RU" sz="2200" b="0" i="0" u="none" strike="noStrike" dirty="0" err="1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өңірі</a:t>
            </a:r>
            <a:r>
              <a:rPr lang="ru-RU" sz="2200" b="0" i="0" u="none" strike="noStrike" dirty="0" smtClean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200" b="0" i="0" u="none" strike="noStrike" dirty="0" err="1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Веракрус</a:t>
            </a:r>
            <a:r>
              <a:rPr lang="ru-RU" sz="2200" b="0" i="0" u="none" strike="noStrike" dirty="0">
                <a:solidFill>
                  <a:srgbClr val="0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Мексика </a:t>
            </a:r>
          </a:p>
          <a:p>
            <a:pPr>
              <a:lnSpc>
                <a:spcPct val="9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82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onclu.png"/>
          <p:cNvPicPr>
            <a:picLocks noChangeAspect="1"/>
          </p:cNvPicPr>
          <p:nvPr/>
        </p:nvPicPr>
        <p:blipFill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3" b="10756"/>
          <a:stretch>
            <a:fillRect/>
          </a:stretch>
        </p:blipFill>
        <p:spPr>
          <a:xfrm>
            <a:off x="75008" y="1417638"/>
            <a:ext cx="9068992" cy="526396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-RU" sz="3500" b="1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Қорытынды</a:t>
            </a:r>
            <a:endParaRPr lang="es-ES" sz="35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6130" y="1600200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Инфодемияға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қарсы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күресте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оқытушылардың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рөлі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: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ақпаратты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пайдалану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оқытудың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өзегі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болуы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керек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(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наубайшы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сияқты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,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студенттер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ең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жақсы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ұнды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қолдануы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керек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>
                    <a:alpha val="0"/>
                  </a:srgbClr>
                </a:highlight>
              </a:rPr>
              <a:t>)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2400" dirty="0" err="1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Оқытушылардың</a:t>
            </a:r>
            <a:r>
              <a:rPr lang="ru-RU" sz="2400" dirty="0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кітапханалық-ақпараттық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сауаттылық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жөніндегі</a:t>
            </a:r>
            <a:r>
              <a:rPr lang="ru-RU" sz="2400" dirty="0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нұсқаулықтан</a:t>
            </a:r>
            <a:r>
              <a:rPr lang="ru-RU" sz="2400" dirty="0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алатын</a:t>
            </a:r>
            <a:r>
              <a:rPr lang="ru-RU" sz="2400" dirty="0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пайдасы</a:t>
            </a:r>
            <a:endParaRPr lang="es-E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Анықтамалық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оларды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сыныпта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тиімді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en-A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I</a:t>
            </a:r>
            <a:r>
              <a:rPr lang="en-AU" sz="2400" dirty="0" smtClean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L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стратегияларын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құрумен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таныстырады</a:t>
            </a:r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Бұл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сондай-ақ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алдыңғы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қатарда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сабақ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беретін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кітапханашыларға</a:t>
            </a:r>
            <a:r>
              <a:rPr lang="ru-RU" sz="2400" dirty="0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400" dirty="0" err="1">
                <a:solidFill>
                  <a:srgbClr val="403152"/>
                </a:solidFill>
                <a:highlight>
                  <a:srgbClr val="000000">
                    <a:alpha val="0"/>
                  </a:srgbClr>
                </a:highlight>
              </a:rPr>
              <a:t>көмектеседі</a:t>
            </a:r>
            <a:endParaRPr lang="es-E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27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216326_10150161139227303_1482082_n.png"/>
          <p:cNvPicPr>
            <a:picLocks noChangeAspect="1"/>
          </p:cNvPicPr>
          <p:nvPr/>
        </p:nvPicPr>
        <p:blipFill>
          <a:blip r:embed="rId2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7169"/>
            <a:ext cx="9143999" cy="589525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ru-RU" sz="3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3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3500" b="1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Әдебиетке</a:t>
            </a:r>
            <a:r>
              <a:rPr lang="ru-RU" sz="3500" b="1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3500" b="1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сілтеме</a:t>
            </a:r>
            <a:r>
              <a:rPr lang="ru-RU" sz="3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3500" b="1" i="0" u="none" strike="noStrike" dirty="0"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endParaRPr lang="es-ES" sz="35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357170"/>
            <a:ext cx="8229600" cy="4768994"/>
          </a:xfrm>
        </p:spPr>
        <p:txBody>
          <a:bodyPr>
            <a:noAutofit/>
          </a:bodyPr>
          <a:lstStyle/>
          <a:p>
            <a:pPr rtl="0"/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Lau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J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and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Bonilla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JL. (2020).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Praxis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: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Facilitando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infohabilidades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estudiantes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universitarios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-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Manual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para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docents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. 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Mexicali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Baja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California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México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: CETYS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Universidad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.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rtl="0"/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Alarcon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Leiva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J.,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Hill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B. &amp;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Frites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C. (2014).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Educación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basada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competencias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: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Hacia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una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pedagogía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sin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dicotomías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.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Educacao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&amp;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Sociedades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35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(127), 569-586. htttp://www.scielo.br/pdf/es/v35n127/v35n127a13.pdf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rtl="0"/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Burkhardt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J. M. &amp;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MacDonald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M. C. (2010).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Teaching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information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literacy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: 50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standards-based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exercises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for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college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students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. Чикаго: </a:t>
            </a:r>
            <a:r>
              <a:rPr lang="ru-RU" sz="2000" b="0" i="0" u="none" strike="noStrike" dirty="0" err="1" smtClean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Америкалық</a:t>
            </a:r>
            <a:r>
              <a:rPr lang="ru-RU" sz="2000" b="0" i="0" u="none" strike="noStrike" dirty="0" smtClean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 smtClean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кітапханалар</a:t>
            </a:r>
            <a:r>
              <a:rPr lang="ru-RU" sz="2000" b="0" i="0" u="none" strike="noStrike" dirty="0" smtClean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 smtClean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қауымдастығы</a:t>
            </a:r>
            <a:r>
              <a:rPr lang="ru-RU" sz="2000" b="0" i="0" u="none" strike="noStrike" dirty="0" smtClean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.</a:t>
            </a:r>
            <a:endParaRPr lang="ru-RU" sz="2000" b="0" i="0" u="none" strike="noStrike" dirty="0">
              <a:solidFill>
                <a:srgbClr val="595959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rtl="0"/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Detlor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B.,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Booker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L.,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Serenko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A. &amp;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Julien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H. (2012).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Student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perceptions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of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information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literacy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instruction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: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The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importance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of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active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0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learning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. 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Education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For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000" b="0" i="1" u="none" strike="noStrike" dirty="0" err="1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Information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, </a:t>
            </a:r>
            <a:r>
              <a:rPr lang="ru-RU" sz="2000" b="0" i="1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29</a:t>
            </a:r>
            <a:r>
              <a:rPr lang="ru-RU" sz="2000" b="0" i="0" u="none" strike="noStrike" dirty="0">
                <a:solidFill>
                  <a:srgbClr val="595959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(2), 147-161.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797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2993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4400" b="1" i="0" u="none" strike="noStrike" dirty="0" err="1" smtClean="0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Тақырыптар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199" y="1600200"/>
            <a:ext cx="8362791" cy="4525963"/>
          </a:xfrm>
        </p:spPr>
        <p:txBody>
          <a:bodyPr>
            <a:noAutofit/>
          </a:bodyPr>
          <a:lstStyle/>
          <a:p>
            <a:endParaRPr lang="en-US" sz="2800" dirty="0" smtClean="0"/>
          </a:p>
          <a:p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Инфодемияға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қарсы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күресте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о</a:t>
            </a:r>
            <a:r>
              <a:rPr lang="kk-KZ" sz="2800" dirty="0" err="1" smtClean="0">
                <a:highlight>
                  <a:srgbClr val="000000">
                    <a:alpha val="0"/>
                  </a:srgbClr>
                </a:highlight>
              </a:rPr>
              <a:t>қытушы-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профессорлар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құрамның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рөлі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қандай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?</a:t>
            </a:r>
            <a:endParaRPr lang="es-ES" sz="2800" dirty="0"/>
          </a:p>
          <a:p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Ақпараттық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мәдениет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– 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университеттің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стратегиялық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жоспарының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бөлігі</a:t>
            </a:r>
            <a:endParaRPr lang="ru-RU" sz="2800" dirty="0">
              <a:highlight>
                <a:srgbClr val="000000">
                  <a:alpha val="0"/>
                </a:srgbClr>
              </a:highlight>
            </a:endParaRPr>
          </a:p>
          <a:p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Ақпараттық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сауаттылыққа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(</a:t>
            </a:r>
            <a:r>
              <a:rPr lang="en-AU" sz="2800" dirty="0">
                <a:highlight>
                  <a:srgbClr val="000000">
                    <a:alpha val="0"/>
                  </a:srgbClr>
                </a:highlight>
              </a:rPr>
              <a:t>IL</a:t>
            </a:r>
            <a:r>
              <a:rPr lang="en-AU" sz="2800" dirty="0" smtClean="0">
                <a:highlight>
                  <a:srgbClr val="000000">
                    <a:alpha val="0"/>
                  </a:srgbClr>
                </a:highlight>
              </a:rPr>
              <a:t>)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бағытталған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оқу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қызметі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жөніндегі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анықтамалықты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жасау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процесі</a:t>
            </a:r>
            <a:endParaRPr lang="ru-RU" sz="2800" dirty="0" smtClean="0">
              <a:highlight>
                <a:srgbClr val="000000">
                  <a:alpha val="0"/>
                </a:srgbClr>
              </a:highlight>
            </a:endParaRPr>
          </a:p>
          <a:p>
            <a:r>
              <a:rPr lang="en-US" sz="2800" dirty="0" smtClean="0">
                <a:highlight>
                  <a:srgbClr val="000000">
                    <a:alpha val="0"/>
                  </a:srgbClr>
                </a:highlight>
              </a:rPr>
              <a:t>IL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құзыреттілігі</a:t>
            </a:r>
            <a:r>
              <a:rPr lang="ru-RU" sz="28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бойынша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оқу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жаттығулары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75462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pan2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6" b="8766"/>
          <a:stretch>
            <a:fillRect/>
          </a:stretch>
        </p:blipFill>
        <p:spPr>
          <a:xfrm>
            <a:off x="842584" y="1600201"/>
            <a:ext cx="7671595" cy="4219082"/>
          </a:xfrm>
        </p:spPr>
      </p:pic>
      <p:sp>
        <p:nvSpPr>
          <p:cNvPr id="5" name="Rectángulo 4"/>
          <p:cNvSpPr/>
          <p:nvPr/>
        </p:nvSpPr>
        <p:spPr>
          <a:xfrm>
            <a:off x="965884" y="5982239"/>
            <a:ext cx="7405970" cy="24622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 rtl="0"/>
            <a:r>
              <a:rPr lang="ru-RU" sz="10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https://upload.wikimedia.org/wikipedia/commons/f/f9/Korea-Gyeongju-Making_Gyeongju_bread-01.jpg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200664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err="1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</a:rPr>
              <a:t>Наубайхана</a:t>
            </a:r>
            <a:r>
              <a:rPr lang="ru-RU" b="1" dirty="0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4400" b="1" i="0" u="none" strike="noStrike" dirty="0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- Университет </a:t>
            </a:r>
          </a:p>
        </p:txBody>
      </p:sp>
    </p:spTree>
    <p:extLst>
      <p:ext uri="{BB962C8B-B14F-4D97-AF65-F5344CB8AC3E}">
        <p14:creationId xmlns:p14="http://schemas.microsoft.com/office/powerpoint/2010/main" val="347618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 descr="pan3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9" b="11889"/>
          <a:stretch>
            <a:fillRect/>
          </a:stretch>
        </p:blipFill>
        <p:spPr>
          <a:xfrm>
            <a:off x="827095" y="1669132"/>
            <a:ext cx="7458455" cy="4101863"/>
          </a:xfrm>
        </p:spPr>
      </p:pic>
      <p:sp>
        <p:nvSpPr>
          <p:cNvPr id="5" name="Rectángulo 4"/>
          <p:cNvSpPr/>
          <p:nvPr/>
        </p:nvSpPr>
        <p:spPr>
          <a:xfrm>
            <a:off x="1589059" y="5849164"/>
            <a:ext cx="5253566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 rtl="0"/>
            <a:r>
              <a:rPr lang="ru-RU" sz="800" b="0" i="0" u="none" strike="noStrike">
                <a:highlight>
                  <a:srgbClr val="000000">
                    <a:alpha val="0"/>
                  </a:srgbClr>
                </a:highlight>
                <a:latin typeface="Calibri"/>
              </a:rPr>
              <a:t>https://upload.wikimedia.org/wikipedia/commons/1/16/US_Navy_060812-N-5914D-002_Culinary_Specialist_Seaman_Douglas_Markusson,_and_Aviation_Boatswain's_Mate_Fuels_Airman_John_Faulds,_assigned_to_the_amphibious_assault_ship_uss_boxer_(LHD_4)_ prepare_to_bake_bread_for_the_next_day's.jpg</a:t>
            </a:r>
            <a:endParaRPr lang="es-ES" sz="800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200664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4400" b="1" i="0" u="none" strike="noStrike" dirty="0" smtClean="0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Нан </a:t>
            </a:r>
            <a:r>
              <a:rPr lang="ru-RU" sz="4400" b="1" i="0" u="none" strike="noStrike" dirty="0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- </a:t>
            </a:r>
            <a:r>
              <a:rPr lang="ru-RU" sz="4400" b="1" i="0" u="none" strike="noStrike" dirty="0" err="1" smtClean="0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Оқыту</a:t>
            </a:r>
            <a:r>
              <a:rPr lang="ru-RU" sz="4400" b="1" i="0" u="none" strike="noStrike" dirty="0" smtClean="0">
                <a:solidFill>
                  <a:srgbClr val="953735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endParaRPr lang="ru-RU" sz="4400" b="1" i="0" u="none" strike="noStrike" dirty="0">
              <a:solidFill>
                <a:srgbClr val="953735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61896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s-ES" dirty="0">
              <a:solidFill>
                <a:schemeClr val="bg2">
                  <a:lumMod val="25000"/>
                </a:schemeClr>
              </a:solidFill>
            </a:endParaRPr>
          </a:p>
          <a:p>
            <a:endParaRPr lang="es-E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 rtl="0">
              <a:buNone/>
            </a:pPr>
            <a:r>
              <a:rPr lang="ru-RU" sz="4400" b="1" i="0" u="none" strike="noStrike" dirty="0" err="1" smtClean="0">
                <a:solidFill>
                  <a:srgbClr val="4A452A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Анықтамалық</a:t>
            </a:r>
            <a:r>
              <a:rPr lang="ru-RU" sz="4400" b="1" i="0" u="none" strike="noStrike" dirty="0" smtClean="0">
                <a:solidFill>
                  <a:srgbClr val="4A452A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4400" b="1" i="0" u="none" strike="noStrike" dirty="0" err="1" smtClean="0">
                <a:solidFill>
                  <a:srgbClr val="4A452A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бойынша</a:t>
            </a:r>
            <a:r>
              <a:rPr lang="ru-RU" sz="4400" b="1" i="0" u="none" strike="noStrike" dirty="0" smtClean="0">
                <a:solidFill>
                  <a:srgbClr val="4A452A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4400" b="1" i="0" u="none" strike="noStrike" dirty="0" err="1" smtClean="0">
                <a:solidFill>
                  <a:srgbClr val="4A452A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ақпарат</a:t>
            </a:r>
            <a:r>
              <a:rPr lang="ru-RU" sz="4400" b="1" i="0" u="none" strike="noStrike" dirty="0" smtClean="0">
                <a:solidFill>
                  <a:srgbClr val="4A452A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 </a:t>
            </a:r>
            <a:endParaRPr lang="es-ES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08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4205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3700" b="1" i="0" u="none" strike="noStrike" dirty="0" err="1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Жаттығулар</a:t>
            </a:r>
            <a:r>
              <a:rPr lang="ru-RU" sz="3700" b="1" i="0" u="none" strike="noStrike" dirty="0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3700" b="1" i="0" u="none" strike="noStrike" dirty="0" err="1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анықтамалығы</a:t>
            </a:r>
            <a:r>
              <a:rPr lang="ru-RU" sz="4400" b="0" i="0" u="none" strike="noStrike" dirty="0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/>
            </a:r>
            <a:br>
              <a:rPr lang="ru-RU" sz="4400" b="0" i="0" u="none" strike="noStrike" dirty="0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</a:br>
            <a:r>
              <a:rPr lang="ru-RU" sz="2000" b="0" i="0" u="none" strike="noStrike" dirty="0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(</a:t>
            </a:r>
            <a:r>
              <a:rPr lang="ru-RU" sz="2000" b="0" i="0" u="none" strike="noStrike" dirty="0" err="1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процесте</a:t>
            </a:r>
            <a:r>
              <a:rPr lang="ru-RU" sz="2000" b="0" i="0" u="none" strike="noStrike" dirty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1470" y="1797464"/>
            <a:ext cx="8229600" cy="4525963"/>
          </a:xfrm>
        </p:spPr>
        <p:txBody>
          <a:bodyPr>
            <a:noAutofit/>
          </a:bodyPr>
          <a:lstStyle/>
          <a:p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Жоғары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оқу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орындарының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студенттеріне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арналған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en-AU" sz="2800" dirty="0">
                <a:highlight>
                  <a:srgbClr val="000000">
                    <a:alpha val="0"/>
                  </a:srgbClr>
                </a:highlight>
              </a:rPr>
              <a:t>IL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стандарттарына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негізделген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жаттығулар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 smtClean="0">
                <a:highlight>
                  <a:srgbClr val="000000">
                    <a:alpha val="0"/>
                  </a:srgbClr>
                </a:highlight>
              </a:rPr>
              <a:t>жиынтығы</a:t>
            </a:r>
            <a:endParaRPr lang="ru-RU" sz="2800" dirty="0" smtClean="0">
              <a:highlight>
                <a:srgbClr val="000000">
                  <a:alpha val="0"/>
                </a:srgbClr>
              </a:highlight>
            </a:endParaRPr>
          </a:p>
          <a:p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Мексикадан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келген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испан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тілді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оқытушыларға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арналған</a:t>
            </a:r>
            <a:endParaRPr lang="en-US" sz="2800" dirty="0"/>
          </a:p>
          <a:p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Оқушыларға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өз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оқуына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жауапты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адам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болуға</a:t>
            </a:r>
            <a:r>
              <a:rPr lang="ru-RU" sz="28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800" dirty="0" err="1">
                <a:highlight>
                  <a:srgbClr val="000000">
                    <a:alpha val="0"/>
                  </a:srgbClr>
                </a:highlight>
              </a:rPr>
              <a:t>көмектеседі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124870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flor2.png"/>
          <p:cNvPicPr>
            <a:picLocks noChangeAspect="1"/>
          </p:cNvPicPr>
          <p:nvPr/>
        </p:nvPicPr>
        <p:blipFill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66" r="21592"/>
          <a:stretch>
            <a:fillRect/>
          </a:stretch>
        </p:blipFill>
        <p:spPr>
          <a:xfrm>
            <a:off x="-1" y="1381779"/>
            <a:ext cx="9144001" cy="555684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8467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err="1">
                <a:highlight>
                  <a:srgbClr val="000000">
                    <a:alpha val="0"/>
                  </a:srgbClr>
                </a:highlight>
              </a:rPr>
              <a:t>Анықтамалыққа</a:t>
            </a:r>
            <a:r>
              <a:rPr lang="ru-RU" sz="4000" b="1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4000" b="1" dirty="0" err="1">
                <a:highlight>
                  <a:srgbClr val="000000">
                    <a:alpha val="0"/>
                  </a:srgbClr>
                </a:highlight>
              </a:rPr>
              <a:t>қажеттілік</a:t>
            </a:r>
            <a:endParaRPr lang="es-ES" sz="4000" b="1" dirty="0">
              <a:solidFill>
                <a:srgbClr val="8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2830" y="1505243"/>
            <a:ext cx="8229600" cy="4178421"/>
          </a:xfrm>
        </p:spPr>
        <p:txBody>
          <a:bodyPr>
            <a:noAutofit/>
          </a:bodyPr>
          <a:lstStyle/>
          <a:p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CETYS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университеті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мен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Веракрус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университеті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(Мексика)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арасындағы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бірлескен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жоба</a:t>
            </a:r>
            <a:endParaRPr lang="en-US" sz="2500" dirty="0"/>
          </a:p>
          <a:p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Университеттер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студенттерге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инфодемия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сияқты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жалған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ақпаратты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кездестіруге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мүмкіндік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беретін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en-AU" sz="2500" dirty="0">
                <a:highlight>
                  <a:srgbClr val="000000">
                    <a:alpha val="0"/>
                  </a:srgbClr>
                </a:highlight>
              </a:rPr>
              <a:t>IL-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ді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зерделеу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мен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оқытудың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керемет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модельдері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сияқты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құралдарды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 smtClean="0">
                <a:highlight>
                  <a:srgbClr val="000000">
                    <a:alpha val="0"/>
                  </a:srgbClr>
                </a:highlight>
              </a:rPr>
              <a:t>берулері</a:t>
            </a:r>
            <a:r>
              <a:rPr lang="ru-RU" sz="25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және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 smtClean="0">
                <a:highlight>
                  <a:srgbClr val="000000">
                    <a:alpha val="0"/>
                  </a:srgbClr>
                </a:highlight>
              </a:rPr>
              <a:t>ұсынулары</a:t>
            </a:r>
            <a:r>
              <a:rPr lang="ru-RU" sz="25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тиіс</a:t>
            </a:r>
            <a:endParaRPr lang="en-US" sz="2500" dirty="0"/>
          </a:p>
          <a:p>
            <a:r>
              <a:rPr lang="en-AU" sz="2500" dirty="0">
                <a:highlight>
                  <a:srgbClr val="000000">
                    <a:alpha val="0"/>
                  </a:srgbClr>
                </a:highlight>
              </a:rPr>
              <a:t>IL-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ге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байланысты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анықтамалық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жиынтықтың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бөлігі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,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алғашқы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екеуі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эссе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жазу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мен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жазбаша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жұмыс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стилін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(</a:t>
            </a:r>
            <a:r>
              <a:rPr lang="ru-RU" sz="2500" dirty="0" smtClean="0">
                <a:highlight>
                  <a:srgbClr val="000000">
                    <a:alpha val="0"/>
                  </a:srgbClr>
                </a:highlight>
              </a:rPr>
              <a:t>APA) </a:t>
            </a:r>
            <a:r>
              <a:rPr lang="ru-RU" sz="2500" dirty="0" err="1" smtClean="0">
                <a:highlight>
                  <a:srgbClr val="000000">
                    <a:alpha val="0"/>
                  </a:srgbClr>
                </a:highlight>
              </a:rPr>
              <a:t>қамтиды</a:t>
            </a:r>
            <a:endParaRPr lang="ru-RU" sz="2500" b="0" i="0" u="none" strike="noStrike" dirty="0">
              <a:highlight>
                <a:srgbClr val="000000">
                  <a:alpha val="0"/>
                </a:srgbClr>
              </a:highligh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6814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est.png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2"/>
          <a:stretch>
            <a:fillRect/>
          </a:stretch>
        </p:blipFill>
        <p:spPr>
          <a:xfrm>
            <a:off x="0" y="1380650"/>
            <a:ext cx="9144000" cy="547734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1860" y="237651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ru-RU" sz="4000" b="1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Жаттығу</a:t>
            </a:r>
            <a:r>
              <a:rPr lang="ru-RU" sz="4000" b="1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4000" b="1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құрылымы</a:t>
            </a:r>
            <a:endParaRPr lang="ru-RU" sz="4000" b="0" i="0" u="none" strike="noStrike" dirty="0">
              <a:solidFill>
                <a:srgbClr val="800000"/>
              </a:solidFill>
              <a:highlight>
                <a:srgbClr val="000000">
                  <a:alpha val="0"/>
                </a:srgbClr>
              </a:highlight>
              <a:latin typeface="Calibri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520" y="1901898"/>
            <a:ext cx="8229600" cy="3769437"/>
          </a:xfrm>
        </p:spPr>
        <p:txBody>
          <a:bodyPr>
            <a:noAutofit/>
          </a:bodyPr>
          <a:lstStyle/>
          <a:p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Бүгінгі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таңда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70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оқу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іс-шарасы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мексикалық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en-AU" sz="2500" dirty="0">
                <a:highlight>
                  <a:srgbClr val="000000">
                    <a:alpha val="0"/>
                  </a:srgbClr>
                </a:highlight>
              </a:rPr>
              <a:t>IL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стандарттарына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 smtClean="0">
                <a:highlight>
                  <a:srgbClr val="000000">
                    <a:alpha val="0"/>
                  </a:srgbClr>
                </a:highlight>
              </a:rPr>
              <a:t>негізделген</a:t>
            </a:r>
            <a:endParaRPr lang="en-US" sz="2500" dirty="0"/>
          </a:p>
          <a:p>
            <a:r>
              <a:rPr lang="en-AU" sz="2500" dirty="0">
                <a:highlight>
                  <a:srgbClr val="000000">
                    <a:alpha val="0"/>
                  </a:srgbClr>
                </a:highlight>
              </a:rPr>
              <a:t>IL-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дің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әр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оқу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қызметі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тәртіпті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бейтарап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болуға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бағытталған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,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бірнеше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медиа-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сауаттылық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жаттығуларын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қамтиды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.</a:t>
            </a:r>
            <a:endParaRPr lang="ru-RU" sz="2500" b="0" i="0" u="none" strike="noStrike" dirty="0"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endParaRPr lang="en-US" sz="2500" dirty="0"/>
          </a:p>
          <a:p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Ақпаратты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іздеу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,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бағалау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,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пайдалану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және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беру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үшін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en-AU" sz="2500" dirty="0">
                <a:highlight>
                  <a:srgbClr val="000000">
                    <a:alpha val="0"/>
                  </a:srgbClr>
                </a:highlight>
              </a:rPr>
              <a:t>IL </a:t>
            </a:r>
            <a:r>
              <a:rPr lang="ru-RU" sz="2500" dirty="0" err="1" smtClean="0">
                <a:highlight>
                  <a:srgbClr val="000000">
                    <a:alpha val="0"/>
                  </a:srgbClr>
                </a:highlight>
              </a:rPr>
              <a:t>негізгі</a:t>
            </a:r>
            <a:r>
              <a:rPr lang="ru-RU" sz="25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дағдыларын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дамытуды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қолдайды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;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халықаралық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және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испан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тіліндегі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ақпараттық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анықтамалықтарды</a:t>
            </a:r>
            <a:r>
              <a:rPr lang="ru-RU" sz="25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500" dirty="0" err="1">
                <a:highlight>
                  <a:srgbClr val="000000">
                    <a:alpha val="0"/>
                  </a:srgbClr>
                </a:highlight>
              </a:rPr>
              <a:t>пайдалану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749985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0075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kk-KZ" sz="3500" b="1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Жаттығулар үлгісі </a:t>
            </a:r>
            <a:r>
              <a:rPr lang="ru-RU" sz="3500" b="1" i="0" u="none" strike="noStrike" dirty="0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– </a:t>
            </a:r>
            <a:r>
              <a:rPr lang="ru-RU" sz="3500" b="1" i="0" u="none" strike="noStrike" dirty="0" err="1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Қарапайым</a:t>
            </a:r>
            <a:r>
              <a:rPr lang="ru-RU" sz="3500" b="1" i="0" u="none" strike="noStrike" dirty="0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3500" b="1" i="0" u="none" strike="noStrike" dirty="0" err="1" smtClean="0">
                <a:solidFill>
                  <a:srgbClr val="800000"/>
                </a:solidFill>
                <a:highlight>
                  <a:srgbClr val="000000">
                    <a:alpha val="0"/>
                  </a:srgbClr>
                </a:highlight>
                <a:latin typeface="Calibri"/>
              </a:rPr>
              <a:t>тәсіл</a:t>
            </a:r>
            <a:endParaRPr lang="es-ES" sz="3500" b="1" dirty="0">
              <a:solidFill>
                <a:srgbClr val="8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850" y="1748148"/>
            <a:ext cx="8229600" cy="4525963"/>
          </a:xfrm>
        </p:spPr>
        <p:txBody>
          <a:bodyPr>
            <a:noAutofit/>
          </a:bodyPr>
          <a:lstStyle/>
          <a:p>
            <a:pPr rtl="0"/>
            <a:r>
              <a:rPr lang="ru-RU" sz="28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1 </a:t>
            </a:r>
            <a:r>
              <a:rPr lang="ru-RU" sz="28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бөлім</a:t>
            </a:r>
            <a:r>
              <a:rPr lang="ru-RU" sz="28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:</a:t>
            </a:r>
            <a:endParaRPr lang="ru-RU" sz="2800" b="0" i="0" u="none" strike="noStrike" dirty="0"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lvl="1" rtl="0"/>
            <a:r>
              <a:rPr lang="ru-RU" sz="26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Атауы</a:t>
            </a:r>
            <a:endParaRPr lang="ru-RU" sz="2600" b="0" i="0" u="none" strike="noStrike" dirty="0"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lvl="1"/>
            <a:r>
              <a:rPr lang="ru-RU" sz="2600" dirty="0">
                <a:highlight>
                  <a:srgbClr val="000000">
                    <a:alpha val="0"/>
                  </a:srgbClr>
                </a:highlight>
              </a:rPr>
              <a:t>Даму </a:t>
            </a:r>
            <a:r>
              <a:rPr lang="ru-RU" sz="2600" dirty="0" err="1">
                <a:highlight>
                  <a:srgbClr val="000000">
                    <a:alpha val="0"/>
                  </a:srgbClr>
                </a:highlight>
              </a:rPr>
              <a:t>үшін</a:t>
            </a:r>
            <a:r>
              <a:rPr lang="ru-RU" sz="26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600" dirty="0" err="1">
                <a:highlight>
                  <a:srgbClr val="000000">
                    <a:alpha val="0"/>
                  </a:srgbClr>
                </a:highlight>
              </a:rPr>
              <a:t>құзыреттілік</a:t>
            </a:r>
            <a:r>
              <a:rPr lang="ru-RU" sz="26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600" dirty="0" err="1">
                <a:highlight>
                  <a:srgbClr val="000000">
                    <a:alpha val="0"/>
                  </a:srgbClr>
                </a:highlight>
              </a:rPr>
              <a:t>түрі</a:t>
            </a:r>
            <a:endParaRPr lang="en-US" dirty="0"/>
          </a:p>
          <a:p>
            <a:pPr rtl="0"/>
            <a:r>
              <a:rPr lang="ru-RU" sz="28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2 </a:t>
            </a:r>
            <a:r>
              <a:rPr lang="ru-RU" sz="2800" b="0" i="0" u="none" strike="noStrike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бөлім</a:t>
            </a:r>
            <a:r>
              <a:rPr lang="ru-RU" sz="2800" b="0" i="0" u="none" strike="noStrike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: </a:t>
            </a:r>
            <a:endParaRPr lang="ru-RU" sz="2800" b="0" i="0" u="none" strike="noStrike" dirty="0"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lvl="1"/>
            <a:r>
              <a:rPr lang="ru-RU" sz="2600" dirty="0" err="1">
                <a:highlight>
                  <a:srgbClr val="000000">
                    <a:alpha val="0"/>
                  </a:srgbClr>
                </a:highlight>
              </a:rPr>
              <a:t>Жаттығудың</a:t>
            </a:r>
            <a:r>
              <a:rPr lang="ru-RU" sz="2600" dirty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600" dirty="0" err="1" smtClean="0">
                <a:highlight>
                  <a:srgbClr val="000000">
                    <a:alpha val="0"/>
                  </a:srgbClr>
                </a:highlight>
              </a:rPr>
              <a:t>оқыту</a:t>
            </a:r>
            <a:r>
              <a:rPr lang="ru-RU" sz="2600" dirty="0" smtClean="0">
                <a:highlight>
                  <a:srgbClr val="000000">
                    <a:alpha val="0"/>
                  </a:srgbClr>
                </a:highlight>
              </a:rPr>
              <a:t> </a:t>
            </a:r>
            <a:r>
              <a:rPr lang="ru-RU" sz="2600" dirty="0" err="1" smtClean="0">
                <a:highlight>
                  <a:srgbClr val="000000">
                    <a:alpha val="0"/>
                  </a:srgbClr>
                </a:highlight>
              </a:rPr>
              <a:t>мақсаты</a:t>
            </a:r>
            <a:endParaRPr lang="ru-RU" sz="2600" b="0" i="0" u="none" strike="noStrike" dirty="0" smtClean="0"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pPr lvl="1" rtl="0"/>
            <a:r>
              <a:rPr lang="ru-RU" sz="2600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Міндеттерді</a:t>
            </a:r>
            <a:r>
              <a:rPr lang="ru-RU" sz="2600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600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орындау</a:t>
            </a:r>
            <a:r>
              <a:rPr lang="ru-RU" sz="2600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600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мысалдары</a:t>
            </a:r>
            <a:r>
              <a:rPr lang="ru-RU" sz="2600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600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немесе</a:t>
            </a:r>
            <a:r>
              <a:rPr lang="ru-RU" sz="2600" dirty="0" smtClean="0">
                <a:highlight>
                  <a:srgbClr val="000000">
                    <a:alpha val="0"/>
                  </a:srgbClr>
                </a:highlight>
                <a:latin typeface="Calibri"/>
              </a:rPr>
              <a:t> </a:t>
            </a:r>
            <a:r>
              <a:rPr lang="ru-RU" sz="2600" dirty="0" err="1" smtClean="0">
                <a:highlight>
                  <a:srgbClr val="000000">
                    <a:alpha val="0"/>
                  </a:srgbClr>
                </a:highlight>
                <a:latin typeface="Calibri"/>
              </a:rPr>
              <a:t>үлгісі</a:t>
            </a:r>
            <a:endParaRPr lang="ru-RU" sz="2600" b="0" i="0" u="none" strike="noStrike" dirty="0">
              <a:highlight>
                <a:srgbClr val="000000">
                  <a:alpha val="0"/>
                </a:srgbClr>
              </a:highlight>
              <a:latin typeface="Calibri"/>
            </a:endParaRPr>
          </a:p>
          <a:p>
            <a:endParaRPr lang="es-ES" sz="2800" dirty="0"/>
          </a:p>
        </p:txBody>
      </p:sp>
      <p:pic>
        <p:nvPicPr>
          <p:cNvPr id="5" name="Imagen 4" descr="estaa.png"/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1" t="3044" r="15445"/>
          <a:stretch>
            <a:fillRect/>
          </a:stretch>
        </p:blipFill>
        <p:spPr>
          <a:xfrm>
            <a:off x="4293573" y="1363075"/>
            <a:ext cx="4850427" cy="512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78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5024</TotalTime>
  <Words>436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Инфодемияға қарсы күресте оқытушы-профессорлар құрамның рөлі қандай?   Ақпараттық құзыреттілікті дамытуға арналған ақпараттық сауаттылық анықтамалығы  3-й MIL Day: “Пандемиядан кейінгі бұзып кірулер: Кітапхананың инфодемияға қарсы күрес тәсілі”.  Жаһандық медиа және ақпаратық сауаттылық апталығы,  Назарбаев университеті (НУ). Қазақстан – Алматы – 2020 жылғы 30 қазан  таңғы 5:00 Мексика / кешкі 5 Қазақстан  </vt:lpstr>
      <vt:lpstr>Тақырыптар</vt:lpstr>
      <vt:lpstr>Наубайхана - Университет </vt:lpstr>
      <vt:lpstr>Нан - Оқыту </vt:lpstr>
      <vt:lpstr>PowerPoint Presentation</vt:lpstr>
      <vt:lpstr>Жаттығулар анықтамалығы (процесте)</vt:lpstr>
      <vt:lpstr>Анықтамалыққа қажеттілік</vt:lpstr>
      <vt:lpstr>Жаттығу құрылымы</vt:lpstr>
      <vt:lpstr>Жаттығулар үлгісі – Қарапайым тәсіл</vt:lpstr>
      <vt:lpstr>Қорытынды</vt:lpstr>
      <vt:lpstr> Әдебиетке сілтеме </vt:lpstr>
    </vt:vector>
  </TitlesOfParts>
  <Company>Universidad Veracruzana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Support: Shaping an Information Literacy Learning Activity Handbook</dc:title>
  <dc:creator>Jesus Lau</dc:creator>
  <cp:lastModifiedBy>User</cp:lastModifiedBy>
  <cp:revision>77</cp:revision>
  <dcterms:created xsi:type="dcterms:W3CDTF">2015-10-05T16:11:27Z</dcterms:created>
  <dcterms:modified xsi:type="dcterms:W3CDTF">2020-10-30T08:28:05Z</dcterms:modified>
</cp:coreProperties>
</file>