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94" r:id="rId6"/>
    <p:sldId id="260" r:id="rId7"/>
    <p:sldId id="262" r:id="rId8"/>
    <p:sldId id="263" r:id="rId9"/>
    <p:sldId id="272" r:id="rId10"/>
    <p:sldId id="265" r:id="rId11"/>
    <p:sldId id="266" r:id="rId12"/>
    <p:sldId id="268" r:id="rId13"/>
    <p:sldId id="270" r:id="rId14"/>
    <p:sldId id="271" r:id="rId15"/>
    <p:sldId id="273" r:id="rId16"/>
    <p:sldId id="279" r:id="rId17"/>
    <p:sldId id="274" r:id="rId18"/>
    <p:sldId id="275" r:id="rId19"/>
    <p:sldId id="286" r:id="rId20"/>
    <p:sldId id="287" r:id="rId21"/>
    <p:sldId id="276" r:id="rId22"/>
    <p:sldId id="278" r:id="rId23"/>
    <p:sldId id="277" r:id="rId24"/>
    <p:sldId id="280" r:id="rId25"/>
    <p:sldId id="281" r:id="rId26"/>
    <p:sldId id="282" r:id="rId27"/>
    <p:sldId id="283" r:id="rId28"/>
    <p:sldId id="288" r:id="rId29"/>
    <p:sldId id="289" r:id="rId30"/>
    <p:sldId id="290" r:id="rId31"/>
    <p:sldId id="284" r:id="rId32"/>
    <p:sldId id="291" r:id="rId33"/>
    <p:sldId id="293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240" y="-2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3FE07F9A-5D3A-4A0E-BA47-C86BEA93AAF6}" type="datetimeFigureOut">
              <a:rPr lang="en-US" smtClean="0"/>
              <a:pPr/>
              <a:t>25-May-15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842091A-FF9D-4375-A369-A19832327E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07F9A-5D3A-4A0E-BA47-C86BEA93AAF6}" type="datetimeFigureOut">
              <a:rPr lang="en-US" smtClean="0"/>
              <a:pPr/>
              <a:t>25-May-15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2091A-FF9D-4375-A369-A19832327E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3FE07F9A-5D3A-4A0E-BA47-C86BEA93AAF6}" type="datetimeFigureOut">
              <a:rPr lang="en-US" smtClean="0"/>
              <a:pPr/>
              <a:t>25-May-15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C842091A-FF9D-4375-A369-A19832327E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07F9A-5D3A-4A0E-BA47-C86BEA93AAF6}" type="datetimeFigureOut">
              <a:rPr lang="en-US" smtClean="0"/>
              <a:pPr/>
              <a:t>25-May-15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842091A-FF9D-4375-A369-A19832327E8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07F9A-5D3A-4A0E-BA47-C86BEA93AAF6}" type="datetimeFigureOut">
              <a:rPr lang="en-US" smtClean="0"/>
              <a:pPr/>
              <a:t>25-May-15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C842091A-FF9D-4375-A369-A19832327E8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FE07F9A-5D3A-4A0E-BA47-C86BEA93AAF6}" type="datetimeFigureOut">
              <a:rPr lang="en-US" smtClean="0"/>
              <a:pPr/>
              <a:t>25-May-15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C842091A-FF9D-4375-A369-A19832327E8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FE07F9A-5D3A-4A0E-BA47-C86BEA93AAF6}" type="datetimeFigureOut">
              <a:rPr lang="en-US" smtClean="0"/>
              <a:pPr/>
              <a:t>25-May-15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C842091A-FF9D-4375-A369-A19832327E8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07F9A-5D3A-4A0E-BA47-C86BEA93AAF6}" type="datetimeFigureOut">
              <a:rPr lang="en-US" smtClean="0"/>
              <a:pPr/>
              <a:t>25-May-15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842091A-FF9D-4375-A369-A19832327E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07F9A-5D3A-4A0E-BA47-C86BEA93AAF6}" type="datetimeFigureOut">
              <a:rPr lang="en-US" smtClean="0"/>
              <a:pPr/>
              <a:t>25-May-15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842091A-FF9D-4375-A369-A19832327E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07F9A-5D3A-4A0E-BA47-C86BEA93AAF6}" type="datetimeFigureOut">
              <a:rPr lang="en-US" smtClean="0"/>
              <a:pPr/>
              <a:t>25-May-15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842091A-FF9D-4375-A369-A19832327E8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3FE07F9A-5D3A-4A0E-BA47-C86BEA93AAF6}" type="datetimeFigureOut">
              <a:rPr lang="en-US" smtClean="0"/>
              <a:pPr/>
              <a:t>25-May-15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C842091A-FF9D-4375-A369-A19832327E8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FE07F9A-5D3A-4A0E-BA47-C86BEA93AAF6}" type="datetimeFigureOut">
              <a:rPr lang="en-US" smtClean="0"/>
              <a:pPr/>
              <a:t>25-May-15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842091A-FF9D-4375-A369-A19832327E8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drive.google.com/drive/" TargetMode="Externa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nureference.gimlet.us/sites/1287/questions/new" TargetMode="Externa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Launching a </a:t>
            </a:r>
            <a:br>
              <a:rPr lang="en-US" dirty="0" smtClean="0"/>
            </a:br>
            <a:r>
              <a:rPr lang="en-US" dirty="0" smtClean="0"/>
              <a:t>personal librarian program at NUL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6248400"/>
            <a:ext cx="6705600" cy="487437"/>
          </a:xfrm>
        </p:spPr>
        <p:txBody>
          <a:bodyPr>
            <a:normAutofit fontScale="25000" lnSpcReduction="20000"/>
          </a:bodyPr>
          <a:lstStyle/>
          <a:p>
            <a:r>
              <a:rPr lang="en-US" sz="6400" dirty="0" smtClean="0"/>
              <a:t>Eurasian Higher Education Leaders Forum, June 2015</a:t>
            </a:r>
          </a:p>
          <a:p>
            <a:r>
              <a:rPr lang="en-US" sz="6400" dirty="0" smtClean="0"/>
              <a:t>Jennifer </a:t>
            </a:r>
            <a:r>
              <a:rPr lang="en-US" sz="6400" dirty="0" err="1" smtClean="0"/>
              <a:t>Rempel</a:t>
            </a:r>
            <a:r>
              <a:rPr lang="en-US" sz="6400" dirty="0" smtClean="0"/>
              <a:t>, Patron Services Expert-Manager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000" dirty="0" smtClean="0"/>
              <a:t>We had to decide: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marL="742950" indent="-742950">
              <a:buFont typeface="+mj-lt"/>
              <a:buAutoNum type="arabicParenR"/>
            </a:pPr>
            <a:r>
              <a:rPr lang="en-US" sz="4400" dirty="0" smtClean="0"/>
              <a:t>Who will act as a PL, and how many PLs will we have?</a:t>
            </a:r>
          </a:p>
          <a:p>
            <a:pPr marL="742950" indent="-742950">
              <a:buFont typeface="+mj-lt"/>
              <a:buAutoNum type="arabicParenR"/>
            </a:pPr>
            <a:r>
              <a:rPr lang="en-US" sz="4400" dirty="0" smtClean="0"/>
              <a:t>Which students will have a PL, and how many students will have a PL?</a:t>
            </a:r>
          </a:p>
          <a:p>
            <a:pPr marL="742950" indent="-742950">
              <a:buFont typeface="+mj-lt"/>
              <a:buAutoNum type="arabicParenR"/>
            </a:pPr>
            <a:r>
              <a:rPr lang="en-US" sz="4400" dirty="0" smtClean="0"/>
              <a:t>What infrastructure do we need?</a:t>
            </a:r>
          </a:p>
          <a:p>
            <a:pPr marL="742950" indent="-742950">
              <a:buFont typeface="+mj-lt"/>
              <a:buAutoNum type="arabicParenR"/>
            </a:pPr>
            <a:r>
              <a:rPr lang="en-US" sz="4400" dirty="0" smtClean="0"/>
              <a:t>How will we prepare Library staff for PL duties?</a:t>
            </a:r>
            <a:endParaRPr lang="en-US" sz="44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</a:rPr>
              <a:t>1)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505200" cy="4572000"/>
          </a:xfrm>
        </p:spPr>
        <p:txBody>
          <a:bodyPr>
            <a:normAutofit/>
          </a:bodyPr>
          <a:lstStyle/>
          <a:p>
            <a:pPr marL="0" indent="0">
              <a:buFont typeface="Wingdings" pitchFamily="2" charset="2"/>
              <a:buChar char="q"/>
            </a:pPr>
            <a:r>
              <a:rPr lang="en-US" sz="3600" dirty="0" smtClean="0"/>
              <a:t> Library staff from all departments should act as </a:t>
            </a:r>
            <a:r>
              <a:rPr lang="en-US" sz="3600" dirty="0" err="1" smtClean="0"/>
              <a:t>PLs.</a:t>
            </a:r>
            <a:endParaRPr lang="en-US" sz="3600" dirty="0" smtClean="0"/>
          </a:p>
          <a:p>
            <a:pPr marL="0" indent="0">
              <a:buFont typeface="Wingdings" pitchFamily="2" charset="2"/>
              <a:buChar char="q"/>
            </a:pPr>
            <a:r>
              <a:rPr lang="en-US" sz="3600" dirty="0" smtClean="0"/>
              <a:t> 14 NUL Library staffers volunteered.</a:t>
            </a:r>
            <a:endParaRPr lang="en-US" sz="3600" dirty="0"/>
          </a:p>
        </p:txBody>
      </p:sp>
      <p:pic>
        <p:nvPicPr>
          <p:cNvPr id="5" name="Content Placeholder 4" descr="PL2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191000" y="2438400"/>
            <a:ext cx="4686300" cy="3124200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</a:rPr>
              <a:t>2)</a:t>
            </a:r>
            <a:endParaRPr lang="en-US" dirty="0">
              <a:solidFill>
                <a:schemeClr val="accent2"/>
              </a:solidFill>
            </a:endParaRPr>
          </a:p>
        </p:txBody>
      </p:sp>
      <p:pic>
        <p:nvPicPr>
          <p:cNvPr id="5" name="Content Placeholder 4" descr="PL7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438400"/>
            <a:ext cx="4648200" cy="3098800"/>
          </a:xfrm>
        </p:spPr>
      </p:pic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181600" y="1589567"/>
            <a:ext cx="3549501" cy="4572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dirty="0" smtClean="0"/>
              <a:t>All 547 Foundation-year (CPS Program) students would all be assigned a PL in January 2015.</a:t>
            </a:r>
            <a:endParaRPr lang="en-US" sz="40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</a:rPr>
              <a:t>3)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7924800" cy="4572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800" dirty="0" smtClean="0"/>
              <a:t>Infrastructure:</a:t>
            </a:r>
          </a:p>
          <a:p>
            <a:pPr>
              <a:buFont typeface="Wingdings" pitchFamily="2" charset="2"/>
              <a:buChar char="q"/>
            </a:pPr>
            <a:r>
              <a:rPr lang="en-US" sz="4800" dirty="0" smtClean="0"/>
              <a:t>calendar of events;</a:t>
            </a:r>
          </a:p>
          <a:p>
            <a:pPr>
              <a:buFont typeface="Wingdings" pitchFamily="2" charset="2"/>
              <a:buChar char="q"/>
            </a:pPr>
            <a:r>
              <a:rPr lang="en-US" sz="4800" dirty="0" smtClean="0"/>
              <a:t>email templates;</a:t>
            </a:r>
          </a:p>
          <a:p>
            <a:pPr>
              <a:buFont typeface="Wingdings" pitchFamily="2" charset="2"/>
              <a:buChar char="q"/>
            </a:pPr>
            <a:r>
              <a:rPr lang="en-US" sz="4800" dirty="0" smtClean="0"/>
              <a:t>information package;</a:t>
            </a:r>
          </a:p>
          <a:p>
            <a:pPr>
              <a:buFont typeface="Wingdings" pitchFamily="2" charset="2"/>
              <a:buChar char="q"/>
            </a:pPr>
            <a:r>
              <a:rPr lang="en-US" sz="4800" dirty="0" smtClean="0"/>
              <a:t>statistics-collection software.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</a:rPr>
              <a:t>4)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876800" y="1752600"/>
            <a:ext cx="3886200" cy="4572000"/>
          </a:xfrm>
        </p:spPr>
        <p:txBody>
          <a:bodyPr>
            <a:normAutofit/>
          </a:bodyPr>
          <a:lstStyle/>
          <a:p>
            <a:r>
              <a:rPr lang="en-US" sz="5400" dirty="0" smtClean="0"/>
              <a:t>PLs will all receive training in carrying out their duties.</a:t>
            </a:r>
            <a:endParaRPr lang="en-US" sz="54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33400" y="1752600"/>
            <a:ext cx="3886200" cy="45720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026" name="Picture 2" descr="C:\Program Files\Microsoft Office\MEDIA\CAGCAT10\j0301252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2438400"/>
            <a:ext cx="4185969" cy="3581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Information Package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7162800" cy="43434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Some NUL staff had little experience with students, so we needed to create an information package to answer PLs questions and to guide them through their interactions with their students.</a:t>
            </a:r>
            <a:endParaRPr lang="en-US" sz="40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7924800" y="1752600"/>
            <a:ext cx="838200" cy="441960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The PL information package needed to include: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fontAlgn="base"/>
            <a:r>
              <a:rPr lang="en-US" dirty="0" smtClean="0"/>
              <a:t>calendar scheduling dates for contacting students;</a:t>
            </a:r>
          </a:p>
          <a:p>
            <a:pPr fontAlgn="base"/>
            <a:r>
              <a:rPr lang="en-US" dirty="0" smtClean="0"/>
              <a:t>FAQ for PLs; </a:t>
            </a:r>
          </a:p>
          <a:p>
            <a:pPr fontAlgn="base"/>
            <a:r>
              <a:rPr lang="en-US" dirty="0" smtClean="0"/>
              <a:t>page containing basic information about the Library;</a:t>
            </a:r>
          </a:p>
          <a:p>
            <a:pPr fontAlgn="base"/>
            <a:r>
              <a:rPr lang="en-US" dirty="0" smtClean="0"/>
              <a:t>information regarding NU policies and procedures;</a:t>
            </a:r>
          </a:p>
          <a:p>
            <a:pPr fontAlgn="base"/>
            <a:r>
              <a:rPr lang="en-US" dirty="0" smtClean="0"/>
              <a:t>information regarding NU student services and contacts;</a:t>
            </a:r>
          </a:p>
          <a:p>
            <a:pPr fontAlgn="base"/>
            <a:r>
              <a:rPr lang="en-US" dirty="0" smtClean="0"/>
              <a:t>email templates for use of PLs;</a:t>
            </a:r>
          </a:p>
          <a:p>
            <a:pPr fontAlgn="base"/>
            <a:r>
              <a:rPr lang="en-US" dirty="0" smtClean="0"/>
              <a:t>list of Subject Librarians and their contact information;</a:t>
            </a:r>
          </a:p>
          <a:p>
            <a:pPr fontAlgn="base"/>
            <a:r>
              <a:rPr lang="en-US" dirty="0" smtClean="0"/>
              <a:t>links to NUL resources;</a:t>
            </a:r>
          </a:p>
          <a:p>
            <a:pPr fontAlgn="base"/>
            <a:r>
              <a:rPr lang="en-US" dirty="0" smtClean="0"/>
              <a:t>link to NUL social media.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 information package was created using Google docs, and was shared with all </a:t>
            </a:r>
            <a:r>
              <a:rPr lang="en-US" dirty="0" err="1" smtClean="0"/>
              <a:t>PLs.</a:t>
            </a:r>
            <a:endParaRPr lang="en-US" dirty="0" smtClean="0"/>
          </a:p>
          <a:p>
            <a:r>
              <a:rPr lang="en-US" dirty="0" smtClean="0">
                <a:hlinkClick r:id="rId2"/>
              </a:rPr>
              <a:t>https://drive.google.com/drive/#folders/0Bw0O9uHtVXreRTlSblQ5T2FWWDQ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45050" y="1627604"/>
            <a:ext cx="3886200" cy="4494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Gimlet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3600" dirty="0" smtClean="0"/>
              <a:t>Introduction</a:t>
            </a:r>
          </a:p>
          <a:p>
            <a:r>
              <a:rPr lang="en-US" sz="3600" dirty="0" smtClean="0"/>
              <a:t>What is a Personal Librarian program?</a:t>
            </a:r>
          </a:p>
          <a:p>
            <a:r>
              <a:rPr lang="en-US" sz="3600" dirty="0" smtClean="0"/>
              <a:t>Action plan for NUL</a:t>
            </a:r>
          </a:p>
          <a:p>
            <a:r>
              <a:rPr lang="en-US" sz="3600" dirty="0" smtClean="0"/>
              <a:t>PL Information Package</a:t>
            </a:r>
          </a:p>
          <a:p>
            <a:r>
              <a:rPr lang="en-US" sz="3600" dirty="0" smtClean="0"/>
              <a:t>Gimlet</a:t>
            </a:r>
          </a:p>
          <a:p>
            <a:r>
              <a:rPr lang="en-US" sz="3600" dirty="0" smtClean="0"/>
              <a:t>Tutorial</a:t>
            </a:r>
          </a:p>
          <a:p>
            <a:r>
              <a:rPr lang="en-US" sz="3600" dirty="0" smtClean="0"/>
              <a:t>Meet and Greet</a:t>
            </a:r>
          </a:p>
          <a:p>
            <a:r>
              <a:rPr lang="en-US" sz="3600" dirty="0" smtClean="0"/>
              <a:t>Current Results</a:t>
            </a:r>
          </a:p>
          <a:p>
            <a:r>
              <a:rPr lang="en-US" sz="3600" dirty="0" smtClean="0"/>
              <a:t>Conclusion</a:t>
            </a:r>
            <a:endParaRPr lang="en-US" sz="36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04800" y="1752600"/>
            <a:ext cx="4191000" cy="4343400"/>
          </a:xfrm>
        </p:spPr>
        <p:txBody>
          <a:bodyPr>
            <a:normAutofit fontScale="85000" lnSpcReduction="10000"/>
          </a:bodyPr>
          <a:lstStyle/>
          <a:p>
            <a:r>
              <a:rPr lang="en-US" sz="4000" dirty="0" smtClean="0">
                <a:solidFill>
                  <a:schemeClr val="bg1"/>
                </a:solidFill>
              </a:rPr>
              <a:t>Gimlet Library statistics </a:t>
            </a:r>
            <a:r>
              <a:rPr lang="en-US" sz="4000" dirty="0" smtClean="0"/>
              <a:t>tracking software was used to keep track of all PL-student interactions.</a:t>
            </a:r>
          </a:p>
          <a:p>
            <a:r>
              <a:rPr lang="en-US" sz="4000" dirty="0">
                <a:hlinkClick r:id="rId2"/>
              </a:rPr>
              <a:t>https://nureference.gimlet.us/sites/1287/questions/new</a:t>
            </a:r>
            <a:endParaRPr lang="en-US" sz="4000" dirty="0" smtClean="0"/>
          </a:p>
        </p:txBody>
      </p:sp>
      <p:pic>
        <p:nvPicPr>
          <p:cNvPr id="1026" name="Picture 2">
            <a:hlinkClick r:id="rId2"/>
          </p:cNvPr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2590800"/>
            <a:ext cx="3676650" cy="2819400"/>
          </a:xfrm>
          <a:prstGeom prst="rect">
            <a:avLst/>
          </a:prstGeom>
          <a:noFill/>
          <a:ln w="9525">
            <a:solidFill>
              <a:srgbClr val="92D05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Tutorial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589567"/>
            <a:ext cx="3581400" cy="4572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In November 2014, all PLs attended a one-hour tutorial explaining duties, and how to use the PL information package and Gimlet.</a:t>
            </a:r>
            <a:endParaRPr lang="en-US" sz="3200" dirty="0"/>
          </a:p>
        </p:txBody>
      </p:sp>
      <p:pic>
        <p:nvPicPr>
          <p:cNvPr id="5" name="Content Placeholder 4" descr="pl_tutorial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3886200" y="1752600"/>
            <a:ext cx="4845050" cy="4845050"/>
          </a:xfr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Meet and Greet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581400" cy="4572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In order to encourage students to meet their PL, we held a Meet and Greet in January, before the start of term.</a:t>
            </a:r>
            <a:endParaRPr lang="en-US" sz="3600" dirty="0"/>
          </a:p>
        </p:txBody>
      </p:sp>
      <p:pic>
        <p:nvPicPr>
          <p:cNvPr id="6" name="Content Placeholder 5" descr="PL9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343400" y="2514600"/>
            <a:ext cx="4474368" cy="2982912"/>
          </a:xfr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This required: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event space;</a:t>
            </a:r>
          </a:p>
          <a:p>
            <a:r>
              <a:rPr lang="en-US" sz="4000" dirty="0" smtClean="0"/>
              <a:t>music and sound system;</a:t>
            </a:r>
          </a:p>
          <a:p>
            <a:r>
              <a:rPr lang="en-US" sz="4000" dirty="0" smtClean="0"/>
              <a:t>student performers;</a:t>
            </a:r>
          </a:p>
          <a:p>
            <a:r>
              <a:rPr lang="en-US" sz="4000" dirty="0" smtClean="0"/>
              <a:t>games;</a:t>
            </a:r>
          </a:p>
          <a:p>
            <a:r>
              <a:rPr lang="en-US" sz="4000" dirty="0" smtClean="0"/>
              <a:t>snacks and drinks;</a:t>
            </a:r>
          </a:p>
          <a:p>
            <a:r>
              <a:rPr lang="en-US" sz="4000" dirty="0" smtClean="0"/>
              <a:t>promotion and marketing;</a:t>
            </a:r>
          </a:p>
          <a:p>
            <a:r>
              <a:rPr lang="en-US" sz="4000" dirty="0" smtClean="0"/>
              <a:t>PL participation.</a:t>
            </a:r>
            <a:endParaRPr lang="en-US" sz="4000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Placeholder 4" descr="PL9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4815" b="4815"/>
          <a:stretch>
            <a:fillRect/>
          </a:stretch>
        </p:blipFill>
        <p:spPr/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Placeholder 4" descr="PL3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4815" b="4815"/>
          <a:stretch>
            <a:fillRect/>
          </a:stretch>
        </p:blipFill>
        <p:spPr/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Placeholder 4" descr="PL8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4815" b="4815"/>
          <a:stretch>
            <a:fillRect/>
          </a:stretch>
        </p:blipFill>
        <p:spPr/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Placeholder 4" descr="PL4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4815" b="4815"/>
          <a:stretch>
            <a:fillRect/>
          </a:stretch>
        </p:blipFill>
        <p:spPr/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What is a Personal Librarian program?</a:t>
            </a:r>
            <a:endParaRPr lang="en-US" sz="3600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Placeholder 4" descr="PL5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4815" b="4815"/>
          <a:stretch>
            <a:fillRect/>
          </a:stretch>
        </p:blipFill>
        <p:spPr/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Results</a:t>
            </a:r>
            <a:endParaRPr 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 PL program launched in January 2015.</a:t>
            </a:r>
          </a:p>
          <a:p>
            <a:r>
              <a:rPr lang="en-US" dirty="0" smtClean="0"/>
              <a:t>PLs continue to communicate with students via email and in person.</a:t>
            </a:r>
          </a:p>
          <a:p>
            <a:r>
              <a:rPr lang="en-US" dirty="0" smtClean="0"/>
              <a:t>PLs have been keeping track of interaction statistics via Gimlet.</a:t>
            </a:r>
          </a:p>
          <a:p>
            <a:r>
              <a:rPr lang="en-US" dirty="0" smtClean="0"/>
              <a:t>Satisfaction surveys for both students and PLs will be carried out once the term has ended.</a:t>
            </a:r>
          </a:p>
          <a:p>
            <a:r>
              <a:rPr lang="en-US" dirty="0" smtClean="0"/>
              <a:t>Results will be used to plan the PL program for fall 2015.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7581319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Thank you for your attention!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064707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PL programs pair students with a Librarian who will act as their go-to university contact for information needs.</a:t>
            </a:r>
            <a:endParaRPr lang="en-US" sz="3600" dirty="0"/>
          </a:p>
        </p:txBody>
      </p:sp>
      <p:pic>
        <p:nvPicPr>
          <p:cNvPr id="7" name="Content Placeholder 6" descr="PL1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0" y="2579687"/>
            <a:ext cx="4159250" cy="2772833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124200" cy="4572000"/>
          </a:xfrm>
        </p:spPr>
        <p:txBody>
          <a:bodyPr/>
          <a:lstStyle/>
          <a:p>
            <a:r>
              <a:rPr lang="en-US" dirty="0" smtClean="0"/>
              <a:t>Universities world-wide – including Yale, Duke, the University of Toronto, and Boston University – have pioneered the PL program.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2209800"/>
            <a:ext cx="4945023" cy="3407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810000" y="5721584"/>
            <a:ext cx="4038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Yale University’s Sterling Memorial University. </a:t>
            </a:r>
            <a:r>
              <a:rPr lang="en-US" sz="800" dirty="0"/>
              <a:t>Source: Carol M. </a:t>
            </a:r>
            <a:r>
              <a:rPr lang="en-US" sz="800" dirty="0" smtClean="0"/>
              <a:t>Highsmith, Wikimedia Commons.</a:t>
            </a:r>
            <a:endParaRPr lang="en-US" sz="800" dirty="0"/>
          </a:p>
        </p:txBody>
      </p:sp>
    </p:spTree>
    <p:extLst>
      <p:ext uri="{BB962C8B-B14F-4D97-AF65-F5344CB8AC3E}">
        <p14:creationId xmlns="" xmlns:p14="http://schemas.microsoft.com/office/powerpoint/2010/main" val="10888337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 duties include: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28600" y="1589567"/>
            <a:ext cx="8502501" cy="4572000"/>
          </a:xfrm>
        </p:spPr>
        <p:txBody>
          <a:bodyPr>
            <a:normAutofit lnSpcReduction="10000"/>
          </a:bodyPr>
          <a:lstStyle/>
          <a:p>
            <a:r>
              <a:rPr lang="en-US" sz="4000" dirty="0" smtClean="0"/>
              <a:t>sending students regular email updates on Library services;</a:t>
            </a:r>
          </a:p>
          <a:p>
            <a:r>
              <a:rPr lang="en-US" sz="4000" dirty="0" smtClean="0"/>
              <a:t>providing students with information assistance;</a:t>
            </a:r>
          </a:p>
          <a:p>
            <a:r>
              <a:rPr lang="en-US" sz="4000" dirty="0" smtClean="0"/>
              <a:t>attending a meet and greet;</a:t>
            </a:r>
          </a:p>
          <a:p>
            <a:r>
              <a:rPr lang="en-US" sz="4000" dirty="0" smtClean="0"/>
              <a:t>gathering statistics on student interactions.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short…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3810000" cy="4343400"/>
          </a:xfrm>
        </p:spPr>
        <p:txBody>
          <a:bodyPr>
            <a:normAutofit fontScale="92500" lnSpcReduction="20000"/>
          </a:bodyPr>
          <a:lstStyle/>
          <a:p>
            <a:r>
              <a:rPr lang="en-US" sz="4000" dirty="0" smtClean="0"/>
              <a:t>…PLs act as guides for their students, directing them to the information resource that they need, and making them feel welcome in the Library. </a:t>
            </a:r>
            <a:endParaRPr lang="en-US" sz="40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4876800" y="1752600"/>
            <a:ext cx="3886200" cy="44196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3074" name="Picture 2" descr="C:\Users\user\AppData\Local\Microsoft\Windows\Temporary Internet Files\Content.IE5\8BTRLHY2\libgirlupandawayw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1676400"/>
            <a:ext cx="2860850" cy="45906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Action Plan for NUL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7924800" cy="43434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We created a detailed document outlining all steps required to create a PL program – including a schedule of milestones.</a:t>
            </a:r>
            <a:endParaRPr lang="en-US" sz="48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127</TotalTime>
  <Words>606</Words>
  <Application>Microsoft Office PowerPoint</Application>
  <PresentationFormat>On-screen Show (4:3)</PresentationFormat>
  <Paragraphs>82</Paragraphs>
  <Slides>33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Median</vt:lpstr>
      <vt:lpstr>Launching a  personal librarian program at NUL</vt:lpstr>
      <vt:lpstr>Agenda</vt:lpstr>
      <vt:lpstr>What is a Personal Librarian program?</vt:lpstr>
      <vt:lpstr>Slide 4</vt:lpstr>
      <vt:lpstr>Slide 5</vt:lpstr>
      <vt:lpstr>PL duties include:</vt:lpstr>
      <vt:lpstr>In short…</vt:lpstr>
      <vt:lpstr>Action Plan for NUL</vt:lpstr>
      <vt:lpstr>Slide 9</vt:lpstr>
      <vt:lpstr>We had to decide:</vt:lpstr>
      <vt:lpstr>1)</vt:lpstr>
      <vt:lpstr>2)</vt:lpstr>
      <vt:lpstr>3)</vt:lpstr>
      <vt:lpstr>4)</vt:lpstr>
      <vt:lpstr>Information Package</vt:lpstr>
      <vt:lpstr>Slide 16</vt:lpstr>
      <vt:lpstr>The PL information package needed to include:</vt:lpstr>
      <vt:lpstr>Slide 18</vt:lpstr>
      <vt:lpstr>Gimlet</vt:lpstr>
      <vt:lpstr>Slide 20</vt:lpstr>
      <vt:lpstr>Tutorial</vt:lpstr>
      <vt:lpstr>Slide 22</vt:lpstr>
      <vt:lpstr>Meet and Greet</vt:lpstr>
      <vt:lpstr>Slide 24</vt:lpstr>
      <vt:lpstr>This required:</vt:lpstr>
      <vt:lpstr>Slide 26</vt:lpstr>
      <vt:lpstr>Slide 27</vt:lpstr>
      <vt:lpstr>Slide 28</vt:lpstr>
      <vt:lpstr>Slide 29</vt:lpstr>
      <vt:lpstr>Slide 30</vt:lpstr>
      <vt:lpstr>Current Results</vt:lpstr>
      <vt:lpstr>Slide 32</vt:lpstr>
      <vt:lpstr>Thank you for your attention!  Questions?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Launching a pl program at NUL</dc:title>
  <dc:creator>user</dc:creator>
  <cp:lastModifiedBy>user</cp:lastModifiedBy>
  <cp:revision>52</cp:revision>
  <dcterms:created xsi:type="dcterms:W3CDTF">2015-05-18T09:29:52Z</dcterms:created>
  <dcterms:modified xsi:type="dcterms:W3CDTF">2015-05-25T03:42:08Z</dcterms:modified>
</cp:coreProperties>
</file>