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1"/>
  </p:notesMasterIdLst>
  <p:sldIdLst>
    <p:sldId id="256" r:id="rId2"/>
    <p:sldId id="257" r:id="rId3"/>
    <p:sldId id="258" r:id="rId4"/>
    <p:sldId id="269" r:id="rId5"/>
    <p:sldId id="262" r:id="rId6"/>
    <p:sldId id="263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1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750F4-9C3E-4F38-8493-5F13A31F1AC4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958C4-8391-453B-9138-FDE41BD56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204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908352-C2AE-4F40-AC04-ECDC15301827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3084EB-0BDB-4872-B7C7-02181D856D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9961" y="260648"/>
            <a:ext cx="8229600" cy="139675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Питание кормящей матери </a:t>
            </a:r>
            <a:endParaRPr lang="ru-RU" sz="36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886200"/>
            <a:ext cx="4176464" cy="9144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E:\фото для плаката\ma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06" y="1132317"/>
            <a:ext cx="7272808" cy="4896544"/>
          </a:xfrm>
          <a:prstGeom prst="rect">
            <a:avLst/>
          </a:prstGeom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6777583" y="6027003"/>
            <a:ext cx="23664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latin typeface="Century" panose="02040604050505020304" pitchFamily="18" charset="0"/>
              </a:rPr>
              <a:t>Нуржаубаева Камиля</a:t>
            </a:r>
          </a:p>
          <a:p>
            <a:pPr algn="r"/>
            <a:r>
              <a:rPr lang="ru-RU" sz="1600" dirty="0" smtClean="0">
                <a:latin typeface="Century" panose="02040604050505020304" pitchFamily="18" charset="0"/>
              </a:rPr>
              <a:t>Ферхова Варвара</a:t>
            </a:r>
          </a:p>
          <a:p>
            <a:pPr algn="r"/>
            <a:r>
              <a:rPr lang="ru-RU" sz="1600" dirty="0" smtClean="0">
                <a:latin typeface="Century" panose="02040604050505020304" pitchFamily="18" charset="0"/>
              </a:rPr>
              <a:t>Епрева Эльнара</a:t>
            </a:r>
            <a:endParaRPr lang="ru-RU" sz="16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9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слайды питание мамы\твой ребенок ест то что ешь т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6624736" cy="4020534"/>
          </a:xfrm>
          <a:prstGeom prst="rect">
            <a:avLst/>
          </a:prstGeom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4247109" y="2224271"/>
            <a:ext cx="46805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Чем питается мать сразу после родов – жизненно важно в первую очередь для ее ребенка. Их связь не утрачивается и мама с ребенком одновременно получает все полезные и вредные вещества из продуктов. Поэтому, разрабатывая рацион, необходимо исходить из потребностей и взрослого организма кормящей матери, и еще неадаптированного к этому миру организма новорожденного. Поэтому питание женщины после родов должно проходить под лозунгом: «Не навреди».</a:t>
            </a:r>
          </a:p>
        </p:txBody>
      </p:sp>
    </p:spTree>
    <p:extLst>
      <p:ext uri="{BB962C8B-B14F-4D97-AF65-F5344CB8AC3E}">
        <p14:creationId xmlns:p14="http://schemas.microsoft.com/office/powerpoint/2010/main" val="165520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98072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1236"/>
                </a:solidFill>
              </a:rPr>
              <a:t>.</a:t>
            </a:r>
            <a:endParaRPr lang="ru-RU" dirty="0">
              <a:solidFill>
                <a:srgbClr val="00123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2748" y="655744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90% детей, которым из-за недоедания грозят проблемы замедленного роста, живут в Африки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Южной Азии.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Казахстане обстановка намного лучше. Экономическое развитие и сельскохозяйственные ресурсы выше в связи с чем и уровень питания лучше. Поэтому женщины в нашей стране имеют возможность придерживаться полноценного и правильного питания.</a:t>
            </a:r>
          </a:p>
          <a:p>
            <a:pPr algn="just" fontAlgn="base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Неполноценное питание детей – одна из основных причин детской смертности в мире. Специалисты фонда отмечают, что 1000 первых дней в жизни малыша очень важны, и особенно в этот период он должен правильно питаться. Среди мер, которые помогут снизить младенческую смертность,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популяризация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грудного кормления детей.</a:t>
            </a:r>
          </a:p>
          <a:p>
            <a:pPr algn="just" fontAlgn="base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 rotWithShape="1">
          <a:blip r:embed="rId2"/>
          <a:srcRect l="5610" t="11911" r="7371" b="17174"/>
          <a:stretch/>
        </p:blipFill>
        <p:spPr bwMode="auto">
          <a:xfrm>
            <a:off x="179512" y="3068960"/>
            <a:ext cx="8784976" cy="3595464"/>
          </a:xfrm>
          <a:prstGeom prst="rect">
            <a:avLst/>
          </a:prstGeom>
          <a:ln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2441479" y="188640"/>
            <a:ext cx="4085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недоедания в мире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77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4087" y="6206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Недоедание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ранние годы приводит к замедлению роста и недостаточному развитию, ребенок будет хуже учиться в школе, а в зрелом возрасте ему будут грозить хронические заболевания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67839" y="2420888"/>
            <a:ext cx="44644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вскармливание полезно для здоровья и благополучия матерей. Оно позволяет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регулировать последующую беременность,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уменьшает риск развития рака яичников и рака молочной железы, увеличивает семейные и национальные ресурсы, является надежным способом кормления и безопасно для окружающей среды</a:t>
            </a:r>
            <a:r>
              <a:rPr lang="ru-RU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29565" t="17679" r="61653" b="50922"/>
          <a:stretch/>
        </p:blipFill>
        <p:spPr bwMode="auto">
          <a:xfrm>
            <a:off x="323527" y="332656"/>
            <a:ext cx="4140969" cy="5400600"/>
          </a:xfrm>
          <a:prstGeom prst="rect">
            <a:avLst/>
          </a:prstGeom>
          <a:ln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179512" y="5818689"/>
            <a:ext cx="8852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 Казахстане 36% детей не получают грудное вскармливания из-за необоснованных страхов матерей.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407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слайды питание мамы\страх вон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55" y="1886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2808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Мифы и страхи</a:t>
            </a:r>
            <a:r>
              <a:rPr lang="ru-RU" sz="2400" dirty="0" smtClean="0">
                <a:solidFill>
                  <a:srgbClr val="001236"/>
                </a:solidFill>
              </a:rPr>
              <a:t>: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404664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На самом деле</a:t>
            </a:r>
            <a:r>
              <a:rPr lang="ru-RU" sz="2400" dirty="0" smtClean="0">
                <a:solidFill>
                  <a:srgbClr val="001236"/>
                </a:solidFill>
              </a:rPr>
              <a:t>:</a:t>
            </a:r>
            <a:endParaRPr lang="ru-RU" sz="2400" dirty="0">
              <a:solidFill>
                <a:srgbClr val="00123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889844"/>
            <a:ext cx="36004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C00000"/>
                </a:solidFill>
              </a:rPr>
              <a:t>Грудное </a:t>
            </a:r>
            <a:r>
              <a:rPr lang="ru-RU" sz="1600" dirty="0">
                <a:solidFill>
                  <a:srgbClr val="C00000"/>
                </a:solidFill>
              </a:rPr>
              <a:t>вскармливание испортит форму груди и фигуру матери</a:t>
            </a:r>
            <a:r>
              <a:rPr lang="ru-RU" sz="1600" dirty="0" smtClean="0">
                <a:solidFill>
                  <a:srgbClr val="C00000"/>
                </a:solidFill>
              </a:rPr>
              <a:t>.</a:t>
            </a:r>
            <a:endParaRPr lang="ru-RU" sz="16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C00000"/>
                </a:solidFill>
              </a:rPr>
              <a:t>При кормлении грудью останусь без зубов, ногтей и волос </a:t>
            </a:r>
            <a:endParaRPr lang="ru-RU" sz="1600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C00000"/>
                </a:solidFill>
              </a:rPr>
              <a:t>Кормление грудью требует строгой и изнуряющей диеты 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C00000"/>
                </a:solidFill>
              </a:rPr>
              <a:t>Мое молоко плохое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C00000"/>
                </a:solidFill>
              </a:rPr>
              <a:t>Кормить грудью тяжко, больно, ребенок висит на груди, невозможно делать что-либо </a:t>
            </a:r>
            <a:endParaRPr lang="ru-RU" sz="1600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C00000"/>
                </a:solidFill>
              </a:rPr>
              <a:t>У меня плоские соски, кормить не получится</a:t>
            </a:r>
            <a:r>
              <a:rPr lang="ru-RU" dirty="0">
                <a:solidFill>
                  <a:srgbClr val="C00000"/>
                </a:solidFill>
              </a:rPr>
              <a:t>!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773995"/>
            <a:ext cx="446449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1400" dirty="0" smtClean="0">
              <a:solidFill>
                <a:srgbClr val="00123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Все будет зависеть от того, как вы будете ухаживать за своим телом и на сколько поправитесь..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Если кормящая мама хорошо питается, следит за здоровьем и подпитывает организм витаминами и минералами, проблем с внешностью и здоровьем не будет.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Должно быть здоровое правильное питание, а не пицца с хот-догами. Не стоит злоупотреблять жирным, мучным и жареным; не нужно есть за двоих, питайтесь по аппетиту.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Состав молока идеально подходит именно под те потребности, которые испытывает в данный момент ее ребенок. И поэтому, априори, не может у мамы быть плохого молока для ее ребенка, значит, именно такое для него оно и должно быть на данный момент.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При правильном прикладывании и грамотно организованных кормлениях малыши эффективно сосут грудь и опустошают ее полностью, поэтому хорошо насыщаются и не просят кушать слишком часто.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Не препятствие к кормлению. В первое время необходимо научиться правильно давать грудь малышу, чтобы он захватывал большую часть ореолы груди и сосок оказывался глубоко внутри ротика</a:t>
            </a:r>
            <a:r>
              <a:rPr lang="ru-RU" sz="1400" b="1" dirty="0" smtClean="0">
                <a:solidFill>
                  <a:srgbClr val="002060"/>
                </a:solidFill>
              </a:rPr>
              <a:t>. 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8455" y="656163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("Самые распространенные мифы о грудном вскармливании," 2017)</a:t>
            </a:r>
          </a:p>
        </p:txBody>
      </p:sp>
    </p:spTree>
    <p:extLst>
      <p:ext uri="{BB962C8B-B14F-4D97-AF65-F5344CB8AC3E}">
        <p14:creationId xmlns:p14="http://schemas.microsoft.com/office/powerpoint/2010/main" val="72971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слайды питание мамы\piramida_pitan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690" y="548680"/>
            <a:ext cx="4697288" cy="5760640"/>
          </a:xfrm>
          <a:prstGeom prst="rect">
            <a:avLst/>
          </a:prstGeom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179512" y="188641"/>
            <a:ext cx="49685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Очень важно иметь представление о нормальном соотношении продуктов в вашем ежедневном пищевом рационе. Это так называемая пирамида питания. 45% пищевого рациона должны составлять злаки и изделия из них (каши, хлеб, лапша). 30% — овощи и фрукты. 20% — молоко, все молочные продукты и все сорта мяса. И только 5% пищевого рациона должны составлять вместе сахар и жиры. Прием пищи должен осуществляться дробно( часто и небольшими порциями). </a:t>
            </a:r>
          </a:p>
          <a:p>
            <a:pPr lvl="0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111908"/>
            <a:ext cx="36891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Чрезвычайно важным для поддержания полноценной лактации является </a:t>
            </a:r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питьевой режим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кормящей матери. Она должна выпивать дополнительно к обычному объему не менее 1000 мл жидкости (в виде чая, молока, соков, напитков и др.) 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7" name="Picture 3" descr="E:\слайды питание мамы\нельзя газировку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602" y="262142"/>
            <a:ext cx="1460376" cy="1073150"/>
          </a:xfrm>
          <a:prstGeom prst="rect">
            <a:avLst/>
          </a:prstGeom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6148" name="Picture 4" descr="E:\слайды питание мамы\нельзя фастфуд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614" y="3429000"/>
            <a:ext cx="1368152" cy="1296144"/>
          </a:xfrm>
          <a:prstGeom prst="rect">
            <a:avLst/>
          </a:prstGeom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6149" name="Picture 5" descr="E:\слайды питание мамы\КУРИТЬ НЕЛЬЗ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670" y="1772816"/>
            <a:ext cx="1421856" cy="1066392"/>
          </a:xfrm>
          <a:prstGeom prst="rect">
            <a:avLst/>
          </a:prstGeom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6151" name="Picture 7" descr="E:\слайды питание мамы\алкоголь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317" y="203921"/>
            <a:ext cx="1335419" cy="1224136"/>
          </a:xfrm>
          <a:prstGeom prst="rect">
            <a:avLst/>
          </a:prstGeom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56115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фото для плаката\pitanie22-800x4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08920"/>
            <a:ext cx="4387310" cy="4014450"/>
          </a:xfrm>
          <a:prstGeom prst="rect">
            <a:avLst/>
          </a:prstGeom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0" y="191068"/>
            <a:ext cx="54360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Лактация для женского организма – естественное продолжение беременности. Питание кормящей матери, должно обеспечивать ее организм необходимыми пищевыми веществами с целью поддержания здоровья, достаточной  продолжительности  лактации и оптимального состава  молока.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030051"/>
            <a:ext cx="476007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Питание женщины при кормлении грудью ничем не отличается от питания людей, ведущих здоровый образ жизни. Доверяйте своей интуиции, слушайте свой организм и  наблюдайте за  ребёнком. Состав грудного молока достаточно стабилен: количество белков, жиров и углеводов в нем одинаково, если только мама не находится в крайней степени физического истощения. А вот качество белков, углеводов и особенно микроэлементов и витаминов зависит от питания мамы.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24291" y="188172"/>
            <a:ext cx="30514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12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0012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56090" y="188172"/>
            <a:ext cx="39035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Мама должна питаться так, как питается вся ее семья, соблюдая все национальные традиции. Это очень важно не только для ее психологического комфорта, но и для подготовки пищеварительной системы грудничка к переходу на общий стол.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42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7768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</a:rPr>
              <a:t>Здоровое питание, на которое должна перейти кормящая мама может рассматриваться не как кратковременная диета на время, пока она кормит малыша а как стойкое формирование правильных привычек питания</a:t>
            </a:r>
            <a:r>
              <a:rPr lang="ru-RU" dirty="0" smtClean="0">
                <a:solidFill>
                  <a:srgbClr val="002060"/>
                </a:solidFill>
              </a:rPr>
              <a:t>. Это </a:t>
            </a:r>
            <a:r>
              <a:rPr lang="ru-RU" dirty="0">
                <a:solidFill>
                  <a:srgbClr val="002060"/>
                </a:solidFill>
              </a:rPr>
              <a:t>может пригодиться для того, чтобы начать новый образ жизни, более здоровый, чем прежде. И это будет полезно не только молодой маме, но и ее </a:t>
            </a:r>
            <a:r>
              <a:rPr lang="ru-RU" dirty="0" smtClean="0">
                <a:solidFill>
                  <a:srgbClr val="002060"/>
                </a:solidFill>
              </a:rPr>
              <a:t>малышу. Эти </a:t>
            </a:r>
            <a:r>
              <a:rPr lang="ru-RU" dirty="0">
                <a:solidFill>
                  <a:srgbClr val="002060"/>
                </a:solidFill>
              </a:rPr>
              <a:t>привычки</a:t>
            </a:r>
            <a:r>
              <a:rPr lang="ru-RU" dirty="0" smtClean="0">
                <a:solidFill>
                  <a:srgbClr val="002060"/>
                </a:solidFill>
              </a:rPr>
              <a:t>, заложат </a:t>
            </a:r>
            <a:r>
              <a:rPr lang="ru-RU" dirty="0">
                <a:solidFill>
                  <a:srgbClr val="002060"/>
                </a:solidFill>
              </a:rPr>
              <a:t>основу здоровья на всю жизнь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6" name="Picture 2" descr="E:\слайды питание мамы\закл гу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2600330"/>
            <a:ext cx="7560840" cy="4069029"/>
          </a:xfrm>
          <a:prstGeom prst="rect">
            <a:avLst/>
          </a:prstGeom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683568" y="6184659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 ПРИХОДОМ НОВОЙ ЖИЗНИ – ИЗМЕНИ СВОЮ !!!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78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32656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Список</a:t>
            </a:r>
            <a:r>
              <a:rPr lang="en-US" b="1" dirty="0"/>
              <a:t> </a:t>
            </a:r>
            <a:r>
              <a:rPr lang="en-US" b="1" dirty="0" err="1"/>
              <a:t>использованной</a:t>
            </a:r>
            <a:r>
              <a:rPr lang="en-US" b="1" dirty="0"/>
              <a:t> </a:t>
            </a:r>
            <a:r>
              <a:rPr lang="en-US" b="1" dirty="0" err="1"/>
              <a:t>литературы</a:t>
            </a:r>
            <a:r>
              <a:rPr lang="en-US" b="1" dirty="0"/>
              <a:t>:</a:t>
            </a:r>
            <a:endParaRPr lang="ru-RU" dirty="0"/>
          </a:p>
          <a:p>
            <a:r>
              <a:rPr lang="en-US" b="1" dirty="0"/>
              <a:t> </a:t>
            </a:r>
            <a:endParaRPr lang="ru-RU" dirty="0"/>
          </a:p>
          <a:p>
            <a:r>
              <a:rPr lang="en-US" dirty="0"/>
              <a:t>ВОЗ | </a:t>
            </a:r>
            <a:r>
              <a:rPr lang="en-US" dirty="0" err="1"/>
              <a:t>Грудное</a:t>
            </a:r>
            <a:r>
              <a:rPr lang="en-US" dirty="0"/>
              <a:t> </a:t>
            </a:r>
            <a:r>
              <a:rPr lang="en-US" dirty="0" err="1"/>
              <a:t>вскармливание</a:t>
            </a:r>
            <a:r>
              <a:rPr lang="en-US" dirty="0"/>
              <a:t>. (2016). </a:t>
            </a:r>
            <a:r>
              <a:rPr lang="en-US" i="1" dirty="0"/>
              <a:t>WHO</a:t>
            </a:r>
            <a:r>
              <a:rPr lang="en-US" dirty="0"/>
              <a:t>. </a:t>
            </a:r>
            <a:r>
              <a:rPr lang="en-US" dirty="0" err="1"/>
              <a:t>doi</a:t>
            </a:r>
            <a:r>
              <a:rPr lang="en-US" dirty="0"/>
              <a:t>:/topics/breastfeeding/</a:t>
            </a:r>
            <a:r>
              <a:rPr lang="en-US" dirty="0" err="1"/>
              <a:t>ru</a:t>
            </a:r>
            <a:r>
              <a:rPr lang="en-US" dirty="0"/>
              <a:t>/index.html</a:t>
            </a:r>
            <a:endParaRPr lang="ru-RU" dirty="0"/>
          </a:p>
          <a:p>
            <a:endParaRPr lang="en-US" dirty="0"/>
          </a:p>
          <a:p>
            <a:r>
              <a:rPr lang="ru-RU" dirty="0"/>
              <a:t>Самые распространенные мифы о грудном вскармливании. (2017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r>
              <a:rPr lang="ru-RU" dirty="0"/>
              <a:t>Меню кормящей мамы. Рацион питания молодой кормящей мамы. (2017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r>
              <a:rPr lang="en-US" dirty="0"/>
              <a:t>@</a:t>
            </a:r>
            <a:r>
              <a:rPr lang="en-US" dirty="0" err="1"/>
              <a:t>tvrain</a:t>
            </a:r>
            <a:r>
              <a:rPr lang="en-US" dirty="0"/>
              <a:t>. (2015). </a:t>
            </a:r>
            <a:r>
              <a:rPr lang="en-US" dirty="0" err="1"/>
              <a:t>Три</a:t>
            </a:r>
            <a:r>
              <a:rPr lang="en-US" dirty="0"/>
              <a:t> </a:t>
            </a:r>
            <a:r>
              <a:rPr lang="en-US" dirty="0" err="1"/>
              <a:t>правила</a:t>
            </a:r>
            <a:r>
              <a:rPr lang="en-US" dirty="0"/>
              <a:t> </a:t>
            </a:r>
            <a:r>
              <a:rPr lang="en-US" dirty="0" err="1"/>
              <a:t>для</a:t>
            </a:r>
            <a:r>
              <a:rPr lang="en-US" dirty="0"/>
              <a:t> </a:t>
            </a:r>
            <a:r>
              <a:rPr lang="en-US" dirty="0" err="1"/>
              <a:t>родителей</a:t>
            </a:r>
            <a:r>
              <a:rPr lang="en-US" dirty="0"/>
              <a:t>, </a:t>
            </a:r>
            <a:r>
              <a:rPr lang="en-US" dirty="0" err="1"/>
              <a:t>чтобы</a:t>
            </a:r>
            <a:r>
              <a:rPr lang="en-US" dirty="0"/>
              <a:t> </a:t>
            </a:r>
            <a:r>
              <a:rPr lang="en-US" dirty="0" err="1"/>
              <a:t>ребенок</a:t>
            </a:r>
            <a:r>
              <a:rPr lang="en-US" dirty="0"/>
              <a:t> </a:t>
            </a:r>
            <a:r>
              <a:rPr lang="en-US" dirty="0" err="1"/>
              <a:t>родился</a:t>
            </a:r>
            <a:r>
              <a:rPr lang="en-US" dirty="0"/>
              <a:t> </a:t>
            </a:r>
            <a:r>
              <a:rPr lang="en-US" dirty="0" err="1"/>
              <a:t>здоровым</a:t>
            </a:r>
            <a:r>
              <a:rPr lang="en-US" dirty="0"/>
              <a:t>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60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848</TotalTime>
  <Words>609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Century</vt:lpstr>
      <vt:lpstr>Comic Sans MS</vt:lpstr>
      <vt:lpstr>Franklin Gothic Book</vt:lpstr>
      <vt:lpstr>Franklin Gothic Medium</vt:lpstr>
      <vt:lpstr>Times New Roman</vt:lpstr>
      <vt:lpstr>Wingdings 2</vt:lpstr>
      <vt:lpstr>Трек</vt:lpstr>
      <vt:lpstr>Питание кормящей матери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Varvara</dc:creator>
  <cp:lastModifiedBy>Admin</cp:lastModifiedBy>
  <cp:revision>54</cp:revision>
  <dcterms:created xsi:type="dcterms:W3CDTF">2017-11-17T10:44:18Z</dcterms:created>
  <dcterms:modified xsi:type="dcterms:W3CDTF">2017-12-03T17:09:18Z</dcterms:modified>
</cp:coreProperties>
</file>