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12188825"/>
  <p:notesSz cx="6858000" cy="9144000"/>
  <p:embeddedFontLst>
    <p:embeddedFont>
      <p:font typeface="Century Gothic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4" roundtripDataSignature="AMtx7mjRWwb+tkkHWbZ+1wqTfvj74hUJ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945" orient="horz"/>
        <p:guide pos="3888" orient="horz"/>
        <p:guide pos="192" orient="horz"/>
        <p:guide pos="1072" orient="horz"/>
        <p:guide pos="3839"/>
        <p:guide pos="704"/>
        <p:guide pos="7102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enturyGothic-regular.fntdata"/><Relationship Id="rId11" Type="http://schemas.openxmlformats.org/officeDocument/2006/relationships/slide" Target="slides/slide6.xml"/><Relationship Id="rId22" Type="http://schemas.openxmlformats.org/officeDocument/2006/relationships/font" Target="fonts/CenturyGothic-italic.fntdata"/><Relationship Id="rId10" Type="http://schemas.openxmlformats.org/officeDocument/2006/relationships/slide" Target="slides/slide5.xml"/><Relationship Id="rId21" Type="http://schemas.openxmlformats.org/officeDocument/2006/relationships/font" Target="fonts/CenturyGothic-bold.fntdata"/><Relationship Id="rId13" Type="http://schemas.openxmlformats.org/officeDocument/2006/relationships/slide" Target="slides/slide8.xml"/><Relationship Id="rId24" Type="http://customschemas.google.com/relationships/presentationmetadata" Target="metadata"/><Relationship Id="rId12" Type="http://schemas.openxmlformats.org/officeDocument/2006/relationships/slide" Target="slides/slide7.xml"/><Relationship Id="rId23" Type="http://schemas.openxmlformats.org/officeDocument/2006/relationships/font" Target="fonts/CenturyGothic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  <a:endParaRPr b="0" i="0" sz="1200" u="none" cap="none" strike="noStrike">
              <a:solidFill>
                <a:schemeClr val="dk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descr="Stack of books" id="19" name="Google Shape;19;p16"/>
          <p:cNvGrpSpPr/>
          <p:nvPr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20" name="Google Shape;20;p16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>
              <a:gsLst>
                <a:gs pos="0">
                  <a:srgbClr val="4C661A"/>
                </a:gs>
                <a:gs pos="58000">
                  <a:srgbClr val="D5EAAE"/>
                </a:gs>
                <a:gs pos="100000">
                  <a:srgbClr val="4C661A"/>
                </a:gs>
              </a:gsLst>
              <a:lin ang="2700000" scaled="0"/>
            </a:gradFill>
            <a:ln>
              <a:noFill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grpSp>
          <p:nvGrpSpPr>
            <p:cNvPr id="21" name="Google Shape;21;p16"/>
            <p:cNvGrpSpPr/>
            <p:nvPr/>
          </p:nvGrpSpPr>
          <p:grpSpPr>
            <a:xfrm>
              <a:off x="0" y="0"/>
              <a:ext cx="4726044" cy="6858000"/>
              <a:chOff x="0" y="0"/>
              <a:chExt cx="4726044" cy="6858000"/>
            </a:xfrm>
          </p:grpSpPr>
          <p:pic>
            <p:nvPicPr>
              <p:cNvPr descr="Stack of books" id="22" name="Google Shape;22;p1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" name="Google Shape;23;p16"/>
              <p:cNvSpPr/>
              <p:nvPr/>
            </p:nvSpPr>
            <p:spPr>
              <a:xfrm>
                <a:off x="4588884" y="0"/>
                <a:ext cx="137160" cy="68580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</p:grpSp>
      </p:grpSp>
      <p:sp>
        <p:nvSpPr>
          <p:cNvPr id="24" name="Google Shape;24;p16"/>
          <p:cNvSpPr txBox="1"/>
          <p:nvPr>
            <p:ph type="ctrTitle"/>
          </p:nvPr>
        </p:nvSpPr>
        <p:spPr>
          <a:xfrm>
            <a:off x="4879346" y="1498601"/>
            <a:ext cx="7008574" cy="329882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  <a:defRPr b="0" sz="5400" cap="non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" type="subTitle"/>
          </p:nvPr>
        </p:nvSpPr>
        <p:spPr>
          <a:xfrm>
            <a:off x="4879346" y="4927600"/>
            <a:ext cx="7008574" cy="12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 cap="none">
                <a:solidFill>
                  <a:srgbClr val="31521B"/>
                </a:solidFill>
              </a:defRPr>
            </a:lvl1pPr>
            <a:lvl2pPr lvl="1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6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6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5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5"/>
          <p:cNvSpPr txBox="1"/>
          <p:nvPr>
            <p:ph idx="1" type="body"/>
          </p:nvPr>
        </p:nvSpPr>
        <p:spPr>
          <a:xfrm rot="5400000">
            <a:off x="3960786" y="-1141677"/>
            <a:ext cx="4470400" cy="10157354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3pPr>
            <a:lvl4pPr indent="-3429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5pPr>
            <a:lvl6pPr indent="-33147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6pPr>
            <a:lvl7pPr indent="-33147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7pPr>
            <a:lvl8pPr indent="-33147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/>
            </a:lvl9pPr>
          </a:lstStyle>
          <a:p/>
        </p:txBody>
      </p:sp>
      <p:sp>
        <p:nvSpPr>
          <p:cNvPr id="90" name="Google Shape;90;p25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5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5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6"/>
          <p:cNvSpPr txBox="1"/>
          <p:nvPr>
            <p:ph type="title"/>
          </p:nvPr>
        </p:nvSpPr>
        <p:spPr>
          <a:xfrm rot="5400000">
            <a:off x="7614868" y="2512404"/>
            <a:ext cx="5897561" cy="142203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6"/>
          <p:cNvSpPr txBox="1"/>
          <p:nvPr>
            <p:ph idx="1" type="body"/>
          </p:nvPr>
        </p:nvSpPr>
        <p:spPr>
          <a:xfrm rot="5400000">
            <a:off x="2434617" y="-1042670"/>
            <a:ext cx="5897561" cy="8532178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3pPr>
            <a:lvl4pPr indent="-3429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5pPr>
            <a:lvl6pPr indent="-33147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6pPr>
            <a:lvl7pPr indent="-33147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7pPr>
            <a:lvl8pPr indent="-33147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/>
            </a:lvl9pPr>
          </a:lstStyle>
          <a:p/>
        </p:txBody>
      </p:sp>
      <p:sp>
        <p:nvSpPr>
          <p:cNvPr id="96" name="Google Shape;96;p26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6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6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" type="body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42900" lvl="0" marL="4572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3pPr>
            <a:lvl4pPr indent="-3429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4pPr>
            <a:lvl5pPr indent="-3429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/>
            </a:lvl5pPr>
            <a:lvl6pPr indent="-33147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6pPr>
            <a:lvl7pPr indent="-33147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7pPr>
            <a:lvl8pPr indent="-33147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showMasterSp="0">
  <p:cSld name="Section 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oogle Shape;36;p18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37" name="Google Shape;37;p18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>
              <a:gsLst>
                <a:gs pos="0">
                  <a:srgbClr val="4C661A"/>
                </a:gs>
                <a:gs pos="58000">
                  <a:srgbClr val="D5EAAE"/>
                </a:gs>
                <a:gs pos="100000">
                  <a:srgbClr val="4C661A"/>
                </a:gs>
              </a:gsLst>
              <a:lin ang="2700000" scaled="0"/>
            </a:gradFill>
            <a:ln>
              <a:noFill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pic>
          <p:nvPicPr>
            <p:cNvPr id="38" name="Google Shape;38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598818" y="0"/>
              <a:ext cx="4591594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" name="Google Shape;39;p18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descr="Stack of books" id="40" name="Google Shape;4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8818" y="0"/>
            <a:ext cx="459159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18"/>
          <p:cNvSpPr txBox="1"/>
          <p:nvPr>
            <p:ph type="ctrTitle"/>
          </p:nvPr>
        </p:nvSpPr>
        <p:spPr>
          <a:xfrm>
            <a:off x="237149" y="1498601"/>
            <a:ext cx="7008574" cy="329882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  <a:defRPr b="0" sz="5400" cap="non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" type="subTitle"/>
          </p:nvPr>
        </p:nvSpPr>
        <p:spPr>
          <a:xfrm>
            <a:off x="237149" y="4927600"/>
            <a:ext cx="7008574" cy="12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800" cap="none">
                <a:solidFill>
                  <a:srgbClr val="31521B"/>
                </a:solidFill>
              </a:defRPr>
            </a:lvl1pPr>
            <a:lvl2pPr lvl="1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8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8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9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" type="body"/>
          </p:nvPr>
        </p:nvSpPr>
        <p:spPr>
          <a:xfrm>
            <a:off x="1117309" y="1701800"/>
            <a:ext cx="4977104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81000" lvl="0" marL="4572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Char char="–"/>
              <a:defRPr sz="2000"/>
            </a:lvl2pPr>
            <a:lvl3pPr indent="-3429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indent="-3429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indent="-3429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indent="-33147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indent="-33147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indent="-33147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/>
        </p:txBody>
      </p:sp>
      <p:sp>
        <p:nvSpPr>
          <p:cNvPr id="49" name="Google Shape;49;p19"/>
          <p:cNvSpPr txBox="1"/>
          <p:nvPr>
            <p:ph idx="2" type="body"/>
          </p:nvPr>
        </p:nvSpPr>
        <p:spPr>
          <a:xfrm>
            <a:off x="6297559" y="1701800"/>
            <a:ext cx="4977104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81000" lvl="0" marL="4572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Char char="–"/>
              <a:defRPr sz="2000"/>
            </a:lvl2pPr>
            <a:lvl3pPr indent="-3429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indent="-3429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indent="-3429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indent="-33147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indent="-33147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indent="-33147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/>
        </p:txBody>
      </p:sp>
      <p:sp>
        <p:nvSpPr>
          <p:cNvPr id="50" name="Google Shape;50;p19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0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4400"/>
              <a:buFont typeface="Century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0"/>
          <p:cNvSpPr txBox="1"/>
          <p:nvPr>
            <p:ph idx="1" type="body"/>
          </p:nvPr>
        </p:nvSpPr>
        <p:spPr>
          <a:xfrm>
            <a:off x="1121372" y="1608836"/>
            <a:ext cx="4973041" cy="512064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-228600" lvl="0" marL="4572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700"/>
              <a:buNone/>
              <a:defRPr b="1" sz="2700"/>
            </a:lvl2pPr>
            <a:lvl3pPr indent="-2286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400"/>
              <a:buNone/>
              <a:defRPr b="1" sz="2400"/>
            </a:lvl3pPr>
            <a:lvl4pPr indent="-2286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100"/>
              <a:buNone/>
              <a:defRPr b="1" sz="2100"/>
            </a:lvl4pPr>
            <a:lvl5pPr indent="-2286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100"/>
              <a:buNone/>
              <a:defRPr b="1" sz="2100"/>
            </a:lvl5pPr>
            <a:lvl6pPr indent="-22860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b="1" sz="2100"/>
            </a:lvl6pPr>
            <a:lvl7pPr indent="-22860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b="1" sz="2100"/>
            </a:lvl7pPr>
            <a:lvl8pPr indent="-22860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b="1" sz="2100"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b="1" sz="2100"/>
            </a:lvl9pPr>
          </a:lstStyle>
          <a:p/>
        </p:txBody>
      </p:sp>
      <p:sp>
        <p:nvSpPr>
          <p:cNvPr id="56" name="Google Shape;56;p20"/>
          <p:cNvSpPr txBox="1"/>
          <p:nvPr>
            <p:ph idx="2" type="body"/>
          </p:nvPr>
        </p:nvSpPr>
        <p:spPr>
          <a:xfrm>
            <a:off x="1117309" y="2209800"/>
            <a:ext cx="4977104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55600" lvl="0" marL="4572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2pPr>
            <a:lvl3pPr indent="-3429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indent="-3429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indent="-3429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indent="-33147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indent="-33147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indent="-33147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/>
        </p:txBody>
      </p:sp>
      <p:sp>
        <p:nvSpPr>
          <p:cNvPr id="57" name="Google Shape;57;p20"/>
          <p:cNvSpPr txBox="1"/>
          <p:nvPr>
            <p:ph idx="3" type="body"/>
          </p:nvPr>
        </p:nvSpPr>
        <p:spPr>
          <a:xfrm>
            <a:off x="6301622" y="1608836"/>
            <a:ext cx="4973041" cy="512064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-228600" lvl="0" marL="4572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700"/>
              <a:buNone/>
              <a:defRPr b="1" sz="2700"/>
            </a:lvl2pPr>
            <a:lvl3pPr indent="-2286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400"/>
              <a:buNone/>
              <a:defRPr b="1" sz="2400"/>
            </a:lvl3pPr>
            <a:lvl4pPr indent="-2286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100"/>
              <a:buNone/>
              <a:defRPr b="1" sz="2100"/>
            </a:lvl4pPr>
            <a:lvl5pPr indent="-2286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100"/>
              <a:buNone/>
              <a:defRPr b="1" sz="2100"/>
            </a:lvl5pPr>
            <a:lvl6pPr indent="-22860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b="1" sz="2100"/>
            </a:lvl6pPr>
            <a:lvl7pPr indent="-22860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b="1" sz="2100"/>
            </a:lvl7pPr>
            <a:lvl8pPr indent="-22860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b="1" sz="2100"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90"/>
              <a:buNone/>
              <a:defRPr b="1" sz="2100"/>
            </a:lvl9pPr>
          </a:lstStyle>
          <a:p/>
        </p:txBody>
      </p:sp>
      <p:sp>
        <p:nvSpPr>
          <p:cNvPr id="58" name="Google Shape;58;p20"/>
          <p:cNvSpPr txBox="1"/>
          <p:nvPr>
            <p:ph idx="4" type="body"/>
          </p:nvPr>
        </p:nvSpPr>
        <p:spPr>
          <a:xfrm>
            <a:off x="6297559" y="2209800"/>
            <a:ext cx="4977104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55600" lvl="0" marL="4572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2pPr>
            <a:lvl3pPr indent="-3429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indent="-3429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indent="-3429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indent="-33147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indent="-33147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indent="-33147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/>
        </p:txBody>
      </p:sp>
      <p:sp>
        <p:nvSpPr>
          <p:cNvPr id="59" name="Google Shape;59;p20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0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1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1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1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2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2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3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54901"/>
                </a:srgbClr>
              </a:gs>
            </a:gsLst>
            <a:lin ang="7800000" scaled="0"/>
          </a:gra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" name="Google Shape;73;p23"/>
          <p:cNvSpPr txBox="1"/>
          <p:nvPr>
            <p:ph type="title"/>
          </p:nvPr>
        </p:nvSpPr>
        <p:spPr>
          <a:xfrm>
            <a:off x="455612" y="1701800"/>
            <a:ext cx="3351927" cy="28448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2000"/>
              <a:buFont typeface="Century Gothic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3"/>
          <p:cNvSpPr txBox="1"/>
          <p:nvPr>
            <p:ph idx="1" type="body"/>
          </p:nvPr>
        </p:nvSpPr>
        <p:spPr>
          <a:xfrm>
            <a:off x="4469236" y="482600"/>
            <a:ext cx="6805427" cy="5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81000" lvl="0" marL="45720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2000"/>
              <a:buChar char="–"/>
              <a:defRPr sz="2000"/>
            </a:lvl2pPr>
            <a:lvl3pPr indent="-3429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3pPr>
            <a:lvl4pPr indent="-3429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4pPr>
            <a:lvl5pPr indent="-3429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800"/>
              <a:buChar char="–"/>
              <a:defRPr sz="1800"/>
            </a:lvl5pPr>
            <a:lvl6pPr indent="-33147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6pPr>
            <a:lvl7pPr indent="-33147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7pPr>
            <a:lvl8pPr indent="-33147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Char char="–"/>
              <a:defRPr sz="1800"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20"/>
              <a:buNone/>
              <a:defRPr sz="1800"/>
            </a:lvl9pPr>
          </a:lstStyle>
          <a:p/>
        </p:txBody>
      </p:sp>
      <p:sp>
        <p:nvSpPr>
          <p:cNvPr id="75" name="Google Shape;75;p23"/>
          <p:cNvSpPr txBox="1"/>
          <p:nvPr>
            <p:ph idx="2" type="body"/>
          </p:nvPr>
        </p:nvSpPr>
        <p:spPr>
          <a:xfrm>
            <a:off x="455612" y="4648200"/>
            <a:ext cx="3351927" cy="17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00"/>
              <a:buNone/>
              <a:defRPr sz="1600"/>
            </a:lvl2pPr>
            <a:lvl3pPr indent="-2286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300"/>
              <a:buNone/>
              <a:defRPr sz="1300"/>
            </a:lvl3pPr>
            <a:lvl4pPr indent="-2286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200"/>
              <a:buNone/>
              <a:defRPr sz="1200"/>
            </a:lvl4pPr>
            <a:lvl5pPr indent="-2286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200"/>
              <a:buNone/>
              <a:defRPr sz="1200"/>
            </a:lvl5pPr>
            <a:lvl6pPr indent="-22860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6pPr>
            <a:lvl7pPr indent="-22860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7pPr>
            <a:lvl8pPr indent="-22860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9pPr>
          </a:lstStyle>
          <a:p/>
        </p:txBody>
      </p:sp>
      <p:sp>
        <p:nvSpPr>
          <p:cNvPr id="76" name="Google Shape;76;p23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4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54901"/>
                </a:srgbClr>
              </a:gs>
            </a:gsLst>
            <a:lin ang="7800000" scaled="0"/>
          </a:gra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" name="Google Shape;81;p24"/>
          <p:cNvSpPr txBox="1"/>
          <p:nvPr>
            <p:ph type="title"/>
          </p:nvPr>
        </p:nvSpPr>
        <p:spPr>
          <a:xfrm>
            <a:off x="2437765" y="4800600"/>
            <a:ext cx="7313295" cy="762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2000"/>
              <a:buFont typeface="Century Gothic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descr="An empty placeholder to add an image. Click on the placeholder and select the image that you wish to add" id="82" name="Google Shape;82;p24"/>
          <p:cNvSpPr/>
          <p:nvPr>
            <p:ph idx="2" type="pic"/>
          </p:nvPr>
        </p:nvSpPr>
        <p:spPr>
          <a:xfrm>
            <a:off x="2437765" y="279401"/>
            <a:ext cx="7313295" cy="4448175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lvl="0" marR="0" rtl="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3700"/>
              <a:buFont typeface="Century Gothic"/>
              <a:buNone/>
              <a:defRPr b="0" i="0" sz="37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3200"/>
              <a:buFont typeface="Century Gothic"/>
              <a:buNone/>
              <a:defRPr b="0" i="0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700"/>
              <a:buFont typeface="Century Gothic"/>
              <a:buNone/>
              <a:defRPr b="0" i="0" sz="27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700"/>
              <a:buFont typeface="Century Gothic"/>
              <a:buNone/>
              <a:defRPr b="0" i="0" sz="27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430"/>
              <a:buFont typeface="Century Gothic"/>
              <a:buNone/>
              <a:defRPr b="0" i="0" sz="27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430"/>
              <a:buFont typeface="Century Gothic"/>
              <a:buNone/>
              <a:defRPr b="0" i="0" sz="27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430"/>
              <a:buFont typeface="Century Gothic"/>
              <a:buNone/>
              <a:defRPr b="0" i="0" sz="27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430"/>
              <a:buFont typeface="Century Gothic"/>
              <a:buNone/>
              <a:defRPr b="0" i="0" sz="27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3" name="Google Shape;83;p24"/>
          <p:cNvSpPr txBox="1"/>
          <p:nvPr>
            <p:ph idx="1" type="body"/>
          </p:nvPr>
        </p:nvSpPr>
        <p:spPr>
          <a:xfrm>
            <a:off x="2437765" y="5562600"/>
            <a:ext cx="7313295" cy="8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228600" lvl="0" marL="45720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600"/>
              <a:buNone/>
              <a:defRPr sz="1600"/>
            </a:lvl2pPr>
            <a:lvl3pPr indent="-228600" lvl="2" marL="1371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300"/>
              <a:buNone/>
              <a:defRPr sz="1300"/>
            </a:lvl3pPr>
            <a:lvl4pPr indent="-228600" lvl="3" marL="1828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200"/>
              <a:buNone/>
              <a:defRPr sz="1200"/>
            </a:lvl4pPr>
            <a:lvl5pPr indent="-228600" lvl="4" marL="22860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200"/>
              <a:buNone/>
              <a:defRPr sz="1200"/>
            </a:lvl5pPr>
            <a:lvl6pPr indent="-228600" lvl="5" marL="27432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6pPr>
            <a:lvl7pPr indent="-228600" lvl="6" marL="32004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7pPr>
            <a:lvl8pPr indent="-228600" lvl="7" marL="36576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8pPr>
            <a:lvl9pPr indent="-228600" lvl="8" marL="411480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SzPts val="1080"/>
              <a:buNone/>
              <a:defRPr sz="1200"/>
            </a:lvl9pPr>
          </a:lstStyle>
          <a:p/>
        </p:txBody>
      </p:sp>
      <p:sp>
        <p:nvSpPr>
          <p:cNvPr id="84" name="Google Shape;84;p24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4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4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5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1" name="Google Shape;11;p15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>
              <a:gsLst>
                <a:gs pos="0">
                  <a:srgbClr val="4C661A"/>
                </a:gs>
                <a:gs pos="58000">
                  <a:srgbClr val="D5EAAE"/>
                </a:gs>
                <a:gs pos="100000">
                  <a:srgbClr val="4C661A"/>
                </a:gs>
              </a:gsLst>
              <a:lin ang="2700000" scaled="0"/>
            </a:gradFill>
            <a:ln>
              <a:noFill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" name="Google Shape;12;p15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rgbClr val="EAF5D6">
                <a:alpha val="49803"/>
              </a:srgbClr>
            </a:solidFill>
            <a:ln>
              <a:noFill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13" name="Google Shape;13;p15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1521B"/>
              </a:buClr>
              <a:buSzPts val="4400"/>
              <a:buFont typeface="Century Gothic"/>
              <a:buNone/>
              <a:defRPr b="0" i="0" sz="4400" u="none" cap="none" strike="noStrike">
                <a:solidFill>
                  <a:srgbClr val="31521B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" name="Google Shape;14;p15"/>
          <p:cNvSpPr txBox="1"/>
          <p:nvPr>
            <p:ph idx="1" type="body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>
            <a:lvl1pPr indent="-381000" lvl="0" marL="457200" marR="0" rtl="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2000"/>
              <a:buFont typeface="Century Gothic"/>
              <a:buChar char="–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42900" lvl="2" marL="1371600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800"/>
              <a:buFont typeface="Century Gothic"/>
              <a:buChar char="–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800"/>
              <a:buFont typeface="Century Gothic"/>
              <a:buChar char="–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800"/>
              <a:buFont typeface="Century Gothic"/>
              <a:buChar char="–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31470" lvl="5" marL="2743200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620"/>
              <a:buFont typeface="Century Gothic"/>
              <a:buChar char="–"/>
              <a:defRPr b="0" i="0" sz="18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31470" lvl="6" marL="3200400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620"/>
              <a:buFont typeface="Century Gothic"/>
              <a:buChar char="–"/>
              <a:defRPr b="0" i="0" sz="18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31470" lvl="7" marL="3657600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620"/>
              <a:buFont typeface="Century Gothic"/>
              <a:buChar char="–"/>
              <a:defRPr b="0" i="0" sz="18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28600" lvl="8" marL="4114800" marR="0" rtl="0" algn="l">
              <a:lnSpc>
                <a:spcPct val="95000"/>
              </a:lnSpc>
              <a:spcBef>
                <a:spcPts val="1066"/>
              </a:spcBef>
              <a:spcAft>
                <a:spcPts val="0"/>
              </a:spcAft>
              <a:buClr>
                <a:srgbClr val="056E9F"/>
              </a:buClr>
              <a:buSzPts val="1620"/>
              <a:buFont typeface="Century Gothic"/>
              <a:buNone/>
              <a:defRPr b="0" i="0" sz="18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" name="Google Shape;15;p15"/>
          <p:cNvSpPr txBox="1"/>
          <p:nvPr>
            <p:ph idx="10" type="dt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6" name="Google Shape;16;p15"/>
          <p:cNvSpPr txBox="1"/>
          <p:nvPr>
            <p:ph idx="11" type="ftr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7" name="Google Shape;17;p15"/>
          <p:cNvSpPr txBox="1"/>
          <p:nvPr>
            <p:ph idx="12" type="sldNum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222F2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hyperlink" Target="http://dx.doi.org/10.1108/01604950710831898" TargetMode="External"/><Relationship Id="rId9" Type="http://schemas.openxmlformats.org/officeDocument/2006/relationships/image" Target="../media/image8.png"/><Relationship Id="rId5" Type="http://schemas.openxmlformats.org/officeDocument/2006/relationships/hyperlink" Target="https://www.emerald.com/insight/search?q=Scott%20Stebelman" TargetMode="External"/><Relationship Id="rId6" Type="http://schemas.openxmlformats.org/officeDocument/2006/relationships/hyperlink" Target="https://www.emerald.com/insight/publication/issn/0160-4953" TargetMode="External"/><Relationship Id="rId7" Type="http://schemas.openxmlformats.org/officeDocument/2006/relationships/hyperlink" Target="https://doi.org/10.1108/01604959610113842" TargetMode="External"/><Relationship Id="rId8" Type="http://schemas.openxmlformats.org/officeDocument/2006/relationships/hyperlink" Target="https://smg.nu.edu.kz/en/about-us-en/mission.html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6" Type="http://schemas.openxmlformats.org/officeDocument/2006/relationships/image" Target="../media/image17.png"/><Relationship Id="rId7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image" Target="../media/image9.png"/><Relationship Id="rId8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AF5D6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88551" y="4876800"/>
            <a:ext cx="1525459" cy="2157257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"/>
          <p:cNvSpPr txBox="1"/>
          <p:nvPr>
            <p:ph type="ctrTitle"/>
          </p:nvPr>
        </p:nvSpPr>
        <p:spPr>
          <a:xfrm>
            <a:off x="5027612" y="685800"/>
            <a:ext cx="7008574" cy="3298825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5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Use of Choice Reviews to Build the Geosciences Collection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06" name="Google Shape;106;p1"/>
          <p:cNvSpPr txBox="1"/>
          <p:nvPr>
            <p:ph idx="1" type="subTitle"/>
          </p:nvPr>
        </p:nvSpPr>
        <p:spPr>
          <a:xfrm>
            <a:off x="5103812" y="4419600"/>
            <a:ext cx="7008574" cy="12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Joseph Yap    |    Altynay Kozhayeva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IV International Scientific and Practical Conference </a:t>
            </a:r>
            <a:endParaRPr sz="1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“University Library at a New Stage of Social Communications Development”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Scientific and Technical Library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Dnipro National University of Railway Transport named after Academician V. Lazaryan, Dnipro, Ukraine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2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200"/>
              <a:t>3-4 October 2019</a:t>
            </a:r>
            <a:endParaRPr/>
          </a:p>
        </p:txBody>
      </p:sp>
      <p:pic>
        <p:nvPicPr>
          <p:cNvPr id="107" name="Google Shape;10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46412" y="228600"/>
            <a:ext cx="1313656" cy="1200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0" y="-76200"/>
            <a:ext cx="1525199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Results</a:t>
            </a:r>
            <a:endParaRPr b="1">
              <a:solidFill>
                <a:srgbClr val="C00000"/>
              </a:solidFill>
            </a:endParaRPr>
          </a:p>
        </p:txBody>
      </p:sp>
      <p:pic>
        <p:nvPicPr>
          <p:cNvPr id="192" name="Google Shape;192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2509" y="1549400"/>
            <a:ext cx="8093776" cy="447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979612" y="5956342"/>
            <a:ext cx="8102286" cy="4938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Example of select titles</a:t>
            </a:r>
            <a:endParaRPr b="1">
              <a:solidFill>
                <a:srgbClr val="C00000"/>
              </a:solidFill>
            </a:endParaRPr>
          </a:p>
        </p:txBody>
      </p:sp>
      <p:pic>
        <p:nvPicPr>
          <p:cNvPr id="202" name="Google Shape;202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6212" y="1485942"/>
            <a:ext cx="8138159" cy="447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27012" y="6172200"/>
            <a:ext cx="11498053" cy="4938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Conclusion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212" name="Google Shape;212;p12"/>
          <p:cNvSpPr txBox="1"/>
          <p:nvPr>
            <p:ph idx="1" type="body"/>
          </p:nvPr>
        </p:nvSpPr>
        <p:spPr>
          <a:xfrm>
            <a:off x="1117309" y="1701800"/>
            <a:ext cx="8558503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/>
          <a:p>
            <a:pPr indent="-304747" lvl="0" marL="30474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6E9F"/>
              </a:buClr>
              <a:buSzPts val="2400"/>
              <a:buChar char="•"/>
            </a:pPr>
            <a:r>
              <a:rPr lang="en-US">
                <a:solidFill>
                  <a:srgbClr val="000000"/>
                </a:solidFill>
              </a:rPr>
              <a:t>Choice Reviews, Resources for College Libraries, Books in Print or Best Books for Academic Libraries.</a:t>
            </a:r>
            <a:endParaRPr/>
          </a:p>
          <a:p>
            <a:pPr indent="-1523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047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 better collaboration from among the faculty members</a:t>
            </a:r>
            <a:endParaRPr/>
          </a:p>
        </p:txBody>
      </p:sp>
      <p:pic>
        <p:nvPicPr>
          <p:cNvPr id="213" name="Google Shape;21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3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References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222" name="Google Shape;222;p13"/>
          <p:cNvSpPr txBox="1"/>
          <p:nvPr>
            <p:ph idx="1" type="body"/>
          </p:nvPr>
        </p:nvSpPr>
        <p:spPr>
          <a:xfrm>
            <a:off x="741428" y="1625228"/>
            <a:ext cx="9086784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/>
          <a:p>
            <a:pPr indent="-304747" lvl="0" marL="304747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56E9F"/>
              </a:buClr>
              <a:buSzPts val="2035"/>
              <a:buChar char="•"/>
            </a:pPr>
            <a:r>
              <a:rPr lang="en-US" sz="2035">
                <a:solidFill>
                  <a:srgbClr val="000000"/>
                </a:solidFill>
              </a:rPr>
              <a:t>Benedetto, J., &amp; Gilmour, B. R. (2007).  Assessing collections using brief tests and WorldCat Collection Analysis. Collection Building, 26(4), 104 – 107. </a:t>
            </a:r>
            <a:r>
              <a:rPr lang="en-US" sz="2035" u="sng">
                <a:solidFill>
                  <a:srgbClr val="C00000"/>
                </a:solidFill>
                <a:hlinkClick r:id="rId4"/>
              </a:rPr>
              <a:t>http://dx.doi.org/10.1108/01604950710831898</a:t>
            </a:r>
            <a:endParaRPr sz="2035">
              <a:solidFill>
                <a:srgbClr val="C00000"/>
              </a:solidFill>
            </a:endParaRPr>
          </a:p>
          <a:p>
            <a:pPr indent="-304747" lvl="0" marL="304747" rtl="0" algn="l">
              <a:lnSpc>
                <a:spcPct val="8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035"/>
              <a:buChar char="•"/>
            </a:pPr>
            <a:r>
              <a:rPr lang="en-US" sz="2035">
                <a:solidFill>
                  <a:srgbClr val="000000"/>
                </a:solidFill>
              </a:rPr>
              <a:t>Foote, J. B., &amp; Rupp-Serrano, K. (2010). Exploring E-book usage among faculty and graduate students in the geosciences: Results of a small survey and focus group approach. </a:t>
            </a:r>
            <a:r>
              <a:rPr i="1" lang="en-US" sz="2035">
                <a:solidFill>
                  <a:srgbClr val="000000"/>
                </a:solidFill>
              </a:rPr>
              <a:t>Science &amp; Technology Libraries</a:t>
            </a:r>
            <a:r>
              <a:rPr lang="en-US" sz="2035">
                <a:solidFill>
                  <a:srgbClr val="000000"/>
                </a:solidFill>
              </a:rPr>
              <a:t>, </a:t>
            </a:r>
            <a:r>
              <a:rPr i="1" lang="en-US" sz="2035">
                <a:solidFill>
                  <a:srgbClr val="000000"/>
                </a:solidFill>
              </a:rPr>
              <a:t>29</a:t>
            </a:r>
            <a:r>
              <a:rPr lang="en-US" sz="2035">
                <a:solidFill>
                  <a:srgbClr val="000000"/>
                </a:solidFill>
              </a:rPr>
              <a:t>(3), 216–234. https://doi.org/10.1080/0194262X.2010.497716</a:t>
            </a:r>
            <a:endParaRPr/>
          </a:p>
          <a:p>
            <a:pPr indent="-304747" lvl="0" marL="304747" rtl="0" algn="l">
              <a:lnSpc>
                <a:spcPct val="8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035"/>
              <a:buChar char="•"/>
            </a:pPr>
            <a:r>
              <a:rPr lang="en-US" sz="2035" u="sng">
                <a:solidFill>
                  <a:srgbClr val="000000"/>
                </a:solidFill>
                <a:hlinkClick r:id="rId5"/>
              </a:rPr>
              <a:t>Stebelman, S.</a:t>
            </a:r>
            <a:r>
              <a:rPr lang="en-US" sz="2035">
                <a:solidFill>
                  <a:srgbClr val="000000"/>
                </a:solidFill>
              </a:rPr>
              <a:t> (1996). Using Choice as a collection assessment tool. </a:t>
            </a:r>
            <a:r>
              <a:rPr i="1" lang="en-US" sz="2035" u="sng">
                <a:solidFill>
                  <a:srgbClr val="000000"/>
                </a:solidFill>
                <a:hlinkClick r:id="rId6"/>
              </a:rPr>
              <a:t>Collection Building</a:t>
            </a:r>
            <a:r>
              <a:rPr lang="en-US" sz="2035">
                <a:solidFill>
                  <a:srgbClr val="000000"/>
                </a:solidFill>
              </a:rPr>
              <a:t>,</a:t>
            </a:r>
            <a:r>
              <a:rPr i="1" lang="en-US" sz="2035">
                <a:solidFill>
                  <a:srgbClr val="000000"/>
                </a:solidFill>
              </a:rPr>
              <a:t> 15</a:t>
            </a:r>
            <a:r>
              <a:rPr lang="en-US" sz="2035">
                <a:solidFill>
                  <a:srgbClr val="000000"/>
                </a:solidFill>
              </a:rPr>
              <a:t>(2), 4-11. </a:t>
            </a:r>
            <a:r>
              <a:rPr lang="en-US" sz="2035" u="sng">
                <a:solidFill>
                  <a:srgbClr val="000000"/>
                </a:solidFill>
                <a:hlinkClick r:id="rId7"/>
              </a:rPr>
              <a:t>https://doi.org/10.1108/01604959610113842</a:t>
            </a:r>
            <a:r>
              <a:rPr lang="en-US" sz="2035">
                <a:solidFill>
                  <a:srgbClr val="000000"/>
                </a:solidFill>
              </a:rPr>
              <a:t> </a:t>
            </a:r>
            <a:endParaRPr/>
          </a:p>
          <a:p>
            <a:pPr indent="-304747" lvl="0" marL="304747" rtl="0" algn="l">
              <a:lnSpc>
                <a:spcPct val="8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2035"/>
              <a:buChar char="•"/>
            </a:pPr>
            <a:r>
              <a:rPr lang="en-US" sz="2035">
                <a:solidFill>
                  <a:srgbClr val="000000"/>
                </a:solidFill>
              </a:rPr>
              <a:t>Suorineni, F. (2018). Welcome message from the Dean. Retrieved from </a:t>
            </a:r>
            <a:r>
              <a:rPr lang="en-US" sz="2035" u="sng">
                <a:solidFill>
                  <a:srgbClr val="000000"/>
                </a:solidFill>
                <a:hlinkClick r:id="rId8"/>
              </a:rPr>
              <a:t>https://smg.nu.edu.kz/en/about-us-en/mission.html</a:t>
            </a:r>
            <a:endParaRPr sz="2035">
              <a:solidFill>
                <a:srgbClr val="000000"/>
              </a:solidFill>
            </a:endParaRPr>
          </a:p>
          <a:p>
            <a:pPr indent="-116787" lvl="0" marL="304747" rtl="0" algn="l">
              <a:lnSpc>
                <a:spcPct val="90000"/>
              </a:lnSpc>
              <a:spcBef>
                <a:spcPts val="1866"/>
              </a:spcBef>
              <a:spcAft>
                <a:spcPts val="0"/>
              </a:spcAft>
              <a:buSzPts val="2960"/>
              <a:buNone/>
            </a:pPr>
            <a:r>
              <a:t/>
            </a:r>
            <a:endParaRPr sz="2960"/>
          </a:p>
        </p:txBody>
      </p:sp>
      <p:pic>
        <p:nvPicPr>
          <p:cNvPr id="223" name="Google Shape;223;p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4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Thank you for your attention!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231" name="Google Shape;231;p14"/>
          <p:cNvSpPr txBox="1"/>
          <p:nvPr>
            <p:ph idx="1" type="body"/>
          </p:nvPr>
        </p:nvSpPr>
        <p:spPr>
          <a:xfrm>
            <a:off x="7466012" y="1079085"/>
            <a:ext cx="4113451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56E9F"/>
              </a:buClr>
              <a:buSzPts val="3200"/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866"/>
              </a:spcBef>
              <a:spcAft>
                <a:spcPts val="0"/>
              </a:spcAft>
              <a:buClr>
                <a:srgbClr val="056E9F"/>
              </a:buClr>
              <a:buSzPts val="3200"/>
              <a:buNone/>
            </a:pPr>
            <a:r>
              <a:rPr lang="en-US" sz="3200">
                <a:solidFill>
                  <a:srgbClr val="000000"/>
                </a:solidFill>
              </a:rPr>
              <a:t>Questions?</a:t>
            </a:r>
            <a:endParaRPr/>
          </a:p>
          <a:p>
            <a:pPr indent="-1015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/>
          </a:p>
        </p:txBody>
      </p:sp>
      <p:pic>
        <p:nvPicPr>
          <p:cNvPr id="232" name="Google Shape;232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441916" y="2591058"/>
            <a:ext cx="4832747" cy="3365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1263" y="1860592"/>
            <a:ext cx="499939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Contents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15" name="Google Shape;115;p2"/>
          <p:cNvSpPr txBox="1"/>
          <p:nvPr>
            <p:ph idx="1" type="body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/>
          <a:p>
            <a:pPr indent="-304747" lvl="0" marL="30474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Introduction</a:t>
            </a:r>
            <a:endParaRPr/>
          </a:p>
          <a:p>
            <a:pPr indent="-3047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Methodology</a:t>
            </a:r>
            <a:endParaRPr/>
          </a:p>
          <a:p>
            <a:pPr indent="-3047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Results</a:t>
            </a:r>
            <a:endParaRPr/>
          </a:p>
          <a:p>
            <a:pPr indent="-3047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Conclusion</a:t>
            </a:r>
            <a:endParaRPr/>
          </a:p>
          <a:p>
            <a:pPr indent="-3047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References</a:t>
            </a:r>
            <a:endParaRPr sz="3200"/>
          </a:p>
        </p:txBody>
      </p:sp>
      <p:pic>
        <p:nvPicPr>
          <p:cNvPr id="116" name="Google Shape;11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Introduction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24" name="Google Shape;124;p3"/>
          <p:cNvSpPr txBox="1"/>
          <p:nvPr>
            <p:ph idx="1" type="body"/>
          </p:nvPr>
        </p:nvSpPr>
        <p:spPr>
          <a:xfrm>
            <a:off x="1117309" y="1701800"/>
            <a:ext cx="8482303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80"/>
              <a:buNone/>
            </a:pPr>
            <a:r>
              <a:rPr lang="en-US" sz="2480"/>
              <a:t>Programs of School of Mining and Geosciences has :</a:t>
            </a:r>
            <a:endParaRPr/>
          </a:p>
          <a:p>
            <a:pPr indent="-304747" lvl="0" marL="304747" rtl="0" algn="l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Char char="•"/>
            </a:pPr>
            <a:r>
              <a:rPr lang="en-US" sz="2480"/>
              <a:t>Geology, Petroleum Engineering, &amp; Mining Engineering (bachelor)</a:t>
            </a:r>
            <a:endParaRPr/>
          </a:p>
          <a:p>
            <a:pPr indent="-304747" lvl="0" marL="304747" rtl="0" algn="l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Char char="•"/>
            </a:pPr>
            <a:r>
              <a:rPr lang="en-US" sz="2480"/>
              <a:t>Petroleum Engineering &amp; Mining engineering (master)</a:t>
            </a:r>
            <a:endParaRPr/>
          </a:p>
          <a:p>
            <a:pPr indent="-304747" lvl="0" marL="304747" rtl="0" algn="l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Char char="•"/>
            </a:pPr>
            <a:r>
              <a:rPr lang="en-US" sz="2480"/>
              <a:t>A PhD program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None/>
            </a:pPr>
            <a:r>
              <a:t/>
            </a:r>
            <a:endParaRPr sz="2480"/>
          </a:p>
          <a:p>
            <a:pPr indent="0" lvl="0" marL="0" rtl="0" algn="l">
              <a:lnSpc>
                <a:spcPct val="80000"/>
              </a:lnSpc>
              <a:spcBef>
                <a:spcPts val="1866"/>
              </a:spcBef>
              <a:spcAft>
                <a:spcPts val="0"/>
              </a:spcAft>
              <a:buSzPts val="2480"/>
              <a:buNone/>
            </a:pPr>
            <a:r>
              <a:rPr lang="en-US" sz="2480"/>
              <a:t>What is the significance of building the print collection?</a:t>
            </a:r>
            <a:endParaRPr/>
          </a:p>
        </p:txBody>
      </p:sp>
      <p:pic>
        <p:nvPicPr>
          <p:cNvPr id="125" name="Google Shape;12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Methodology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33" name="Google Shape;133;p4"/>
          <p:cNvSpPr txBox="1"/>
          <p:nvPr>
            <p:ph idx="1" type="body"/>
          </p:nvPr>
        </p:nvSpPr>
        <p:spPr>
          <a:xfrm>
            <a:off x="1117309" y="1701800"/>
            <a:ext cx="8482303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/>
          <a:p>
            <a:pPr indent="-304747" lvl="0" marL="30474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Choice Reviews Online ensures the immediate access to comprehensive archive.</a:t>
            </a:r>
            <a:endParaRPr/>
          </a:p>
          <a:p>
            <a:pPr indent="-1523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-3047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Collection Evaluation</a:t>
            </a:r>
            <a:endParaRPr/>
          </a:p>
          <a:p>
            <a:pPr indent="-1015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/>
          </a:p>
          <a:p>
            <a:pPr indent="-1015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/>
          </a:p>
        </p:txBody>
      </p:sp>
      <p:pic>
        <p:nvPicPr>
          <p:cNvPr id="134" name="Google Shape;13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 txBox="1"/>
          <p:nvPr>
            <p:ph type="title"/>
          </p:nvPr>
        </p:nvSpPr>
        <p:spPr>
          <a:xfrm>
            <a:off x="1117334" y="103200"/>
            <a:ext cx="10157400" cy="13971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Method 1:</a:t>
            </a:r>
            <a:r>
              <a:rPr lang="en-US">
                <a:solidFill>
                  <a:srgbClr val="C00000"/>
                </a:solidFill>
              </a:rPr>
              <a:t>adding a keyword</a:t>
            </a:r>
            <a:endParaRPr>
              <a:solidFill>
                <a:srgbClr val="C00000"/>
              </a:solidFill>
            </a:endParaRPr>
          </a:p>
        </p:txBody>
      </p:sp>
      <p:pic>
        <p:nvPicPr>
          <p:cNvPr id="142" name="Google Shape;142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6986" y="1701800"/>
            <a:ext cx="9598052" cy="447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332412" y="1802085"/>
            <a:ext cx="1310754" cy="262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371142" y="1669869"/>
            <a:ext cx="1457070" cy="4694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Method 2</a:t>
            </a:r>
            <a:r>
              <a:rPr lang="en-US">
                <a:solidFill>
                  <a:srgbClr val="C00000"/>
                </a:solidFill>
              </a:rPr>
              <a:t>: results and using filter</a:t>
            </a:r>
            <a:endParaRPr>
              <a:solidFill>
                <a:srgbClr val="C00000"/>
              </a:solidFill>
            </a:endParaRPr>
          </a:p>
        </p:txBody>
      </p:sp>
      <p:pic>
        <p:nvPicPr>
          <p:cNvPr id="153" name="Google Shape;153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7824" y="1752600"/>
            <a:ext cx="8178800" cy="477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773736" y="2148646"/>
            <a:ext cx="1383912" cy="3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6"/>
          <p:cNvSpPr/>
          <p:nvPr/>
        </p:nvSpPr>
        <p:spPr>
          <a:xfrm>
            <a:off x="1647824" y="4495800"/>
            <a:ext cx="1246188" cy="304800"/>
          </a:xfrm>
          <a:prstGeom prst="rect">
            <a:avLst/>
          </a:prstGeom>
          <a:noFill/>
          <a:ln cap="flat" cmpd="sng" w="1270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Method </a:t>
            </a:r>
            <a:r>
              <a:rPr lang="en-US">
                <a:solidFill>
                  <a:srgbClr val="C00000"/>
                </a:solidFill>
              </a:rPr>
              <a:t>3:extracting a list of results</a:t>
            </a:r>
            <a:endParaRPr>
              <a:solidFill>
                <a:srgbClr val="C00000"/>
              </a:solidFill>
            </a:endParaRPr>
          </a:p>
        </p:txBody>
      </p:sp>
      <p:pic>
        <p:nvPicPr>
          <p:cNvPr id="164" name="Google Shape;164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9012" y="1675065"/>
            <a:ext cx="9956401" cy="4693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14012" y="23988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"/>
          <p:cNvSpPr txBox="1"/>
          <p:nvPr>
            <p:ph type="title"/>
          </p:nvPr>
        </p:nvSpPr>
        <p:spPr>
          <a:xfrm>
            <a:off x="1117309" y="76200"/>
            <a:ext cx="10157400" cy="13971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Results</a:t>
            </a:r>
            <a:endParaRPr b="1">
              <a:solidFill>
                <a:srgbClr val="C00000"/>
              </a:solidFill>
            </a:endParaRPr>
          </a:p>
        </p:txBody>
      </p:sp>
      <p:sp>
        <p:nvSpPr>
          <p:cNvPr id="173" name="Google Shape;173;p8"/>
          <p:cNvSpPr txBox="1"/>
          <p:nvPr>
            <p:ph idx="1" type="body"/>
          </p:nvPr>
        </p:nvSpPr>
        <p:spPr>
          <a:xfrm>
            <a:off x="1117309" y="1701800"/>
            <a:ext cx="8482303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rmAutofit/>
          </a:bodyPr>
          <a:lstStyle/>
          <a:p>
            <a:pPr indent="-304747" lvl="0" marL="30474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From the 86 results, we found out that 30 of them are duplicates.</a:t>
            </a:r>
            <a:endParaRPr/>
          </a:p>
          <a:p>
            <a:pPr indent="-1523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-3047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</a:pPr>
            <a:r>
              <a:rPr b="1" lang="en-US"/>
              <a:t>Print books : </a:t>
            </a:r>
            <a:r>
              <a:rPr lang="en-US"/>
              <a:t>7 titles are available in the Choice reviews Online</a:t>
            </a:r>
            <a:endParaRPr/>
          </a:p>
          <a:p>
            <a:pPr indent="-3047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2400"/>
              <a:buChar char="•"/>
            </a:pPr>
            <a:r>
              <a:rPr b="1" lang="en-US"/>
              <a:t>E-books: </a:t>
            </a:r>
            <a:r>
              <a:rPr lang="en-US">
                <a:solidFill>
                  <a:srgbClr val="000000"/>
                </a:solidFill>
              </a:rPr>
              <a:t>31 titles are available in the Choice Reviews Online</a:t>
            </a:r>
            <a:endParaRPr>
              <a:solidFill>
                <a:srgbClr val="000000"/>
              </a:solidFill>
            </a:endParaRPr>
          </a:p>
          <a:p>
            <a:pPr indent="-101547" lvl="0" marL="304747" rtl="0" algn="l">
              <a:lnSpc>
                <a:spcPct val="100000"/>
              </a:lnSpc>
              <a:spcBef>
                <a:spcPts val="1866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/>
          </a:p>
        </p:txBody>
      </p:sp>
      <p:pic>
        <p:nvPicPr>
          <p:cNvPr id="174" name="Google Shape;17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9"/>
          <p:cNvSpPr txBox="1"/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875" spcFirstLastPara="1" rIns="121875" wrap="square" tIns="60925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entury Gothic"/>
              <a:buNone/>
            </a:pPr>
            <a:r>
              <a:rPr b="1" lang="en-US">
                <a:solidFill>
                  <a:srgbClr val="C00000"/>
                </a:solidFill>
              </a:rPr>
              <a:t>Results</a:t>
            </a:r>
            <a:endParaRPr b="1">
              <a:solidFill>
                <a:srgbClr val="C00000"/>
              </a:solidFill>
            </a:endParaRPr>
          </a:p>
        </p:txBody>
      </p:sp>
      <p:pic>
        <p:nvPicPr>
          <p:cNvPr id="182" name="Google Shape;182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24652" y="1549400"/>
            <a:ext cx="6342668" cy="447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28212" y="403560"/>
            <a:ext cx="1176604" cy="106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0"/>
            <a:ext cx="1524132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63366" y="4877714"/>
            <a:ext cx="1525459" cy="2157257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9"/>
          <p:cNvSpPr/>
          <p:nvPr/>
        </p:nvSpPr>
        <p:spPr>
          <a:xfrm>
            <a:off x="2741612" y="5918242"/>
            <a:ext cx="6092825" cy="6850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3333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Figure 1. Comparison of print books in the NU collection vs Choice Reviews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Welcome back to school presentation">
  <a:themeElements>
    <a:clrScheme name="Green Yellow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Green Yellow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2019-09-12T10:14:43Z</dcterms:created>
  <dc:creator>01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7.40681E7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