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01" r:id="rId2"/>
    <p:sldId id="284" r:id="rId3"/>
    <p:sldId id="294" r:id="rId4"/>
    <p:sldId id="296" r:id="rId5"/>
    <p:sldId id="302" r:id="rId6"/>
    <p:sldId id="297" r:id="rId7"/>
    <p:sldId id="299" r:id="rId8"/>
    <p:sldId id="287" r:id="rId9"/>
    <p:sldId id="264" r:id="rId10"/>
    <p:sldId id="261" r:id="rId11"/>
    <p:sldId id="267" r:id="rId12"/>
    <p:sldId id="268" r:id="rId13"/>
    <p:sldId id="269" r:id="rId14"/>
    <p:sldId id="272" r:id="rId15"/>
    <p:sldId id="292" r:id="rId16"/>
  </p:sldIdLst>
  <p:sldSz cx="10440988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28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58C4"/>
    <a:srgbClr val="000000"/>
    <a:srgbClr val="173A8D"/>
    <a:srgbClr val="129481"/>
    <a:srgbClr val="0F2741"/>
    <a:srgbClr val="001736"/>
    <a:srgbClr val="003374"/>
    <a:srgbClr val="C9A093"/>
    <a:srgbClr val="F1F1F1"/>
    <a:srgbClr val="3855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60" autoAdjust="0"/>
    <p:restoredTop sz="96064" autoAdjust="0"/>
  </p:normalViewPr>
  <p:slideViewPr>
    <p:cSldViewPr snapToGrid="0">
      <p:cViewPr>
        <p:scale>
          <a:sx n="75" d="100"/>
          <a:sy n="75" d="100"/>
        </p:scale>
        <p:origin x="2312" y="1016"/>
      </p:cViewPr>
      <p:guideLst>
        <p:guide orient="horz" pos="2160"/>
        <p:guide pos="2880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BC6DCE-91BC-4F43-9698-C8E72C77E45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00E4A0-544F-449B-9772-DBD383E91732}">
      <dgm:prSet phldrT="[Текст]" custT="1"/>
      <dgm:spPr/>
      <dgm:t>
        <a:bodyPr/>
        <a:lstStyle/>
        <a:p>
          <a:pPr>
            <a:buNone/>
          </a:pPr>
          <a:r>
            <a:rPr lang="en-US" sz="1800" dirty="0" smtClean="0"/>
            <a:t>Decision making not appropriate to declared country targets</a:t>
          </a:r>
          <a:endParaRPr lang="ru-RU" sz="1800" dirty="0" smtClean="0"/>
        </a:p>
      </dgm:t>
    </dgm:pt>
    <dgm:pt modelId="{69262597-638B-4AD8-AFAA-EAD4A7993734}" type="parTrans" cxnId="{8AF93612-3BC2-4B21-B34E-C7D8F6D40961}">
      <dgm:prSet/>
      <dgm:spPr/>
      <dgm:t>
        <a:bodyPr/>
        <a:lstStyle/>
        <a:p>
          <a:endParaRPr lang="ru-RU"/>
        </a:p>
      </dgm:t>
    </dgm:pt>
    <dgm:pt modelId="{22C428C1-3FA2-49E5-AB26-AF96D8DCD865}" type="sibTrans" cxnId="{8AF93612-3BC2-4B21-B34E-C7D8F6D40961}">
      <dgm:prSet/>
      <dgm:spPr/>
      <dgm:t>
        <a:bodyPr/>
        <a:lstStyle/>
        <a:p>
          <a:endParaRPr lang="ru-RU"/>
        </a:p>
      </dgm:t>
    </dgm:pt>
    <dgm:pt modelId="{DB8A9F8A-831A-45AE-A687-7BDB42C65EA4}">
      <dgm:prSet phldrT="[Текст]" custT="1"/>
      <dgm:spPr/>
      <dgm:t>
        <a:bodyPr/>
        <a:lstStyle/>
        <a:p>
          <a:pPr marL="0" marR="0" lvl="1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dirty="0" smtClean="0"/>
            <a:t>Decisions mainly political, instead of economic</a:t>
          </a:r>
          <a:endParaRPr lang="ru-RU" sz="1800" dirty="0" smtClean="0"/>
        </a:p>
      </dgm:t>
    </dgm:pt>
    <dgm:pt modelId="{2271F365-F6E6-4640-B8F3-678E6848809D}" type="parTrans" cxnId="{B3EFEAE7-6BCC-4AF6-BB4F-309DDA6FF04E}">
      <dgm:prSet/>
      <dgm:spPr/>
      <dgm:t>
        <a:bodyPr/>
        <a:lstStyle/>
        <a:p>
          <a:endParaRPr lang="ru-RU"/>
        </a:p>
      </dgm:t>
    </dgm:pt>
    <dgm:pt modelId="{0416CE2A-6094-4BF2-A371-9942EA8EF7C6}" type="sibTrans" cxnId="{B3EFEAE7-6BCC-4AF6-BB4F-309DDA6FF04E}">
      <dgm:prSet/>
      <dgm:spPr/>
      <dgm:t>
        <a:bodyPr/>
        <a:lstStyle/>
        <a:p>
          <a:endParaRPr lang="ru-RU"/>
        </a:p>
      </dgm:t>
    </dgm:pt>
    <dgm:pt modelId="{ECE3FF77-1640-44AA-82DF-AF1CEEB86DDD}">
      <dgm:prSet phldrT="[Текст]" custT="1"/>
      <dgm:spPr/>
      <dgm:t>
        <a:bodyPr/>
        <a:lstStyle/>
        <a:p>
          <a:pPr marL="0" marR="0" lvl="1" indent="0" defTabSz="311150" eaLnBrk="1" fontAlgn="auto" latinLnBrk="0" hangingPunct="1">
            <a:lnSpc>
              <a:spcPct val="9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dirty="0" smtClean="0"/>
            <a:t>Not clear responsibility of main actors</a:t>
          </a:r>
          <a:endParaRPr lang="ru-RU" sz="1800" dirty="0" smtClean="0"/>
        </a:p>
      </dgm:t>
    </dgm:pt>
    <dgm:pt modelId="{10BB9858-2C70-4291-BBAF-D96524AF7364}" type="parTrans" cxnId="{95E21B00-99E4-4E7E-83FA-28BF5EB32C1A}">
      <dgm:prSet/>
      <dgm:spPr/>
      <dgm:t>
        <a:bodyPr/>
        <a:lstStyle/>
        <a:p>
          <a:endParaRPr lang="ru-RU"/>
        </a:p>
      </dgm:t>
    </dgm:pt>
    <dgm:pt modelId="{8B891B37-507A-4AC7-8F3B-E18F612134E0}" type="sibTrans" cxnId="{95E21B00-99E4-4E7E-83FA-28BF5EB32C1A}">
      <dgm:prSet/>
      <dgm:spPr/>
      <dgm:t>
        <a:bodyPr/>
        <a:lstStyle/>
        <a:p>
          <a:endParaRPr lang="ru-RU"/>
        </a:p>
      </dgm:t>
    </dgm:pt>
    <dgm:pt modelId="{060A69EB-A376-497B-95FB-8BB806B87F16}">
      <dgm:prSet phldrT="[Текст]" custT="1"/>
      <dgm:spPr/>
      <dgm:t>
        <a:bodyPr/>
        <a:lstStyle/>
        <a:p>
          <a:r>
            <a:rPr lang="en-US" sz="1800" dirty="0" smtClean="0"/>
            <a:t>Declared market priorities under absence of real markets in country</a:t>
          </a:r>
          <a:endParaRPr lang="ru-RU" sz="1800" dirty="0"/>
        </a:p>
      </dgm:t>
    </dgm:pt>
    <dgm:pt modelId="{CE657308-AC20-4939-B6E8-0349711562B1}" type="parTrans" cxnId="{CA52E7B4-C523-4E40-AB3D-8A9857A7647F}">
      <dgm:prSet/>
      <dgm:spPr/>
      <dgm:t>
        <a:bodyPr/>
        <a:lstStyle/>
        <a:p>
          <a:endParaRPr lang="ru-RU"/>
        </a:p>
      </dgm:t>
    </dgm:pt>
    <dgm:pt modelId="{0D824BBF-8B62-4B6F-8336-071AE00451CD}" type="sibTrans" cxnId="{CA52E7B4-C523-4E40-AB3D-8A9857A7647F}">
      <dgm:prSet/>
      <dgm:spPr/>
      <dgm:t>
        <a:bodyPr/>
        <a:lstStyle/>
        <a:p>
          <a:endParaRPr lang="ru-RU"/>
        </a:p>
      </dgm:t>
    </dgm:pt>
    <dgm:pt modelId="{D549ED33-3F02-4D7A-965A-6467CDB59A46}">
      <dgm:prSet phldrT="[Текст]" custT="1"/>
      <dgm:spPr/>
      <dgm:t>
        <a:bodyPr/>
        <a:lstStyle/>
        <a:p>
          <a:pPr marL="0" marR="0" lvl="1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dirty="0" smtClean="0"/>
            <a:t>Managers appointed by political principles instead of professionalism</a:t>
          </a:r>
          <a:endParaRPr lang="ru-RU" sz="1800" dirty="0" smtClean="0"/>
        </a:p>
      </dgm:t>
    </dgm:pt>
    <dgm:pt modelId="{EFA8B942-11EC-48EE-8AD8-95CE45383664}" type="parTrans" cxnId="{531AC6DE-DC26-4D32-A9BA-A3F210352A31}">
      <dgm:prSet/>
      <dgm:spPr/>
      <dgm:t>
        <a:bodyPr/>
        <a:lstStyle/>
        <a:p>
          <a:endParaRPr lang="ru-RU"/>
        </a:p>
      </dgm:t>
    </dgm:pt>
    <dgm:pt modelId="{7F6560E2-50FA-485C-8FBF-B0530B61F70A}" type="sibTrans" cxnId="{531AC6DE-DC26-4D32-A9BA-A3F210352A31}">
      <dgm:prSet/>
      <dgm:spPr/>
      <dgm:t>
        <a:bodyPr/>
        <a:lstStyle/>
        <a:p>
          <a:endParaRPr lang="ru-RU"/>
        </a:p>
      </dgm:t>
    </dgm:pt>
    <dgm:pt modelId="{904F523F-F629-4CDD-8682-4E643A35017E}" type="pres">
      <dgm:prSet presAssocID="{CCBC6DCE-91BC-4F43-9698-C8E72C77E45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C3C3A6-9F0E-4DDC-A3C2-353FCB9E5328}" type="pres">
      <dgm:prSet presAssocID="{CCBC6DCE-91BC-4F43-9698-C8E72C77E45C}" presName="cycle" presStyleCnt="0"/>
      <dgm:spPr/>
    </dgm:pt>
    <dgm:pt modelId="{888C3E48-D6D9-4975-89EF-788C6051478F}" type="pres">
      <dgm:prSet presAssocID="{5C00E4A0-544F-449B-9772-DBD383E91732}" presName="nodeFirstNode" presStyleLbl="node1" presStyleIdx="0" presStyleCnt="5" custScaleX="108729" custScaleY="1109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FFA383-BD1D-46B5-9C38-B624635F8621}" type="pres">
      <dgm:prSet presAssocID="{22C428C1-3FA2-49E5-AB26-AF96D8DCD865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B43A89F0-299E-4FCF-B75B-FA692947C598}" type="pres">
      <dgm:prSet presAssocID="{DB8A9F8A-831A-45AE-A687-7BDB42C65EA4}" presName="nodeFollowingNodes" presStyleLbl="node1" presStyleIdx="1" presStyleCnt="5" custScaleX="118272" custScaleY="109548" custRadScaleRad="100029" custRadScaleInc="7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2BB3CB-55A0-4EEA-8E50-F3E7F20C7189}" type="pres">
      <dgm:prSet presAssocID="{ECE3FF77-1640-44AA-82DF-AF1CEEB86DDD}" presName="nodeFollowingNodes" presStyleLbl="node1" presStyleIdx="2" presStyleCnt="5" custScaleX="112775" custScaleY="144323" custRadScaleRad="99463" custRadScaleInc="-148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661063-F608-4033-9C72-2B5C37156316}" type="pres">
      <dgm:prSet presAssocID="{060A69EB-A376-497B-95FB-8BB806B87F16}" presName="nodeFollowingNodes" presStyleLbl="node1" presStyleIdx="3" presStyleCnt="5" custScaleX="115182" custScaleY="144323" custRadScaleRad="98439" custRadScaleInc="138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D7C3A5-AC39-4F1D-A35A-7715FB88BAAC}" type="pres">
      <dgm:prSet presAssocID="{D549ED33-3F02-4D7A-965A-6467CDB59A46}" presName="nodeFollowingNodes" presStyleLbl="node1" presStyleIdx="4" presStyleCnt="5" custScaleX="117386" custScaleY="137881" custRadScaleRad="99371" custRadScaleInc="-65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E21B00-99E4-4E7E-83FA-28BF5EB32C1A}" srcId="{CCBC6DCE-91BC-4F43-9698-C8E72C77E45C}" destId="{ECE3FF77-1640-44AA-82DF-AF1CEEB86DDD}" srcOrd="2" destOrd="0" parTransId="{10BB9858-2C70-4291-BBAF-D96524AF7364}" sibTransId="{8B891B37-507A-4AC7-8F3B-E18F612134E0}"/>
    <dgm:cxn modelId="{CDFE4C37-695E-4DC8-B647-16977BA0F201}" type="presOf" srcId="{5C00E4A0-544F-449B-9772-DBD383E91732}" destId="{888C3E48-D6D9-4975-89EF-788C6051478F}" srcOrd="0" destOrd="0" presId="urn:microsoft.com/office/officeart/2005/8/layout/cycle3"/>
    <dgm:cxn modelId="{8AF93612-3BC2-4B21-B34E-C7D8F6D40961}" srcId="{CCBC6DCE-91BC-4F43-9698-C8E72C77E45C}" destId="{5C00E4A0-544F-449B-9772-DBD383E91732}" srcOrd="0" destOrd="0" parTransId="{69262597-638B-4AD8-AFAA-EAD4A7993734}" sibTransId="{22C428C1-3FA2-49E5-AB26-AF96D8DCD865}"/>
    <dgm:cxn modelId="{E31605CF-1C76-481C-9537-3DC47228089C}" type="presOf" srcId="{060A69EB-A376-497B-95FB-8BB806B87F16}" destId="{08661063-F608-4033-9C72-2B5C37156316}" srcOrd="0" destOrd="0" presId="urn:microsoft.com/office/officeart/2005/8/layout/cycle3"/>
    <dgm:cxn modelId="{B3EFEAE7-6BCC-4AF6-BB4F-309DDA6FF04E}" srcId="{CCBC6DCE-91BC-4F43-9698-C8E72C77E45C}" destId="{DB8A9F8A-831A-45AE-A687-7BDB42C65EA4}" srcOrd="1" destOrd="0" parTransId="{2271F365-F6E6-4640-B8F3-678E6848809D}" sibTransId="{0416CE2A-6094-4BF2-A371-9942EA8EF7C6}"/>
    <dgm:cxn modelId="{84FE7DE0-8C41-4810-BBF2-91815C01007B}" type="presOf" srcId="{D549ED33-3F02-4D7A-965A-6467CDB59A46}" destId="{CDD7C3A5-AC39-4F1D-A35A-7715FB88BAAC}" srcOrd="0" destOrd="0" presId="urn:microsoft.com/office/officeart/2005/8/layout/cycle3"/>
    <dgm:cxn modelId="{CA52E7B4-C523-4E40-AB3D-8A9857A7647F}" srcId="{CCBC6DCE-91BC-4F43-9698-C8E72C77E45C}" destId="{060A69EB-A376-497B-95FB-8BB806B87F16}" srcOrd="3" destOrd="0" parTransId="{CE657308-AC20-4939-B6E8-0349711562B1}" sibTransId="{0D824BBF-8B62-4B6F-8336-071AE00451CD}"/>
    <dgm:cxn modelId="{516222B3-2EC8-49B1-AC7E-7F477D35F28F}" type="presOf" srcId="{CCBC6DCE-91BC-4F43-9698-C8E72C77E45C}" destId="{904F523F-F629-4CDD-8682-4E643A35017E}" srcOrd="0" destOrd="0" presId="urn:microsoft.com/office/officeart/2005/8/layout/cycle3"/>
    <dgm:cxn modelId="{2F83CDA1-C380-47B1-A64E-A7776EFA1957}" type="presOf" srcId="{DB8A9F8A-831A-45AE-A687-7BDB42C65EA4}" destId="{B43A89F0-299E-4FCF-B75B-FA692947C598}" srcOrd="0" destOrd="0" presId="urn:microsoft.com/office/officeart/2005/8/layout/cycle3"/>
    <dgm:cxn modelId="{DE244EE6-737B-44F0-B12B-257CD5185D83}" type="presOf" srcId="{22C428C1-3FA2-49E5-AB26-AF96D8DCD865}" destId="{64FFA383-BD1D-46B5-9C38-B624635F8621}" srcOrd="0" destOrd="0" presId="urn:microsoft.com/office/officeart/2005/8/layout/cycle3"/>
    <dgm:cxn modelId="{531AC6DE-DC26-4D32-A9BA-A3F210352A31}" srcId="{CCBC6DCE-91BC-4F43-9698-C8E72C77E45C}" destId="{D549ED33-3F02-4D7A-965A-6467CDB59A46}" srcOrd="4" destOrd="0" parTransId="{EFA8B942-11EC-48EE-8AD8-95CE45383664}" sibTransId="{7F6560E2-50FA-485C-8FBF-B0530B61F70A}"/>
    <dgm:cxn modelId="{30D3C640-3A0D-4051-9692-706245933DC3}" type="presOf" srcId="{ECE3FF77-1640-44AA-82DF-AF1CEEB86DDD}" destId="{FD2BB3CB-55A0-4EEA-8E50-F3E7F20C7189}" srcOrd="0" destOrd="0" presId="urn:microsoft.com/office/officeart/2005/8/layout/cycle3"/>
    <dgm:cxn modelId="{02493303-FF0C-471D-A404-2D6AEA07071A}" type="presParOf" srcId="{904F523F-F629-4CDD-8682-4E643A35017E}" destId="{77C3C3A6-9F0E-4DDC-A3C2-353FCB9E5328}" srcOrd="0" destOrd="0" presId="urn:microsoft.com/office/officeart/2005/8/layout/cycle3"/>
    <dgm:cxn modelId="{CC5E043E-AC9E-4940-B098-80176FF1ABC2}" type="presParOf" srcId="{77C3C3A6-9F0E-4DDC-A3C2-353FCB9E5328}" destId="{888C3E48-D6D9-4975-89EF-788C6051478F}" srcOrd="0" destOrd="0" presId="urn:microsoft.com/office/officeart/2005/8/layout/cycle3"/>
    <dgm:cxn modelId="{D641F9CF-E5E1-4EF7-A849-9B295C322283}" type="presParOf" srcId="{77C3C3A6-9F0E-4DDC-A3C2-353FCB9E5328}" destId="{64FFA383-BD1D-46B5-9C38-B624635F8621}" srcOrd="1" destOrd="0" presId="urn:microsoft.com/office/officeart/2005/8/layout/cycle3"/>
    <dgm:cxn modelId="{945BCD7B-1279-4642-A025-9D3E32DE346D}" type="presParOf" srcId="{77C3C3A6-9F0E-4DDC-A3C2-353FCB9E5328}" destId="{B43A89F0-299E-4FCF-B75B-FA692947C598}" srcOrd="2" destOrd="0" presId="urn:microsoft.com/office/officeart/2005/8/layout/cycle3"/>
    <dgm:cxn modelId="{E9434EDB-0CB0-440B-B3DE-1C4BB8F26A75}" type="presParOf" srcId="{77C3C3A6-9F0E-4DDC-A3C2-353FCB9E5328}" destId="{FD2BB3CB-55A0-4EEA-8E50-F3E7F20C7189}" srcOrd="3" destOrd="0" presId="urn:microsoft.com/office/officeart/2005/8/layout/cycle3"/>
    <dgm:cxn modelId="{E7268A1A-D234-4CC2-B9B8-B06D18E2B539}" type="presParOf" srcId="{77C3C3A6-9F0E-4DDC-A3C2-353FCB9E5328}" destId="{08661063-F608-4033-9C72-2B5C37156316}" srcOrd="4" destOrd="0" presId="urn:microsoft.com/office/officeart/2005/8/layout/cycle3"/>
    <dgm:cxn modelId="{28CB7A4D-AF3A-400A-9CC7-E53DC91B91F3}" type="presParOf" srcId="{77C3C3A6-9F0E-4DDC-A3C2-353FCB9E5328}" destId="{CDD7C3A5-AC39-4F1D-A35A-7715FB88BAAC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FFA383-BD1D-46B5-9C38-B624635F8621}">
      <dsp:nvSpPr>
        <dsp:cNvPr id="0" name=""/>
        <dsp:cNvSpPr/>
      </dsp:nvSpPr>
      <dsp:spPr>
        <a:xfrm>
          <a:off x="2451794" y="-199474"/>
          <a:ext cx="4956021" cy="4956021"/>
        </a:xfrm>
        <a:prstGeom prst="circularArrow">
          <a:avLst>
            <a:gd name="adj1" fmla="val 5544"/>
            <a:gd name="adj2" fmla="val 330680"/>
            <a:gd name="adj3" fmla="val 13535128"/>
            <a:gd name="adj4" fmla="val 17534321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8C3E48-D6D9-4975-89EF-788C6051478F}">
      <dsp:nvSpPr>
        <dsp:cNvPr id="0" name=""/>
        <dsp:cNvSpPr/>
      </dsp:nvSpPr>
      <dsp:spPr>
        <a:xfrm>
          <a:off x="3651237" y="-161848"/>
          <a:ext cx="2557135" cy="13050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smtClean="0"/>
            <a:t>Decision making not appropriate to declared country targets</a:t>
          </a:r>
          <a:endParaRPr lang="ru-RU" sz="1800" kern="1200" dirty="0" smtClean="0"/>
        </a:p>
      </dsp:txBody>
      <dsp:txXfrm>
        <a:off x="3714946" y="-98139"/>
        <a:ext cx="2429717" cy="1177666"/>
      </dsp:txXfrm>
    </dsp:sp>
    <dsp:sp modelId="{B43A89F0-299E-4FCF-B75B-FA692947C598}">
      <dsp:nvSpPr>
        <dsp:cNvPr id="0" name=""/>
        <dsp:cNvSpPr/>
      </dsp:nvSpPr>
      <dsp:spPr>
        <a:xfrm>
          <a:off x="5593978" y="1463679"/>
          <a:ext cx="2781571" cy="12881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kern="1200" dirty="0" smtClean="0"/>
            <a:t>Decisions mainly political, instead of economic</a:t>
          </a:r>
          <a:endParaRPr lang="ru-RU" sz="1800" kern="1200" dirty="0" smtClean="0"/>
        </a:p>
      </dsp:txBody>
      <dsp:txXfrm>
        <a:off x="5656863" y="1526564"/>
        <a:ext cx="2655801" cy="1162428"/>
      </dsp:txXfrm>
    </dsp:sp>
    <dsp:sp modelId="{FD2BB3CB-55A0-4EEA-8E50-F3E7F20C7189}">
      <dsp:nvSpPr>
        <dsp:cNvPr id="0" name=""/>
        <dsp:cNvSpPr/>
      </dsp:nvSpPr>
      <dsp:spPr>
        <a:xfrm>
          <a:off x="5088272" y="3243766"/>
          <a:ext cx="2652290" cy="16971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1" indent="0" algn="ctr" defTabSz="31115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kern="1200" dirty="0" smtClean="0"/>
            <a:t>Not clear responsibility of main actors</a:t>
          </a:r>
          <a:endParaRPr lang="ru-RU" sz="1800" kern="1200" dirty="0" smtClean="0"/>
        </a:p>
      </dsp:txBody>
      <dsp:txXfrm>
        <a:off x="5171119" y="3326613"/>
        <a:ext cx="2486596" cy="1531431"/>
      </dsp:txXfrm>
    </dsp:sp>
    <dsp:sp modelId="{08661063-F608-4033-9C72-2B5C37156316}">
      <dsp:nvSpPr>
        <dsp:cNvPr id="0" name=""/>
        <dsp:cNvSpPr/>
      </dsp:nvSpPr>
      <dsp:spPr>
        <a:xfrm>
          <a:off x="2121562" y="3243780"/>
          <a:ext cx="2708899" cy="16971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Declared market priorities under absence of real markets in country</a:t>
          </a:r>
          <a:endParaRPr lang="ru-RU" sz="1800" kern="1200" dirty="0"/>
        </a:p>
      </dsp:txBody>
      <dsp:txXfrm>
        <a:off x="2204409" y="3326627"/>
        <a:ext cx="2543205" cy="1531431"/>
      </dsp:txXfrm>
    </dsp:sp>
    <dsp:sp modelId="{CDD7C3A5-AC39-4F1D-A35A-7715FB88BAAC}">
      <dsp:nvSpPr>
        <dsp:cNvPr id="0" name=""/>
        <dsp:cNvSpPr/>
      </dsp:nvSpPr>
      <dsp:spPr>
        <a:xfrm>
          <a:off x="1512156" y="1283443"/>
          <a:ext cx="2760734" cy="16213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kern="1200" dirty="0" smtClean="0"/>
            <a:t>Managers appointed by political principles instead of professionalism</a:t>
          </a:r>
          <a:endParaRPr lang="ru-RU" sz="1800" kern="1200" dirty="0" smtClean="0"/>
        </a:p>
      </dsp:txBody>
      <dsp:txXfrm>
        <a:off x="1591305" y="1362592"/>
        <a:ext cx="2602436" cy="14630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10/1/18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6A91A-2CBC-49AB-B3B4-E9E8DAEB9303}" type="datetimeFigureOut">
              <a:rPr lang="ru-RU" smtClean="0"/>
              <a:t>01.10.18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19150" y="685800"/>
            <a:ext cx="521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842D2-622B-4168-A4EA-2F786F098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150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0" dirty="0" smtClean="0"/>
              <a:t>С момента создания компании существуют проблемы в ее управлении. Т.к.</a:t>
            </a:r>
          </a:p>
          <a:p>
            <a:endParaRPr lang="ru-RU" b="0" dirty="0" smtClean="0"/>
          </a:p>
          <a:p>
            <a:r>
              <a:rPr lang="ru-RU" b="1" dirty="0" smtClean="0"/>
              <a:t>На месте ушедшей Советской административной системы управления возникла новая административная система со старыми болезнями, а корпоративное управление не построено</a:t>
            </a:r>
            <a:r>
              <a:rPr lang="ru-RU" b="0" dirty="0" smtClean="0"/>
              <a:t>. </a:t>
            </a:r>
          </a:p>
          <a:p>
            <a:endParaRPr lang="ru-RU" b="0" dirty="0" smtClean="0"/>
          </a:p>
          <a:p>
            <a:r>
              <a:rPr lang="ru-RU" b="0" dirty="0" smtClean="0"/>
              <a:t>Поэтому, мы получили следующий подход в управлении компанией: (перечисляем, зачитывая по порядку появления)…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EF82B-F0F8-41A7-8737-6D10B8DB4C7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252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842D2-622B-4168-A4EA-2F786F0981E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9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842D2-622B-4168-A4EA-2F786F0981E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483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842D2-622B-4168-A4EA-2F786F0981E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85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842D2-622B-4168-A4EA-2F786F0981E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5437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842D2-622B-4168-A4EA-2F786F0981E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959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842D2-622B-4168-A4EA-2F786F0981E2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018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842D2-622B-4168-A4EA-2F786F0981E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62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3075" y="1122363"/>
            <a:ext cx="887484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5123" y="3602038"/>
            <a:ext cx="783074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1833" y="365125"/>
            <a:ext cx="2251338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821" y="365125"/>
            <a:ext cx="6623502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8"/>
          <p:cNvSpPr>
            <a:spLocks noGrp="1"/>
          </p:cNvSpPr>
          <p:nvPr>
            <p:ph type="body" sz="quarter" idx="13"/>
          </p:nvPr>
        </p:nvSpPr>
        <p:spPr>
          <a:xfrm>
            <a:off x="728727" y="381000"/>
            <a:ext cx="452442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728727" y="609600"/>
            <a:ext cx="4524428" cy="2706624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/>
          </p:nvPr>
        </p:nvSpPr>
        <p:spPr>
          <a:xfrm>
            <a:off x="725247" y="3319272"/>
            <a:ext cx="452790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725247" y="3547872"/>
            <a:ext cx="4527908" cy="2706624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/>
          </p:nvPr>
        </p:nvSpPr>
        <p:spPr>
          <a:xfrm>
            <a:off x="5427172" y="381000"/>
            <a:ext cx="452442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5427172" y="609600"/>
            <a:ext cx="4524428" cy="2706624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/>
          </p:nvPr>
        </p:nvSpPr>
        <p:spPr>
          <a:xfrm>
            <a:off x="5423692" y="3319272"/>
            <a:ext cx="452790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5423692" y="3547872"/>
            <a:ext cx="4527908" cy="2706624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Rectangle 23"/>
          <p:cNvSpPr>
            <a:spLocks noGrp="1"/>
          </p:cNvSpPr>
          <p:nvPr>
            <p:ph type="dt" sz="half" idx="22"/>
          </p:nvPr>
        </p:nvSpPr>
        <p:spPr>
          <a:xfrm>
            <a:off x="8385419" y="76200"/>
            <a:ext cx="1566148" cy="228600"/>
          </a:xfrm>
        </p:spPr>
        <p:txBody>
          <a:bodyPr/>
          <a:lstStyle>
            <a:lvl1pPr>
              <a:defRPr/>
            </a:lvl1pPr>
            <a:extLst/>
          </a:lstStyle>
          <a:p>
            <a:fld id="{8545A58E-F58E-41AD-8CBE-FB702F84C0D0}" type="datetimeFigureOut">
              <a:rPr lang="ru-RU" smtClean="0"/>
              <a:pPr/>
              <a:t>01.10.18</a:t>
            </a:fld>
            <a:endParaRPr lang="ru-RU"/>
          </a:p>
        </p:txBody>
      </p:sp>
      <p:sp>
        <p:nvSpPr>
          <p:cNvPr id="11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90C9818D-8238-4A4F-B1DB-8AA040BC44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518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380" y="1709743"/>
            <a:ext cx="9005353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380" y="4589468"/>
            <a:ext cx="9005353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818" y="1825625"/>
            <a:ext cx="443742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5750" y="1825625"/>
            <a:ext cx="443742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77" y="365129"/>
            <a:ext cx="9005353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178" y="1681163"/>
            <a:ext cx="441702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178" y="2505075"/>
            <a:ext cx="441702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5752" y="1681163"/>
            <a:ext cx="443878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5752" y="2505075"/>
            <a:ext cx="443878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77" y="457200"/>
            <a:ext cx="336749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780" y="987430"/>
            <a:ext cx="528575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177" y="2057400"/>
            <a:ext cx="336749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77" y="457200"/>
            <a:ext cx="336749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780" y="987430"/>
            <a:ext cx="528575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177" y="2057400"/>
            <a:ext cx="336749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440988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7012" y="1465729"/>
            <a:ext cx="8986159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818" y="6356355"/>
            <a:ext cx="23492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10/1/18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578" y="6356355"/>
            <a:ext cx="3523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3948" y="6356355"/>
            <a:ext cx="23492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2366" y="119271"/>
            <a:ext cx="8951611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3.jpeg"/><Relationship Id="rId9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9178" y="491067"/>
            <a:ext cx="9203755" cy="5892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en-US" sz="5500" b="1" dirty="0" smtClean="0">
                <a:solidFill>
                  <a:schemeClr val="bg2">
                    <a:lumMod val="50000"/>
                  </a:schemeClr>
                </a:solidFill>
              </a:rPr>
              <a:t>Civil servants capacity building </a:t>
            </a:r>
            <a:r>
              <a:rPr lang="ru-RU" sz="55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5500" b="1" dirty="0" smtClean="0">
                <a:solidFill>
                  <a:schemeClr val="bg2">
                    <a:lumMod val="50000"/>
                  </a:schemeClr>
                </a:solidFill>
              </a:rPr>
              <a:t>in the context of state reforms in the Kyrgyz Republic</a:t>
            </a:r>
            <a:endParaRPr lang="ru-RU" sz="55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sz="3600" dirty="0"/>
          </a:p>
          <a:p>
            <a:pPr marL="0" indent="0" algn="ctr">
              <a:buNone/>
            </a:pPr>
            <a:endParaRPr lang="ru-RU" sz="2400" dirty="0" smtClean="0"/>
          </a:p>
          <a:p>
            <a:pPr marL="0" indent="0" algn="ctr">
              <a:buNone/>
            </a:pPr>
            <a:r>
              <a:rPr lang="en-US" sz="2700" b="1" dirty="0" smtClean="0">
                <a:solidFill>
                  <a:schemeClr val="bg2">
                    <a:lumMod val="75000"/>
                  </a:schemeClr>
                </a:solidFill>
              </a:rPr>
              <a:t>ASTANA</a:t>
            </a:r>
            <a:r>
              <a:rPr lang="ru-RU" sz="2700" b="1" dirty="0" smtClean="0">
                <a:solidFill>
                  <a:schemeClr val="bg2">
                    <a:lumMod val="75000"/>
                  </a:schemeClr>
                </a:solidFill>
              </a:rPr>
              <a:t>-2018</a:t>
            </a:r>
            <a:endParaRPr lang="ru-RU" sz="27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6" y="220133"/>
            <a:ext cx="1405467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1270000" y="1241692"/>
            <a:ext cx="8661400" cy="530225"/>
            <a:chOff x="1269" y="1296"/>
            <a:chExt cx="3193" cy="334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63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 dirty="0"/>
                <a:t>HIGHER SCHOOL OF ADMINISTRATION</a:t>
              </a:r>
            </a:p>
          </p:txBody>
        </p:sp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1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6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14" name="Group 93"/>
          <p:cNvGrpSpPr>
            <a:grpSpLocks/>
          </p:cNvGrpSpPr>
          <p:nvPr/>
        </p:nvGrpSpPr>
        <p:grpSpPr bwMode="auto">
          <a:xfrm>
            <a:off x="2318055" y="2164296"/>
            <a:ext cx="5789673" cy="549275"/>
            <a:chOff x="1268" y="1776"/>
            <a:chExt cx="3194" cy="346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1422" y="177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63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 dirty="0"/>
                <a:t>BACHELOR’S PROGRAM </a:t>
              </a:r>
            </a:p>
          </p:txBody>
        </p: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298"/>
              <a:chOff x="1414" y="1776"/>
              <a:chExt cx="266" cy="298"/>
            </a:xfrm>
          </p:grpSpPr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20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FCF71A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>
                        <a:gamma/>
                        <a:shade val="63529"/>
                        <a:invGamma/>
                      </a:srgbClr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3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9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92"/>
                <a:ext cx="16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24" name="Group 94"/>
          <p:cNvGrpSpPr>
            <a:grpSpLocks/>
          </p:cNvGrpSpPr>
          <p:nvPr/>
        </p:nvGrpSpPr>
        <p:grpSpPr bwMode="auto">
          <a:xfrm>
            <a:off x="2283615" y="2997731"/>
            <a:ext cx="5786047" cy="547687"/>
            <a:chOff x="1270" y="2247"/>
            <a:chExt cx="3192" cy="345"/>
          </a:xfrm>
        </p:grpSpPr>
        <p:sp>
          <p:nvSpPr>
            <p:cNvPr id="25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Text Box 31"/>
            <p:cNvSpPr txBox="1">
              <a:spLocks noChangeArrowheads="1"/>
            </p:cNvSpPr>
            <p:nvPr/>
          </p:nvSpPr>
          <p:spPr bwMode="gray">
            <a:xfrm>
              <a:off x="1525" y="2295"/>
              <a:ext cx="263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 dirty="0"/>
                <a:t>MASTER’S PROGRAM</a:t>
              </a:r>
            </a:p>
          </p:txBody>
        </p:sp>
        <p:grpSp>
          <p:nvGrpSpPr>
            <p:cNvPr id="27" name="Group 69"/>
            <p:cNvGrpSpPr>
              <a:grpSpLocks/>
            </p:cNvGrpSpPr>
            <p:nvPr/>
          </p:nvGrpSpPr>
          <p:grpSpPr bwMode="auto">
            <a:xfrm>
              <a:off x="1270" y="2294"/>
              <a:ext cx="266" cy="298"/>
              <a:chOff x="1416" y="2246"/>
              <a:chExt cx="266" cy="298"/>
            </a:xfrm>
          </p:grpSpPr>
          <p:sp>
            <p:nvSpPr>
              <p:cNvPr id="28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6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  <p:grpSp>
            <p:nvGrpSpPr>
              <p:cNvPr id="29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31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2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10E47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>
                        <a:gamma/>
                        <a:shade val="63529"/>
                        <a:invGamma/>
                      </a:srgbClr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34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0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16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5" name="Group 95"/>
          <p:cNvGrpSpPr>
            <a:grpSpLocks/>
          </p:cNvGrpSpPr>
          <p:nvPr/>
        </p:nvGrpSpPr>
        <p:grpSpPr bwMode="auto">
          <a:xfrm>
            <a:off x="2224703" y="3796773"/>
            <a:ext cx="5789673" cy="547687"/>
            <a:chOff x="1268" y="2727"/>
            <a:chExt cx="3194" cy="345"/>
          </a:xfrm>
        </p:grpSpPr>
        <p:sp>
          <p:nvSpPr>
            <p:cNvPr id="36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 dirty="0"/>
                <a:t>THE DISTANCE LEARNING PROGRAM</a:t>
              </a:r>
            </a:p>
          </p:txBody>
        </p:sp>
        <p:grpSp>
          <p:nvGrpSpPr>
            <p:cNvPr id="38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298"/>
              <a:chOff x="1414" y="2726"/>
              <a:chExt cx="266" cy="298"/>
            </a:xfrm>
          </p:grpSpPr>
          <p:sp>
            <p:nvSpPr>
              <p:cNvPr id="39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6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40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42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3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4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>
                        <a:gamma/>
                        <a:shade val="63529"/>
                        <a:invGamma/>
                      </a:srgbClr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45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1" name="Text Box 84"/>
              <p:cNvSpPr txBox="1">
                <a:spLocks noChangeArrowheads="1"/>
              </p:cNvSpPr>
              <p:nvPr/>
            </p:nvSpPr>
            <p:spPr bwMode="gray">
              <a:xfrm>
                <a:off x="1440" y="2742"/>
                <a:ext cx="16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46" name="Group 96"/>
          <p:cNvGrpSpPr>
            <a:grpSpLocks/>
          </p:cNvGrpSpPr>
          <p:nvPr/>
        </p:nvGrpSpPr>
        <p:grpSpPr bwMode="auto">
          <a:xfrm>
            <a:off x="2267300" y="4574123"/>
            <a:ext cx="5782423" cy="1554161"/>
            <a:chOff x="1268" y="3183"/>
            <a:chExt cx="3190" cy="979"/>
          </a:xfrm>
        </p:grpSpPr>
        <p:sp>
          <p:nvSpPr>
            <p:cNvPr id="47" name="AutoShape 43"/>
            <p:cNvSpPr>
              <a:spLocks noChangeArrowheads="1"/>
            </p:cNvSpPr>
            <p:nvPr/>
          </p:nvSpPr>
          <p:spPr bwMode="gray">
            <a:xfrm>
              <a:off x="1418" y="3183"/>
              <a:ext cx="3040" cy="979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8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 dirty="0" smtClean="0"/>
                <a:t>DEPARTMENT “STATE </a:t>
              </a:r>
              <a:r>
                <a:rPr lang="en-US" sz="2000" dirty="0"/>
                <a:t>AND MUNICIPAL MANAGEMENT,POLITICAL TECHNOLOGIES,MANAGEMENT AND </a:t>
              </a:r>
              <a:r>
                <a:rPr lang="en-US" sz="2000" dirty="0" smtClean="0"/>
                <a:t>ECONOMY”</a:t>
              </a:r>
              <a:endParaRPr lang="ru-RU" sz="2000" dirty="0"/>
            </a:p>
          </p:txBody>
        </p:sp>
        <p:grpSp>
          <p:nvGrpSpPr>
            <p:cNvPr id="49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50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52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3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55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1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6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5</a:t>
                </a:r>
              </a:p>
            </p:txBody>
          </p:sp>
        </p:grpSp>
      </p:grpSp>
      <p:sp>
        <p:nvSpPr>
          <p:cNvPr id="56" name="Заголовок 1"/>
          <p:cNvSpPr>
            <a:spLocks noGrp="1"/>
          </p:cNvSpPr>
          <p:nvPr>
            <p:ph type="title"/>
          </p:nvPr>
        </p:nvSpPr>
        <p:spPr>
          <a:xfrm>
            <a:off x="863600" y="52011"/>
            <a:ext cx="9135126" cy="117988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EDUCATIONAL 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PROGRAMS IN THE ACADEMY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OF PUBLIC ADMINISTRATION UNDER THE PRESIDENT OF THE KYRGYZ REPUBLIC</a:t>
            </a:r>
            <a:endParaRPr lang="ru-RU" sz="24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990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876301" y="5668000"/>
            <a:ext cx="5848349" cy="9868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76301" y="4145983"/>
            <a:ext cx="5848349" cy="133712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76301" y="2628901"/>
            <a:ext cx="5848349" cy="133712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76301" y="1126673"/>
            <a:ext cx="5848349" cy="133712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0" y="253095"/>
            <a:ext cx="5651500" cy="839106"/>
          </a:xfrm>
        </p:spPr>
        <p:txBody>
          <a:bodyPr>
            <a:noAutofit/>
          </a:bodyPr>
          <a:lstStyle/>
          <a:p>
            <a:pPr algn="ctr"/>
            <a:r>
              <a:rPr lang="en-US" sz="22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INSTITUTE FOR  RESEARCH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/>
            </a:r>
            <a:b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</a:br>
            <a:r>
              <a:rPr lang="en-US" sz="22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OF </a:t>
            </a:r>
            <a:r>
              <a:rPr lang="en-US" sz="2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PUBLIC ADMINISTRATION DEVELOPMENT </a:t>
            </a:r>
            <a:endParaRPr lang="ru-RU" sz="22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066129" y="1188528"/>
            <a:ext cx="5423571" cy="1213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bg1"/>
                </a:solidFill>
              </a:rPr>
              <a:t>- Analytical </a:t>
            </a:r>
            <a:r>
              <a:rPr lang="en-US" sz="1800" dirty="0">
                <a:solidFill>
                  <a:schemeClr val="bg1"/>
                </a:solidFill>
              </a:rPr>
              <a:t>support of state bodies, </a:t>
            </a:r>
            <a:r>
              <a:rPr lang="en-US" sz="1800" dirty="0" smtClean="0">
                <a:solidFill>
                  <a:schemeClr val="bg1"/>
                </a:solidFill>
              </a:rPr>
              <a:t>implementation </a:t>
            </a:r>
            <a:r>
              <a:rPr lang="en-US" sz="1800" dirty="0">
                <a:solidFill>
                  <a:schemeClr val="bg1"/>
                </a:solidFill>
              </a:rPr>
              <a:t>of joint research </a:t>
            </a:r>
            <a:r>
              <a:rPr lang="en-US" sz="1800" dirty="0" smtClean="0">
                <a:solidFill>
                  <a:schemeClr val="bg1"/>
                </a:solidFill>
              </a:rPr>
              <a:t>and other projects;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6147" name="Picture 3" descr="E:\Фотографии для юбилея\14-17 -3 гг\Вахта памяти_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5" t="278" r="30978" b="-278"/>
          <a:stretch/>
        </p:blipFill>
        <p:spPr bwMode="auto">
          <a:xfrm>
            <a:off x="6724650" y="0"/>
            <a:ext cx="3716338" cy="6870700"/>
          </a:xfrm>
          <a:prstGeom prst="rect">
            <a:avLst/>
          </a:prstGeom>
          <a:solidFill>
            <a:srgbClr val="000000">
              <a:alpha val="54902"/>
            </a:srgbClr>
          </a:solidFill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1066128" y="2810330"/>
            <a:ext cx="5423571" cy="9975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solidFill>
                  <a:schemeClr val="bg1"/>
                </a:solidFill>
              </a:rPr>
              <a:t>- Conducting </a:t>
            </a:r>
            <a:r>
              <a:rPr lang="en-US" sz="1800" dirty="0" smtClean="0">
                <a:solidFill>
                  <a:schemeClr val="bg1"/>
                </a:solidFill>
              </a:rPr>
              <a:t>researches within the state order, request of state bodies and organizations;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066126" y="4207838"/>
            <a:ext cx="5423573" cy="1213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solidFill>
                  <a:schemeClr val="bg1"/>
                </a:solidFill>
              </a:rPr>
              <a:t>- </a:t>
            </a:r>
            <a:r>
              <a:rPr lang="en-US" sz="1800" dirty="0" smtClean="0">
                <a:solidFill>
                  <a:schemeClr val="bg1"/>
                </a:solidFill>
              </a:rPr>
              <a:t>Development </a:t>
            </a:r>
            <a:r>
              <a:rPr lang="en-US" sz="1800" dirty="0">
                <a:solidFill>
                  <a:schemeClr val="bg1"/>
                </a:solidFill>
              </a:rPr>
              <a:t>of strategic </a:t>
            </a:r>
            <a:r>
              <a:rPr lang="en-US" sz="1800" dirty="0" smtClean="0">
                <a:solidFill>
                  <a:schemeClr val="bg1"/>
                </a:solidFill>
              </a:rPr>
              <a:t>documents for the development </a:t>
            </a:r>
            <a:r>
              <a:rPr lang="en-US" sz="1800" dirty="0">
                <a:solidFill>
                  <a:schemeClr val="bg1"/>
                </a:solidFill>
              </a:rPr>
              <a:t>of </a:t>
            </a:r>
            <a:r>
              <a:rPr lang="en-US" sz="1800" dirty="0" smtClean="0">
                <a:solidFill>
                  <a:schemeClr val="bg1"/>
                </a:solidFill>
              </a:rPr>
              <a:t>state bodies and reforms;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5" name="Picture 3" descr="C:\Users\Kana\Desktop\АНГЛ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911" y="132442"/>
            <a:ext cx="1241815" cy="69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1066127" y="5725149"/>
            <a:ext cx="5423572" cy="8725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>
                <a:solidFill>
                  <a:schemeClr val="bg1"/>
                </a:solidFill>
              </a:rPr>
              <a:t>- Analysis </a:t>
            </a:r>
            <a:r>
              <a:rPr lang="en-US" sz="1800" dirty="0">
                <a:solidFill>
                  <a:schemeClr val="bg1"/>
                </a:solidFill>
              </a:rPr>
              <a:t>of the quality and accessibility </a:t>
            </a:r>
            <a:endParaRPr lang="ru-RU" sz="1800" dirty="0" smtClean="0">
              <a:solidFill>
                <a:schemeClr val="bg1"/>
              </a:solidFill>
            </a:endParaRPr>
          </a:p>
          <a:p>
            <a:r>
              <a:rPr lang="en-US" sz="1800" dirty="0" smtClean="0">
                <a:solidFill>
                  <a:schemeClr val="bg1"/>
                </a:solidFill>
              </a:rPr>
              <a:t>of </a:t>
            </a:r>
            <a:r>
              <a:rPr lang="en-US" sz="1800" dirty="0">
                <a:solidFill>
                  <a:schemeClr val="bg1"/>
                </a:solidFill>
              </a:rPr>
              <a:t>public services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15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Заголовок 1"/>
          <p:cNvSpPr txBox="1">
            <a:spLocks/>
          </p:cNvSpPr>
          <p:nvPr/>
        </p:nvSpPr>
        <p:spPr>
          <a:xfrm>
            <a:off x="827481" y="1447802"/>
            <a:ext cx="9224040" cy="1181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itchFamily="2" charset="2"/>
              <a:buChar char="v"/>
            </a:pPr>
            <a:r>
              <a:rPr lang="en-US" sz="2400" dirty="0" smtClean="0"/>
              <a:t>Implementation </a:t>
            </a:r>
            <a:r>
              <a:rPr lang="en-US" sz="2400" dirty="0"/>
              <a:t>of courses </a:t>
            </a:r>
            <a:r>
              <a:rPr lang="en-US" sz="2400" dirty="0" smtClean="0"/>
              <a:t>for training, </a:t>
            </a:r>
            <a:r>
              <a:rPr lang="en-US" sz="2400" dirty="0"/>
              <a:t>retraining </a:t>
            </a:r>
            <a:r>
              <a:rPr lang="en-US" sz="2400" dirty="0" smtClean="0"/>
              <a:t>for active civil servants, organization of seminars</a:t>
            </a:r>
            <a:r>
              <a:rPr lang="en-US" sz="2400" dirty="0"/>
              <a:t>, round </a:t>
            </a:r>
            <a:r>
              <a:rPr lang="en-US" sz="2400" dirty="0" smtClean="0"/>
              <a:t>tables, etc.;</a:t>
            </a:r>
            <a:endParaRPr lang="en-US" sz="2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27481" y="2313267"/>
            <a:ext cx="9224040" cy="93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itchFamily="2" charset="2"/>
              <a:buChar char="v"/>
            </a:pPr>
            <a:r>
              <a:rPr lang="en-US" sz="2400" dirty="0"/>
              <a:t>Realization of the state order for training state and municipal </a:t>
            </a:r>
            <a:r>
              <a:rPr lang="en-US" sz="2400" dirty="0" smtClean="0"/>
              <a:t>servants;</a:t>
            </a:r>
            <a:endParaRPr lang="en-US" sz="2400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990599" y="468089"/>
            <a:ext cx="9060922" cy="977899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HIGHER COURSES OF ADMINISTRATION AND MANAGEMENT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27481" y="3229458"/>
            <a:ext cx="9224040" cy="1075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itchFamily="2" charset="2"/>
              <a:buChar char="v"/>
            </a:pPr>
            <a:r>
              <a:rPr lang="en-US" sz="2400" dirty="0" smtClean="0"/>
              <a:t>Issue </a:t>
            </a:r>
            <a:r>
              <a:rPr lang="en-US" sz="2400" dirty="0"/>
              <a:t>of certificates by successfully trained </a:t>
            </a:r>
            <a:r>
              <a:rPr lang="en-US" sz="2400" dirty="0" smtClean="0"/>
              <a:t>civil and municipal servants </a:t>
            </a:r>
            <a:r>
              <a:rPr lang="en-US" sz="2400" dirty="0"/>
              <a:t>based on the assessment of acquired knowledge and skills</a:t>
            </a:r>
            <a:r>
              <a:rPr lang="en-US" sz="2400" dirty="0" smtClean="0"/>
              <a:t>;</a:t>
            </a:r>
            <a:endParaRPr lang="en-US" sz="2400" dirty="0"/>
          </a:p>
        </p:txBody>
      </p:sp>
      <p:pic>
        <p:nvPicPr>
          <p:cNvPr id="7170" name="Picture 2" descr="E:\Фотографии для юбилея\14-17 -3 гг\Университетская лига ОДКБ_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39" b="23202"/>
          <a:stretch/>
        </p:blipFill>
        <p:spPr bwMode="auto">
          <a:xfrm>
            <a:off x="479746" y="4448651"/>
            <a:ext cx="9961242" cy="240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86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Заголовок 1"/>
          <p:cNvSpPr txBox="1">
            <a:spLocks/>
          </p:cNvSpPr>
          <p:nvPr/>
        </p:nvSpPr>
        <p:spPr>
          <a:xfrm>
            <a:off x="888999" y="1625387"/>
            <a:ext cx="9162522" cy="1357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buFont typeface="Wingdings" pitchFamily="2" charset="2"/>
              <a:buChar char="v"/>
            </a:pPr>
            <a:r>
              <a:rPr lang="en-US" sz="2400" dirty="0"/>
              <a:t>Development of basic standards, requirements and tools for improving the academic, academic and academic activities of the Academy;</a:t>
            </a:r>
            <a:endParaRPr lang="ru-RU" sz="2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88999" y="3059574"/>
            <a:ext cx="9162521" cy="945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buFont typeface="Wingdings" pitchFamily="2" charset="2"/>
              <a:buChar char="v"/>
            </a:pPr>
            <a:r>
              <a:rPr lang="en-US" sz="2400" dirty="0"/>
              <a:t>Formation of analytical materials on quality problems and formation of education</a:t>
            </a:r>
            <a:r>
              <a:rPr lang="en-US" sz="2400" dirty="0" smtClean="0"/>
              <a:t>;</a:t>
            </a:r>
            <a:endParaRPr lang="en-US" sz="2400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889001" y="356973"/>
            <a:ext cx="9162520" cy="977899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DEPARTMENT OF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/>
            </a:r>
            <a:b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</a:b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EDUCATION </a:t>
            </a:r>
            <a:r>
              <a:rPr lang="en-US" sz="3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AND SCIENCE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88999" y="4193160"/>
            <a:ext cx="9162520" cy="1043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buFont typeface="Wingdings" pitchFamily="2" charset="2"/>
              <a:buChar char="v"/>
            </a:pPr>
            <a:r>
              <a:rPr lang="en-US" sz="2400" dirty="0"/>
              <a:t>Development of scientifically grounded basic requirements for educational, research activities of the Academy</a:t>
            </a:r>
            <a:r>
              <a:rPr lang="en-US" sz="2400" dirty="0" smtClean="0"/>
              <a:t>;</a:t>
            </a:r>
            <a:endParaRPr lang="ru-RU" sz="2400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88999" y="5424698"/>
            <a:ext cx="9162519" cy="1043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buFont typeface="Wingdings" pitchFamily="2" charset="2"/>
              <a:buChar char="v"/>
            </a:pPr>
            <a:r>
              <a:rPr lang="en-US" sz="2400" dirty="0"/>
              <a:t>Organization and provision of modern information and library services for the Academy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5915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Скайп\IMG_2228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7"/>
          <a:stretch/>
        </p:blipFill>
        <p:spPr bwMode="auto">
          <a:xfrm>
            <a:off x="457835" y="0"/>
            <a:ext cx="99831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Заголовок 1"/>
          <p:cNvSpPr txBox="1">
            <a:spLocks/>
          </p:cNvSpPr>
          <p:nvPr/>
        </p:nvSpPr>
        <p:spPr>
          <a:xfrm>
            <a:off x="3545998" y="5507566"/>
            <a:ext cx="3806825" cy="1054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THANK </a:t>
            </a:r>
            <a:r>
              <a:rPr lang="en-US" sz="2000" b="1" dirty="0">
                <a:solidFill>
                  <a:srgbClr val="002060"/>
                </a:solidFill>
              </a:rPr>
              <a:t>YOU 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</a:rPr>
              <a:t>FOR YOUR ATTENTION</a:t>
            </a:r>
            <a:r>
              <a:rPr lang="en-US" sz="2000" b="1" dirty="0" smtClean="0">
                <a:solidFill>
                  <a:srgbClr val="002060"/>
                </a:solidFill>
              </a:rPr>
              <a:t>!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1054870" y="1714952"/>
            <a:ext cx="8789083" cy="12042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28750" y="541634"/>
            <a:ext cx="84391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</a:rPr>
              <a:t>"STRONG PERSONNEL - STRONG COUNTRY!</a:t>
            </a:r>
            <a:br>
              <a:rPr lang="en-US" sz="3600" b="1" dirty="0" smtClean="0">
                <a:solidFill>
                  <a:srgbClr val="002060"/>
                </a:solidFill>
              </a:rPr>
            </a:br>
            <a:r>
              <a:rPr lang="en-US" sz="3600" b="1" dirty="0" smtClean="0">
                <a:solidFill>
                  <a:srgbClr val="002060"/>
                </a:solidFill>
              </a:rPr>
              <a:t>BECOME USEFUL TO YOUR COUNTRY! "</a:t>
            </a:r>
            <a:endParaRPr lang="en-US" sz="3600" b="1" dirty="0">
              <a:solidFill>
                <a:srgbClr val="002060"/>
              </a:solidFill>
            </a:endParaRPr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266" y="2794639"/>
            <a:ext cx="1236134" cy="732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56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69066" y="188640"/>
            <a:ext cx="9302856" cy="1080120"/>
          </a:xfrm>
        </p:spPr>
        <p:txBody>
          <a:bodyPr>
            <a:normAutofit/>
          </a:bodyPr>
          <a:lstStyle/>
          <a:p>
            <a:pPr algn="ctr">
              <a:lnSpc>
                <a:spcPts val="3800"/>
              </a:lnSpc>
            </a:pPr>
            <a:r>
              <a:rPr lang="ru-RU" sz="3600" b="1" dirty="0" smtClean="0">
                <a:solidFill>
                  <a:srgbClr val="FF0000"/>
                </a:solidFill>
                <a:latin typeface="+mn-lt"/>
              </a:rPr>
              <a:t>КОШ КЕЛИҢИЗДЕР!</a:t>
            </a:r>
            <a:br>
              <a:rPr lang="ru-RU" sz="3600" b="1" dirty="0" smtClean="0">
                <a:solidFill>
                  <a:srgbClr val="FF0000"/>
                </a:solidFill>
                <a:latin typeface="+mn-lt"/>
              </a:rPr>
            </a:br>
            <a:r>
              <a:rPr lang="en-US" sz="3600" b="1" dirty="0" smtClean="0">
                <a:solidFill>
                  <a:srgbClr val="002060"/>
                </a:solidFill>
                <a:latin typeface="+mn-lt"/>
              </a:rPr>
              <a:t>WELCOME TO KYRGYZSTAN</a:t>
            </a:r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!</a:t>
            </a:r>
            <a:endParaRPr lang="ru-RU" sz="36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2734" y="1268760"/>
            <a:ext cx="5015520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078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одержимое 16"/>
          <p:cNvSpPr>
            <a:spLocks noGrp="1"/>
          </p:cNvSpPr>
          <p:nvPr>
            <p:ph sz="quarter" idx="17"/>
          </p:nvPr>
        </p:nvSpPr>
        <p:spPr>
          <a:xfrm>
            <a:off x="698304" y="692696"/>
            <a:ext cx="9123998" cy="576064"/>
          </a:xfrm>
        </p:spPr>
        <p:txBody>
          <a:bodyPr>
            <a:normAutofit lnSpcReduction="10000"/>
          </a:bodyPr>
          <a:lstStyle/>
          <a:p>
            <a:pPr marL="365760" lvl="1" indent="-256032" algn="ctr">
              <a:spcBef>
                <a:spcPts val="0"/>
              </a:spcBef>
              <a:buClr>
                <a:schemeClr val="accent1"/>
              </a:buClr>
              <a:buSzPct val="68000"/>
              <a:buNone/>
            </a:pPr>
            <a:r>
              <a:rPr lang="ru-RU" sz="1800" b="1" dirty="0" smtClean="0"/>
              <a:t> 	</a:t>
            </a:r>
            <a:r>
              <a:rPr lang="en-US" sz="1800" b="1" dirty="0" smtClean="0"/>
              <a:t>Instead of traditional Soviet administrative system installed a new administrative system with old mispoints</a:t>
            </a:r>
            <a:endParaRPr lang="ru-RU" sz="1600" dirty="0" smtClean="0"/>
          </a:p>
        </p:txBody>
      </p:sp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3876289510"/>
              </p:ext>
            </p:extLst>
          </p:nvPr>
        </p:nvGraphicFramePr>
        <p:xfrm>
          <a:off x="570959" y="1571612"/>
          <a:ext cx="9870029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4" name="Рисунок 23" descr="00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04787" y="2857496"/>
            <a:ext cx="2380537" cy="2285992"/>
          </a:xfrm>
          <a:prstGeom prst="rect">
            <a:avLst/>
          </a:prstGeom>
        </p:spPr>
      </p:pic>
      <p:pic>
        <p:nvPicPr>
          <p:cNvPr id="25" name="Рисунок 24" descr="kyrgyzstan-nf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23215" y="3286124"/>
            <a:ext cx="2447124" cy="1295852"/>
          </a:xfrm>
          <a:prstGeom prst="rect">
            <a:avLst/>
          </a:prstGeom>
        </p:spPr>
      </p:pic>
      <p:sp>
        <p:nvSpPr>
          <p:cNvPr id="26" name="Текст 1"/>
          <p:cNvSpPr>
            <a:spLocks noGrp="1"/>
          </p:cNvSpPr>
          <p:nvPr>
            <p:ph type="body" sz="quarter" idx="13"/>
          </p:nvPr>
        </p:nvSpPr>
        <p:spPr>
          <a:xfrm>
            <a:off x="652530" y="142852"/>
            <a:ext cx="9386014" cy="4778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CONDITIONS OF PUBLIC ADMINISTRATION DEVELOPMENT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98304" y="1377766"/>
            <a:ext cx="9123998" cy="51125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HIGH LEVEL OF CORRUPTION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61964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dgm id="{888C3E48-D6D9-4975-89EF-788C605147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2">
                                            <p:graphicEl>
                                              <a:dgm id="{888C3E48-D6D9-4975-89EF-788C605147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dgm id="{64FFA383-BD1D-46B5-9C38-B624635F86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2">
                                            <p:graphicEl>
                                              <a:dgm id="{64FFA383-BD1D-46B5-9C38-B624635F86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dgm id="{B43A89F0-299E-4FCF-B75B-FA692947C5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2">
                                            <p:graphicEl>
                                              <a:dgm id="{B43A89F0-299E-4FCF-B75B-FA692947C5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dgm id="{FD2BB3CB-55A0-4EEA-8E50-F3E7F20C71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2">
                                            <p:graphicEl>
                                              <a:dgm id="{FD2BB3CB-55A0-4EEA-8E50-F3E7F20C71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dgm id="{08661063-F608-4033-9C72-2B5C371563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2">
                                            <p:graphicEl>
                                              <a:dgm id="{08661063-F608-4033-9C72-2B5C371563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dgm id="{CDD7C3A5-AC39-4F1D-A35A-7715FB88BA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2">
                                            <p:graphicEl>
                                              <a:dgm id="{CDD7C3A5-AC39-4F1D-A35A-7715FB88BA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Graphic spid="22" grpId="0">
        <p:bldSub>
          <a:bldDgm bld="one"/>
        </p:bldSub>
      </p:bldGraphic>
      <p:bldP spid="26" grpId="0" build="p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366" y="119271"/>
            <a:ext cx="9204434" cy="858629"/>
          </a:xfrm>
        </p:spPr>
        <p:txBody>
          <a:bodyPr>
            <a:normAutofit/>
          </a:bodyPr>
          <a:lstStyle/>
          <a:p>
            <a:pPr marL="0" algn="ctr">
              <a:spcBef>
                <a:spcPts val="0"/>
              </a:spcBef>
            </a:pPr>
            <a:r>
              <a:rPr lang="en-US" sz="28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CONDITIONS OF PUBLIC ADMINISTRATION DEVELOPMENT</a:t>
            </a:r>
            <a:endParaRPr lang="ru-RU" sz="28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2433" y="990600"/>
            <a:ext cx="9004300" cy="5382220"/>
          </a:xfrm>
        </p:spPr>
        <p:txBody>
          <a:bodyPr>
            <a:noAutofit/>
          </a:bodyPr>
          <a:lstStyle/>
          <a:p>
            <a:pPr algn="just"/>
            <a:r>
              <a:rPr lang="en-US" sz="3200" dirty="0" smtClean="0"/>
              <a:t>Presidential election 2017 </a:t>
            </a:r>
            <a:r>
              <a:rPr lang="mr-IN" sz="3200" dirty="0" smtClean="0"/>
              <a:t>…</a:t>
            </a:r>
            <a:endParaRPr lang="en-US" sz="32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 smtClean="0"/>
          </a:p>
          <a:p>
            <a:pPr algn="just"/>
            <a:r>
              <a:rPr lang="en-US" sz="3200" dirty="0" smtClean="0"/>
              <a:t>NSDS </a:t>
            </a:r>
            <a:r>
              <a:rPr lang="ru-RU" sz="3200" dirty="0" smtClean="0"/>
              <a:t>2018-204</a:t>
            </a:r>
            <a:r>
              <a:rPr lang="en-US" sz="3200" dirty="0" smtClean="0"/>
              <a:t>0</a:t>
            </a:r>
            <a:r>
              <a:rPr lang="ru-RU" sz="3200" dirty="0" smtClean="0"/>
              <a:t> </a:t>
            </a:r>
            <a:r>
              <a:rPr lang="en-US" sz="3200" dirty="0" smtClean="0"/>
              <a:t>identified </a:t>
            </a:r>
            <a:r>
              <a:rPr lang="en-US" sz="3200" dirty="0"/>
              <a:t>as</a:t>
            </a:r>
            <a:r>
              <a:rPr lang="ru-RU" sz="3200" dirty="0"/>
              <a:t>: «</a:t>
            </a:r>
            <a:r>
              <a:rPr lang="en-US" sz="3200" dirty="0" smtClean="0"/>
              <a:t>…Current </a:t>
            </a:r>
            <a:r>
              <a:rPr lang="en-US" sz="3200" dirty="0"/>
              <a:t>level of professionality, competence and personal values of certain state and municipal servants not appropriate to established </a:t>
            </a:r>
            <a:r>
              <a:rPr lang="en-US" sz="3200" dirty="0" smtClean="0"/>
              <a:t>requirement…</a:t>
            </a:r>
            <a:r>
              <a:rPr lang="ru-RU" sz="3200" dirty="0" smtClean="0"/>
              <a:t>»</a:t>
            </a:r>
            <a:endParaRPr lang="en-US" sz="32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 smtClean="0"/>
          </a:p>
          <a:p>
            <a:pPr algn="just"/>
            <a:r>
              <a:rPr lang="ru-RU" sz="3200" dirty="0" smtClean="0"/>
              <a:t>«</a:t>
            </a:r>
            <a:r>
              <a:rPr lang="en-US" sz="3200" dirty="0" smtClean="0"/>
              <a:t>The Year of Regional development in the Kyrgyz Republic</a:t>
            </a:r>
            <a:r>
              <a:rPr lang="ru-RU" sz="3200" dirty="0" smtClean="0"/>
              <a:t>»</a:t>
            </a:r>
            <a:endParaRPr lang="en-US" sz="32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 smtClean="0"/>
          </a:p>
          <a:p>
            <a:pPr algn="just"/>
            <a:r>
              <a:rPr lang="ru-RU" sz="3200" dirty="0" smtClean="0"/>
              <a:t>«</a:t>
            </a:r>
            <a:r>
              <a:rPr lang="en-US" sz="3200" dirty="0" smtClean="0"/>
              <a:t>Administrative territorial reforms</a:t>
            </a:r>
            <a:r>
              <a:rPr lang="ru-RU" sz="3200" dirty="0" smtClean="0"/>
              <a:t>»</a:t>
            </a:r>
            <a:r>
              <a:rPr lang="en-US" sz="3200" dirty="0" smtClean="0"/>
              <a:t> (sustainable development through development of regions)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9326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REASONS FOR IMPROVING OF CAPACITY BUUILDING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5694" y="1231900"/>
            <a:ext cx="8787606" cy="5149428"/>
          </a:xfrm>
        </p:spPr>
        <p:txBody>
          <a:bodyPr>
            <a:noAutofit/>
          </a:bodyPr>
          <a:lstStyle/>
          <a:p>
            <a:pPr lvl="0" algn="just"/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</a:rPr>
              <a:t>Current level of capacity, including educational background</a:t>
            </a:r>
            <a:r>
              <a:rPr lang="ru-RU" sz="3000" b="1" dirty="0" smtClean="0">
                <a:solidFill>
                  <a:schemeClr val="bg2">
                    <a:lumMod val="75000"/>
                  </a:schemeClr>
                </a:solidFill>
              </a:rPr>
              <a:t>;</a:t>
            </a:r>
            <a:endParaRPr lang="ru-RU" sz="3000" b="1" dirty="0">
              <a:solidFill>
                <a:schemeClr val="bg2">
                  <a:lumMod val="75000"/>
                </a:schemeClr>
              </a:solidFill>
            </a:endParaRPr>
          </a:p>
          <a:p>
            <a:pPr lvl="0" algn="just"/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</a:rPr>
              <a:t>The results of performance appraisal;</a:t>
            </a:r>
          </a:p>
          <a:p>
            <a:pPr lvl="0" algn="just"/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</a:rPr>
              <a:t>The results of training needs assessment and definition of main barriers (obstacles) in capacity building;</a:t>
            </a:r>
          </a:p>
          <a:p>
            <a:pPr lvl="0" algn="just"/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</a:rPr>
              <a:t>Influence of implemented upgrading  actions (training courses) for quality of decision making;</a:t>
            </a:r>
          </a:p>
          <a:p>
            <a:pPr lvl="0" algn="just"/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</a:rPr>
              <a:t>Identification new needs in capacity strengthening and skills upgrading for professional and personal development.</a:t>
            </a:r>
            <a:endParaRPr lang="ru-RU" sz="30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366" y="119271"/>
            <a:ext cx="9356834" cy="795129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VISION OF CAPACITY BUILDING OUTPUTS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745067"/>
            <a:ext cx="9194800" cy="582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77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ts val="4500"/>
              </a:lnSpc>
            </a:pPr>
            <a:r>
              <a:rPr lang="en-US" sz="3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TARGET &amp; DIRECTIONS FOR CAPACITY BUILDING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2994" y="1062038"/>
            <a:ext cx="8825706" cy="5211762"/>
          </a:xfrm>
        </p:spPr>
        <p:txBody>
          <a:bodyPr>
            <a:normAutofit/>
          </a:bodyPr>
          <a:lstStyle/>
          <a:p>
            <a:pPr algn="just"/>
            <a:r>
              <a:rPr lang="en-US" sz="3400" b="1" u="sng" dirty="0">
                <a:solidFill>
                  <a:schemeClr val="bg2">
                    <a:lumMod val="75000"/>
                  </a:schemeClr>
                </a:solidFill>
              </a:rPr>
              <a:t>Target: 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en-US" sz="3400" b="1" dirty="0" smtClean="0">
                <a:solidFill>
                  <a:schemeClr val="bg2">
                    <a:lumMod val="75000"/>
                  </a:schemeClr>
                </a:solidFill>
              </a:rPr>
              <a:t>Increasing </a:t>
            </a:r>
            <a:r>
              <a:rPr lang="en-US" sz="3400" b="1" dirty="0">
                <a:solidFill>
                  <a:schemeClr val="bg2">
                    <a:lumMod val="75000"/>
                  </a:schemeClr>
                </a:solidFill>
              </a:rPr>
              <a:t>state body competitiveness</a:t>
            </a:r>
            <a:r>
              <a:rPr lang="ru-RU" sz="3400" b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3400" b="1" dirty="0">
                <a:solidFill>
                  <a:schemeClr val="bg2">
                    <a:lumMod val="75000"/>
                  </a:schemeClr>
                </a:solidFill>
              </a:rPr>
              <a:t>through upgrading of civil servants </a:t>
            </a:r>
            <a:r>
              <a:rPr lang="en-US" sz="3400" b="1" dirty="0" smtClean="0">
                <a:solidFill>
                  <a:schemeClr val="bg2">
                    <a:lumMod val="75000"/>
                  </a:schemeClr>
                </a:solidFill>
              </a:rPr>
              <a:t>potentials</a:t>
            </a:r>
            <a:r>
              <a:rPr lang="ru-RU" sz="3400" b="1" dirty="0" smtClean="0">
                <a:solidFill>
                  <a:schemeClr val="bg2">
                    <a:lumMod val="75000"/>
                  </a:schemeClr>
                </a:solidFill>
              </a:rPr>
              <a:t>…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sz="3400" b="1" dirty="0">
              <a:solidFill>
                <a:schemeClr val="bg2">
                  <a:lumMod val="75000"/>
                </a:schemeClr>
              </a:solidFill>
            </a:endParaRPr>
          </a:p>
          <a:p>
            <a:pPr algn="just"/>
            <a:r>
              <a:rPr lang="en-US" sz="3400" b="1" u="sng" dirty="0">
                <a:solidFill>
                  <a:schemeClr val="bg2">
                    <a:lumMod val="75000"/>
                  </a:schemeClr>
                </a:solidFill>
              </a:rPr>
              <a:t>Directions:</a:t>
            </a:r>
            <a:r>
              <a:rPr lang="en-US" sz="3400" b="1" dirty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  <a:p>
            <a:pPr marL="0" indent="0" algn="just">
              <a:buNone/>
            </a:pPr>
            <a:r>
              <a:rPr lang="en-US" sz="3400" b="1" dirty="0">
                <a:solidFill>
                  <a:schemeClr val="bg2">
                    <a:lumMod val="75000"/>
                  </a:schemeClr>
                </a:solidFill>
              </a:rPr>
              <a:t>- Professional development - New skills through professional development program;</a:t>
            </a:r>
          </a:p>
          <a:p>
            <a:pPr marL="0" indent="0" algn="just">
              <a:buNone/>
            </a:pPr>
            <a:r>
              <a:rPr lang="en-US" sz="3400" b="1" dirty="0">
                <a:solidFill>
                  <a:schemeClr val="bg2">
                    <a:lumMod val="75000"/>
                  </a:schemeClr>
                </a:solidFill>
              </a:rPr>
              <a:t>- Personal development - Leadership, personal management skills and others…</a:t>
            </a:r>
            <a:endParaRPr lang="en-US" sz="34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65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CURRENT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SYSTEM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FOR CIVIL SERVANTS CAPACITY BUILDING 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2366" y="1234894"/>
            <a:ext cx="9204434" cy="5256584"/>
          </a:xfrm>
        </p:spPr>
        <p:txBody>
          <a:bodyPr>
            <a:noAutofit/>
          </a:bodyPr>
          <a:lstStyle/>
          <a:p>
            <a:pPr algn="just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State order from government through SPS</a:t>
            </a:r>
            <a:r>
              <a:rPr lang="en-US" sz="4400" dirty="0" smtClean="0">
                <a:solidFill>
                  <a:schemeClr val="bg2">
                    <a:lumMod val="75000"/>
                  </a:schemeClr>
                </a:solidFill>
              </a:rPr>
              <a:t>;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sz="4400" dirty="0">
              <a:solidFill>
                <a:schemeClr val="bg2">
                  <a:lumMod val="75000"/>
                </a:schemeClr>
              </a:solidFill>
            </a:endParaRPr>
          </a:p>
          <a:p>
            <a:pPr algn="just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Public tender for local Universities</a:t>
            </a:r>
            <a:r>
              <a:rPr lang="en-US" sz="4400" dirty="0" smtClean="0">
                <a:solidFill>
                  <a:schemeClr val="bg2">
                    <a:lumMod val="75000"/>
                  </a:schemeClr>
                </a:solidFill>
              </a:rPr>
              <a:t>;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sz="4400" dirty="0">
              <a:solidFill>
                <a:schemeClr val="bg2">
                  <a:lumMod val="75000"/>
                </a:schemeClr>
              </a:solidFill>
            </a:endParaRPr>
          </a:p>
          <a:p>
            <a:pPr algn="just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International &amp; Donor Organizations</a:t>
            </a:r>
            <a:r>
              <a:rPr lang="en-US" sz="4400" dirty="0" smtClean="0">
                <a:solidFill>
                  <a:schemeClr val="bg2">
                    <a:lumMod val="75000"/>
                  </a:schemeClr>
                </a:solidFill>
              </a:rPr>
              <a:t>;</a:t>
            </a:r>
          </a:p>
          <a:p>
            <a:pPr algn="just">
              <a:spcBef>
                <a:spcPts val="0"/>
              </a:spcBef>
            </a:pPr>
            <a:endParaRPr lang="en-US" sz="4400" dirty="0">
              <a:solidFill>
                <a:schemeClr val="bg2">
                  <a:lumMod val="75000"/>
                </a:schemeClr>
              </a:solidFill>
            </a:endParaRPr>
          </a:p>
          <a:p>
            <a:pPr algn="just"/>
            <a:r>
              <a:rPr lang="en-US" sz="4400" dirty="0">
                <a:solidFill>
                  <a:schemeClr val="bg2">
                    <a:lumMod val="75000"/>
                  </a:schemeClr>
                </a:solidFill>
              </a:rPr>
              <a:t>State body professional courses.</a:t>
            </a:r>
          </a:p>
        </p:txBody>
      </p:sp>
    </p:spTree>
    <p:extLst>
      <p:ext uri="{BB962C8B-B14F-4D97-AF65-F5344CB8AC3E}">
        <p14:creationId xmlns:p14="http://schemas.microsoft.com/office/powerpoint/2010/main" val="147851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068" y="39443"/>
            <a:ext cx="9314742" cy="977899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  <a:latin typeface="+mn-lt"/>
              </a:rPr>
              <a:t>ACADEMY OF PUBLIC ADMINISTRATION UNDER THE PRESIDENT OF THE KYRGYZ REPUBLIC </a:t>
            </a:r>
            <a:endParaRPr lang="ru-RU" sz="32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56" name="Заголовок 1"/>
          <p:cNvSpPr txBox="1">
            <a:spLocks/>
          </p:cNvSpPr>
          <p:nvPr/>
        </p:nvSpPr>
        <p:spPr>
          <a:xfrm>
            <a:off x="732367" y="5239524"/>
            <a:ext cx="9668933" cy="1381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Is 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the </a:t>
            </a: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only educational and research institution in the country in the field of training 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and re-training of </a:t>
            </a: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state and municipal 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servants </a:t>
            </a: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of Kyrgyz Republic established by the President of the Kyrgyz Republic</a:t>
            </a:r>
          </a:p>
        </p:txBody>
      </p:sp>
      <p:pic>
        <p:nvPicPr>
          <p:cNvPr id="2051" name="Picture 3" descr="E:\Фотографии для юбилея\Фото на СТЕНД 2017\IMG_10022017_15093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95" b="18996"/>
          <a:stretch/>
        </p:blipFill>
        <p:spPr bwMode="auto">
          <a:xfrm>
            <a:off x="745069" y="1109133"/>
            <a:ext cx="9656232" cy="405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89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3300" y="101602"/>
            <a:ext cx="9017000" cy="977899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MISSION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6" name="Заголовок 1"/>
          <p:cNvSpPr txBox="1">
            <a:spLocks/>
          </p:cNvSpPr>
          <p:nvPr/>
        </p:nvSpPr>
        <p:spPr>
          <a:xfrm>
            <a:off x="850900" y="3710905"/>
            <a:ext cx="8890000" cy="7340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b="1" dirty="0">
                <a:solidFill>
                  <a:schemeClr val="accent1"/>
                </a:solidFill>
              </a:rPr>
              <a:t>The Academy aims at the formation of the new generation of civil servants able to:</a:t>
            </a:r>
          </a:p>
        </p:txBody>
      </p:sp>
      <p:pic>
        <p:nvPicPr>
          <p:cNvPr id="3074" name="Picture 2" descr="E:\Фотографии для юбилея\Фото на СТЕНД 2017\Публичная лекция Фехтеля_14.03.2017_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63"/>
          <a:stretch/>
        </p:blipFill>
        <p:spPr bwMode="auto">
          <a:xfrm>
            <a:off x="2031010" y="959859"/>
            <a:ext cx="3341089" cy="2751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31010" y="4445000"/>
            <a:ext cx="3582753" cy="223792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867761" y="4444999"/>
            <a:ext cx="3582753" cy="223792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070826" y="4692423"/>
            <a:ext cx="3542937" cy="19905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bg1"/>
                </a:solidFill>
              </a:rPr>
              <a:t>develop, implement, monitor and evaluate public policies;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bg1"/>
                </a:solidFill>
              </a:rPr>
              <a:t>identify, formulate, analyze and solve problems,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bg1"/>
                </a:solidFill>
              </a:rPr>
              <a:t>make strategic and operational planning,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907577" y="4568710"/>
            <a:ext cx="3542937" cy="19905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en-US" sz="1800" dirty="0">
                <a:solidFill>
                  <a:schemeClr val="bg1"/>
                </a:solidFill>
              </a:rPr>
              <a:t>think critically,</a:t>
            </a:r>
          </a:p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en-US" sz="1800" dirty="0">
                <a:solidFill>
                  <a:schemeClr val="bg1"/>
                </a:solidFill>
              </a:rPr>
              <a:t>compete in the marketplace, </a:t>
            </a:r>
          </a:p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en-US" sz="1800" dirty="0">
                <a:solidFill>
                  <a:schemeClr val="bg1"/>
                </a:solidFill>
              </a:rPr>
              <a:t>accept new experience,</a:t>
            </a:r>
          </a:p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en-US" sz="1800" dirty="0">
                <a:solidFill>
                  <a:schemeClr val="bg1"/>
                </a:solidFill>
              </a:rPr>
              <a:t>maintain an open dialogue.</a:t>
            </a:r>
          </a:p>
        </p:txBody>
      </p:sp>
      <p:pic>
        <p:nvPicPr>
          <p:cNvPr id="3075" name="Picture 3" descr="E:\Фотографии для юбилея\Фото на СТЕНД 2017\Публичная лекция Фехтеля_14.03.2017_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5" r="2019"/>
          <a:stretch/>
        </p:blipFill>
        <p:spPr bwMode="auto">
          <a:xfrm>
            <a:off x="6108699" y="957944"/>
            <a:ext cx="3341813" cy="275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51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767</TotalTime>
  <Words>676</Words>
  <Application>Microsoft Macintosh PowerPoint</Application>
  <PresentationFormat>Другой</PresentationFormat>
  <Paragraphs>103</Paragraphs>
  <Slides>15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Calibri</vt:lpstr>
      <vt:lpstr>Calibri Light</vt:lpstr>
      <vt:lpstr>Mangal</vt:lpstr>
      <vt:lpstr>Wingdings</vt:lpstr>
      <vt:lpstr>Arial</vt:lpstr>
      <vt:lpstr>Office Theme</vt:lpstr>
      <vt:lpstr>Презентация PowerPoint</vt:lpstr>
      <vt:lpstr>Презентация PowerPoint</vt:lpstr>
      <vt:lpstr>CONDITIONS OF PUBLIC ADMINISTRATION DEVELOPMENT</vt:lpstr>
      <vt:lpstr>REASONS FOR IMPROVING OF CAPACITY BUUILDING</vt:lpstr>
      <vt:lpstr>VISION OF CAPACITY BUILDING OUTPUTS</vt:lpstr>
      <vt:lpstr>TARGET &amp; DIRECTIONS FOR CAPACITY BUILDING</vt:lpstr>
      <vt:lpstr>CURRENT SYSTEM FOR CIVIL SERVANTS CAPACITY BUILDING </vt:lpstr>
      <vt:lpstr>ACADEMY OF PUBLIC ADMINISTRATION UNDER THE PRESIDENT OF THE KYRGYZ REPUBLIC </vt:lpstr>
      <vt:lpstr>MISSION</vt:lpstr>
      <vt:lpstr>EDUCATIONAL PROGRAMS IN THE ACADEMY OF PUBLIC ADMINISTRATION UNDER THE PRESIDENT OF THE KYRGYZ REPUBLIC</vt:lpstr>
      <vt:lpstr>INSTITUTE FOR  RESEARCH OF PUBLIC ADMINISTRATION DEVELOPMENT </vt:lpstr>
      <vt:lpstr>HIGHER COURSES OF ADMINISTRATION AND MANAGEMENT</vt:lpstr>
      <vt:lpstr>DEPARTMENT OF  EDUCATION AND SCIENCE</vt:lpstr>
      <vt:lpstr>Презентация PowerPoint</vt:lpstr>
      <vt:lpstr>КОШ КЕЛИҢИЗДЕР! WELCOME TO KYRGYZSTAN!</vt:lpstr>
    </vt:vector>
  </TitlesOfParts>
  <Company>PJSC "New Engineering Technologies"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Пользователь Microsoft Office</cp:lastModifiedBy>
  <cp:revision>123</cp:revision>
  <cp:lastPrinted>2017-12-02T13:44:06Z</cp:lastPrinted>
  <dcterms:created xsi:type="dcterms:W3CDTF">2016-11-18T14:12:19Z</dcterms:created>
  <dcterms:modified xsi:type="dcterms:W3CDTF">2018-10-01T05:59:15Z</dcterms:modified>
</cp:coreProperties>
</file>