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48" r:id="rId1"/>
    <p:sldMasterId id="2147483660" r:id="rId3"/>
  </p:sldMasterIdLst>
  <p:notesMasterIdLst>
    <p:notesMasterId r:id="rId5"/>
  </p:notesMasterIdLst>
  <p:sldIdLst>
    <p:sldId id="256"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x="9144000" cy="51435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94660"/>
  </p:normalViewPr>
  <p:slideViewPr>
    <p:cSldViewPr snapToGrid="0">
      <p:cViewPr varScale="1">
        <p:scale>
          <a:sx n="100" d="100"/>
          <a:sy n="100" d="100"/>
        </p:scale>
        <p:origin x="0" y="0"/>
      </p:cViewPr>
      <p:guideLst>
        <p:guide orient="horz" pos="1620"/>
        <p:guide pos="2880"/>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2" name="Shape 2"/>
        <p:cNvGrpSpPr/>
        <p:nvPr/>
      </p:nvGrpSpPr>
      <p:grpSpPr>
        <a:xfrm>
          <a:off x="0" y="0"/>
          <a:ext cx="0" cy="0"/>
          <a:chOff x="0" y="0"/>
          <a:chExt cx="0" cy="0"/>
        </a:xfrm>
      </p:grpSpPr>
      <p:sp>
        <p:nvSpPr>
          <p:cNvPr id="3" name="Google Shape;3;n"/>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80" name="Shape 80"/>
        <p:cNvGrpSpPr/>
        <p:nvPr/>
      </p:nvGrpSpPr>
      <p:grpSpPr>
        <a:xfrm>
          <a:off x="0" y="0"/>
          <a:ext cx="0" cy="0"/>
          <a:chOff x="0" y="0"/>
          <a:chExt cx="0" cy="0"/>
        </a:xfrm>
      </p:grpSpPr>
      <p:sp>
        <p:nvSpPr>
          <p:cNvPr id="81" name="Google Shape;81;gba051eba67_2_30:notes"/>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gba051eba67_2_30:notes"/>
          <p:cNvSpPr txBox="1"/>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41" name="Shape 141"/>
        <p:cNvGrpSpPr/>
        <p:nvPr/>
      </p:nvGrpSpPr>
      <p:grpSpPr>
        <a:xfrm>
          <a:off x="0" y="0"/>
          <a:ext cx="0" cy="0"/>
          <a:chOff x="0" y="0"/>
          <a:chExt cx="0" cy="0"/>
        </a:xfrm>
      </p:grpSpPr>
      <p:sp>
        <p:nvSpPr>
          <p:cNvPr id="142" name="Google Shape;142;g23a8eef44d3_0_47: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23a8eef44d3_0_47: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48" name="Shape 148"/>
        <p:cNvGrpSpPr/>
        <p:nvPr/>
      </p:nvGrpSpPr>
      <p:grpSpPr>
        <a:xfrm>
          <a:off x="0" y="0"/>
          <a:ext cx="0" cy="0"/>
          <a:chOff x="0" y="0"/>
          <a:chExt cx="0" cy="0"/>
        </a:xfrm>
      </p:grpSpPr>
      <p:sp>
        <p:nvSpPr>
          <p:cNvPr id="149" name="Google Shape;149;g23a8eef44d3_0_55: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23a8eef44d3_0_55: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56" name="Shape 156"/>
        <p:cNvGrpSpPr/>
        <p:nvPr/>
      </p:nvGrpSpPr>
      <p:grpSpPr>
        <a:xfrm>
          <a:off x="0" y="0"/>
          <a:ext cx="0" cy="0"/>
          <a:chOff x="0" y="0"/>
          <a:chExt cx="0" cy="0"/>
        </a:xfrm>
      </p:grpSpPr>
      <p:sp>
        <p:nvSpPr>
          <p:cNvPr id="157" name="Google Shape;157;g18f849d0cd0_0_9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18f849d0cd0_0_9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64" name="Shape 164"/>
        <p:cNvGrpSpPr/>
        <p:nvPr/>
      </p:nvGrpSpPr>
      <p:grpSpPr>
        <a:xfrm>
          <a:off x="0" y="0"/>
          <a:ext cx="0" cy="0"/>
          <a:chOff x="0" y="0"/>
          <a:chExt cx="0" cy="0"/>
        </a:xfrm>
      </p:grpSpPr>
      <p:sp>
        <p:nvSpPr>
          <p:cNvPr id="165" name="Google Shape;165;g18f849d0cd0_0_59: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8f849d0cd0_0_59: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70" name="Shape 170"/>
        <p:cNvGrpSpPr/>
        <p:nvPr/>
      </p:nvGrpSpPr>
      <p:grpSpPr>
        <a:xfrm>
          <a:off x="0" y="0"/>
          <a:ext cx="0" cy="0"/>
          <a:chOff x="0" y="0"/>
          <a:chExt cx="0" cy="0"/>
        </a:xfrm>
      </p:grpSpPr>
      <p:sp>
        <p:nvSpPr>
          <p:cNvPr id="171" name="Google Shape;171;g18f849d0cd0_0_121: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8f849d0cd0_0_121: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77" name="Shape 177"/>
        <p:cNvGrpSpPr/>
        <p:nvPr/>
      </p:nvGrpSpPr>
      <p:grpSpPr>
        <a:xfrm>
          <a:off x="0" y="0"/>
          <a:ext cx="0" cy="0"/>
          <a:chOff x="0" y="0"/>
          <a:chExt cx="0" cy="0"/>
        </a:xfrm>
      </p:grpSpPr>
      <p:sp>
        <p:nvSpPr>
          <p:cNvPr id="178" name="Google Shape;178;g23a8eef44d3_0_84: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23a8eef44d3_0_84: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86" name="Shape 186"/>
        <p:cNvGrpSpPr/>
        <p:nvPr/>
      </p:nvGrpSpPr>
      <p:grpSpPr>
        <a:xfrm>
          <a:off x="0" y="0"/>
          <a:ext cx="0" cy="0"/>
          <a:chOff x="0" y="0"/>
          <a:chExt cx="0" cy="0"/>
        </a:xfrm>
      </p:grpSpPr>
      <p:sp>
        <p:nvSpPr>
          <p:cNvPr id="187" name="Google Shape;187;g23a8eef44d3_0_90: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23a8eef44d3_0_90: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95" name="Shape 195"/>
        <p:cNvGrpSpPr/>
        <p:nvPr/>
      </p:nvGrpSpPr>
      <p:grpSpPr>
        <a:xfrm>
          <a:off x="0" y="0"/>
          <a:ext cx="0" cy="0"/>
          <a:chOff x="0" y="0"/>
          <a:chExt cx="0" cy="0"/>
        </a:xfrm>
      </p:grpSpPr>
      <p:sp>
        <p:nvSpPr>
          <p:cNvPr id="196" name="Google Shape;196;g23a8eef44d3_0_96: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23a8eef44d3_0_96: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PhAnim="0" showMasterSp="0">
  <p:cSld>
    <p:spTree>
      <p:nvGrpSpPr>
        <p:cNvPr id="204" name="Shape 204"/>
        <p:cNvGrpSpPr/>
        <p:nvPr/>
      </p:nvGrpSpPr>
      <p:grpSpPr>
        <a:xfrm>
          <a:off x="0" y="0"/>
          <a:ext cx="0" cy="0"/>
          <a:chOff x="0" y="0"/>
          <a:chExt cx="0" cy="0"/>
        </a:xfrm>
      </p:grpSpPr>
      <p:sp>
        <p:nvSpPr>
          <p:cNvPr id="205" name="Google Shape;205;g23a8eef44d3_0_117: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23a8eef44d3_0_117: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PhAnim="0" showMasterSp="0">
  <p:cSld>
    <p:spTree>
      <p:nvGrpSpPr>
        <p:cNvPr id="213" name="Shape 213"/>
        <p:cNvGrpSpPr/>
        <p:nvPr/>
      </p:nvGrpSpPr>
      <p:grpSpPr>
        <a:xfrm>
          <a:off x="0" y="0"/>
          <a:ext cx="0" cy="0"/>
          <a:chOff x="0" y="0"/>
          <a:chExt cx="0" cy="0"/>
        </a:xfrm>
      </p:grpSpPr>
      <p:sp>
        <p:nvSpPr>
          <p:cNvPr id="214" name="Google Shape;214;g23a8eef44d3_0_12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23a8eef44d3_0_12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86" name="Shape 86"/>
        <p:cNvGrpSpPr/>
        <p:nvPr/>
      </p:nvGrpSpPr>
      <p:grpSpPr>
        <a:xfrm>
          <a:off x="0" y="0"/>
          <a:ext cx="0" cy="0"/>
          <a:chOff x="0" y="0"/>
          <a:chExt cx="0" cy="0"/>
        </a:xfrm>
      </p:grpSpPr>
      <p:sp>
        <p:nvSpPr>
          <p:cNvPr id="87" name="Google Shape;87;g18f849d0cd0_0_25: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18f849d0cd0_0_25: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PhAnim="0" showMasterSp="0">
  <p:cSld>
    <p:spTree>
      <p:nvGrpSpPr>
        <p:cNvPr id="220" name="Shape 220"/>
        <p:cNvGrpSpPr/>
        <p:nvPr/>
      </p:nvGrpSpPr>
      <p:grpSpPr>
        <a:xfrm>
          <a:off x="0" y="0"/>
          <a:ext cx="0" cy="0"/>
          <a:chOff x="0" y="0"/>
          <a:chExt cx="0" cy="0"/>
        </a:xfrm>
      </p:grpSpPr>
      <p:sp>
        <p:nvSpPr>
          <p:cNvPr id="221" name="Google Shape;221;g23a8eef44d3_0_137: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23a8eef44d3_0_137: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PhAnim="0" showMasterSp="0">
  <p:cSld>
    <p:spTree>
      <p:nvGrpSpPr>
        <p:cNvPr id="226" name="Shape 226"/>
        <p:cNvGrpSpPr/>
        <p:nvPr/>
      </p:nvGrpSpPr>
      <p:grpSpPr>
        <a:xfrm>
          <a:off x="0" y="0"/>
          <a:ext cx="0" cy="0"/>
          <a:chOff x="0" y="0"/>
          <a:chExt cx="0" cy="0"/>
        </a:xfrm>
      </p:grpSpPr>
      <p:sp>
        <p:nvSpPr>
          <p:cNvPr id="227" name="Google Shape;227;g23a8eef44d3_0_145: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23a8eef44d3_0_145: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PhAnim="0" showMasterSp="0">
  <p:cSld>
    <p:spTree>
      <p:nvGrpSpPr>
        <p:cNvPr id="232" name="Shape 232"/>
        <p:cNvGrpSpPr/>
        <p:nvPr/>
      </p:nvGrpSpPr>
      <p:grpSpPr>
        <a:xfrm>
          <a:off x="0" y="0"/>
          <a:ext cx="0" cy="0"/>
          <a:chOff x="0" y="0"/>
          <a:chExt cx="0" cy="0"/>
        </a:xfrm>
      </p:grpSpPr>
      <p:sp>
        <p:nvSpPr>
          <p:cNvPr id="233" name="Google Shape;233;g23a8eef44d3_0_153: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23a8eef44d3_0_153: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PhAnim="0" showMasterSp="0">
  <p:cSld>
    <p:spTree>
      <p:nvGrpSpPr>
        <p:cNvPr id="238" name="Shape 238"/>
        <p:cNvGrpSpPr/>
        <p:nvPr/>
      </p:nvGrpSpPr>
      <p:grpSpPr>
        <a:xfrm>
          <a:off x="0" y="0"/>
          <a:ext cx="0" cy="0"/>
          <a:chOff x="0" y="0"/>
          <a:chExt cx="0" cy="0"/>
        </a:xfrm>
      </p:grpSpPr>
      <p:sp>
        <p:nvSpPr>
          <p:cNvPr id="239" name="Google Shape;239;g18f849d0cd0_0_77: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18f849d0cd0_0_77: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PhAnim="0" showMasterSp="0">
  <p:cSld>
    <p:spTree>
      <p:nvGrpSpPr>
        <p:cNvPr id="244" name="Shape 244"/>
        <p:cNvGrpSpPr/>
        <p:nvPr/>
      </p:nvGrpSpPr>
      <p:grpSpPr>
        <a:xfrm>
          <a:off x="0" y="0"/>
          <a:ext cx="0" cy="0"/>
          <a:chOff x="0" y="0"/>
          <a:chExt cx="0" cy="0"/>
        </a:xfrm>
      </p:grpSpPr>
      <p:sp>
        <p:nvSpPr>
          <p:cNvPr id="245" name="Google Shape;245;gba051eba67_2_47:notes"/>
          <p:cNvSpPr txBox="1"/>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p>
        </p:txBody>
      </p:sp>
      <p:sp>
        <p:nvSpPr>
          <p:cNvPr id="246" name="Google Shape;246;gba051eba67_2_47:notes"/>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93" name="Shape 93"/>
        <p:cNvGrpSpPr/>
        <p:nvPr/>
      </p:nvGrpSpPr>
      <p:grpSpPr>
        <a:xfrm>
          <a:off x="0" y="0"/>
          <a:ext cx="0" cy="0"/>
          <a:chOff x="0" y="0"/>
          <a:chExt cx="0" cy="0"/>
        </a:xfrm>
      </p:grpSpPr>
      <p:sp>
        <p:nvSpPr>
          <p:cNvPr id="94" name="Google Shape;94;g18f849d0cd0_0_36: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18f849d0cd0_0_36: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00" name="Shape 100"/>
        <p:cNvGrpSpPr/>
        <p:nvPr/>
      </p:nvGrpSpPr>
      <p:grpSpPr>
        <a:xfrm>
          <a:off x="0" y="0"/>
          <a:ext cx="0" cy="0"/>
          <a:chOff x="0" y="0"/>
          <a:chExt cx="0" cy="0"/>
        </a:xfrm>
      </p:grpSpPr>
      <p:sp>
        <p:nvSpPr>
          <p:cNvPr id="101" name="Google Shape;101;gba051eba67_2_35:notes"/>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gba051eba67_2_35:notes"/>
          <p:cNvSpPr txBox="1"/>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106" name="Shape 106"/>
        <p:cNvGrpSpPr/>
        <p:nvPr/>
      </p:nvGrpSpPr>
      <p:grpSpPr>
        <a:xfrm>
          <a:off x="0" y="0"/>
          <a:ext cx="0" cy="0"/>
          <a:chOff x="0" y="0"/>
          <a:chExt cx="0" cy="0"/>
        </a:xfrm>
      </p:grpSpPr>
      <p:sp>
        <p:nvSpPr>
          <p:cNvPr id="107" name="Google Shape;107;g18f849d0cd0_0_47: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18f849d0cd0_0_47: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112" name="Shape 112"/>
        <p:cNvGrpSpPr/>
        <p:nvPr/>
      </p:nvGrpSpPr>
      <p:grpSpPr>
        <a:xfrm>
          <a:off x="0" y="0"/>
          <a:ext cx="0" cy="0"/>
          <a:chOff x="0" y="0"/>
          <a:chExt cx="0" cy="0"/>
        </a:xfrm>
      </p:grpSpPr>
      <p:sp>
        <p:nvSpPr>
          <p:cNvPr id="113" name="Google Shape;113;g23a8eef44d3_0_18: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23a8eef44d3_0_18: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18" name="Shape 118"/>
        <p:cNvGrpSpPr/>
        <p:nvPr/>
      </p:nvGrpSpPr>
      <p:grpSpPr>
        <a:xfrm>
          <a:off x="0" y="0"/>
          <a:ext cx="0" cy="0"/>
          <a:chOff x="0" y="0"/>
          <a:chExt cx="0" cy="0"/>
        </a:xfrm>
      </p:grpSpPr>
      <p:sp>
        <p:nvSpPr>
          <p:cNvPr id="119" name="Google Shape;119;g23a8eef44d3_0_26: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23a8eef44d3_0_26: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25" name="Shape 125"/>
        <p:cNvGrpSpPr/>
        <p:nvPr/>
      </p:nvGrpSpPr>
      <p:grpSpPr>
        <a:xfrm>
          <a:off x="0" y="0"/>
          <a:ext cx="0" cy="0"/>
          <a:chOff x="0" y="0"/>
          <a:chExt cx="0" cy="0"/>
        </a:xfrm>
      </p:grpSpPr>
      <p:sp>
        <p:nvSpPr>
          <p:cNvPr id="126" name="Google Shape;126;g23a8eef44d3_0_34: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23a8eef44d3_0_34: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33" name="Shape 133"/>
        <p:cNvGrpSpPr/>
        <p:nvPr/>
      </p:nvGrpSpPr>
      <p:grpSpPr>
        <a:xfrm>
          <a:off x="0" y="0"/>
          <a:ext cx="0" cy="0"/>
          <a:chOff x="0" y="0"/>
          <a:chExt cx="0" cy="0"/>
        </a:xfrm>
      </p:grpSpPr>
      <p:sp>
        <p:nvSpPr>
          <p:cNvPr id="134" name="Google Shape;134;g18f849d0cd0_0_14:notes"/>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18f849d0cd0_0_14:notes"/>
          <p:cNvSpPr txBox="1"/>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matchingName="Title slid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44" name="Shape 44"/>
        <p:cNvGrpSpPr/>
        <p:nvPr/>
      </p:nvGrpSpPr>
      <p:grpSpPr>
        <a:xfrm>
          <a:off x="0" y="0"/>
          <a:ext cx="0" cy="0"/>
          <a:chOff x="0" y="0"/>
          <a:chExt cx="0" cy="0"/>
        </a:xfrm>
      </p:grpSpPr>
      <p:sp>
        <p:nvSpPr>
          <p:cNvPr id="45" name="Google Shape;45;p11"/>
          <p:cNvSpPr txBox="1"/>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p:txBody>
      </p:sp>
      <p:sp>
        <p:nvSpPr>
          <p:cNvPr id="47" name="Google Shape;47;p11"/>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matchingName="Blank">
  <p:cSld name="BLANK">
    <p:spTree>
      <p:nvGrpSpPr>
        <p:cNvPr id="48" name="Shape 48"/>
        <p:cNvGrpSpPr/>
        <p:nvPr/>
      </p:nvGrpSpPr>
      <p:grpSpPr>
        <a:xfrm>
          <a:off x="0" y="0"/>
          <a:ext cx="0" cy="0"/>
          <a:chOff x="0" y="0"/>
          <a:chExt cx="0" cy="0"/>
        </a:xfrm>
      </p:grpSpPr>
      <p:sp>
        <p:nvSpPr>
          <p:cNvPr id="49" name="Google Shape;49;p12"/>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matchingName="Section header">
  <p:cSld name="SECTION_HEADER">
    <p:spTree>
      <p:nvGrpSpPr>
        <p:cNvPr id="54" name="Shape 54"/>
        <p:cNvGrpSpPr/>
        <p:nvPr/>
      </p:nvGrpSpPr>
      <p:grpSpPr>
        <a:xfrm>
          <a:off x="0" y="0"/>
          <a:ext cx="0" cy="0"/>
          <a:chOff x="0" y="0"/>
          <a:chExt cx="0" cy="0"/>
        </a:xfrm>
      </p:grpSpPr>
      <p:pic>
        <p:nvPicPr>
          <p:cNvPr id="55" name="Google Shape;55;p14"/>
          <p:cNvPicPr preferRelativeResize="0"/>
          <p:nvPr/>
        </p:nvPicPr>
        <p:blipFill rotWithShape="1">
          <a:blip r:embed="rId2"/>
          <a:srcRect l="5746" t="10160" r="7837" b="17006"/>
          <a:stretch>
            <a:fillRect/>
          </a:stretch>
        </p:blipFill>
        <p:spPr>
          <a:xfrm>
            <a:off x="3" y="0"/>
            <a:ext cx="9144000" cy="5143495"/>
          </a:xfrm>
          <a:prstGeom prst="rect">
            <a:avLst/>
          </a:prstGeom>
          <a:noFill/>
          <a:ln>
            <a:noFill/>
          </a:ln>
        </p:spPr>
      </p:pic>
      <p:sp>
        <p:nvSpPr>
          <p:cNvPr id="56" name="Google Shape;56;p14"/>
          <p:cNvSpPr/>
          <p:nvPr/>
        </p:nvSpPr>
        <p:spPr>
          <a:xfrm>
            <a:off x="3" y="0"/>
            <a:ext cx="9159300" cy="5143500"/>
          </a:xfrm>
          <a:prstGeom prst="rect">
            <a:avLst/>
          </a:prstGeom>
          <a:solidFill>
            <a:srgbClr val="935739">
              <a:alpha val="93730"/>
            </a:srgbClr>
          </a:solidFill>
          <a:ln w="9525" cap="flat" cmpd="sng">
            <a:solidFill>
              <a:srgbClr val="93573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panose="020B0604020202020204"/>
              <a:buNone/>
            </a:pPr>
            <a:endParaRPr sz="1400" b="0" i="0" u="none" strike="noStrike" cap="none">
              <a:solidFill>
                <a:srgbClr val="000000"/>
              </a:solidFill>
              <a:latin typeface="Arial" panose="020B0604020202020204"/>
              <a:ea typeface="Arial" panose="020B0604020202020204"/>
              <a:cs typeface="Arial" panose="020B0604020202020204"/>
              <a:sym typeface="Arial" panose="020B0604020202020204"/>
            </a:endParaRPr>
          </a:p>
        </p:txBody>
      </p:sp>
      <p:sp>
        <p:nvSpPr>
          <p:cNvPr id="57" name="Google Shape;57;p14"/>
          <p:cNvSpPr txBox="1"/>
          <p:nvPr>
            <p:ph type="title"/>
          </p:nvPr>
        </p:nvSpPr>
        <p:spPr>
          <a:xfrm>
            <a:off x="311698" y="3989079"/>
            <a:ext cx="8520600" cy="841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3600"/>
              <a:buNone/>
              <a:defRPr sz="32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p:txBody>
      </p:sp>
      <p:pic>
        <p:nvPicPr>
          <p:cNvPr id="58" name="Google Shape;58;p14"/>
          <p:cNvPicPr preferRelativeResize="0"/>
          <p:nvPr/>
        </p:nvPicPr>
        <p:blipFill rotWithShape="1">
          <a:blip r:embed="rId3"/>
          <a:srcRect/>
          <a:stretch>
            <a:fillRect/>
          </a:stretch>
        </p:blipFill>
        <p:spPr>
          <a:xfrm>
            <a:off x="3000126" y="578274"/>
            <a:ext cx="3143743" cy="2219113"/>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ColTx" matchingName="Title and two columns">
  <p:cSld name="TITLE_AND_TWO_COLUMNS">
    <p:spTree>
      <p:nvGrpSpPr>
        <p:cNvPr id="59" name="Shape 59"/>
        <p:cNvGrpSpPr/>
        <p:nvPr/>
      </p:nvGrpSpPr>
      <p:grpSpPr>
        <a:xfrm>
          <a:off x="0" y="0"/>
          <a:ext cx="0" cy="0"/>
          <a:chOff x="0" y="0"/>
          <a:chExt cx="0" cy="0"/>
        </a:xfrm>
      </p:grpSpPr>
      <p:sp>
        <p:nvSpPr>
          <p:cNvPr id="60" name="Google Shape;60;p15"/>
          <p:cNvSpPr/>
          <p:nvPr/>
        </p:nvSpPr>
        <p:spPr>
          <a:xfrm>
            <a:off x="0" y="755700"/>
            <a:ext cx="9144000" cy="43878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panose="020B0604020202020204"/>
              <a:buNone/>
            </a:pPr>
            <a:endParaRPr sz="1400" b="0" i="0" u="none" strike="noStrike" cap="none">
              <a:solidFill>
                <a:schemeClr val="lt1"/>
              </a:solidFill>
              <a:latin typeface="Arial" panose="020B0604020202020204"/>
              <a:ea typeface="Arial" panose="020B0604020202020204"/>
              <a:cs typeface="Arial" panose="020B0604020202020204"/>
              <a:sym typeface="Arial" panose="020B0604020202020204"/>
            </a:endParaRPr>
          </a:p>
        </p:txBody>
      </p:sp>
      <p:sp>
        <p:nvSpPr>
          <p:cNvPr id="61" name="Google Shape;61;p15"/>
          <p:cNvSpPr txBox="1"/>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p:txBody>
      </p:sp>
      <p:sp>
        <p:nvSpPr>
          <p:cNvPr id="62" name="Google Shape;62;p15"/>
          <p:cNvSpPr txBox="1"/>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1pPr>
            <a:lvl2pPr marL="0" marR="0" lvl="1"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2pPr>
            <a:lvl3pPr marL="0" marR="0" lvl="2"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3pPr>
            <a:lvl4pPr marL="0" marR="0" lvl="3"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4pPr>
            <a:lvl5pPr marL="0" marR="0" lvl="4"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5pPr>
            <a:lvl6pPr marL="0" marR="0" lvl="5"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6pPr>
            <a:lvl7pPr marL="0" marR="0" lvl="6"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7pPr>
            <a:lvl8pPr marL="0" marR="0" lvl="7"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8pPr>
            <a:lvl9pPr marL="0" marR="0" lvl="8"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9pPr>
          </a:lstStyle>
          <a:p>
            <a:pPr marL="0" lvl="0" indent="0" algn="r" rtl="0">
              <a:spcBef>
                <a:spcPts val="0"/>
              </a:spcBef>
              <a:spcAft>
                <a:spcPts val="0"/>
              </a:spcAft>
              <a:buNone/>
            </a:pPr>
            <a:fld id="{00000000-1234-1234-1234-123412341234}" type="slidenum">
              <a:rPr lang="en-GB"/>
            </a:fld>
            <a:endParaRPr lang="en-GB"/>
          </a:p>
        </p:txBody>
      </p:sp>
      <p:sp>
        <p:nvSpPr>
          <p:cNvPr id="63" name="Google Shape;63;p15"/>
          <p:cNvSpPr txBox="1"/>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1600"/>
              </a:spcBef>
              <a:spcAft>
                <a:spcPts val="0"/>
              </a:spcAft>
              <a:buSzPts val="1400"/>
              <a:buChar char="○"/>
              <a:defRPr/>
            </a:lvl2pPr>
            <a:lvl3pPr marL="1371600" lvl="2" indent="-317500" algn="l" rtl="0">
              <a:lnSpc>
                <a:spcPct val="115000"/>
              </a:lnSpc>
              <a:spcBef>
                <a:spcPts val="1600"/>
              </a:spcBef>
              <a:spcAft>
                <a:spcPts val="0"/>
              </a:spcAft>
              <a:buSzPts val="1400"/>
              <a:buChar char="■"/>
              <a:defRPr/>
            </a:lvl3pPr>
            <a:lvl4pPr marL="1828800" lvl="3" indent="-317500" algn="l" rtl="0">
              <a:lnSpc>
                <a:spcPct val="115000"/>
              </a:lnSpc>
              <a:spcBef>
                <a:spcPts val="1600"/>
              </a:spcBef>
              <a:spcAft>
                <a:spcPts val="0"/>
              </a:spcAft>
              <a:buSzPts val="1400"/>
              <a:buChar char="●"/>
              <a:defRPr/>
            </a:lvl4pPr>
            <a:lvl5pPr marL="2286000" lvl="4" indent="-317500" algn="l" rtl="0">
              <a:lnSpc>
                <a:spcPct val="115000"/>
              </a:lnSpc>
              <a:spcBef>
                <a:spcPts val="1600"/>
              </a:spcBef>
              <a:spcAft>
                <a:spcPts val="0"/>
              </a:spcAft>
              <a:buSzPts val="1400"/>
              <a:buChar char="○"/>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p:txBody>
      </p:sp>
      <p:sp>
        <p:nvSpPr>
          <p:cNvPr id="64" name="Google Shape;64;p15"/>
          <p:cNvSpPr/>
          <p:nvPr/>
        </p:nvSpPr>
        <p:spPr>
          <a:xfrm>
            <a:off x="0" y="0"/>
            <a:ext cx="9144000" cy="755700"/>
          </a:xfrm>
          <a:prstGeom prst="rect">
            <a:avLst/>
          </a:prstGeom>
          <a:solidFill>
            <a:srgbClr val="935739"/>
          </a:solidFill>
          <a:ln w="9525" cap="flat" cmpd="sng">
            <a:solidFill>
              <a:srgbClr val="93573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panose="020B0604020202020204"/>
              <a:buNone/>
            </a:pPr>
            <a:endParaRPr sz="1400" b="0" i="0" u="none" strike="noStrike" cap="none">
              <a:solidFill>
                <a:srgbClr val="000000"/>
              </a:solidFill>
              <a:latin typeface="Arial" panose="020B0604020202020204"/>
              <a:ea typeface="Arial" panose="020B0604020202020204"/>
              <a:cs typeface="Arial" panose="020B0604020202020204"/>
              <a:sym typeface="Arial" panose="020B0604020202020204"/>
            </a:endParaRPr>
          </a:p>
        </p:txBody>
      </p:sp>
      <p:pic>
        <p:nvPicPr>
          <p:cNvPr id="65" name="Google Shape;65;p15"/>
          <p:cNvPicPr preferRelativeResize="0"/>
          <p:nvPr/>
        </p:nvPicPr>
        <p:blipFill rotWithShape="1">
          <a:blip r:embed="rId2"/>
          <a:srcRect/>
          <a:stretch>
            <a:fillRect/>
          </a:stretch>
        </p:blipFill>
        <p:spPr>
          <a:xfrm>
            <a:off x="684090" y="-300700"/>
            <a:ext cx="1922525" cy="1357100"/>
          </a:xfrm>
          <a:prstGeom prst="rect">
            <a:avLst/>
          </a:prstGeom>
          <a:noFill/>
          <a:ln>
            <a:noFill/>
          </a:ln>
        </p:spPr>
      </p:pic>
      <p:sp>
        <p:nvSpPr>
          <p:cNvPr id="66" name="Google Shape;66;p15"/>
          <p:cNvSpPr txBox="1"/>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1600"/>
              </a:spcBef>
              <a:spcAft>
                <a:spcPts val="0"/>
              </a:spcAft>
              <a:buSzPts val="1400"/>
              <a:buChar char="○"/>
              <a:defRPr/>
            </a:lvl2pPr>
            <a:lvl3pPr marL="1371600" lvl="2" indent="-317500" algn="l" rtl="0">
              <a:lnSpc>
                <a:spcPct val="115000"/>
              </a:lnSpc>
              <a:spcBef>
                <a:spcPts val="1600"/>
              </a:spcBef>
              <a:spcAft>
                <a:spcPts val="0"/>
              </a:spcAft>
              <a:buSzPts val="1400"/>
              <a:buChar char="■"/>
              <a:defRPr/>
            </a:lvl3pPr>
            <a:lvl4pPr marL="1828800" lvl="3" indent="-317500" algn="l" rtl="0">
              <a:lnSpc>
                <a:spcPct val="115000"/>
              </a:lnSpc>
              <a:spcBef>
                <a:spcPts val="1600"/>
              </a:spcBef>
              <a:spcAft>
                <a:spcPts val="0"/>
              </a:spcAft>
              <a:buSzPts val="1400"/>
              <a:buChar char="●"/>
              <a:defRPr/>
            </a:lvl4pPr>
            <a:lvl5pPr marL="2286000" lvl="4" indent="-317500" algn="l" rtl="0">
              <a:lnSpc>
                <a:spcPct val="115000"/>
              </a:lnSpc>
              <a:spcBef>
                <a:spcPts val="1600"/>
              </a:spcBef>
              <a:spcAft>
                <a:spcPts val="0"/>
              </a:spcAft>
              <a:buSzPts val="1400"/>
              <a:buChar char="○"/>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p:txBody>
      </p:sp>
      <p:pic>
        <p:nvPicPr>
          <p:cNvPr id="67" name="Google Shape;67;p15"/>
          <p:cNvPicPr preferRelativeResize="0"/>
          <p:nvPr/>
        </p:nvPicPr>
        <p:blipFill rotWithShape="1">
          <a:blip r:embed="rId3"/>
          <a:srcRect/>
          <a:stretch>
            <a:fillRect/>
          </a:stretch>
        </p:blipFill>
        <p:spPr>
          <a:xfrm>
            <a:off x="7142679" y="2122885"/>
            <a:ext cx="2522119" cy="3307925"/>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p:cSld name="1_Title and two columns">
    <p:spTree>
      <p:nvGrpSpPr>
        <p:cNvPr id="68" name="Shape 68"/>
        <p:cNvGrpSpPr/>
        <p:nvPr/>
      </p:nvGrpSpPr>
      <p:grpSpPr>
        <a:xfrm>
          <a:off x="0" y="0"/>
          <a:ext cx="0" cy="0"/>
          <a:chOff x="0" y="0"/>
          <a:chExt cx="0" cy="0"/>
        </a:xfrm>
      </p:grpSpPr>
      <p:sp>
        <p:nvSpPr>
          <p:cNvPr id="69" name="Google Shape;69;p16"/>
          <p:cNvSpPr/>
          <p:nvPr/>
        </p:nvSpPr>
        <p:spPr>
          <a:xfrm>
            <a:off x="0" y="0"/>
            <a:ext cx="9144000" cy="51435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panose="020B0604020202020204"/>
              <a:buNone/>
            </a:pPr>
            <a:endParaRPr sz="1400" b="0" i="0" u="none" strike="noStrike" cap="none">
              <a:solidFill>
                <a:schemeClr val="lt1"/>
              </a:solidFill>
              <a:latin typeface="Arial" panose="020B0604020202020204"/>
              <a:ea typeface="Arial" panose="020B0604020202020204"/>
              <a:cs typeface="Arial" panose="020B0604020202020204"/>
              <a:sym typeface="Arial" panose="020B0604020202020204"/>
            </a:endParaRPr>
          </a:p>
        </p:txBody>
      </p:sp>
      <p:sp>
        <p:nvSpPr>
          <p:cNvPr id="70" name="Google Shape;70;p16"/>
          <p:cNvSpPr txBox="1"/>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p:txBody>
      </p:sp>
      <p:sp>
        <p:nvSpPr>
          <p:cNvPr id="71" name="Google Shape;71;p16"/>
          <p:cNvSpPr txBox="1"/>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1600"/>
              </a:spcBef>
              <a:spcAft>
                <a:spcPts val="0"/>
              </a:spcAft>
              <a:buSzPts val="1200"/>
              <a:buChar char="○"/>
              <a:defRPr sz="1200"/>
            </a:lvl2pPr>
            <a:lvl3pPr marL="1371600" lvl="2" indent="-304800" algn="l" rtl="0">
              <a:lnSpc>
                <a:spcPct val="115000"/>
              </a:lnSpc>
              <a:spcBef>
                <a:spcPts val="1600"/>
              </a:spcBef>
              <a:spcAft>
                <a:spcPts val="0"/>
              </a:spcAft>
              <a:buSzPts val="1200"/>
              <a:buChar char="■"/>
              <a:defRPr sz="1200"/>
            </a:lvl3pPr>
            <a:lvl4pPr marL="1828800" lvl="3" indent="-304800" algn="l" rtl="0">
              <a:lnSpc>
                <a:spcPct val="115000"/>
              </a:lnSpc>
              <a:spcBef>
                <a:spcPts val="1600"/>
              </a:spcBef>
              <a:spcAft>
                <a:spcPts val="0"/>
              </a:spcAft>
              <a:buSzPts val="1200"/>
              <a:buChar char="●"/>
              <a:defRPr sz="1200"/>
            </a:lvl4pPr>
            <a:lvl5pPr marL="2286000" lvl="4" indent="-304800" algn="l" rtl="0">
              <a:lnSpc>
                <a:spcPct val="115000"/>
              </a:lnSpc>
              <a:spcBef>
                <a:spcPts val="1600"/>
              </a:spcBef>
              <a:spcAft>
                <a:spcPts val="0"/>
              </a:spcAft>
              <a:buSzPts val="1200"/>
              <a:buChar char="○"/>
              <a:defRPr sz="1200"/>
            </a:lvl5pPr>
            <a:lvl6pPr marL="2743200" lvl="5" indent="-304800" algn="l" rtl="0">
              <a:lnSpc>
                <a:spcPct val="115000"/>
              </a:lnSpc>
              <a:spcBef>
                <a:spcPts val="1600"/>
              </a:spcBef>
              <a:spcAft>
                <a:spcPts val="0"/>
              </a:spcAft>
              <a:buSzPts val="1200"/>
              <a:buChar char="■"/>
              <a:defRPr sz="1200"/>
            </a:lvl6pPr>
            <a:lvl7pPr marL="3200400" lvl="6" indent="-304800" algn="l" rtl="0">
              <a:lnSpc>
                <a:spcPct val="115000"/>
              </a:lnSpc>
              <a:spcBef>
                <a:spcPts val="1600"/>
              </a:spcBef>
              <a:spcAft>
                <a:spcPts val="0"/>
              </a:spcAft>
              <a:buSzPts val="1200"/>
              <a:buChar char="●"/>
              <a:defRPr sz="1200"/>
            </a:lvl7pPr>
            <a:lvl8pPr marL="3657600" lvl="7" indent="-304800" algn="l" rtl="0">
              <a:lnSpc>
                <a:spcPct val="115000"/>
              </a:lnSpc>
              <a:spcBef>
                <a:spcPts val="1600"/>
              </a:spcBef>
              <a:spcAft>
                <a:spcPts val="0"/>
              </a:spcAft>
              <a:buSzPts val="1200"/>
              <a:buChar char="○"/>
              <a:defRPr sz="1200"/>
            </a:lvl8pPr>
            <a:lvl9pPr marL="4114800" lvl="8" indent="-304800" algn="l" rtl="0">
              <a:lnSpc>
                <a:spcPct val="115000"/>
              </a:lnSpc>
              <a:spcBef>
                <a:spcPts val="1600"/>
              </a:spcBef>
              <a:spcAft>
                <a:spcPts val="1600"/>
              </a:spcAft>
              <a:buSzPts val="1200"/>
              <a:buChar char="■"/>
              <a:defRPr sz="1200"/>
            </a:lvl9pPr>
          </a:lstStyle>
          <a:p/>
        </p:txBody>
      </p:sp>
      <p:sp>
        <p:nvSpPr>
          <p:cNvPr id="72" name="Google Shape;72;p16"/>
          <p:cNvSpPr txBox="1"/>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1600"/>
              </a:spcBef>
              <a:spcAft>
                <a:spcPts val="0"/>
              </a:spcAft>
              <a:buSzPts val="1200"/>
              <a:buChar char="○"/>
              <a:defRPr sz="1200"/>
            </a:lvl2pPr>
            <a:lvl3pPr marL="1371600" lvl="2" indent="-304800" algn="l" rtl="0">
              <a:lnSpc>
                <a:spcPct val="115000"/>
              </a:lnSpc>
              <a:spcBef>
                <a:spcPts val="1600"/>
              </a:spcBef>
              <a:spcAft>
                <a:spcPts val="0"/>
              </a:spcAft>
              <a:buSzPts val="1200"/>
              <a:buChar char="■"/>
              <a:defRPr sz="1200"/>
            </a:lvl3pPr>
            <a:lvl4pPr marL="1828800" lvl="3" indent="-304800" algn="l" rtl="0">
              <a:lnSpc>
                <a:spcPct val="115000"/>
              </a:lnSpc>
              <a:spcBef>
                <a:spcPts val="1600"/>
              </a:spcBef>
              <a:spcAft>
                <a:spcPts val="0"/>
              </a:spcAft>
              <a:buSzPts val="1200"/>
              <a:buChar char="●"/>
              <a:defRPr sz="1200"/>
            </a:lvl4pPr>
            <a:lvl5pPr marL="2286000" lvl="4" indent="-304800" algn="l" rtl="0">
              <a:lnSpc>
                <a:spcPct val="115000"/>
              </a:lnSpc>
              <a:spcBef>
                <a:spcPts val="1600"/>
              </a:spcBef>
              <a:spcAft>
                <a:spcPts val="0"/>
              </a:spcAft>
              <a:buSzPts val="1200"/>
              <a:buChar char="○"/>
              <a:defRPr sz="1200"/>
            </a:lvl5pPr>
            <a:lvl6pPr marL="2743200" lvl="5" indent="-304800" algn="l" rtl="0">
              <a:lnSpc>
                <a:spcPct val="115000"/>
              </a:lnSpc>
              <a:spcBef>
                <a:spcPts val="1600"/>
              </a:spcBef>
              <a:spcAft>
                <a:spcPts val="0"/>
              </a:spcAft>
              <a:buSzPts val="1200"/>
              <a:buChar char="■"/>
              <a:defRPr sz="1200"/>
            </a:lvl6pPr>
            <a:lvl7pPr marL="3200400" lvl="6" indent="-304800" algn="l" rtl="0">
              <a:lnSpc>
                <a:spcPct val="115000"/>
              </a:lnSpc>
              <a:spcBef>
                <a:spcPts val="1600"/>
              </a:spcBef>
              <a:spcAft>
                <a:spcPts val="0"/>
              </a:spcAft>
              <a:buSzPts val="1200"/>
              <a:buChar char="●"/>
              <a:defRPr sz="1200"/>
            </a:lvl7pPr>
            <a:lvl8pPr marL="3657600" lvl="7" indent="-304800" algn="l" rtl="0">
              <a:lnSpc>
                <a:spcPct val="115000"/>
              </a:lnSpc>
              <a:spcBef>
                <a:spcPts val="1600"/>
              </a:spcBef>
              <a:spcAft>
                <a:spcPts val="0"/>
              </a:spcAft>
              <a:buSzPts val="1200"/>
              <a:buChar char="○"/>
              <a:defRPr sz="1200"/>
            </a:lvl8pPr>
            <a:lvl9pPr marL="4114800" lvl="8" indent="-304800" algn="l" rtl="0">
              <a:lnSpc>
                <a:spcPct val="115000"/>
              </a:lnSpc>
              <a:spcBef>
                <a:spcPts val="1600"/>
              </a:spcBef>
              <a:spcAft>
                <a:spcPts val="1600"/>
              </a:spcAft>
              <a:buSzPts val="1200"/>
              <a:buChar char="■"/>
              <a:defRPr sz="1200"/>
            </a:lvl9pPr>
          </a:lstStyle>
          <a:p/>
        </p:txBody>
      </p:sp>
      <p:sp>
        <p:nvSpPr>
          <p:cNvPr id="73" name="Google Shape;73;p16"/>
          <p:cNvSpPr txBox="1"/>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1pPr>
            <a:lvl2pPr marL="0" marR="0" lvl="1"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2pPr>
            <a:lvl3pPr marL="0" marR="0" lvl="2"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3pPr>
            <a:lvl4pPr marL="0" marR="0" lvl="3"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4pPr>
            <a:lvl5pPr marL="0" marR="0" lvl="4"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5pPr>
            <a:lvl6pPr marL="0" marR="0" lvl="5"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6pPr>
            <a:lvl7pPr marL="0" marR="0" lvl="6"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7pPr>
            <a:lvl8pPr marL="0" marR="0" lvl="7"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8pPr>
            <a:lvl9pPr marL="0" marR="0" lvl="8"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9pPr>
          </a:lstStyle>
          <a:p>
            <a:pPr marL="0" lvl="0" indent="0" algn="r" rtl="0">
              <a:spcBef>
                <a:spcPts val="0"/>
              </a:spcBef>
              <a:spcAft>
                <a:spcPts val="0"/>
              </a:spcAft>
              <a:buNone/>
            </a:pPr>
            <a:fld id="{00000000-1234-1234-1234-123412341234}" type="slidenum">
              <a:rPr lang="en-GB"/>
            </a:fld>
            <a:endParaRPr lang="en-GB"/>
          </a:p>
        </p:txBody>
      </p:sp>
      <p:pic>
        <p:nvPicPr>
          <p:cNvPr id="74" name="Google Shape;74;p16"/>
          <p:cNvPicPr preferRelativeResize="0"/>
          <p:nvPr/>
        </p:nvPicPr>
        <p:blipFill rotWithShape="1">
          <a:blip r:embed="rId2"/>
          <a:srcRect/>
          <a:stretch>
            <a:fillRect/>
          </a:stretch>
        </p:blipFill>
        <p:spPr>
          <a:xfrm>
            <a:off x="7142679" y="2122885"/>
            <a:ext cx="2522119" cy="3307925"/>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p:cSld name="Final slide">
    <p:spTree>
      <p:nvGrpSpPr>
        <p:cNvPr id="75" name="Shape 75"/>
        <p:cNvGrpSpPr/>
        <p:nvPr/>
      </p:nvGrpSpPr>
      <p:grpSpPr>
        <a:xfrm>
          <a:off x="0" y="0"/>
          <a:ext cx="0" cy="0"/>
          <a:chOff x="0" y="0"/>
          <a:chExt cx="0" cy="0"/>
        </a:xfrm>
      </p:grpSpPr>
      <p:sp>
        <p:nvSpPr>
          <p:cNvPr id="76" name="Google Shape;76;p17"/>
          <p:cNvSpPr/>
          <p:nvPr/>
        </p:nvSpPr>
        <p:spPr>
          <a:xfrm>
            <a:off x="0" y="-1"/>
            <a:ext cx="9144000" cy="5143500"/>
          </a:xfrm>
          <a:prstGeom prst="rect">
            <a:avLst/>
          </a:prstGeom>
          <a:solidFill>
            <a:srgbClr val="935739"/>
          </a:solidFill>
          <a:ln w="9525" cap="flat" cmpd="sng">
            <a:solidFill>
              <a:srgbClr val="93573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panose="020B0604020202020204"/>
              <a:buNone/>
            </a:pPr>
            <a:endParaRPr sz="1400" b="0" i="0" u="none" strike="noStrike" cap="none">
              <a:solidFill>
                <a:srgbClr val="000000"/>
              </a:solidFill>
              <a:latin typeface="Arial" panose="020B0604020202020204"/>
              <a:ea typeface="Arial" panose="020B0604020202020204"/>
              <a:cs typeface="Arial" panose="020B0604020202020204"/>
              <a:sym typeface="Arial" panose="020B0604020202020204"/>
            </a:endParaRPr>
          </a:p>
        </p:txBody>
      </p:sp>
      <p:sp>
        <p:nvSpPr>
          <p:cNvPr id="77" name="Google Shape;77;p17"/>
          <p:cNvSpPr txBox="1"/>
          <p:nvPr>
            <p:ph type="title"/>
          </p:nvPr>
        </p:nvSpPr>
        <p:spPr>
          <a:xfrm>
            <a:off x="362373" y="3560723"/>
            <a:ext cx="8229600" cy="9213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3600"/>
              <a:buNone/>
              <a:defRPr sz="36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p:txBody>
      </p:sp>
      <p:pic>
        <p:nvPicPr>
          <p:cNvPr id="78" name="Google Shape;78;p17"/>
          <p:cNvPicPr preferRelativeResize="0"/>
          <p:nvPr/>
        </p:nvPicPr>
        <p:blipFill rotWithShape="1">
          <a:blip r:embed="rId2"/>
          <a:srcRect/>
          <a:stretch>
            <a:fillRect/>
          </a:stretch>
        </p:blipFill>
        <p:spPr>
          <a:xfrm>
            <a:off x="2296561" y="476183"/>
            <a:ext cx="4340903" cy="3064220"/>
          </a:xfrm>
          <a:prstGeom prst="rect">
            <a:avLst/>
          </a:prstGeom>
          <a:noFill/>
          <a:ln>
            <a:noFill/>
          </a:ln>
        </p:spPr>
      </p:pic>
      <p:sp>
        <p:nvSpPr>
          <p:cNvPr id="79" name="Google Shape;79;p17"/>
          <p:cNvSpPr txBox="1"/>
          <p:nvPr/>
        </p:nvSpPr>
        <p:spPr>
          <a:xfrm>
            <a:off x="3684693" y="4881890"/>
            <a:ext cx="1774500" cy="2616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100"/>
              <a:buFont typeface="Arial" panose="020B0604020202020204"/>
              <a:buNone/>
            </a:pPr>
            <a:r>
              <a:rPr lang="en-GB" sz="1100" b="0" i="0" u="none" strike="noStrike" cap="none">
                <a:solidFill>
                  <a:schemeClr val="dk1"/>
                </a:solidFill>
                <a:latin typeface="Arial" panose="020B0604020202020204"/>
                <a:ea typeface="Arial" panose="020B0604020202020204"/>
                <a:cs typeface="Arial" panose="020B0604020202020204"/>
                <a:sym typeface="Arial" panose="020B0604020202020204"/>
              </a:rPr>
              <a:t>www.nu.edu.kz</a:t>
            </a:r>
            <a:endParaRPr sz="11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matchingName="Section header">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matchingName="Title and body">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p:txBody>
      </p:sp>
      <p:sp>
        <p:nvSpPr>
          <p:cNvPr id="19" name="Google Shape;19;p4"/>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matchingName="Title and two columns">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p:txBody>
      </p:sp>
      <p:sp>
        <p:nvSpPr>
          <p:cNvPr id="23" name="Google Shape;23;p5"/>
          <p:cNvSpPr txBox="1"/>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p:txBody>
      </p:sp>
      <p:sp>
        <p:nvSpPr>
          <p:cNvPr id="24" name="Google Shape;24;p5"/>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matchingName="Title 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p:txBody>
      </p:sp>
      <p:sp>
        <p:nvSpPr>
          <p:cNvPr id="31" name="Google Shape;31;p7"/>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p>
        </p:txBody>
      </p:sp>
      <p:sp>
        <p:nvSpPr>
          <p:cNvPr id="37" name="Google Shape;37;p9"/>
          <p:cNvSpPr txBox="1"/>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p:txBody>
      </p:sp>
      <p:sp>
        <p:nvSpPr>
          <p:cNvPr id="40" name="Google Shape;40;p9"/>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41" name="Shape 41"/>
        <p:cNvGrpSpPr/>
        <p:nvPr/>
      </p:nvGrpSpPr>
      <p:grpSpPr>
        <a:xfrm>
          <a:off x="0" y="0"/>
          <a:ext cx="0" cy="0"/>
          <a:chOff x="0" y="0"/>
          <a:chExt cx="0" cy="0"/>
        </a:xfrm>
      </p:grpSpPr>
      <p:sp>
        <p:nvSpPr>
          <p:cNvPr id="42" name="Google Shape;42;p10"/>
          <p:cNvSpPr txBox="1"/>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p:txBody>
      </p:sp>
      <p:sp>
        <p:nvSpPr>
          <p:cNvPr id="43" name="Google Shape;43;p10"/>
          <p:cNvSpPr txBox="1"/>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fld>
            <a:endParaRPr lang="en-GB"/>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9pPr>
          </a:lstStyle>
          <a:p/>
        </p:txBody>
      </p:sp>
      <p:sp>
        <p:nvSpPr>
          <p:cNvPr id="52" name="Google Shape;52;p13"/>
          <p:cNvSpPr txBox="1"/>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Arial" panose="020B0604020202020204"/>
              <a:buChar char="●"/>
              <a:defRPr sz="1800" b="0" i="0" u="none" strike="noStrike" cap="none">
                <a:solidFill>
                  <a:schemeClr val="lt2"/>
                </a:solidFill>
                <a:latin typeface="Arial" panose="020B0604020202020204"/>
                <a:ea typeface="Arial" panose="020B0604020202020204"/>
                <a:cs typeface="Arial" panose="020B0604020202020204"/>
                <a:sym typeface="Arial" panose="020B0604020202020204"/>
              </a:defRPr>
            </a:lvl1pPr>
            <a:lvl2pPr marL="914400" marR="0" lvl="1" indent="-317500" algn="l" rtl="0">
              <a:lnSpc>
                <a:spcPct val="115000"/>
              </a:lnSpc>
              <a:spcBef>
                <a:spcPts val="1600"/>
              </a:spcBef>
              <a:spcAft>
                <a:spcPts val="0"/>
              </a:spcAft>
              <a:buClr>
                <a:schemeClr val="lt2"/>
              </a:buClr>
              <a:buSzPts val="1400"/>
              <a:buFont typeface="Arial" panose="020B0604020202020204"/>
              <a:buChar char="○"/>
              <a:defRPr sz="1400" b="0" i="0" u="none" strike="noStrike" cap="none">
                <a:solidFill>
                  <a:schemeClr val="lt2"/>
                </a:solidFill>
                <a:latin typeface="Arial" panose="020B0604020202020204"/>
                <a:ea typeface="Arial" panose="020B0604020202020204"/>
                <a:cs typeface="Arial" panose="020B0604020202020204"/>
                <a:sym typeface="Arial" panose="020B0604020202020204"/>
              </a:defRPr>
            </a:lvl2pPr>
            <a:lvl3pPr marL="1371600" marR="0" lvl="2" indent="-317500" algn="l" rtl="0">
              <a:lnSpc>
                <a:spcPct val="115000"/>
              </a:lnSpc>
              <a:spcBef>
                <a:spcPts val="1600"/>
              </a:spcBef>
              <a:spcAft>
                <a:spcPts val="0"/>
              </a:spcAft>
              <a:buClr>
                <a:schemeClr val="lt2"/>
              </a:buClr>
              <a:buSzPts val="1400"/>
              <a:buFont typeface="Arial" panose="020B0604020202020204"/>
              <a:buChar char="■"/>
              <a:defRPr sz="1400" b="0" i="0" u="none" strike="noStrike" cap="none">
                <a:solidFill>
                  <a:schemeClr val="lt2"/>
                </a:solidFill>
                <a:latin typeface="Arial" panose="020B0604020202020204"/>
                <a:ea typeface="Arial" panose="020B0604020202020204"/>
                <a:cs typeface="Arial" panose="020B0604020202020204"/>
                <a:sym typeface="Arial" panose="020B0604020202020204"/>
              </a:defRPr>
            </a:lvl3pPr>
            <a:lvl4pPr marL="1828800" marR="0" lvl="3" indent="-317500" algn="l" rtl="0">
              <a:lnSpc>
                <a:spcPct val="115000"/>
              </a:lnSpc>
              <a:spcBef>
                <a:spcPts val="1600"/>
              </a:spcBef>
              <a:spcAft>
                <a:spcPts val="0"/>
              </a:spcAft>
              <a:buClr>
                <a:schemeClr val="lt2"/>
              </a:buClr>
              <a:buSzPts val="1400"/>
              <a:buFont typeface="Arial" panose="020B0604020202020204"/>
              <a:buChar char="●"/>
              <a:defRPr sz="1400" b="0" i="0" u="none" strike="noStrike" cap="none">
                <a:solidFill>
                  <a:schemeClr val="lt2"/>
                </a:solidFill>
                <a:latin typeface="Arial" panose="020B0604020202020204"/>
                <a:ea typeface="Arial" panose="020B0604020202020204"/>
                <a:cs typeface="Arial" panose="020B0604020202020204"/>
                <a:sym typeface="Arial" panose="020B0604020202020204"/>
              </a:defRPr>
            </a:lvl4pPr>
            <a:lvl5pPr marL="2286000" marR="0" lvl="4" indent="-317500" algn="l" rtl="0">
              <a:lnSpc>
                <a:spcPct val="115000"/>
              </a:lnSpc>
              <a:spcBef>
                <a:spcPts val="1600"/>
              </a:spcBef>
              <a:spcAft>
                <a:spcPts val="0"/>
              </a:spcAft>
              <a:buClr>
                <a:schemeClr val="lt2"/>
              </a:buClr>
              <a:buSzPts val="1400"/>
              <a:buFont typeface="Arial" panose="020B0604020202020204"/>
              <a:buChar char="○"/>
              <a:defRPr sz="1400" b="0" i="0" u="none" strike="noStrike" cap="none">
                <a:solidFill>
                  <a:schemeClr val="lt2"/>
                </a:solidFill>
                <a:latin typeface="Arial" panose="020B0604020202020204"/>
                <a:ea typeface="Arial" panose="020B0604020202020204"/>
                <a:cs typeface="Arial" panose="020B0604020202020204"/>
                <a:sym typeface="Arial" panose="020B0604020202020204"/>
              </a:defRPr>
            </a:lvl5pPr>
            <a:lvl6pPr marL="2743200" marR="0" lvl="5" indent="-317500" algn="l" rtl="0">
              <a:lnSpc>
                <a:spcPct val="115000"/>
              </a:lnSpc>
              <a:spcBef>
                <a:spcPts val="1600"/>
              </a:spcBef>
              <a:spcAft>
                <a:spcPts val="0"/>
              </a:spcAft>
              <a:buClr>
                <a:schemeClr val="lt2"/>
              </a:buClr>
              <a:buSzPts val="1400"/>
              <a:buFont typeface="Arial" panose="020B0604020202020204"/>
              <a:buChar char="■"/>
              <a:defRPr sz="1400" b="0" i="0" u="none" strike="noStrike" cap="none">
                <a:solidFill>
                  <a:schemeClr val="lt2"/>
                </a:solidFill>
                <a:latin typeface="Arial" panose="020B0604020202020204"/>
                <a:ea typeface="Arial" panose="020B0604020202020204"/>
                <a:cs typeface="Arial" panose="020B0604020202020204"/>
                <a:sym typeface="Arial" panose="020B0604020202020204"/>
              </a:defRPr>
            </a:lvl6pPr>
            <a:lvl7pPr marL="3200400" marR="0" lvl="6" indent="-317500" algn="l" rtl="0">
              <a:lnSpc>
                <a:spcPct val="115000"/>
              </a:lnSpc>
              <a:spcBef>
                <a:spcPts val="1600"/>
              </a:spcBef>
              <a:spcAft>
                <a:spcPts val="0"/>
              </a:spcAft>
              <a:buClr>
                <a:schemeClr val="lt2"/>
              </a:buClr>
              <a:buSzPts val="1400"/>
              <a:buFont typeface="Arial" panose="020B0604020202020204"/>
              <a:buChar char="●"/>
              <a:defRPr sz="1400" b="0" i="0" u="none" strike="noStrike" cap="none">
                <a:solidFill>
                  <a:schemeClr val="lt2"/>
                </a:solidFill>
                <a:latin typeface="Arial" panose="020B0604020202020204"/>
                <a:ea typeface="Arial" panose="020B0604020202020204"/>
                <a:cs typeface="Arial" panose="020B0604020202020204"/>
                <a:sym typeface="Arial" panose="020B0604020202020204"/>
              </a:defRPr>
            </a:lvl7pPr>
            <a:lvl8pPr marL="3657600" marR="0" lvl="7" indent="-317500" algn="l" rtl="0">
              <a:lnSpc>
                <a:spcPct val="115000"/>
              </a:lnSpc>
              <a:spcBef>
                <a:spcPts val="1600"/>
              </a:spcBef>
              <a:spcAft>
                <a:spcPts val="0"/>
              </a:spcAft>
              <a:buClr>
                <a:schemeClr val="lt2"/>
              </a:buClr>
              <a:buSzPts val="1400"/>
              <a:buFont typeface="Arial" panose="020B0604020202020204"/>
              <a:buChar char="○"/>
              <a:defRPr sz="1400" b="0" i="0" u="none" strike="noStrike" cap="none">
                <a:solidFill>
                  <a:schemeClr val="lt2"/>
                </a:solidFill>
                <a:latin typeface="Arial" panose="020B0604020202020204"/>
                <a:ea typeface="Arial" panose="020B0604020202020204"/>
                <a:cs typeface="Arial" panose="020B0604020202020204"/>
                <a:sym typeface="Arial" panose="020B0604020202020204"/>
              </a:defRPr>
            </a:lvl8pPr>
            <a:lvl9pPr marL="4114800" marR="0" lvl="8" indent="-317500" algn="l" rtl="0">
              <a:lnSpc>
                <a:spcPct val="115000"/>
              </a:lnSpc>
              <a:spcBef>
                <a:spcPts val="1600"/>
              </a:spcBef>
              <a:spcAft>
                <a:spcPts val="1600"/>
              </a:spcAft>
              <a:buClr>
                <a:schemeClr val="lt2"/>
              </a:buClr>
              <a:buSzPts val="1400"/>
              <a:buFont typeface="Arial" panose="020B0604020202020204"/>
              <a:buChar char="■"/>
              <a:defRPr sz="1400" b="0" i="0" u="none" strike="noStrike" cap="none">
                <a:solidFill>
                  <a:schemeClr val="lt2"/>
                </a:solidFill>
                <a:latin typeface="Arial" panose="020B0604020202020204"/>
                <a:ea typeface="Arial" panose="020B0604020202020204"/>
                <a:cs typeface="Arial" panose="020B0604020202020204"/>
                <a:sym typeface="Arial" panose="020B0604020202020204"/>
              </a:defRPr>
            </a:lvl9pPr>
          </a:lstStyle>
          <a:p/>
        </p:txBody>
      </p:sp>
      <p:sp>
        <p:nvSpPr>
          <p:cNvPr id="53" name="Google Shape;53;p13"/>
          <p:cNvSpPr txBox="1"/>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1pPr>
            <a:lvl2pPr marL="0" marR="0" lvl="1"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2pPr>
            <a:lvl3pPr marL="0" marR="0" lvl="2"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3pPr>
            <a:lvl4pPr marL="0" marR="0" lvl="3"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4pPr>
            <a:lvl5pPr marL="0" marR="0" lvl="4"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5pPr>
            <a:lvl6pPr marL="0" marR="0" lvl="5"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6pPr>
            <a:lvl7pPr marL="0" marR="0" lvl="6"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7pPr>
            <a:lvl8pPr marL="0" marR="0" lvl="7"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8pPr>
            <a:lvl9pPr marL="0" marR="0" lvl="8" indent="0" algn="r" rtl="0">
              <a:lnSpc>
                <a:spcPct val="100000"/>
              </a:lnSpc>
              <a:spcBef>
                <a:spcPts val="0"/>
              </a:spcBef>
              <a:spcAft>
                <a:spcPts val="0"/>
              </a:spcAft>
              <a:buClr>
                <a:srgbClr val="000000"/>
              </a:buClr>
              <a:buSzPts val="1000"/>
              <a:buFont typeface="Arial" panose="020B0604020202020204"/>
              <a:buNone/>
              <a:defRPr sz="1000" b="0" i="0" u="none" strike="noStrike" cap="none">
                <a:solidFill>
                  <a:schemeClr val="lt2"/>
                </a:solidFill>
                <a:latin typeface="Arial" panose="020B0604020202020204"/>
                <a:ea typeface="Arial" panose="020B0604020202020204"/>
                <a:cs typeface="Arial" panose="020B0604020202020204"/>
                <a:sym typeface="Arial" panose="020B0604020202020204"/>
              </a:defRPr>
            </a:lvl9pPr>
          </a:lstStyle>
          <a:p>
            <a:pPr marL="0" lvl="0" indent="0" algn="r" rtl="0">
              <a:spcBef>
                <a:spcPts val="0"/>
              </a:spcBef>
              <a:spcAft>
                <a:spcPts val="0"/>
              </a:spcAft>
              <a:buNone/>
            </a:pPr>
            <a:fld id="{00000000-1234-1234-1234-123412341234}" type="slidenum">
              <a:rPr lang="en-GB"/>
            </a:fld>
            <a:endParaRPr lang="en-GB"/>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3.xml"/><Relationship Id="rId2" Type="http://schemas.openxmlformats.org/officeDocument/2006/relationships/image" Target="../media/image19.png"/><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4.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14.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4.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4.xml"/><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openxmlformats.org/officeDocument/2006/relationships/image" Target="../media/image37.png"/><Relationship Id="rId1"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image" Target="../media/image8.png"/><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83" name="Shape 83"/>
        <p:cNvGrpSpPr/>
        <p:nvPr/>
      </p:nvGrpSpPr>
      <p:grpSpPr>
        <a:xfrm>
          <a:off x="0" y="0"/>
          <a:ext cx="0" cy="0"/>
          <a:chOff x="0" y="0"/>
          <a:chExt cx="0" cy="0"/>
        </a:xfrm>
      </p:grpSpPr>
      <p:sp>
        <p:nvSpPr>
          <p:cNvPr id="84" name="Google Shape;84;p18"/>
          <p:cNvSpPr txBox="1"/>
          <p:nvPr>
            <p:ph type="title"/>
          </p:nvPr>
        </p:nvSpPr>
        <p:spPr>
          <a:xfrm>
            <a:off x="311706" y="4158845"/>
            <a:ext cx="8520600" cy="841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500"/>
              <a:buFont typeface="Arial" panose="020B0604020202020204"/>
              <a:buNone/>
            </a:pPr>
            <a:r>
              <a:rPr lang="en-GB" sz="1100"/>
              <a:t>Uldana Zhaksybay, </a:t>
            </a:r>
            <a:br>
              <a:rPr lang="en-GB" sz="1100"/>
            </a:br>
            <a:r>
              <a:rPr lang="en-GB" sz="1100"/>
              <a:t>Astana, 2023</a:t>
            </a:r>
            <a:endParaRPr sz="1100"/>
          </a:p>
        </p:txBody>
      </p:sp>
      <p:sp>
        <p:nvSpPr>
          <p:cNvPr id="85" name="Google Shape;85;p18"/>
          <p:cNvSpPr txBox="1"/>
          <p:nvPr>
            <p:ph type="title"/>
          </p:nvPr>
        </p:nvSpPr>
        <p:spPr>
          <a:xfrm>
            <a:off x="311700" y="3152502"/>
            <a:ext cx="8520600" cy="1208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400" b="1"/>
              <a:t>Analysis of Covid-19 data and predicting future</a:t>
            </a:r>
            <a:endParaRPr sz="2400" b="1"/>
          </a:p>
          <a:p>
            <a:pPr marL="0" lvl="0" indent="0" algn="ctr" rtl="0">
              <a:spcBef>
                <a:spcPts val="0"/>
              </a:spcBef>
              <a:spcAft>
                <a:spcPts val="0"/>
              </a:spcAft>
              <a:buNone/>
            </a:pPr>
            <a:r>
              <a:rPr lang="en-GB" sz="2400" b="1"/>
              <a:t>coronavirus cases by using Machine learning</a:t>
            </a:r>
            <a:endParaRPr sz="2400" b="1"/>
          </a:p>
          <a:p>
            <a:pPr marL="0" lvl="0" indent="0" algn="ctr" rtl="0">
              <a:spcBef>
                <a:spcPts val="0"/>
              </a:spcBef>
              <a:spcAft>
                <a:spcPts val="0"/>
              </a:spcAft>
              <a:buNone/>
            </a:pPr>
            <a:r>
              <a:rPr lang="en-GB" sz="2400" b="1"/>
              <a:t>algorithms </a:t>
            </a:r>
            <a:endParaRPr sz="2400" b="1"/>
          </a:p>
          <a:p>
            <a:pPr marL="0" lvl="0" indent="0" algn="ctr" rtl="0">
              <a:spcBef>
                <a:spcPts val="0"/>
              </a:spcBef>
              <a:spcAft>
                <a:spcPts val="0"/>
              </a:spcAft>
              <a:buNone/>
            </a:pP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44" name="Shape 144"/>
        <p:cNvGrpSpPr/>
        <p:nvPr/>
      </p:nvGrpSpPr>
      <p:grpSpPr>
        <a:xfrm>
          <a:off x="0" y="0"/>
          <a:ext cx="0" cy="0"/>
          <a:chOff x="0" y="0"/>
          <a:chExt cx="0" cy="0"/>
        </a:xfrm>
      </p:grpSpPr>
      <p:sp>
        <p:nvSpPr>
          <p:cNvPr id="145" name="Google Shape;145;p27"/>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Data Preprocessing</a:t>
            </a:r>
            <a:endParaRPr b="1">
              <a:solidFill>
                <a:srgbClr val="000000"/>
              </a:solidFill>
            </a:endParaRPr>
          </a:p>
          <a:p>
            <a:pPr marL="0" lvl="0" indent="0" algn="l" rtl="0">
              <a:spcBef>
                <a:spcPts val="0"/>
              </a:spcBef>
              <a:spcAft>
                <a:spcPts val="0"/>
              </a:spcAft>
              <a:buNone/>
            </a:pPr>
          </a:p>
        </p:txBody>
      </p:sp>
      <p:sp>
        <p:nvSpPr>
          <p:cNvPr id="146" name="Google Shape;146;p27"/>
          <p:cNvSpPr txBox="1"/>
          <p:nvPr>
            <p:ph type="body" idx="1"/>
          </p:nvPr>
        </p:nvSpPr>
        <p:spPr>
          <a:xfrm>
            <a:off x="713550" y="2111650"/>
            <a:ext cx="3723900" cy="1793700"/>
          </a:xfrm>
          <a:prstGeom prst="rect">
            <a:avLst/>
          </a:prstGeom>
        </p:spPr>
        <p:txBody>
          <a:bodyPr spcFirstLastPara="1" wrap="square" lIns="91425" tIns="91425" rIns="91425" bIns="91425" anchor="t" anchorCtr="0">
            <a:noAutofit/>
          </a:bodyPr>
          <a:lstStyle/>
          <a:p>
            <a:pPr marL="457200" lvl="0" indent="-355600" algn="l" rtl="0">
              <a:lnSpc>
                <a:spcPct val="150000"/>
              </a:lnSpc>
              <a:spcBef>
                <a:spcPts val="0"/>
              </a:spcBef>
              <a:spcAft>
                <a:spcPts val="0"/>
              </a:spcAft>
              <a:buClr>
                <a:srgbClr val="000000"/>
              </a:buClr>
              <a:buSzPts val="2000"/>
              <a:buChar char="●"/>
            </a:pPr>
            <a:r>
              <a:rPr lang="en-GB" sz="2000">
                <a:solidFill>
                  <a:srgbClr val="000000"/>
                </a:solidFill>
              </a:rPr>
              <a:t>Data cleaning</a:t>
            </a:r>
            <a:endParaRPr sz="2000">
              <a:solidFill>
                <a:srgbClr val="000000"/>
              </a:solidFill>
            </a:endParaRPr>
          </a:p>
          <a:p>
            <a:pPr marL="457200" lvl="0" indent="-355600" algn="l" rtl="0">
              <a:lnSpc>
                <a:spcPct val="150000"/>
              </a:lnSpc>
              <a:spcBef>
                <a:spcPts val="0"/>
              </a:spcBef>
              <a:spcAft>
                <a:spcPts val="0"/>
              </a:spcAft>
              <a:buClr>
                <a:srgbClr val="000000"/>
              </a:buClr>
              <a:buSzPts val="2000"/>
              <a:buChar char="●"/>
            </a:pPr>
            <a:r>
              <a:rPr lang="en-GB" sz="2000">
                <a:solidFill>
                  <a:srgbClr val="000000"/>
                </a:solidFill>
              </a:rPr>
              <a:t>Data normalization</a:t>
            </a:r>
            <a:endParaRPr sz="2000">
              <a:solidFill>
                <a:srgbClr val="000000"/>
              </a:solidFill>
            </a:endParaRPr>
          </a:p>
          <a:p>
            <a:pPr marL="457200" lvl="0" indent="-355600" algn="l" rtl="0">
              <a:lnSpc>
                <a:spcPct val="150000"/>
              </a:lnSpc>
              <a:spcBef>
                <a:spcPts val="0"/>
              </a:spcBef>
              <a:spcAft>
                <a:spcPts val="0"/>
              </a:spcAft>
              <a:buClr>
                <a:srgbClr val="000000"/>
              </a:buClr>
              <a:buSzPts val="2000"/>
              <a:buChar char="●"/>
            </a:pPr>
            <a:r>
              <a:rPr lang="en-GB" sz="2000">
                <a:solidFill>
                  <a:srgbClr val="000000"/>
                </a:solidFill>
              </a:rPr>
              <a:t>Missing values</a:t>
            </a:r>
            <a:endParaRPr sz="2000">
              <a:solidFill>
                <a:srgbClr val="000000"/>
              </a:solidFill>
            </a:endParaRPr>
          </a:p>
          <a:p>
            <a:pPr marL="0" lvl="0" indent="0" algn="l" rtl="0">
              <a:spcBef>
                <a:spcPts val="0"/>
              </a:spcBef>
              <a:spcAft>
                <a:spcPts val="0"/>
              </a:spcAft>
              <a:buNone/>
            </a:pPr>
            <a:endParaRPr sz="2000"/>
          </a:p>
        </p:txBody>
      </p:sp>
      <p:pic>
        <p:nvPicPr>
          <p:cNvPr id="147" name="Google Shape;147;p27"/>
          <p:cNvPicPr preferRelativeResize="0"/>
          <p:nvPr/>
        </p:nvPicPr>
        <p:blipFill>
          <a:blip r:embed="rId1"/>
          <a:stretch>
            <a:fillRect/>
          </a:stretch>
        </p:blipFill>
        <p:spPr>
          <a:xfrm>
            <a:off x="5179200" y="1781500"/>
            <a:ext cx="2205000" cy="2205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51" name="Shape 151"/>
        <p:cNvGrpSpPr/>
        <p:nvPr/>
      </p:nvGrpSpPr>
      <p:grpSpPr>
        <a:xfrm>
          <a:off x="0" y="0"/>
          <a:ext cx="0" cy="0"/>
          <a:chOff x="0" y="0"/>
          <a:chExt cx="0" cy="0"/>
        </a:xfrm>
      </p:grpSpPr>
      <p:sp>
        <p:nvSpPr>
          <p:cNvPr id="152" name="Google Shape;152;p28"/>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Performance metric</a:t>
            </a:r>
            <a:endParaRPr lang="en-GB" b="1">
              <a:solidFill>
                <a:srgbClr val="000000"/>
              </a:solidFill>
            </a:endParaRPr>
          </a:p>
        </p:txBody>
      </p:sp>
      <p:sp>
        <p:nvSpPr>
          <p:cNvPr id="153" name="Google Shape;153;p28"/>
          <p:cNvSpPr txBox="1"/>
          <p:nvPr>
            <p:ph type="body" idx="1"/>
          </p:nvPr>
        </p:nvSpPr>
        <p:spPr>
          <a:xfrm>
            <a:off x="311785" y="1747520"/>
            <a:ext cx="4639310" cy="231584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300" b="1">
              <a:solidFill>
                <a:srgbClr val="000000"/>
              </a:solidFill>
            </a:endParaRPr>
          </a:p>
          <a:p>
            <a:pPr marL="457200" lvl="0" indent="-342900" algn="l" rtl="0">
              <a:spcBef>
                <a:spcPts val="0"/>
              </a:spcBef>
              <a:spcAft>
                <a:spcPts val="0"/>
              </a:spcAft>
              <a:buClr>
                <a:srgbClr val="000000"/>
              </a:buClr>
              <a:buSzPts val="1800"/>
              <a:buChar char="●"/>
            </a:pPr>
            <a:r>
              <a:rPr lang="en-GB" sz="1300" b="1">
                <a:solidFill>
                  <a:srgbClr val="000000"/>
                </a:solidFill>
                <a:sym typeface="+mn-ea"/>
              </a:rPr>
              <a:t>R-squared score (R2)</a:t>
            </a:r>
            <a:r>
              <a:rPr lang="en-GB" sz="1300">
                <a:solidFill>
                  <a:srgbClr val="000000"/>
                </a:solidFill>
              </a:rPr>
              <a:t>, also called as the coefficient of determination, is used for performing the accuracy of regression models.</a:t>
            </a:r>
            <a:endParaRPr lang="en-GB" sz="1300">
              <a:solidFill>
                <a:srgbClr val="000000"/>
              </a:solidFill>
            </a:endParaRPr>
          </a:p>
          <a:p>
            <a:pPr marL="457200" lvl="0" indent="-342900" algn="l" rtl="0">
              <a:spcBef>
                <a:spcPts val="0"/>
              </a:spcBef>
              <a:spcAft>
                <a:spcPts val="0"/>
              </a:spcAft>
              <a:buClr>
                <a:srgbClr val="000000"/>
              </a:buClr>
              <a:buSzPts val="1800"/>
              <a:buChar char="●"/>
            </a:pPr>
            <a:r>
              <a:rPr sz="1300" b="1">
                <a:solidFill>
                  <a:srgbClr val="000000"/>
                </a:solidFill>
              </a:rPr>
              <a:t>Mean Absolute Error (MAE)</a:t>
            </a:r>
            <a:r>
              <a:rPr sz="1300">
                <a:solidFill>
                  <a:srgbClr val="000000"/>
                </a:solidFill>
              </a:rPr>
              <a:t> is the average absolute difference between the predicted</a:t>
            </a:r>
            <a:r>
              <a:rPr lang="en-US" sz="1300">
                <a:solidFill>
                  <a:srgbClr val="000000"/>
                </a:solidFill>
              </a:rPr>
              <a:t> </a:t>
            </a:r>
            <a:r>
              <a:rPr sz="1300">
                <a:solidFill>
                  <a:srgbClr val="000000"/>
                </a:solidFill>
              </a:rPr>
              <a:t>and actual values. It measures the average magnitude of the errors in a set of predic_x0002_tions, without considering their direction.</a:t>
            </a:r>
            <a:endParaRPr sz="1300">
              <a:solidFill>
                <a:srgbClr val="000000"/>
              </a:solidFill>
            </a:endParaRPr>
          </a:p>
          <a:p>
            <a:pPr marL="457200" lvl="0" indent="-342900" algn="l" rtl="0">
              <a:spcBef>
                <a:spcPts val="0"/>
              </a:spcBef>
              <a:spcAft>
                <a:spcPts val="0"/>
              </a:spcAft>
              <a:buClr>
                <a:srgbClr val="000000"/>
              </a:buClr>
              <a:buSzPts val="1800"/>
              <a:buChar char="●"/>
            </a:pPr>
            <a:r>
              <a:rPr sz="1300" b="1">
                <a:solidFill>
                  <a:srgbClr val="000000"/>
                </a:solidFill>
              </a:rPr>
              <a:t>Mean Squared Error (MSE)</a:t>
            </a:r>
            <a:r>
              <a:rPr sz="1300">
                <a:solidFill>
                  <a:srgbClr val="000000"/>
                </a:solidFill>
              </a:rPr>
              <a:t> is the average squared difference between the predicted</a:t>
            </a:r>
            <a:r>
              <a:rPr lang="en-US" sz="1300">
                <a:solidFill>
                  <a:srgbClr val="000000"/>
                </a:solidFill>
              </a:rPr>
              <a:t> </a:t>
            </a:r>
            <a:r>
              <a:rPr sz="1300">
                <a:solidFill>
                  <a:srgbClr val="000000"/>
                </a:solidFill>
              </a:rPr>
              <a:t>and actual values. It measures the average of the squares of the errors.</a:t>
            </a:r>
            <a:endParaRPr sz="1300">
              <a:solidFill>
                <a:srgbClr val="000000"/>
              </a:solidFill>
            </a:endParaRPr>
          </a:p>
          <a:p>
            <a:pPr marL="0" lvl="0" indent="0" algn="l" rtl="0">
              <a:spcBef>
                <a:spcPts val="0"/>
              </a:spcBef>
              <a:spcAft>
                <a:spcPts val="0"/>
              </a:spcAft>
              <a:buNone/>
            </a:pPr>
            <a:endParaRPr sz="1300">
              <a:solidFill>
                <a:srgbClr val="000000"/>
              </a:solidFill>
            </a:endParaRPr>
          </a:p>
        </p:txBody>
      </p:sp>
      <p:pic>
        <p:nvPicPr>
          <p:cNvPr id="154" name="Google Shape;154;p28"/>
          <p:cNvPicPr preferRelativeResize="0"/>
          <p:nvPr/>
        </p:nvPicPr>
        <p:blipFill>
          <a:blip r:embed="rId1"/>
          <a:stretch>
            <a:fillRect/>
          </a:stretch>
        </p:blipFill>
        <p:spPr>
          <a:xfrm>
            <a:off x="5333365" y="1580515"/>
            <a:ext cx="1794510" cy="638175"/>
          </a:xfrm>
          <a:prstGeom prst="rect">
            <a:avLst/>
          </a:prstGeom>
          <a:noFill/>
          <a:ln>
            <a:noFill/>
          </a:ln>
        </p:spPr>
      </p:pic>
      <p:pic>
        <p:nvPicPr>
          <p:cNvPr id="155" name="Google Shape;155;p28"/>
          <p:cNvPicPr preferRelativeResize="0"/>
          <p:nvPr/>
        </p:nvPicPr>
        <p:blipFill>
          <a:blip r:embed="rId2"/>
          <a:stretch>
            <a:fillRect/>
          </a:stretch>
        </p:blipFill>
        <p:spPr>
          <a:xfrm>
            <a:off x="5334000" y="2139315"/>
            <a:ext cx="2200910" cy="772160"/>
          </a:xfrm>
          <a:prstGeom prst="rect">
            <a:avLst/>
          </a:prstGeom>
          <a:noFill/>
          <a:ln>
            <a:noFill/>
          </a:ln>
        </p:spPr>
      </p:pic>
      <p:pic>
        <p:nvPicPr>
          <p:cNvPr id="1" name="Picture 0"/>
          <p:cNvPicPr>
            <a:picLocks noChangeAspect="1"/>
          </p:cNvPicPr>
          <p:nvPr/>
        </p:nvPicPr>
        <p:blipFill>
          <a:blip r:embed="rId3"/>
          <a:stretch>
            <a:fillRect/>
          </a:stretch>
        </p:blipFill>
        <p:spPr>
          <a:xfrm>
            <a:off x="5440045" y="3269615"/>
            <a:ext cx="1746885" cy="502285"/>
          </a:xfrm>
          <a:prstGeom prst="rect">
            <a:avLst/>
          </a:prstGeom>
        </p:spPr>
      </p:pic>
      <p:pic>
        <p:nvPicPr>
          <p:cNvPr id="2" name="Picture 1"/>
          <p:cNvPicPr>
            <a:picLocks noChangeAspect="1"/>
          </p:cNvPicPr>
          <p:nvPr/>
        </p:nvPicPr>
        <p:blipFill>
          <a:blip r:embed="rId4"/>
          <a:stretch>
            <a:fillRect/>
          </a:stretch>
        </p:blipFill>
        <p:spPr>
          <a:xfrm>
            <a:off x="5609590" y="3771900"/>
            <a:ext cx="1518285" cy="728980"/>
          </a:xfrm>
          <a:prstGeom prst="rect">
            <a:avLst/>
          </a:prstGeom>
        </p:spPr>
      </p:pic>
      <p:pic>
        <p:nvPicPr>
          <p:cNvPr id="3" name="Picture 2"/>
          <p:cNvPicPr>
            <a:picLocks noChangeAspect="1"/>
          </p:cNvPicPr>
          <p:nvPr/>
        </p:nvPicPr>
        <p:blipFill>
          <a:blip r:embed="rId5"/>
          <a:stretch>
            <a:fillRect/>
          </a:stretch>
        </p:blipFill>
        <p:spPr>
          <a:xfrm>
            <a:off x="5521325" y="2840355"/>
            <a:ext cx="1665605" cy="4826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59" name="Shape 159"/>
        <p:cNvGrpSpPr/>
        <p:nvPr/>
      </p:nvGrpSpPr>
      <p:grpSpPr>
        <a:xfrm>
          <a:off x="0" y="0"/>
          <a:ext cx="0" cy="0"/>
          <a:chOff x="0" y="0"/>
          <a:chExt cx="0" cy="0"/>
        </a:xfrm>
      </p:grpSpPr>
      <p:sp>
        <p:nvSpPr>
          <p:cNvPr id="160" name="Google Shape;160;p29"/>
          <p:cNvSpPr txBox="1"/>
          <p:nvPr>
            <p:ph type="title"/>
          </p:nvPr>
        </p:nvSpPr>
        <p:spPr>
          <a:xfrm>
            <a:off x="7598500" y="123300"/>
            <a:ext cx="3474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t>Results </a:t>
            </a:r>
            <a:endParaRPr lang="en-GB" b="1"/>
          </a:p>
        </p:txBody>
      </p:sp>
      <p:sp>
        <p:nvSpPr>
          <p:cNvPr id="161" name="Google Shape;161;p29"/>
          <p:cNvSpPr txBox="1"/>
          <p:nvPr>
            <p:ph type="body" idx="1"/>
          </p:nvPr>
        </p:nvSpPr>
        <p:spPr>
          <a:xfrm>
            <a:off x="400150" y="1874550"/>
            <a:ext cx="4064700" cy="25263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rgbClr val="000000"/>
              </a:buClr>
              <a:buSzPts val="1400"/>
              <a:buChar char="●"/>
            </a:pPr>
            <a:r>
              <a:rPr lang="en-US" sz="1400">
                <a:solidFill>
                  <a:srgbClr val="000000"/>
                </a:solidFill>
              </a:rPr>
              <a:t>Most of the papers </a:t>
            </a:r>
            <a:r>
              <a:rPr lang="en-GB" sz="1400">
                <a:solidFill>
                  <a:srgbClr val="000000"/>
                </a:solidFill>
              </a:rPr>
              <a:t>showed the best accuracy with the Random Forest algorithm </a:t>
            </a:r>
            <a:endParaRPr sz="1400">
              <a:solidFill>
                <a:srgbClr val="000000"/>
              </a:solidFill>
            </a:endParaRPr>
          </a:p>
          <a:p>
            <a:pPr marL="457200" lvl="0" indent="-317500" algn="l" rtl="0">
              <a:spcBef>
                <a:spcPts val="0"/>
              </a:spcBef>
              <a:spcAft>
                <a:spcPts val="0"/>
              </a:spcAft>
              <a:buClr>
                <a:srgbClr val="000000"/>
              </a:buClr>
              <a:buSzPts val="1400"/>
              <a:buChar char="●"/>
            </a:pPr>
            <a:r>
              <a:rPr lang="en-GB" sz="1400">
                <a:solidFill>
                  <a:srgbClr val="000000"/>
                </a:solidFill>
              </a:rPr>
              <a:t>The Decision Tree took second place by making also excellent results on evaluation metrics.</a:t>
            </a:r>
            <a:endParaRPr sz="1400">
              <a:solidFill>
                <a:srgbClr val="000000"/>
              </a:solidFill>
            </a:endParaRPr>
          </a:p>
          <a:p>
            <a:pPr marL="457200" lvl="0" indent="-317500" algn="l" rtl="0">
              <a:spcBef>
                <a:spcPts val="0"/>
              </a:spcBef>
              <a:spcAft>
                <a:spcPts val="0"/>
              </a:spcAft>
              <a:buClr>
                <a:srgbClr val="000000"/>
              </a:buClr>
              <a:buSzPts val="1400"/>
              <a:buChar char="●"/>
            </a:pPr>
            <a:r>
              <a:rPr lang="en-GB" sz="1400">
                <a:solidFill>
                  <a:srgbClr val="000000"/>
                </a:solidFill>
              </a:rPr>
              <a:t>Also, some papers used regression models in their research.</a:t>
            </a:r>
            <a:endParaRPr sz="1400">
              <a:solidFill>
                <a:srgbClr val="000000"/>
              </a:solidFill>
            </a:endParaRPr>
          </a:p>
          <a:p>
            <a:pPr marL="0" lvl="0" indent="0" algn="l" rtl="0">
              <a:spcBef>
                <a:spcPts val="0"/>
              </a:spcBef>
              <a:spcAft>
                <a:spcPts val="0"/>
              </a:spcAft>
              <a:buNone/>
            </a:pPr>
            <a:endParaRPr sz="1400">
              <a:solidFill>
                <a:srgbClr val="000000"/>
              </a:solidFill>
            </a:endParaRPr>
          </a:p>
        </p:txBody>
      </p:sp>
      <p:sp>
        <p:nvSpPr>
          <p:cNvPr id="162" name="Google Shape;162;p29"/>
          <p:cNvSpPr txBox="1"/>
          <p:nvPr/>
        </p:nvSpPr>
        <p:spPr>
          <a:xfrm>
            <a:off x="507300" y="897825"/>
            <a:ext cx="81294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b="1"/>
              <a:t>Systematic Literature Review Results</a:t>
            </a:r>
            <a:endParaRPr sz="2800" b="1"/>
          </a:p>
        </p:txBody>
      </p:sp>
      <p:pic>
        <p:nvPicPr>
          <p:cNvPr id="163" name="Google Shape;163;p29"/>
          <p:cNvPicPr preferRelativeResize="0"/>
          <p:nvPr/>
        </p:nvPicPr>
        <p:blipFill>
          <a:blip r:embed="rId1"/>
          <a:stretch>
            <a:fillRect/>
          </a:stretch>
        </p:blipFill>
        <p:spPr>
          <a:xfrm>
            <a:off x="4464850" y="1715238"/>
            <a:ext cx="4267201" cy="268562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67" name="Shape 167"/>
        <p:cNvGrpSpPr/>
        <p:nvPr/>
      </p:nvGrpSpPr>
      <p:grpSpPr>
        <a:xfrm>
          <a:off x="0" y="0"/>
          <a:ext cx="0" cy="0"/>
          <a:chOff x="0" y="0"/>
          <a:chExt cx="0" cy="0"/>
        </a:xfrm>
      </p:grpSpPr>
      <p:sp>
        <p:nvSpPr>
          <p:cNvPr id="168" name="Google Shape;168;p30"/>
          <p:cNvSpPr txBox="1"/>
          <p:nvPr>
            <p:ph type="body" idx="1"/>
          </p:nvPr>
        </p:nvSpPr>
        <p:spPr>
          <a:xfrm>
            <a:off x="430375" y="387525"/>
            <a:ext cx="8828400" cy="68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800" b="1">
                <a:solidFill>
                  <a:srgbClr val="000000"/>
                </a:solidFill>
              </a:rPr>
              <a:t>Results of Experiment </a:t>
            </a:r>
            <a:endParaRPr sz="2800" b="1">
              <a:solidFill>
                <a:srgbClr val="000000"/>
              </a:solidFill>
            </a:endParaRPr>
          </a:p>
          <a:p>
            <a:pPr marL="0" lvl="0" indent="0" algn="l" rtl="0">
              <a:spcBef>
                <a:spcPts val="0"/>
              </a:spcBef>
              <a:spcAft>
                <a:spcPts val="0"/>
              </a:spcAft>
              <a:buNone/>
            </a:pPr>
            <a:endParaRPr sz="2800" b="1">
              <a:solidFill>
                <a:srgbClr val="000000"/>
              </a:solidFill>
            </a:endParaRPr>
          </a:p>
        </p:txBody>
      </p:sp>
      <p:sp>
        <p:nvSpPr>
          <p:cNvPr id="169" name="Google Shape;169;p30"/>
          <p:cNvSpPr txBox="1"/>
          <p:nvPr>
            <p:ph type="body" idx="1"/>
          </p:nvPr>
        </p:nvSpPr>
        <p:spPr>
          <a:xfrm>
            <a:off x="430375" y="1069125"/>
            <a:ext cx="8038800" cy="3854100"/>
          </a:xfrm>
          <a:prstGeom prst="rect">
            <a:avLst/>
          </a:prstGeom>
        </p:spPr>
        <p:txBody>
          <a:bodyPr spcFirstLastPara="1" wrap="square" lIns="91425" tIns="91425" rIns="91425" bIns="91425" anchor="t" anchorCtr="0">
            <a:noAutofit/>
          </a:bodyPr>
          <a:lstStyle/>
          <a:p>
            <a:pPr marL="482600" lvl="0" indent="-342900" algn="l" rtl="0">
              <a:spcBef>
                <a:spcPts val="0"/>
              </a:spcBef>
              <a:spcAft>
                <a:spcPts val="0"/>
              </a:spcAft>
              <a:buClr>
                <a:srgbClr val="000000"/>
              </a:buClr>
              <a:buSzPts val="1400"/>
              <a:buAutoNum type="arabicPeriod"/>
            </a:pPr>
            <a:r>
              <a:rPr lang="en-GB">
                <a:solidFill>
                  <a:srgbClr val="000000"/>
                </a:solidFill>
              </a:rPr>
              <a:t>From the literature review part, I find out which ML algorithms were mostly used for prediction tasks. After that, the four Machine learning models chosen for this experiment are:</a:t>
            </a:r>
            <a:endParaRPr lang="en-GB">
              <a:solidFill>
                <a:srgbClr val="000000"/>
              </a:solidFill>
            </a:endParaRPr>
          </a:p>
          <a:p>
            <a:pPr marL="482600" lvl="0" indent="-342900" algn="l" rtl="0">
              <a:spcBef>
                <a:spcPts val="0"/>
              </a:spcBef>
              <a:spcAft>
                <a:spcPts val="0"/>
              </a:spcAft>
              <a:buClr>
                <a:srgbClr val="000000"/>
              </a:buClr>
              <a:buSzPts val="1400"/>
              <a:buAutoNum type="arabicPeriod"/>
            </a:pPr>
            <a:endParaRPr lang="en-GB">
              <a:solidFill>
                <a:srgbClr val="000000"/>
              </a:solidFill>
            </a:endParaRPr>
          </a:p>
          <a:p>
            <a:pPr marL="482600" lvl="0" indent="-342900" algn="l" rtl="0">
              <a:spcBef>
                <a:spcPts val="0"/>
              </a:spcBef>
              <a:spcAft>
                <a:spcPts val="0"/>
              </a:spcAft>
              <a:buClr>
                <a:srgbClr val="000000"/>
              </a:buClr>
              <a:buSzPts val="1400"/>
              <a:buChar char="●"/>
            </a:pPr>
            <a:r>
              <a:rPr lang="en-GB">
                <a:solidFill>
                  <a:srgbClr val="000000"/>
                </a:solidFill>
                <a:sym typeface="+mn-ea"/>
              </a:rPr>
              <a:t>Linear Regression</a:t>
            </a:r>
            <a:endParaRPr>
              <a:solidFill>
                <a:srgbClr val="000000"/>
              </a:solidFill>
            </a:endParaRPr>
          </a:p>
          <a:p>
            <a:pPr marL="457200" lvl="0" indent="-317500" algn="l" rtl="0">
              <a:spcBef>
                <a:spcPts val="0"/>
              </a:spcBef>
              <a:spcAft>
                <a:spcPts val="0"/>
              </a:spcAft>
              <a:buClr>
                <a:srgbClr val="000000"/>
              </a:buClr>
              <a:buSzPts val="1400"/>
              <a:buChar char="●"/>
            </a:pPr>
            <a:r>
              <a:rPr lang="en-GB">
                <a:solidFill>
                  <a:srgbClr val="000000"/>
                </a:solidFill>
                <a:sym typeface="+mn-ea"/>
              </a:rPr>
              <a:t>Polynomial Regression</a:t>
            </a:r>
            <a:endParaRPr>
              <a:solidFill>
                <a:srgbClr val="000000"/>
              </a:solidFill>
            </a:endParaRPr>
          </a:p>
          <a:p>
            <a:pPr marL="457200" lvl="0" indent="-317500" algn="l" rtl="0">
              <a:spcBef>
                <a:spcPts val="0"/>
              </a:spcBef>
              <a:spcAft>
                <a:spcPts val="0"/>
              </a:spcAft>
              <a:buClr>
                <a:srgbClr val="000000"/>
              </a:buClr>
              <a:buSzPts val="1400"/>
              <a:buChar char="●"/>
            </a:pPr>
            <a:r>
              <a:rPr lang="en-GB">
                <a:solidFill>
                  <a:srgbClr val="000000"/>
                </a:solidFill>
                <a:sym typeface="+mn-ea"/>
              </a:rPr>
              <a:t>Random Forest</a:t>
            </a:r>
            <a:endParaRPr>
              <a:solidFill>
                <a:srgbClr val="000000"/>
              </a:solidFill>
            </a:endParaRPr>
          </a:p>
          <a:p>
            <a:pPr marL="457200" lvl="0" indent="-317500" algn="l" rtl="0">
              <a:spcBef>
                <a:spcPts val="0"/>
              </a:spcBef>
              <a:spcAft>
                <a:spcPts val="0"/>
              </a:spcAft>
              <a:buClr>
                <a:srgbClr val="000000"/>
              </a:buClr>
              <a:buSzPts val="1400"/>
              <a:buChar char="●"/>
            </a:pPr>
            <a:r>
              <a:rPr lang="en-GB">
                <a:solidFill>
                  <a:srgbClr val="000000"/>
                </a:solidFill>
                <a:sym typeface="+mn-ea"/>
              </a:rPr>
              <a:t>Decision Tree</a:t>
            </a:r>
            <a:endParaRPr lang="en-GB">
              <a:solidFill>
                <a:srgbClr val="000000"/>
              </a:solidFill>
            </a:endParaRPr>
          </a:p>
          <a:p>
            <a:pPr marL="482600" lvl="0" indent="-342900" algn="l" rtl="0">
              <a:spcBef>
                <a:spcPts val="0"/>
              </a:spcBef>
              <a:spcAft>
                <a:spcPts val="0"/>
              </a:spcAft>
              <a:buClr>
                <a:srgbClr val="000000"/>
              </a:buClr>
              <a:buSzPts val="1400"/>
              <a:buAutoNum type="arabicPeriod"/>
            </a:pPr>
            <a:endParaRPr lang="en-GB">
              <a:solidFill>
                <a:srgbClr val="000000"/>
              </a:solidFill>
            </a:endParaRPr>
          </a:p>
          <a:p>
            <a:pPr marL="482600" lvl="0" indent="-342900" algn="l" rtl="0">
              <a:spcBef>
                <a:spcPts val="0"/>
              </a:spcBef>
              <a:spcAft>
                <a:spcPts val="0"/>
              </a:spcAft>
              <a:buClr>
                <a:srgbClr val="000000"/>
              </a:buClr>
              <a:buSzPts val="1400"/>
              <a:buAutoNum type="arabicPeriod"/>
            </a:pPr>
            <a:r>
              <a:rPr lang="en-GB">
                <a:solidFill>
                  <a:srgbClr val="000000"/>
                </a:solidFill>
              </a:rPr>
              <a:t>The above mentioned algorithms were trained and tested with a dataset that was</a:t>
            </a:r>
            <a:r>
              <a:rPr lang="ru-RU" altLang="en-GB">
                <a:solidFill>
                  <a:srgbClr val="000000"/>
                </a:solidFill>
              </a:rPr>
              <a:t> </a:t>
            </a:r>
            <a:r>
              <a:rPr lang="en-GB">
                <a:solidFill>
                  <a:srgbClr val="000000"/>
                </a:solidFill>
              </a:rPr>
              <a:t>collected and the results were performed. </a:t>
            </a:r>
            <a:endParaRPr lang="en-GB">
              <a:solidFill>
                <a:srgbClr val="000000"/>
              </a:solidFill>
            </a:endParaRPr>
          </a:p>
          <a:p>
            <a:pPr marL="482600" lvl="0" indent="-342900" algn="l" rtl="0">
              <a:spcBef>
                <a:spcPts val="0"/>
              </a:spcBef>
              <a:spcAft>
                <a:spcPts val="0"/>
              </a:spcAft>
              <a:buClr>
                <a:srgbClr val="000000"/>
              </a:buClr>
              <a:buSzPts val="1400"/>
              <a:buAutoNum type="arabicPeriod"/>
            </a:pPr>
            <a:endParaRPr lang="en-GB">
              <a:solidFill>
                <a:srgbClr val="000000"/>
              </a:solidFill>
            </a:endParaRPr>
          </a:p>
          <a:p>
            <a:pPr marL="482600" lvl="0" indent="-342900" algn="l" rtl="0">
              <a:spcBef>
                <a:spcPts val="0"/>
              </a:spcBef>
              <a:spcAft>
                <a:spcPts val="0"/>
              </a:spcAft>
              <a:buClr>
                <a:srgbClr val="000000"/>
              </a:buClr>
              <a:buSzPts val="1400"/>
              <a:buAutoNum type="arabicPeriod"/>
            </a:pPr>
            <a:r>
              <a:rPr lang="en-GB">
                <a:solidFill>
                  <a:srgbClr val="000000"/>
                </a:solidFill>
              </a:rPr>
              <a:t>The dataset of Covid-19 cases by region performed data visualization for a better</a:t>
            </a:r>
            <a:r>
              <a:rPr lang="ru-RU" altLang="en-GB">
                <a:solidFill>
                  <a:srgbClr val="000000"/>
                </a:solidFill>
              </a:rPr>
              <a:t> </a:t>
            </a:r>
            <a:r>
              <a:rPr lang="en-GB">
                <a:solidFill>
                  <a:srgbClr val="000000"/>
                </a:solidFill>
              </a:rPr>
              <a:t>understanding of the coronavirus situation in Kazakhstan. </a:t>
            </a:r>
            <a:endParaRPr>
              <a:solidFill>
                <a:srgbClr val="000000"/>
              </a:solidFill>
            </a:endParaRPr>
          </a:p>
          <a:p>
            <a:pPr marL="0" lvl="0" indent="0" algn="l" rtl="0">
              <a:spcBef>
                <a:spcPts val="0"/>
              </a:spcBef>
              <a:spcAft>
                <a:spcPts val="0"/>
              </a:spcAft>
              <a:buNone/>
            </a:pPr>
            <a:endParaRPr b="1">
              <a:solidFill>
                <a:schemeClr val="dk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73" name="Shape 173"/>
        <p:cNvGrpSpPr/>
        <p:nvPr/>
      </p:nvGrpSpPr>
      <p:grpSpPr>
        <a:xfrm>
          <a:off x="0" y="0"/>
          <a:ext cx="0" cy="0"/>
          <a:chOff x="0" y="0"/>
          <a:chExt cx="0" cy="0"/>
        </a:xfrm>
      </p:grpSpPr>
      <p:sp>
        <p:nvSpPr>
          <p:cNvPr id="174" name="Google Shape;174;p31"/>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b="1">
                <a:solidFill>
                  <a:srgbClr val="000000"/>
                </a:solidFill>
              </a:rPr>
              <a:t>Data Visualization </a:t>
            </a:r>
            <a:endParaRPr b="1">
              <a:solidFill>
                <a:schemeClr val="lt1"/>
              </a:solidFill>
            </a:endParaRPr>
          </a:p>
        </p:txBody>
      </p:sp>
      <p:pic>
        <p:nvPicPr>
          <p:cNvPr id="175" name="Google Shape;175;p31"/>
          <p:cNvPicPr preferRelativeResize="0"/>
          <p:nvPr/>
        </p:nvPicPr>
        <p:blipFill>
          <a:blip r:embed="rId1"/>
          <a:stretch>
            <a:fillRect/>
          </a:stretch>
        </p:blipFill>
        <p:spPr>
          <a:xfrm>
            <a:off x="391200" y="1732675"/>
            <a:ext cx="3821916" cy="2663775"/>
          </a:xfrm>
          <a:prstGeom prst="rect">
            <a:avLst/>
          </a:prstGeom>
          <a:noFill/>
          <a:ln>
            <a:noFill/>
          </a:ln>
        </p:spPr>
      </p:pic>
      <p:pic>
        <p:nvPicPr>
          <p:cNvPr id="176" name="Google Shape;176;p31"/>
          <p:cNvPicPr preferRelativeResize="0"/>
          <p:nvPr/>
        </p:nvPicPr>
        <p:blipFill>
          <a:blip r:embed="rId2"/>
          <a:stretch>
            <a:fillRect/>
          </a:stretch>
        </p:blipFill>
        <p:spPr>
          <a:xfrm>
            <a:off x="4371051" y="1786287"/>
            <a:ext cx="4321424" cy="266377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80" name="Shape 180"/>
        <p:cNvGrpSpPr/>
        <p:nvPr/>
      </p:nvGrpSpPr>
      <p:grpSpPr>
        <a:xfrm>
          <a:off x="0" y="0"/>
          <a:ext cx="0" cy="0"/>
          <a:chOff x="0" y="0"/>
          <a:chExt cx="0" cy="0"/>
        </a:xfrm>
      </p:grpSpPr>
      <p:sp>
        <p:nvSpPr>
          <p:cNvPr id="181" name="Google Shape;181;p32"/>
          <p:cNvSpPr txBox="1"/>
          <p:nvPr>
            <p:ph type="title"/>
          </p:nvPr>
        </p:nvSpPr>
        <p:spPr>
          <a:xfrm>
            <a:off x="420370" y="330200"/>
            <a:ext cx="8411845" cy="5727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Linear Regression </a:t>
            </a:r>
            <a:endParaRPr b="1">
              <a:solidFill>
                <a:srgbClr val="000000"/>
              </a:solidFill>
            </a:endParaRPr>
          </a:p>
          <a:p>
            <a:pPr marL="0" lvl="0" indent="0" algn="l" rtl="0">
              <a:spcBef>
                <a:spcPts val="0"/>
              </a:spcBef>
              <a:spcAft>
                <a:spcPts val="0"/>
              </a:spcAft>
              <a:buNone/>
            </a:pPr>
          </a:p>
        </p:txBody>
      </p:sp>
      <p:pic>
        <p:nvPicPr>
          <p:cNvPr id="1" name="Picture 0" descr="LR_confirmed"/>
          <p:cNvPicPr>
            <a:picLocks noChangeAspect="1"/>
          </p:cNvPicPr>
          <p:nvPr/>
        </p:nvPicPr>
        <p:blipFill>
          <a:blip r:embed="rId1"/>
          <a:stretch>
            <a:fillRect/>
          </a:stretch>
        </p:blipFill>
        <p:spPr>
          <a:xfrm>
            <a:off x="920115" y="2660650"/>
            <a:ext cx="3200400" cy="1956435"/>
          </a:xfrm>
          <a:prstGeom prst="rect">
            <a:avLst/>
          </a:prstGeom>
        </p:spPr>
      </p:pic>
      <p:pic>
        <p:nvPicPr>
          <p:cNvPr id="2" name="Picture 1" descr="LR_death"/>
          <p:cNvPicPr>
            <a:picLocks noChangeAspect="1"/>
          </p:cNvPicPr>
          <p:nvPr/>
        </p:nvPicPr>
        <p:blipFill>
          <a:blip r:embed="rId2"/>
          <a:stretch>
            <a:fillRect/>
          </a:stretch>
        </p:blipFill>
        <p:spPr>
          <a:xfrm>
            <a:off x="4747260" y="2639695"/>
            <a:ext cx="3140075" cy="1977390"/>
          </a:xfrm>
          <a:prstGeom prst="rect">
            <a:avLst/>
          </a:prstGeom>
        </p:spPr>
      </p:pic>
      <p:pic>
        <p:nvPicPr>
          <p:cNvPr id="3" name="Picture 2" descr="LR_recovered"/>
          <p:cNvPicPr>
            <a:picLocks noChangeAspect="1"/>
          </p:cNvPicPr>
          <p:nvPr/>
        </p:nvPicPr>
        <p:blipFill>
          <a:blip r:embed="rId3"/>
          <a:stretch>
            <a:fillRect/>
          </a:stretch>
        </p:blipFill>
        <p:spPr>
          <a:xfrm>
            <a:off x="4724400" y="673735"/>
            <a:ext cx="3185795" cy="1965960"/>
          </a:xfrm>
          <a:prstGeom prst="rect">
            <a:avLst/>
          </a:prstGeom>
        </p:spPr>
      </p:pic>
      <p:pic>
        <p:nvPicPr>
          <p:cNvPr id="4" name="Picture 3"/>
          <p:cNvPicPr>
            <a:picLocks noChangeAspect="1"/>
          </p:cNvPicPr>
          <p:nvPr/>
        </p:nvPicPr>
        <p:blipFill>
          <a:blip r:embed="rId4"/>
          <a:stretch>
            <a:fillRect/>
          </a:stretch>
        </p:blipFill>
        <p:spPr>
          <a:xfrm>
            <a:off x="933450" y="1329055"/>
            <a:ext cx="3173730" cy="108966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89" name="Shape 189"/>
        <p:cNvGrpSpPr/>
        <p:nvPr/>
      </p:nvGrpSpPr>
      <p:grpSpPr>
        <a:xfrm>
          <a:off x="0" y="0"/>
          <a:ext cx="0" cy="0"/>
          <a:chOff x="0" y="0"/>
          <a:chExt cx="0" cy="0"/>
        </a:xfrm>
      </p:grpSpPr>
      <p:sp>
        <p:nvSpPr>
          <p:cNvPr id="190" name="Google Shape;190;p33"/>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Polynomial Regression</a:t>
            </a:r>
            <a:endParaRPr b="1">
              <a:solidFill>
                <a:srgbClr val="000000"/>
              </a:solidFill>
            </a:endParaRPr>
          </a:p>
          <a:p>
            <a:pPr marL="0" lvl="0" indent="0" algn="l" rtl="0">
              <a:spcBef>
                <a:spcPts val="0"/>
              </a:spcBef>
              <a:spcAft>
                <a:spcPts val="0"/>
              </a:spcAft>
              <a:buNone/>
            </a:pPr>
          </a:p>
        </p:txBody>
      </p:sp>
      <p:pic>
        <p:nvPicPr>
          <p:cNvPr id="1" name="Picture 0"/>
          <p:cNvPicPr>
            <a:picLocks noChangeAspect="1"/>
          </p:cNvPicPr>
          <p:nvPr/>
        </p:nvPicPr>
        <p:blipFill>
          <a:blip r:embed="rId1"/>
          <a:stretch>
            <a:fillRect/>
          </a:stretch>
        </p:blipFill>
        <p:spPr>
          <a:xfrm>
            <a:off x="798830" y="1226185"/>
            <a:ext cx="3543935" cy="1184910"/>
          </a:xfrm>
          <a:prstGeom prst="rect">
            <a:avLst/>
          </a:prstGeom>
        </p:spPr>
      </p:pic>
      <p:pic>
        <p:nvPicPr>
          <p:cNvPr id="2" name="Picture 1" descr="PR_confirmed"/>
          <p:cNvPicPr>
            <a:picLocks noChangeAspect="1"/>
          </p:cNvPicPr>
          <p:nvPr/>
        </p:nvPicPr>
        <p:blipFill>
          <a:blip r:embed="rId2"/>
          <a:stretch>
            <a:fillRect/>
          </a:stretch>
        </p:blipFill>
        <p:spPr>
          <a:xfrm>
            <a:off x="1105535" y="2747645"/>
            <a:ext cx="3044825" cy="1861185"/>
          </a:xfrm>
          <a:prstGeom prst="rect">
            <a:avLst/>
          </a:prstGeom>
        </p:spPr>
      </p:pic>
      <p:pic>
        <p:nvPicPr>
          <p:cNvPr id="3" name="Picture 2" descr="PR_death"/>
          <p:cNvPicPr>
            <a:picLocks noChangeAspect="1"/>
          </p:cNvPicPr>
          <p:nvPr/>
        </p:nvPicPr>
        <p:blipFill>
          <a:blip r:embed="rId3"/>
          <a:stretch>
            <a:fillRect/>
          </a:stretch>
        </p:blipFill>
        <p:spPr>
          <a:xfrm>
            <a:off x="5130800" y="2747645"/>
            <a:ext cx="3059430" cy="1926590"/>
          </a:xfrm>
          <a:prstGeom prst="rect">
            <a:avLst/>
          </a:prstGeom>
        </p:spPr>
      </p:pic>
      <p:pic>
        <p:nvPicPr>
          <p:cNvPr id="4" name="Picture 3" descr="PR_recovered"/>
          <p:cNvPicPr>
            <a:picLocks noChangeAspect="1"/>
          </p:cNvPicPr>
          <p:nvPr/>
        </p:nvPicPr>
        <p:blipFill>
          <a:blip r:embed="rId4"/>
          <a:stretch>
            <a:fillRect/>
          </a:stretch>
        </p:blipFill>
        <p:spPr>
          <a:xfrm>
            <a:off x="5038090" y="749300"/>
            <a:ext cx="3152140" cy="192659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98" name="Shape 198"/>
        <p:cNvGrpSpPr/>
        <p:nvPr/>
      </p:nvGrpSpPr>
      <p:grpSpPr>
        <a:xfrm>
          <a:off x="0" y="0"/>
          <a:ext cx="0" cy="0"/>
          <a:chOff x="0" y="0"/>
          <a:chExt cx="0" cy="0"/>
        </a:xfrm>
      </p:grpSpPr>
      <p:sp>
        <p:nvSpPr>
          <p:cNvPr id="199" name="Google Shape;199;p34"/>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Random Forest </a:t>
            </a:r>
            <a:endParaRPr b="1">
              <a:solidFill>
                <a:srgbClr val="000000"/>
              </a:solidFill>
            </a:endParaRPr>
          </a:p>
          <a:p>
            <a:pPr marL="0" lvl="0" indent="0" algn="l" rtl="0">
              <a:spcBef>
                <a:spcPts val="0"/>
              </a:spcBef>
              <a:spcAft>
                <a:spcPts val="0"/>
              </a:spcAft>
              <a:buNone/>
            </a:pPr>
          </a:p>
        </p:txBody>
      </p:sp>
      <p:pic>
        <p:nvPicPr>
          <p:cNvPr id="1" name="Picture 0"/>
          <p:cNvPicPr>
            <a:picLocks noChangeAspect="1"/>
          </p:cNvPicPr>
          <p:nvPr/>
        </p:nvPicPr>
        <p:blipFill>
          <a:blip r:embed="rId1"/>
          <a:stretch>
            <a:fillRect/>
          </a:stretch>
        </p:blipFill>
        <p:spPr>
          <a:xfrm>
            <a:off x="781685" y="1199515"/>
            <a:ext cx="3203575" cy="1082675"/>
          </a:xfrm>
          <a:prstGeom prst="rect">
            <a:avLst/>
          </a:prstGeom>
        </p:spPr>
      </p:pic>
      <p:pic>
        <p:nvPicPr>
          <p:cNvPr id="2" name="Picture 1" descr="RF_confirmed"/>
          <p:cNvPicPr>
            <a:picLocks noChangeAspect="1"/>
          </p:cNvPicPr>
          <p:nvPr/>
        </p:nvPicPr>
        <p:blipFill>
          <a:blip r:embed="rId2"/>
          <a:stretch>
            <a:fillRect/>
          </a:stretch>
        </p:blipFill>
        <p:spPr>
          <a:xfrm>
            <a:off x="781685" y="2564130"/>
            <a:ext cx="3237230" cy="1978660"/>
          </a:xfrm>
          <a:prstGeom prst="rect">
            <a:avLst/>
          </a:prstGeom>
        </p:spPr>
      </p:pic>
      <p:pic>
        <p:nvPicPr>
          <p:cNvPr id="3" name="Picture 2" descr="RF_death"/>
          <p:cNvPicPr>
            <a:picLocks noChangeAspect="1"/>
          </p:cNvPicPr>
          <p:nvPr/>
        </p:nvPicPr>
        <p:blipFill>
          <a:blip r:embed="rId3"/>
          <a:stretch>
            <a:fillRect/>
          </a:stretch>
        </p:blipFill>
        <p:spPr>
          <a:xfrm>
            <a:off x="4748530" y="2576195"/>
            <a:ext cx="3123565" cy="1966595"/>
          </a:xfrm>
          <a:prstGeom prst="rect">
            <a:avLst/>
          </a:prstGeom>
        </p:spPr>
      </p:pic>
      <p:pic>
        <p:nvPicPr>
          <p:cNvPr id="4" name="Picture 3" descr="RF_recovered"/>
          <p:cNvPicPr>
            <a:picLocks noChangeAspect="1"/>
          </p:cNvPicPr>
          <p:nvPr/>
        </p:nvPicPr>
        <p:blipFill>
          <a:blip r:embed="rId4"/>
          <a:stretch>
            <a:fillRect/>
          </a:stretch>
        </p:blipFill>
        <p:spPr>
          <a:xfrm>
            <a:off x="4726305" y="499110"/>
            <a:ext cx="3167380" cy="195453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207" name="Shape 207"/>
        <p:cNvGrpSpPr/>
        <p:nvPr/>
      </p:nvGrpSpPr>
      <p:grpSpPr>
        <a:xfrm>
          <a:off x="0" y="0"/>
          <a:ext cx="0" cy="0"/>
          <a:chOff x="0" y="0"/>
          <a:chExt cx="0" cy="0"/>
        </a:xfrm>
      </p:grpSpPr>
      <p:sp>
        <p:nvSpPr>
          <p:cNvPr id="208" name="Google Shape;208;p35"/>
          <p:cNvSpPr txBox="1"/>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Decision Tree </a:t>
            </a:r>
            <a:endParaRPr b="1">
              <a:solidFill>
                <a:srgbClr val="000000"/>
              </a:solidFill>
            </a:endParaRPr>
          </a:p>
          <a:p>
            <a:pPr marL="0" lvl="0" indent="0" algn="l" rtl="0">
              <a:spcBef>
                <a:spcPts val="0"/>
              </a:spcBef>
              <a:spcAft>
                <a:spcPts val="0"/>
              </a:spcAft>
              <a:buNone/>
            </a:pPr>
          </a:p>
        </p:txBody>
      </p:sp>
      <p:pic>
        <p:nvPicPr>
          <p:cNvPr id="1" name="Picture 0"/>
          <p:cNvPicPr>
            <a:picLocks noChangeAspect="1"/>
          </p:cNvPicPr>
          <p:nvPr/>
        </p:nvPicPr>
        <p:blipFill>
          <a:blip r:embed="rId1"/>
          <a:stretch>
            <a:fillRect/>
          </a:stretch>
        </p:blipFill>
        <p:spPr>
          <a:xfrm>
            <a:off x="806450" y="1263650"/>
            <a:ext cx="3382010" cy="1092835"/>
          </a:xfrm>
          <a:prstGeom prst="rect">
            <a:avLst/>
          </a:prstGeom>
        </p:spPr>
      </p:pic>
      <p:pic>
        <p:nvPicPr>
          <p:cNvPr id="2" name="Picture 1" descr="DT_confirmed"/>
          <p:cNvPicPr>
            <a:picLocks noChangeAspect="1"/>
          </p:cNvPicPr>
          <p:nvPr/>
        </p:nvPicPr>
        <p:blipFill>
          <a:blip r:embed="rId2"/>
          <a:stretch>
            <a:fillRect/>
          </a:stretch>
        </p:blipFill>
        <p:spPr>
          <a:xfrm>
            <a:off x="1010285" y="2668270"/>
            <a:ext cx="3178175" cy="1942465"/>
          </a:xfrm>
          <a:prstGeom prst="rect">
            <a:avLst/>
          </a:prstGeom>
        </p:spPr>
      </p:pic>
      <p:pic>
        <p:nvPicPr>
          <p:cNvPr id="3" name="Picture 2" descr="DT_death"/>
          <p:cNvPicPr>
            <a:picLocks noChangeAspect="1"/>
          </p:cNvPicPr>
          <p:nvPr/>
        </p:nvPicPr>
        <p:blipFill>
          <a:blip r:embed="rId3"/>
          <a:stretch>
            <a:fillRect/>
          </a:stretch>
        </p:blipFill>
        <p:spPr>
          <a:xfrm>
            <a:off x="4857750" y="2701290"/>
            <a:ext cx="3032125" cy="1909445"/>
          </a:xfrm>
          <a:prstGeom prst="rect">
            <a:avLst/>
          </a:prstGeom>
        </p:spPr>
      </p:pic>
      <p:pic>
        <p:nvPicPr>
          <p:cNvPr id="4" name="Picture 3" descr="DT_recovered"/>
          <p:cNvPicPr>
            <a:picLocks noChangeAspect="1"/>
          </p:cNvPicPr>
          <p:nvPr/>
        </p:nvPicPr>
        <p:blipFill>
          <a:blip r:embed="rId4"/>
          <a:stretch>
            <a:fillRect/>
          </a:stretch>
        </p:blipFill>
        <p:spPr>
          <a:xfrm>
            <a:off x="4752340" y="605155"/>
            <a:ext cx="3137535" cy="193675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216" name="Shape 216"/>
        <p:cNvGrpSpPr/>
        <p:nvPr/>
      </p:nvGrpSpPr>
      <p:grpSpPr>
        <a:xfrm>
          <a:off x="0" y="0"/>
          <a:ext cx="0" cy="0"/>
          <a:chOff x="0" y="0"/>
          <a:chExt cx="0" cy="0"/>
        </a:xfrm>
      </p:grpSpPr>
      <p:sp>
        <p:nvSpPr>
          <p:cNvPr id="217" name="Google Shape;217;p36"/>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Comparison of Results</a:t>
            </a:r>
            <a:endParaRPr b="1">
              <a:solidFill>
                <a:srgbClr val="000000"/>
              </a:solidFill>
            </a:endParaRPr>
          </a:p>
          <a:p>
            <a:pPr marL="0" lvl="0" indent="0" algn="l" rtl="0">
              <a:spcBef>
                <a:spcPts val="0"/>
              </a:spcBef>
              <a:spcAft>
                <a:spcPts val="0"/>
              </a:spcAft>
              <a:buNone/>
            </a:pPr>
          </a:p>
        </p:txBody>
      </p:sp>
      <p:pic>
        <p:nvPicPr>
          <p:cNvPr id="1" name="Picture 0"/>
          <p:cNvPicPr>
            <a:picLocks noChangeAspect="1"/>
          </p:cNvPicPr>
          <p:nvPr/>
        </p:nvPicPr>
        <p:blipFill>
          <a:blip r:embed="rId1"/>
          <a:stretch>
            <a:fillRect/>
          </a:stretch>
        </p:blipFill>
        <p:spPr>
          <a:xfrm>
            <a:off x="311785" y="2057400"/>
            <a:ext cx="4357370" cy="1917700"/>
          </a:xfrm>
          <a:prstGeom prst="rect">
            <a:avLst/>
          </a:prstGeom>
        </p:spPr>
      </p:pic>
      <p:pic>
        <p:nvPicPr>
          <p:cNvPr id="2" name="Picture 1" descr="Comparison_Accuracy"/>
          <p:cNvPicPr>
            <a:picLocks noChangeAspect="1"/>
          </p:cNvPicPr>
          <p:nvPr/>
        </p:nvPicPr>
        <p:blipFill>
          <a:blip r:embed="rId2"/>
          <a:stretch>
            <a:fillRect/>
          </a:stretch>
        </p:blipFill>
        <p:spPr>
          <a:xfrm>
            <a:off x="4841240" y="1657350"/>
            <a:ext cx="3615055" cy="257111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89" name="Shape 89"/>
        <p:cNvGrpSpPr/>
        <p:nvPr/>
      </p:nvGrpSpPr>
      <p:grpSpPr>
        <a:xfrm>
          <a:off x="0" y="0"/>
          <a:ext cx="0" cy="0"/>
          <a:chOff x="0" y="0"/>
          <a:chExt cx="0" cy="0"/>
        </a:xfrm>
      </p:grpSpPr>
      <p:sp>
        <p:nvSpPr>
          <p:cNvPr id="90" name="Google Shape;90;p19"/>
          <p:cNvSpPr txBox="1"/>
          <p:nvPr>
            <p:ph type="title"/>
          </p:nvPr>
        </p:nvSpPr>
        <p:spPr>
          <a:xfrm>
            <a:off x="812850" y="102078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chemeClr val="lt1"/>
                </a:solidFill>
              </a:rPr>
              <a:t>Outline</a:t>
            </a:r>
            <a:endParaRPr b="1">
              <a:solidFill>
                <a:schemeClr val="lt1"/>
              </a:solidFill>
            </a:endParaRPr>
          </a:p>
        </p:txBody>
      </p:sp>
      <p:sp>
        <p:nvSpPr>
          <p:cNvPr id="91" name="Google Shape;91;p19"/>
          <p:cNvSpPr txBox="1"/>
          <p:nvPr>
            <p:ph type="body" idx="1"/>
          </p:nvPr>
        </p:nvSpPr>
        <p:spPr>
          <a:xfrm>
            <a:off x="812850" y="1816675"/>
            <a:ext cx="3999900" cy="2765400"/>
          </a:xfrm>
          <a:prstGeom prst="rect">
            <a:avLst/>
          </a:prstGeom>
        </p:spPr>
        <p:txBody>
          <a:bodyPr spcFirstLastPara="1" wrap="square" lIns="91425" tIns="91425" rIns="91425" bIns="91425" anchor="t" anchorCtr="0">
            <a:noAutofit/>
          </a:bodyPr>
          <a:lstStyle/>
          <a:p>
            <a:pPr marL="457200" lvl="0" indent="-368300" algn="l" rtl="0">
              <a:spcBef>
                <a:spcPts val="0"/>
              </a:spcBef>
              <a:spcAft>
                <a:spcPts val="0"/>
              </a:spcAft>
              <a:buClr>
                <a:schemeClr val="lt1"/>
              </a:buClr>
              <a:buSzPts val="2200"/>
              <a:buAutoNum type="arabicPeriod"/>
            </a:pPr>
            <a:r>
              <a:rPr lang="en-GB" sz="2200">
                <a:solidFill>
                  <a:srgbClr val="000000"/>
                </a:solidFill>
              </a:rPr>
              <a:t>Introduction</a:t>
            </a:r>
            <a:endParaRPr sz="2200">
              <a:solidFill>
                <a:schemeClr val="lt1"/>
              </a:solidFill>
            </a:endParaRPr>
          </a:p>
          <a:p>
            <a:pPr marL="457200" lvl="0" indent="-368300" algn="l" rtl="0">
              <a:spcBef>
                <a:spcPts val="0"/>
              </a:spcBef>
              <a:spcAft>
                <a:spcPts val="0"/>
              </a:spcAft>
              <a:buClr>
                <a:schemeClr val="lt1"/>
              </a:buClr>
              <a:buSzPts val="2200"/>
              <a:buAutoNum type="arabicPeriod"/>
            </a:pPr>
            <a:r>
              <a:rPr lang="en-GB" sz="2200">
                <a:solidFill>
                  <a:srgbClr val="000000"/>
                </a:solidFill>
              </a:rPr>
              <a:t>Related works</a:t>
            </a:r>
            <a:endParaRPr sz="2200">
              <a:solidFill>
                <a:schemeClr val="lt1"/>
              </a:solidFill>
            </a:endParaRPr>
          </a:p>
          <a:p>
            <a:pPr marL="457200" lvl="0" indent="-368300" algn="l" rtl="0">
              <a:spcBef>
                <a:spcPts val="0"/>
              </a:spcBef>
              <a:spcAft>
                <a:spcPts val="0"/>
              </a:spcAft>
              <a:buClr>
                <a:schemeClr val="lt1"/>
              </a:buClr>
              <a:buSzPts val="2200"/>
              <a:buAutoNum type="arabicPeriod"/>
            </a:pPr>
            <a:r>
              <a:rPr lang="en-GB" sz="2200">
                <a:solidFill>
                  <a:srgbClr val="000000"/>
                </a:solidFill>
              </a:rPr>
              <a:t>Methodology</a:t>
            </a:r>
            <a:endParaRPr sz="2200">
              <a:solidFill>
                <a:schemeClr val="lt1"/>
              </a:solidFill>
            </a:endParaRPr>
          </a:p>
          <a:p>
            <a:pPr marL="457200" lvl="0" indent="-368300" algn="l" rtl="0">
              <a:spcBef>
                <a:spcPts val="0"/>
              </a:spcBef>
              <a:spcAft>
                <a:spcPts val="0"/>
              </a:spcAft>
              <a:buClr>
                <a:schemeClr val="lt1"/>
              </a:buClr>
              <a:buSzPts val="2200"/>
              <a:buAutoNum type="arabicPeriod"/>
            </a:pPr>
            <a:r>
              <a:rPr lang="en-GB" sz="2200">
                <a:solidFill>
                  <a:srgbClr val="000000"/>
                </a:solidFill>
              </a:rPr>
              <a:t>Results</a:t>
            </a:r>
            <a:endParaRPr sz="2200">
              <a:solidFill>
                <a:srgbClr val="000000"/>
              </a:solidFill>
            </a:endParaRPr>
          </a:p>
          <a:p>
            <a:pPr marL="457200" lvl="0" indent="-368300" algn="l" rtl="0">
              <a:spcBef>
                <a:spcPts val="0"/>
              </a:spcBef>
              <a:spcAft>
                <a:spcPts val="0"/>
              </a:spcAft>
              <a:buClr>
                <a:srgbClr val="000000"/>
              </a:buClr>
              <a:buSzPts val="2200"/>
              <a:buAutoNum type="arabicPeriod"/>
            </a:pPr>
            <a:r>
              <a:rPr lang="en-GB" sz="2200">
                <a:solidFill>
                  <a:srgbClr val="000000"/>
                </a:solidFill>
              </a:rPr>
              <a:t>Conclusion</a:t>
            </a:r>
            <a:endParaRPr sz="2200">
              <a:solidFill>
                <a:srgbClr val="000000"/>
              </a:solidFill>
            </a:endParaRPr>
          </a:p>
          <a:p>
            <a:pPr marL="457200" lvl="0" indent="-368300" algn="l" rtl="0">
              <a:spcBef>
                <a:spcPts val="0"/>
              </a:spcBef>
              <a:spcAft>
                <a:spcPts val="0"/>
              </a:spcAft>
              <a:buClr>
                <a:schemeClr val="lt1"/>
              </a:buClr>
              <a:buSzPts val="2200"/>
              <a:buAutoNum type="arabicPeriod"/>
            </a:pPr>
            <a:r>
              <a:rPr lang="en-GB" sz="2200">
                <a:solidFill>
                  <a:schemeClr val="lt1"/>
                </a:solidFill>
              </a:rPr>
              <a:t>References</a:t>
            </a:r>
            <a:endParaRPr sz="2200">
              <a:solidFill>
                <a:schemeClr val="lt1"/>
              </a:solidFill>
            </a:endParaRPr>
          </a:p>
        </p:txBody>
      </p:sp>
      <p:pic>
        <p:nvPicPr>
          <p:cNvPr id="92" name="Google Shape;92;p19"/>
          <p:cNvPicPr preferRelativeResize="0"/>
          <p:nvPr/>
        </p:nvPicPr>
        <p:blipFill rotWithShape="1">
          <a:blip r:embed="rId1"/>
          <a:srcRect t="1545"/>
          <a:stretch>
            <a:fillRect/>
          </a:stretch>
        </p:blipFill>
        <p:spPr>
          <a:xfrm>
            <a:off x="4143775" y="878200"/>
            <a:ext cx="3339768" cy="426530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223" name="Shape 223"/>
        <p:cNvGrpSpPr/>
        <p:nvPr/>
      </p:nvGrpSpPr>
      <p:grpSpPr>
        <a:xfrm>
          <a:off x="0" y="0"/>
          <a:ext cx="0" cy="0"/>
          <a:chOff x="0" y="0"/>
          <a:chExt cx="0" cy="0"/>
        </a:xfrm>
      </p:grpSpPr>
      <p:sp>
        <p:nvSpPr>
          <p:cNvPr id="224" name="Google Shape;224;p37"/>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chemeClr val="lt1"/>
                </a:solidFill>
              </a:rPr>
              <a:t>Limitations and problems</a:t>
            </a:r>
            <a:endParaRPr b="1">
              <a:solidFill>
                <a:schemeClr val="lt1"/>
              </a:solidFill>
            </a:endParaRPr>
          </a:p>
        </p:txBody>
      </p:sp>
      <p:sp>
        <p:nvSpPr>
          <p:cNvPr id="225" name="Google Shape;225;p37"/>
          <p:cNvSpPr txBox="1"/>
          <p:nvPr>
            <p:ph type="body" idx="1"/>
          </p:nvPr>
        </p:nvSpPr>
        <p:spPr>
          <a:xfrm>
            <a:off x="311700" y="1803575"/>
            <a:ext cx="7836000" cy="27654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Clr>
                <a:srgbClr val="000000"/>
              </a:buClr>
              <a:buSzPts val="1600"/>
              <a:buChar char="●"/>
            </a:pPr>
            <a:r>
              <a:rPr lang="en-GB" sz="1600" b="1">
                <a:solidFill>
                  <a:srgbClr val="000000"/>
                </a:solidFill>
              </a:rPr>
              <a:t>Data availability</a:t>
            </a:r>
            <a:r>
              <a:rPr lang="en-GB" sz="1600">
                <a:solidFill>
                  <a:srgbClr val="000000"/>
                </a:solidFill>
              </a:rPr>
              <a:t>: Most of the datasets do not contain Covid-19 information in</a:t>
            </a:r>
            <a:endParaRPr sz="1600">
              <a:solidFill>
                <a:srgbClr val="000000"/>
              </a:solidFill>
            </a:endParaRPr>
          </a:p>
          <a:p>
            <a:pPr marL="457200" lvl="0" indent="0" algn="l" rtl="0">
              <a:spcBef>
                <a:spcPts val="0"/>
              </a:spcBef>
              <a:spcAft>
                <a:spcPts val="0"/>
              </a:spcAft>
              <a:buNone/>
            </a:pPr>
            <a:r>
              <a:rPr lang="en-GB" sz="1600">
                <a:solidFill>
                  <a:srgbClr val="000000"/>
                </a:solidFill>
              </a:rPr>
              <a:t>Kazakhstan. </a:t>
            </a:r>
            <a:r>
              <a:rPr lang="en-GB" sz="1600">
                <a:solidFill>
                  <a:srgbClr val="000000"/>
                </a:solidFill>
              </a:rPr>
              <a:t>Because of the little amount of data the prediction model could not be very accurate.</a:t>
            </a:r>
            <a:endParaRPr sz="1600">
              <a:solidFill>
                <a:srgbClr val="000000"/>
              </a:solidFill>
            </a:endParaRPr>
          </a:p>
          <a:p>
            <a:pPr marL="457200" lvl="0" indent="0" algn="l" rtl="0">
              <a:spcBef>
                <a:spcPts val="0"/>
              </a:spcBef>
              <a:spcAft>
                <a:spcPts val="0"/>
              </a:spcAft>
              <a:buNone/>
            </a:pPr>
            <a:endParaRPr sz="1600">
              <a:solidFill>
                <a:srgbClr val="000000"/>
              </a:solidFill>
            </a:endParaRPr>
          </a:p>
          <a:p>
            <a:pPr marL="457200" lvl="0" indent="-330200" algn="l" rtl="0">
              <a:spcBef>
                <a:spcPts val="0"/>
              </a:spcBef>
              <a:spcAft>
                <a:spcPts val="0"/>
              </a:spcAft>
              <a:buClr>
                <a:srgbClr val="000000"/>
              </a:buClr>
              <a:buSzPts val="1600"/>
              <a:buChar char="●"/>
            </a:pPr>
            <a:r>
              <a:rPr lang="en-GB" sz="1600" b="1">
                <a:solidFill>
                  <a:srgbClr val="000000"/>
                </a:solidFill>
              </a:rPr>
              <a:t>Data quality:</a:t>
            </a:r>
            <a:r>
              <a:rPr lang="en-GB" sz="1600">
                <a:solidFill>
                  <a:srgbClr val="000000"/>
                </a:solidFill>
              </a:rPr>
              <a:t> The recovered cases dataset does not contain any information</a:t>
            </a:r>
            <a:endParaRPr sz="1600">
              <a:solidFill>
                <a:srgbClr val="000000"/>
              </a:solidFill>
            </a:endParaRPr>
          </a:p>
          <a:p>
            <a:pPr marL="457200" lvl="0" indent="0" algn="l" rtl="0">
              <a:spcBef>
                <a:spcPts val="0"/>
              </a:spcBef>
              <a:spcAft>
                <a:spcPts val="0"/>
              </a:spcAft>
              <a:buNone/>
            </a:pPr>
            <a:r>
              <a:rPr lang="en-GB" sz="1600">
                <a:solidFill>
                  <a:srgbClr val="000000"/>
                </a:solidFill>
              </a:rPr>
              <a:t>after 8th May 2021, because of that while training and testing the models, they</a:t>
            </a:r>
            <a:endParaRPr sz="1600">
              <a:solidFill>
                <a:srgbClr val="000000"/>
              </a:solidFill>
            </a:endParaRPr>
          </a:p>
          <a:p>
            <a:pPr marL="457200" lvl="0" indent="0" algn="l" rtl="0">
              <a:spcBef>
                <a:spcPts val="0"/>
              </a:spcBef>
              <a:spcAft>
                <a:spcPts val="0"/>
              </a:spcAft>
              <a:buNone/>
            </a:pPr>
            <a:r>
              <a:rPr lang="en-GB" sz="1600">
                <a:solidFill>
                  <a:srgbClr val="000000"/>
                </a:solidFill>
              </a:rPr>
              <a:t>performed results that are not accurate.</a:t>
            </a:r>
            <a:endParaRPr sz="1600">
              <a:solidFill>
                <a:srgbClr val="000000"/>
              </a:solidFill>
            </a:endParaRPr>
          </a:p>
          <a:p>
            <a:pPr marL="457200" lvl="0" indent="0" algn="l" rtl="0">
              <a:spcBef>
                <a:spcPts val="0"/>
              </a:spcBef>
              <a:spcAft>
                <a:spcPts val="0"/>
              </a:spcAft>
              <a:buNone/>
            </a:pPr>
            <a:endParaRPr sz="1600">
              <a:solidFill>
                <a:srgbClr val="000000"/>
              </a:solidFill>
            </a:endParaRPr>
          </a:p>
          <a:p>
            <a:pPr marL="457200" lvl="0" indent="-330200" algn="l" rtl="0">
              <a:spcBef>
                <a:spcPts val="0"/>
              </a:spcBef>
              <a:spcAft>
                <a:spcPts val="0"/>
              </a:spcAft>
              <a:buClr>
                <a:srgbClr val="000000"/>
              </a:buClr>
              <a:buSzPts val="1600"/>
              <a:buChar char="●"/>
            </a:pPr>
            <a:r>
              <a:rPr lang="en-GB" sz="1600" b="1">
                <a:solidFill>
                  <a:srgbClr val="000000"/>
                </a:solidFill>
              </a:rPr>
              <a:t>Model complexity: </a:t>
            </a:r>
            <a:r>
              <a:rPr lang="en-GB" sz="1600">
                <a:solidFill>
                  <a:srgbClr val="000000"/>
                </a:solidFill>
              </a:rPr>
              <a:t>At the first stages it was hard to understand how some of</a:t>
            </a:r>
            <a:endParaRPr sz="1600">
              <a:solidFill>
                <a:srgbClr val="000000"/>
              </a:solidFill>
            </a:endParaRPr>
          </a:p>
          <a:p>
            <a:pPr marL="457200" lvl="0" indent="0" algn="l" rtl="0">
              <a:spcBef>
                <a:spcPts val="0"/>
              </a:spcBef>
              <a:spcAft>
                <a:spcPts val="0"/>
              </a:spcAft>
              <a:buNone/>
            </a:pPr>
            <a:r>
              <a:rPr lang="en-GB" sz="1600">
                <a:solidFill>
                  <a:srgbClr val="000000"/>
                </a:solidFill>
              </a:rPr>
              <a:t>the Machine Learning algorithms work and what type of evaluation metrics to</a:t>
            </a:r>
            <a:endParaRPr sz="1600">
              <a:solidFill>
                <a:srgbClr val="000000"/>
              </a:solidFill>
            </a:endParaRPr>
          </a:p>
          <a:p>
            <a:pPr marL="457200" lvl="0" indent="0" algn="l" rtl="0">
              <a:spcBef>
                <a:spcPts val="0"/>
              </a:spcBef>
              <a:spcAft>
                <a:spcPts val="0"/>
              </a:spcAft>
              <a:buNone/>
            </a:pPr>
            <a:r>
              <a:rPr lang="en-GB" sz="1600">
                <a:solidFill>
                  <a:srgbClr val="000000"/>
                </a:solidFill>
              </a:rPr>
              <a:t>use. </a:t>
            </a:r>
            <a:endParaRPr sz="16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229" name="Shape 229"/>
        <p:cNvGrpSpPr/>
        <p:nvPr/>
      </p:nvGrpSpPr>
      <p:grpSpPr>
        <a:xfrm>
          <a:off x="0" y="0"/>
          <a:ext cx="0" cy="0"/>
          <a:chOff x="0" y="0"/>
          <a:chExt cx="0" cy="0"/>
        </a:xfrm>
      </p:grpSpPr>
      <p:sp>
        <p:nvSpPr>
          <p:cNvPr id="230" name="Google Shape;230;p38"/>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Conclusion</a:t>
            </a:r>
            <a:endParaRPr b="1">
              <a:solidFill>
                <a:srgbClr val="000000"/>
              </a:solidFill>
            </a:endParaRPr>
          </a:p>
          <a:p>
            <a:pPr marL="0" lvl="0" indent="0" algn="l" rtl="0">
              <a:spcBef>
                <a:spcPts val="0"/>
              </a:spcBef>
              <a:spcAft>
                <a:spcPts val="0"/>
              </a:spcAft>
              <a:buNone/>
            </a:pPr>
          </a:p>
        </p:txBody>
      </p:sp>
      <p:sp>
        <p:nvSpPr>
          <p:cNvPr id="231" name="Google Shape;231;p38"/>
          <p:cNvSpPr txBox="1"/>
          <p:nvPr>
            <p:ph type="body" idx="1"/>
          </p:nvPr>
        </p:nvSpPr>
        <p:spPr>
          <a:xfrm>
            <a:off x="311700" y="1683025"/>
            <a:ext cx="8693400" cy="2765400"/>
          </a:xfrm>
          <a:prstGeom prst="rect">
            <a:avLst/>
          </a:prstGeom>
        </p:spPr>
        <p:txBody>
          <a:bodyPr spcFirstLastPara="1" wrap="square" lIns="91425" tIns="91425" rIns="91425" bIns="91425" anchor="t" anchorCtr="0">
            <a:noAutofit/>
          </a:bodyPr>
          <a:lstStyle/>
          <a:p>
            <a:pPr marL="457200" lvl="0" indent="-323850" algn="l" rtl="0">
              <a:spcBef>
                <a:spcPts val="0"/>
              </a:spcBef>
              <a:spcAft>
                <a:spcPts val="0"/>
              </a:spcAft>
              <a:buClr>
                <a:srgbClr val="000000"/>
              </a:buClr>
              <a:buSzPts val="1500"/>
              <a:buChar char="●"/>
            </a:pPr>
            <a:r>
              <a:rPr lang="en-GB" sz="1500">
                <a:solidFill>
                  <a:srgbClr val="000000"/>
                </a:solidFill>
              </a:rPr>
              <a:t>The thesis work has been conducted Systematic Literature Review to find the most suitable Machine Learning algorithm for the prediction of Covid-19 cases. </a:t>
            </a:r>
            <a:endParaRPr sz="1500">
              <a:solidFill>
                <a:srgbClr val="000000"/>
              </a:solidFill>
            </a:endParaRPr>
          </a:p>
          <a:p>
            <a:pPr marL="457200" lvl="0" indent="0" algn="l" rtl="0">
              <a:spcBef>
                <a:spcPts val="0"/>
              </a:spcBef>
              <a:spcAft>
                <a:spcPts val="0"/>
              </a:spcAft>
              <a:buNone/>
            </a:pPr>
            <a:endParaRPr sz="1500">
              <a:solidFill>
                <a:srgbClr val="000000"/>
              </a:solidFill>
            </a:endParaRPr>
          </a:p>
          <a:p>
            <a:pPr marL="457200" lvl="0" indent="-323850" algn="l" rtl="0">
              <a:spcBef>
                <a:spcPts val="0"/>
              </a:spcBef>
              <a:spcAft>
                <a:spcPts val="0"/>
              </a:spcAft>
              <a:buClr>
                <a:srgbClr val="000000"/>
              </a:buClr>
              <a:buSzPts val="1500"/>
              <a:buChar char="●"/>
            </a:pPr>
            <a:r>
              <a:rPr lang="en-GB" sz="1500">
                <a:solidFill>
                  <a:srgbClr val="000000"/>
                </a:solidFill>
              </a:rPr>
              <a:t>After understanding and analyzing the other papers related to prediction, Linear and Polynomial Regression, Random Forest, and Decision Tree algorithms were chosen for the experiment. </a:t>
            </a:r>
            <a:endParaRPr sz="1500">
              <a:solidFill>
                <a:srgbClr val="000000"/>
              </a:solidFill>
            </a:endParaRPr>
          </a:p>
          <a:p>
            <a:pPr marL="0" lvl="0" indent="0" algn="l" rtl="0">
              <a:spcBef>
                <a:spcPts val="0"/>
              </a:spcBef>
              <a:spcAft>
                <a:spcPts val="0"/>
              </a:spcAft>
              <a:buNone/>
            </a:pPr>
            <a:endParaRPr sz="1500">
              <a:solidFill>
                <a:srgbClr val="000000"/>
              </a:solidFill>
            </a:endParaRPr>
          </a:p>
          <a:p>
            <a:pPr marL="457200" lvl="0" indent="-323850" algn="l" rtl="0">
              <a:spcBef>
                <a:spcPts val="0"/>
              </a:spcBef>
              <a:spcAft>
                <a:spcPts val="0"/>
              </a:spcAft>
              <a:buClr>
                <a:srgbClr val="000000"/>
              </a:buClr>
              <a:buSzPts val="1500"/>
              <a:buChar char="●"/>
            </a:pPr>
            <a:r>
              <a:rPr lang="en-GB" sz="1500">
                <a:solidFill>
                  <a:srgbClr val="000000"/>
                </a:solidFill>
              </a:rPr>
              <a:t>As a result, Random Forest and Decision Tree showed the highest accuracy among other algorithms.</a:t>
            </a:r>
            <a:endParaRPr sz="1500">
              <a:solidFill>
                <a:srgbClr val="000000"/>
              </a:solidFill>
            </a:endParaRPr>
          </a:p>
          <a:p>
            <a:pPr marL="457200" lvl="0" indent="0" algn="l" rtl="0">
              <a:spcBef>
                <a:spcPts val="0"/>
              </a:spcBef>
              <a:spcAft>
                <a:spcPts val="0"/>
              </a:spcAft>
              <a:buNone/>
            </a:pPr>
            <a:endParaRPr sz="1500">
              <a:solidFill>
                <a:srgbClr val="000000"/>
              </a:solidFill>
            </a:endParaRPr>
          </a:p>
          <a:p>
            <a:pPr marL="457200" lvl="0" indent="-323850" algn="l" rtl="0">
              <a:spcBef>
                <a:spcPts val="0"/>
              </a:spcBef>
              <a:spcAft>
                <a:spcPts val="0"/>
              </a:spcAft>
              <a:buClr>
                <a:srgbClr val="000000"/>
              </a:buClr>
              <a:buSzPts val="1500"/>
              <a:buChar char="●"/>
            </a:pPr>
            <a:r>
              <a:rPr lang="en-GB" sz="1500">
                <a:solidFill>
                  <a:srgbClr val="000000"/>
                </a:solidFill>
              </a:rPr>
              <a:t>Overall, this thesis demonstrates the potential of machine learning algorithms in</a:t>
            </a:r>
            <a:endParaRPr sz="1500">
              <a:solidFill>
                <a:srgbClr val="000000"/>
              </a:solidFill>
            </a:endParaRPr>
          </a:p>
          <a:p>
            <a:pPr marL="457200" lvl="0" indent="0" algn="l" rtl="0">
              <a:spcBef>
                <a:spcPts val="0"/>
              </a:spcBef>
              <a:spcAft>
                <a:spcPts val="0"/>
              </a:spcAft>
              <a:buNone/>
            </a:pPr>
            <a:r>
              <a:rPr lang="en-GB" sz="1500">
                <a:solidFill>
                  <a:srgbClr val="000000"/>
                </a:solidFill>
              </a:rPr>
              <a:t>analyzing and predicting COVID-19 cases and provides valuable insights for future</a:t>
            </a:r>
            <a:endParaRPr sz="1500">
              <a:solidFill>
                <a:srgbClr val="000000"/>
              </a:solidFill>
            </a:endParaRPr>
          </a:p>
          <a:p>
            <a:pPr marL="457200" lvl="0" indent="0" algn="l" rtl="0">
              <a:spcBef>
                <a:spcPts val="0"/>
              </a:spcBef>
              <a:spcAft>
                <a:spcPts val="0"/>
              </a:spcAft>
              <a:buNone/>
            </a:pPr>
            <a:r>
              <a:rPr lang="en-GB" sz="1500">
                <a:solidFill>
                  <a:srgbClr val="000000"/>
                </a:solidFill>
              </a:rPr>
              <a:t>research and public health efforts. </a:t>
            </a:r>
            <a:endParaRPr sz="1500">
              <a:solidFill>
                <a:srgbClr val="000000"/>
              </a:solidFill>
            </a:endParaRPr>
          </a:p>
          <a:p>
            <a:pPr marL="457200" lvl="0" indent="0" algn="l" rtl="0">
              <a:spcBef>
                <a:spcPts val="0"/>
              </a:spcBef>
              <a:spcAft>
                <a:spcPts val="0"/>
              </a:spcAft>
              <a:buNone/>
            </a:pPr>
            <a:endParaRPr sz="15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235" name="Shape 235"/>
        <p:cNvGrpSpPr/>
        <p:nvPr/>
      </p:nvGrpSpPr>
      <p:grpSpPr>
        <a:xfrm>
          <a:off x="0" y="0"/>
          <a:ext cx="0" cy="0"/>
          <a:chOff x="0" y="0"/>
          <a:chExt cx="0" cy="0"/>
        </a:xfrm>
      </p:grpSpPr>
      <p:sp>
        <p:nvSpPr>
          <p:cNvPr id="236" name="Google Shape;236;p39"/>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Future work</a:t>
            </a:r>
            <a:endParaRPr b="1"/>
          </a:p>
        </p:txBody>
      </p:sp>
      <p:sp>
        <p:nvSpPr>
          <p:cNvPr id="237" name="Google Shape;237;p39"/>
          <p:cNvSpPr txBox="1"/>
          <p:nvPr>
            <p:ph type="body" idx="1"/>
          </p:nvPr>
        </p:nvSpPr>
        <p:spPr>
          <a:xfrm>
            <a:off x="311700" y="1803575"/>
            <a:ext cx="8077200" cy="27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600">
                <a:solidFill>
                  <a:srgbClr val="000000"/>
                </a:solidFill>
              </a:rPr>
              <a:t>For future work, there are several areas that could be explored:</a:t>
            </a:r>
            <a:endParaRPr sz="1600">
              <a:solidFill>
                <a:srgbClr val="000000"/>
              </a:solidFill>
            </a:endParaRPr>
          </a:p>
          <a:p>
            <a:pPr marL="0" lvl="0" indent="0" algn="l" rtl="0">
              <a:spcBef>
                <a:spcPts val="0"/>
              </a:spcBef>
              <a:spcAft>
                <a:spcPts val="0"/>
              </a:spcAft>
              <a:buNone/>
            </a:pPr>
            <a:endParaRPr sz="1600">
              <a:solidFill>
                <a:srgbClr val="000000"/>
              </a:solidFill>
            </a:endParaRPr>
          </a:p>
          <a:p>
            <a:pPr marL="457200" lvl="0" indent="-330200" algn="l" rtl="0">
              <a:spcBef>
                <a:spcPts val="0"/>
              </a:spcBef>
              <a:spcAft>
                <a:spcPts val="0"/>
              </a:spcAft>
              <a:buClr>
                <a:srgbClr val="000000"/>
              </a:buClr>
              <a:buSzPts val="1600"/>
              <a:buChar char="●"/>
            </a:pPr>
            <a:r>
              <a:rPr lang="en-GB" sz="1600">
                <a:solidFill>
                  <a:srgbClr val="000000"/>
                </a:solidFill>
              </a:rPr>
              <a:t>Firstly, it may be beneficial to explore the use of more advanced machine learning techniques, such as deep learning and neural networks, which may be better suited to handling complex and nonlinear relationships in the data.</a:t>
            </a:r>
            <a:endParaRPr sz="1600">
              <a:solidFill>
                <a:srgbClr val="000000"/>
              </a:solidFill>
            </a:endParaRPr>
          </a:p>
          <a:p>
            <a:pPr marL="457200" lvl="0" indent="0" algn="l" rtl="0">
              <a:spcBef>
                <a:spcPts val="0"/>
              </a:spcBef>
              <a:spcAft>
                <a:spcPts val="0"/>
              </a:spcAft>
              <a:buNone/>
            </a:pPr>
            <a:endParaRPr sz="1600">
              <a:solidFill>
                <a:srgbClr val="000000"/>
              </a:solidFill>
            </a:endParaRPr>
          </a:p>
          <a:p>
            <a:pPr marL="457200" lvl="0" indent="-330200" algn="l" rtl="0">
              <a:spcBef>
                <a:spcPts val="0"/>
              </a:spcBef>
              <a:spcAft>
                <a:spcPts val="0"/>
              </a:spcAft>
              <a:buClr>
                <a:srgbClr val="000000"/>
              </a:buClr>
              <a:buSzPts val="1600"/>
              <a:buChar char="●"/>
            </a:pPr>
            <a:r>
              <a:rPr lang="en-GB" sz="1600">
                <a:solidFill>
                  <a:srgbClr val="000000"/>
                </a:solidFill>
              </a:rPr>
              <a:t>Secondly, it may be worthwhile to investigate the use of ensemble methods, which combine multiple machine learning models to improve prediction accuracy.</a:t>
            </a:r>
            <a:endParaRPr sz="1600">
              <a:solidFill>
                <a:srgbClr val="000000"/>
              </a:solidFill>
            </a:endParaRPr>
          </a:p>
          <a:p>
            <a:pPr marL="0" lvl="0" indent="0" algn="l" rtl="0">
              <a:spcBef>
                <a:spcPts val="0"/>
              </a:spcBef>
              <a:spcAft>
                <a:spcPts val="0"/>
              </a:spcAft>
              <a:buNone/>
            </a:pPr>
            <a:endParaRPr sz="16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241" name="Shape 241"/>
        <p:cNvGrpSpPr/>
        <p:nvPr/>
      </p:nvGrpSpPr>
      <p:grpSpPr>
        <a:xfrm>
          <a:off x="0" y="0"/>
          <a:ext cx="0" cy="0"/>
          <a:chOff x="0" y="0"/>
          <a:chExt cx="0" cy="0"/>
        </a:xfrm>
      </p:grpSpPr>
      <p:sp>
        <p:nvSpPr>
          <p:cNvPr id="242" name="Google Shape;242;p40"/>
          <p:cNvSpPr txBox="1"/>
          <p:nvPr>
            <p:ph type="title"/>
          </p:nvPr>
        </p:nvSpPr>
        <p:spPr>
          <a:xfrm>
            <a:off x="567300" y="154900"/>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2500" b="1">
                <a:solidFill>
                  <a:srgbClr val="000000"/>
                </a:solidFill>
              </a:rPr>
              <a:t>Bibliography</a:t>
            </a:r>
            <a:endParaRPr sz="2500" b="1">
              <a:solidFill>
                <a:srgbClr val="000000"/>
              </a:solidFill>
            </a:endParaRPr>
          </a:p>
          <a:p>
            <a:pPr marL="0" lvl="0" indent="0" algn="l" rtl="0">
              <a:lnSpc>
                <a:spcPct val="115000"/>
              </a:lnSpc>
              <a:spcBef>
                <a:spcPts val="0"/>
              </a:spcBef>
              <a:spcAft>
                <a:spcPts val="0"/>
              </a:spcAft>
              <a:buNone/>
            </a:pPr>
            <a:endParaRPr b="1">
              <a:solidFill>
                <a:schemeClr val="lt1"/>
              </a:solidFill>
            </a:endParaRPr>
          </a:p>
        </p:txBody>
      </p:sp>
      <p:sp>
        <p:nvSpPr>
          <p:cNvPr id="243" name="Google Shape;243;p40"/>
          <p:cNvSpPr txBox="1"/>
          <p:nvPr>
            <p:ph type="body" idx="1"/>
          </p:nvPr>
        </p:nvSpPr>
        <p:spPr>
          <a:xfrm>
            <a:off x="567300" y="727600"/>
            <a:ext cx="8265000" cy="338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600">
                <a:solidFill>
                  <a:srgbClr val="000000"/>
                </a:solidFill>
              </a:rPr>
              <a:t>[1] A. Panthakkan, S. M. Anzar, S. A. Mansoori and H. A. Ahmad, "Accurate Prediction of COVID-19 (+) Using AI Deep VGG16 Model," 2020 3rd International</a:t>
            </a:r>
            <a:endParaRPr sz="600">
              <a:solidFill>
                <a:srgbClr val="000000"/>
              </a:solidFill>
            </a:endParaRPr>
          </a:p>
          <a:p>
            <a:pPr marL="0" lvl="0" indent="0" algn="l" rtl="0">
              <a:spcBef>
                <a:spcPts val="0"/>
              </a:spcBef>
              <a:spcAft>
                <a:spcPts val="0"/>
              </a:spcAft>
              <a:buNone/>
            </a:pPr>
            <a:r>
              <a:rPr lang="en-GB" sz="600">
                <a:solidFill>
                  <a:srgbClr val="000000"/>
                </a:solidFill>
              </a:rPr>
              <a:t>Conference on Signal Processing and Information Security (ICSPIS), DUBAI, United Arab Emirates, 2020, pp. 1-4, doi: 10.1109/ICSPIS51252.2020.9340145.</a:t>
            </a:r>
            <a:endParaRPr sz="600">
              <a:solidFill>
                <a:srgbClr val="000000"/>
              </a:solidFill>
            </a:endParaRPr>
          </a:p>
          <a:p>
            <a:pPr marL="0" lvl="0" indent="0" algn="l" rtl="0">
              <a:spcBef>
                <a:spcPts val="0"/>
              </a:spcBef>
              <a:spcAft>
                <a:spcPts val="0"/>
              </a:spcAft>
              <a:buNone/>
            </a:pPr>
            <a:r>
              <a:rPr lang="en-GB" sz="600">
                <a:solidFill>
                  <a:srgbClr val="000000"/>
                </a:solidFill>
              </a:rPr>
              <a:t>[2] E. Elbasi, S. Mathew, A. E. Topcu and W. Abdelbaki, "A Survey on Machine Learning and Internet of Things for COVID-19," 2021 IEEE World AI</a:t>
            </a:r>
            <a:endParaRPr sz="600">
              <a:solidFill>
                <a:srgbClr val="000000"/>
              </a:solidFill>
            </a:endParaRPr>
          </a:p>
          <a:p>
            <a:pPr marL="0" lvl="0" indent="0" algn="l" rtl="0">
              <a:spcBef>
                <a:spcPts val="0"/>
              </a:spcBef>
              <a:spcAft>
                <a:spcPts val="0"/>
              </a:spcAft>
              <a:buNone/>
            </a:pPr>
            <a:r>
              <a:rPr lang="en-GB" sz="600">
                <a:solidFill>
                  <a:srgbClr val="000000"/>
                </a:solidFill>
              </a:rPr>
              <a:t>IoT Congress (AIIoT), Seattle, WA, USA, 2021, pp. 0115-0120, doi: 10.1109/AIIoT52608.2021.9454241.</a:t>
            </a:r>
            <a:endParaRPr sz="600">
              <a:solidFill>
                <a:srgbClr val="000000"/>
              </a:solidFill>
            </a:endParaRPr>
          </a:p>
          <a:p>
            <a:pPr marL="0" lvl="0" indent="0" algn="l" rtl="0">
              <a:spcBef>
                <a:spcPts val="0"/>
              </a:spcBef>
              <a:spcAft>
                <a:spcPts val="0"/>
              </a:spcAft>
              <a:buNone/>
            </a:pPr>
            <a:r>
              <a:rPr lang="en-GB" sz="600">
                <a:solidFill>
                  <a:srgbClr val="000000"/>
                </a:solidFill>
              </a:rPr>
              <a:t>[3] S. Shaikh, J. Gala, A. Jain, S. Advani, S. Jaidhara and M. Roja Edinburgh, "Analysis and Prediction of COVID-19 using Regression Models and Time Series Forecasting," 2021 11th International Conference on Cloud Computing, Data Science &amp; Engineering (Confluence), Noida, India, 2021, pp. 989-995, doi: 10.1109/Confluence51648.2021.9377137.</a:t>
            </a:r>
            <a:endParaRPr sz="600">
              <a:solidFill>
                <a:srgbClr val="000000"/>
              </a:solidFill>
            </a:endParaRPr>
          </a:p>
          <a:p>
            <a:pPr marL="0" lvl="0" indent="0" algn="l" rtl="0">
              <a:spcBef>
                <a:spcPts val="0"/>
              </a:spcBef>
              <a:spcAft>
                <a:spcPts val="0"/>
              </a:spcAft>
              <a:buNone/>
            </a:pPr>
            <a:r>
              <a:rPr lang="en-GB" sz="600">
                <a:solidFill>
                  <a:srgbClr val="000000"/>
                </a:solidFill>
              </a:rPr>
              <a:t>[4] A. Saini, A. S. Kumar, S. J. N. Kumar and M. U, "Analysis And Implementation of a Novel AI-Based Hybrid Model for Detecting, Predicting and Identification Of COVID-19 Spread," 2021 3rd International Conference on Advances in Computing, Communication Control and Networking (ICAC3N), Greater Noida, India,</a:t>
            </a:r>
            <a:endParaRPr sz="600">
              <a:solidFill>
                <a:srgbClr val="000000"/>
              </a:solidFill>
            </a:endParaRPr>
          </a:p>
          <a:p>
            <a:pPr marL="0" lvl="0" indent="0" algn="l" rtl="0">
              <a:spcBef>
                <a:spcPts val="0"/>
              </a:spcBef>
              <a:spcAft>
                <a:spcPts val="0"/>
              </a:spcAft>
              <a:buNone/>
            </a:pPr>
            <a:r>
              <a:rPr lang="en-GB" sz="600">
                <a:solidFill>
                  <a:srgbClr val="000000"/>
                </a:solidFill>
              </a:rPr>
              <a:t>2021, pp. 2059-2064, doi: 10.1109/ICAC3N53548.2021.9725778.</a:t>
            </a:r>
            <a:endParaRPr sz="600">
              <a:solidFill>
                <a:srgbClr val="000000"/>
              </a:solidFill>
            </a:endParaRPr>
          </a:p>
          <a:p>
            <a:pPr marL="0" lvl="0" indent="0" algn="l" rtl="0">
              <a:spcBef>
                <a:spcPts val="0"/>
              </a:spcBef>
              <a:spcAft>
                <a:spcPts val="0"/>
              </a:spcAft>
              <a:buNone/>
            </a:pPr>
            <a:r>
              <a:rPr lang="en-GB" sz="600">
                <a:solidFill>
                  <a:srgbClr val="000000"/>
                </a:solidFill>
              </a:rPr>
              <a:t>[5] A. Chitturi, R. J. Pandya and S. Iyer, "AI-Enabled Covid-19 Prediction Methods and Anti-Covid Strategies," 2022 IEEE International Conference on Distributed Computing and Electrical Circuits and Electronics (ICDCECE), Ballari, India, 2022, pp. 1-5, doi: 10.1109/ICDCECE53908.2022.9792761.</a:t>
            </a:r>
            <a:endParaRPr sz="600">
              <a:solidFill>
                <a:srgbClr val="000000"/>
              </a:solidFill>
            </a:endParaRPr>
          </a:p>
          <a:p>
            <a:pPr marL="0" lvl="0" indent="0" algn="l" rtl="0">
              <a:spcBef>
                <a:spcPts val="0"/>
              </a:spcBef>
              <a:spcAft>
                <a:spcPts val="0"/>
              </a:spcAft>
              <a:buNone/>
            </a:pPr>
            <a:r>
              <a:rPr lang="en-GB" sz="600">
                <a:solidFill>
                  <a:srgbClr val="000000"/>
                </a:solidFill>
              </a:rPr>
              <a:t>[6] S. Bodapati, H. Bandarupally and M. Trupthi, "COVID-19 Time Series Forecasting of Daily Cases, Deaths Caused and Recovered Cases using Long Short Term Memory Networks," 2020 IEEE 5th International Conference on Computing Com</a:t>
            </a:r>
            <a:endParaRPr sz="600">
              <a:solidFill>
                <a:srgbClr val="000000"/>
              </a:solidFill>
            </a:endParaRPr>
          </a:p>
          <a:p>
            <a:pPr marL="0" lvl="0" indent="0" algn="l" rtl="0">
              <a:spcBef>
                <a:spcPts val="0"/>
              </a:spcBef>
              <a:spcAft>
                <a:spcPts val="0"/>
              </a:spcAft>
              <a:buNone/>
            </a:pPr>
            <a:r>
              <a:rPr lang="en-GB" sz="600">
                <a:solidFill>
                  <a:srgbClr val="000000"/>
                </a:solidFill>
              </a:rPr>
              <a:t>munication and Automation (ICCCA), Greater Noida, India, 2020, pp. 525-530, </a:t>
            </a:r>
            <a:r>
              <a:rPr lang="en-GB" sz="600">
                <a:solidFill>
                  <a:srgbClr val="000000"/>
                </a:solidFill>
              </a:rPr>
              <a:t>d</a:t>
            </a:r>
            <a:r>
              <a:rPr lang="en-GB" sz="600">
                <a:solidFill>
                  <a:srgbClr val="000000"/>
                </a:solidFill>
              </a:rPr>
              <a:t>oi: 10.1109/ICCCA49541.2020.9250863.</a:t>
            </a:r>
            <a:endParaRPr sz="600">
              <a:solidFill>
                <a:srgbClr val="000000"/>
              </a:solidFill>
            </a:endParaRPr>
          </a:p>
          <a:p>
            <a:pPr marL="0" lvl="0" indent="0" algn="l" rtl="0">
              <a:spcBef>
                <a:spcPts val="0"/>
              </a:spcBef>
              <a:spcAft>
                <a:spcPts val="0"/>
              </a:spcAft>
              <a:buNone/>
            </a:pPr>
            <a:r>
              <a:rPr lang="en-GB" sz="600">
                <a:solidFill>
                  <a:srgbClr val="000000"/>
                </a:solidFill>
              </a:rPr>
              <a:t>[7] 1.K. S. Tejaswi, K. Meghavarshini and P. Nivedhitha, "Autism Prediction using ML Algorithms," 2022 1st International Conference on Computational</a:t>
            </a:r>
            <a:endParaRPr sz="600">
              <a:solidFill>
                <a:srgbClr val="000000"/>
              </a:solidFill>
            </a:endParaRPr>
          </a:p>
          <a:p>
            <a:pPr marL="0" lvl="0" indent="0" algn="l" rtl="0">
              <a:spcBef>
                <a:spcPts val="0"/>
              </a:spcBef>
              <a:spcAft>
                <a:spcPts val="0"/>
              </a:spcAft>
              <a:buNone/>
            </a:pPr>
            <a:r>
              <a:rPr lang="en-GB" sz="600">
                <a:solidFill>
                  <a:srgbClr val="000000"/>
                </a:solidFill>
              </a:rPr>
              <a:t>Science and Technology (ICCST), CHENNAI, India, 2022, pp. 1-6, doi: 10.1109/ICCST55948.2022.10040300.</a:t>
            </a:r>
            <a:endParaRPr sz="600">
              <a:solidFill>
                <a:srgbClr val="000000"/>
              </a:solidFill>
            </a:endParaRPr>
          </a:p>
          <a:p>
            <a:pPr marL="0" lvl="0" indent="0" algn="l" rtl="0">
              <a:spcBef>
                <a:spcPts val="0"/>
              </a:spcBef>
              <a:spcAft>
                <a:spcPts val="0"/>
              </a:spcAft>
              <a:buNone/>
            </a:pPr>
            <a:r>
              <a:rPr lang="en-GB" sz="600">
                <a:solidFill>
                  <a:srgbClr val="000000"/>
                </a:solidFill>
              </a:rPr>
              <a:t>[8] 2.S. Sinha and S. R, "An Educational based Intelligent Student Stress Prediction using ML," 2022 3rd International Conference for Emerging Technology (INCET), Belgaum, India, 2022, pp. 1-7, doi: 10.1109/INCET54531.2022.9824636.</a:t>
            </a:r>
            <a:endParaRPr sz="600">
              <a:solidFill>
                <a:srgbClr val="000000"/>
              </a:solidFill>
            </a:endParaRPr>
          </a:p>
          <a:p>
            <a:pPr marL="0" lvl="0" indent="0" algn="l" rtl="0">
              <a:spcBef>
                <a:spcPts val="0"/>
              </a:spcBef>
              <a:spcAft>
                <a:spcPts val="0"/>
              </a:spcAft>
              <a:buNone/>
            </a:pPr>
            <a:r>
              <a:rPr lang="en-GB" sz="600">
                <a:solidFill>
                  <a:srgbClr val="000000"/>
                </a:solidFill>
              </a:rPr>
              <a:t>[9] 3.K. Kansal and S. Maitrey, "Predicting Covid-19 by Referring Three Supervised ML Algorithms: A Comparative Study using WEKA," 2022 International Con</a:t>
            </a:r>
            <a:endParaRPr sz="600">
              <a:solidFill>
                <a:srgbClr val="000000"/>
              </a:solidFill>
            </a:endParaRPr>
          </a:p>
          <a:p>
            <a:pPr marL="0" lvl="0" indent="0" algn="l" rtl="0">
              <a:spcBef>
                <a:spcPts val="0"/>
              </a:spcBef>
              <a:spcAft>
                <a:spcPts val="0"/>
              </a:spcAft>
              <a:buNone/>
            </a:pPr>
            <a:r>
              <a:rPr lang="en-GB" sz="600">
                <a:solidFill>
                  <a:srgbClr val="000000"/>
                </a:solidFill>
              </a:rPr>
              <a:t>ference on Applied Artificial Intelligence and Computing (ICAAIC), Salem, India, 2022, pp. 649-655, doi: 10.1109/ICAAIC53929.2022.9792998.</a:t>
            </a:r>
            <a:endParaRPr sz="600">
              <a:solidFill>
                <a:srgbClr val="000000"/>
              </a:solidFill>
            </a:endParaRPr>
          </a:p>
          <a:p>
            <a:pPr marL="0" lvl="0" indent="0" algn="l" rtl="0">
              <a:spcBef>
                <a:spcPts val="0"/>
              </a:spcBef>
              <a:spcAft>
                <a:spcPts val="0"/>
              </a:spcAft>
              <a:buNone/>
            </a:pPr>
            <a:r>
              <a:rPr lang="en-GB" sz="600">
                <a:solidFill>
                  <a:srgbClr val="000000"/>
                </a:solidFill>
              </a:rPr>
              <a:t>[10] M. Omkar and K. Nimala, "Machine Learning based Diabetes Prediction using with AWS cloud," 2022 International Conference on Innovative Computing, Intelligent Communication and Smart Electrical Systems (ICSES), Chennai, India, 2022, pp. 1-7, doi: 10.1109/ICSES55317.2022.9914160.</a:t>
            </a:r>
            <a:endParaRPr sz="600">
              <a:solidFill>
                <a:srgbClr val="000000"/>
              </a:solidFill>
            </a:endParaRPr>
          </a:p>
          <a:p>
            <a:pPr marL="0" lvl="0" indent="0" algn="l" rtl="0">
              <a:spcBef>
                <a:spcPts val="0"/>
              </a:spcBef>
              <a:spcAft>
                <a:spcPts val="0"/>
              </a:spcAft>
              <a:buNone/>
            </a:pPr>
            <a:r>
              <a:rPr lang="en-GB" sz="600">
                <a:solidFill>
                  <a:srgbClr val="000000"/>
                </a:solidFill>
              </a:rPr>
              <a:t>[11] 5.K. Boussaoud, M. Ayache and A. En-Nouaary, "Performance Evaluation of Supervised ML Algorithms for Elephant Flow Detection in SDN," 2022 8th In</a:t>
            </a:r>
            <a:endParaRPr sz="600">
              <a:solidFill>
                <a:srgbClr val="000000"/>
              </a:solidFill>
            </a:endParaRPr>
          </a:p>
          <a:p>
            <a:pPr marL="0" lvl="0" indent="0" algn="l" rtl="0">
              <a:spcBef>
                <a:spcPts val="0"/>
              </a:spcBef>
              <a:spcAft>
                <a:spcPts val="0"/>
              </a:spcAft>
              <a:buNone/>
            </a:pPr>
            <a:r>
              <a:rPr lang="en-GB" sz="600">
                <a:solidFill>
                  <a:srgbClr val="000000"/>
                </a:solidFill>
              </a:rPr>
              <a:t>ternational Conference on Optimization and Applications (ICOA), Genoa, Italy, 2022, pp. 1-6, doi: 10.1109/ICOA55659.2022.9934652.</a:t>
            </a:r>
            <a:endParaRPr sz="600">
              <a:solidFill>
                <a:srgbClr val="000000"/>
              </a:solidFill>
            </a:endParaRPr>
          </a:p>
          <a:p>
            <a:pPr marL="0" lvl="0" indent="0" algn="l" rtl="0">
              <a:spcBef>
                <a:spcPts val="0"/>
              </a:spcBef>
              <a:spcAft>
                <a:spcPts val="0"/>
              </a:spcAft>
              <a:buNone/>
            </a:pPr>
            <a:r>
              <a:rPr lang="en-GB" sz="600">
                <a:solidFill>
                  <a:srgbClr val="000000"/>
                </a:solidFill>
              </a:rPr>
              <a:t>[12] 7.A. Saini, A. S. Kumar, S. J. N. Kumar and M. U, "Analysis And Implementation of a Novel AI-Based Hybrid Model for Detecting, Predicting and Identifi</a:t>
            </a:r>
            <a:endParaRPr sz="600">
              <a:solidFill>
                <a:srgbClr val="000000"/>
              </a:solidFill>
            </a:endParaRPr>
          </a:p>
          <a:p>
            <a:pPr marL="0" lvl="0" indent="0" algn="l" rtl="0">
              <a:spcBef>
                <a:spcPts val="0"/>
              </a:spcBef>
              <a:spcAft>
                <a:spcPts val="0"/>
              </a:spcAft>
              <a:buNone/>
            </a:pPr>
            <a:r>
              <a:rPr lang="en-GB" sz="600">
                <a:solidFill>
                  <a:srgbClr val="000000"/>
                </a:solidFill>
              </a:rPr>
              <a:t>cation Of COVID-19 Spread," 2021 3rd International Conference on Advances in Computing, Communication Control and Networking (ICAC3N), Greater Noida,</a:t>
            </a:r>
            <a:endParaRPr sz="600">
              <a:solidFill>
                <a:srgbClr val="000000"/>
              </a:solidFill>
            </a:endParaRPr>
          </a:p>
          <a:p>
            <a:pPr marL="0" lvl="0" indent="0" algn="l" rtl="0">
              <a:spcBef>
                <a:spcPts val="0"/>
              </a:spcBef>
              <a:spcAft>
                <a:spcPts val="0"/>
              </a:spcAft>
              <a:buNone/>
            </a:pPr>
            <a:r>
              <a:rPr lang="en-GB" sz="600">
                <a:solidFill>
                  <a:srgbClr val="000000"/>
                </a:solidFill>
              </a:rPr>
              <a:t>India, 2021, pp. 2059-2064, doi: 10.1109/ICAC3N53548.2021.9725778.</a:t>
            </a:r>
            <a:endParaRPr sz="600">
              <a:solidFill>
                <a:srgbClr val="000000"/>
              </a:solidFill>
            </a:endParaRPr>
          </a:p>
          <a:p>
            <a:pPr marL="0" lvl="0" indent="0" algn="l" rtl="0">
              <a:spcBef>
                <a:spcPts val="0"/>
              </a:spcBef>
              <a:spcAft>
                <a:spcPts val="0"/>
              </a:spcAft>
              <a:buNone/>
            </a:pPr>
            <a:r>
              <a:rPr lang="en-GB" sz="600">
                <a:solidFill>
                  <a:srgbClr val="000000"/>
                </a:solidFill>
              </a:rPr>
              <a:t>[13] 10.Nikhil, A. Saini, S. Panday and N. Gupta, "Polynomial Based Linear Regression Model to Predict COVID-19 Cases," 2021 International Conference on Recent Trends on Electronics, Information, Communication Technology (RTEICT), Bangalore, India, 2021, pp. 66-69, doi:10.1109/RTEICT52294.2021.9574032.</a:t>
            </a:r>
            <a:endParaRPr sz="600">
              <a:solidFill>
                <a:srgbClr val="000000"/>
              </a:solidFill>
            </a:endParaRPr>
          </a:p>
          <a:p>
            <a:pPr marL="0" lvl="0" indent="0" algn="l" rtl="0">
              <a:spcBef>
                <a:spcPts val="0"/>
              </a:spcBef>
              <a:spcAft>
                <a:spcPts val="0"/>
              </a:spcAft>
              <a:buNone/>
            </a:pPr>
            <a:r>
              <a:rPr lang="en-GB" sz="600">
                <a:solidFill>
                  <a:srgbClr val="000000"/>
                </a:solidFill>
              </a:rPr>
              <a:t>[14] 11.Y. Dubey, P. Wankhede, T. Borkar, A. Borkar and K. Mitra, "Diabetes Prediction and Classification using Machine Learning Algorithms," 2021 IEEE In</a:t>
            </a:r>
            <a:endParaRPr sz="600">
              <a:solidFill>
                <a:srgbClr val="000000"/>
              </a:solidFill>
            </a:endParaRPr>
          </a:p>
          <a:p>
            <a:pPr marL="0" lvl="0" indent="0" algn="l" rtl="0">
              <a:spcBef>
                <a:spcPts val="0"/>
              </a:spcBef>
              <a:spcAft>
                <a:spcPts val="0"/>
              </a:spcAft>
              <a:buNone/>
            </a:pPr>
            <a:r>
              <a:rPr lang="en-GB" sz="600">
                <a:solidFill>
                  <a:srgbClr val="000000"/>
                </a:solidFill>
              </a:rPr>
              <a:t>ternational Conference on Biomedical Engineering, Computer and Information Technology for Health (BECITHCON), Dhaka, Bangladesh, 2021, pp. 60-63, doi:</a:t>
            </a:r>
            <a:endParaRPr sz="600">
              <a:solidFill>
                <a:srgbClr val="000000"/>
              </a:solidFill>
            </a:endParaRPr>
          </a:p>
          <a:p>
            <a:pPr marL="0" lvl="0" indent="0" algn="l" rtl="0">
              <a:spcBef>
                <a:spcPts val="0"/>
              </a:spcBef>
              <a:spcAft>
                <a:spcPts val="0"/>
              </a:spcAft>
              <a:buNone/>
            </a:pPr>
            <a:r>
              <a:rPr lang="en-GB" sz="600">
                <a:solidFill>
                  <a:srgbClr val="000000"/>
                </a:solidFill>
              </a:rPr>
              <a:t>10.1109/BECITHCON54710.2021.9893653.</a:t>
            </a:r>
            <a:endParaRPr sz="600">
              <a:solidFill>
                <a:srgbClr val="000000"/>
              </a:solidFill>
            </a:endParaRPr>
          </a:p>
          <a:p>
            <a:pPr marL="0" lvl="0" indent="0" algn="l" rtl="0">
              <a:spcBef>
                <a:spcPts val="0"/>
              </a:spcBef>
              <a:spcAft>
                <a:spcPts val="0"/>
              </a:spcAft>
              <a:buNone/>
            </a:pPr>
            <a:r>
              <a:rPr lang="en-GB" sz="600">
                <a:solidFill>
                  <a:srgbClr val="000000"/>
                </a:solidFill>
              </a:rPr>
              <a:t>[15] 12.X. Song, "Prediction of People’s Abnormal Behaviors Based on Machine Learning Algorithms," 2022 International Conference on Machine Learning and</a:t>
            </a:r>
            <a:endParaRPr sz="600">
              <a:solidFill>
                <a:srgbClr val="000000"/>
              </a:solidFill>
            </a:endParaRPr>
          </a:p>
          <a:p>
            <a:pPr marL="0" lvl="0" indent="0" algn="l" rtl="0">
              <a:spcBef>
                <a:spcPts val="0"/>
              </a:spcBef>
              <a:spcAft>
                <a:spcPts val="0"/>
              </a:spcAft>
              <a:buNone/>
            </a:pPr>
            <a:r>
              <a:rPr lang="en-GB" sz="600">
                <a:solidFill>
                  <a:srgbClr val="000000"/>
                </a:solidFill>
              </a:rPr>
              <a:t>Intelligent Systems Engineering (MLISE), Guangzhou, China, 2022, pp. 406-409, doi: 10.1109/MLISE57402.2022.00087.</a:t>
            </a:r>
            <a:endParaRPr sz="600">
              <a:solidFill>
                <a:srgbClr val="000000"/>
              </a:solidFill>
            </a:endParaRPr>
          </a:p>
          <a:p>
            <a:pPr marL="0" lvl="0" indent="0" algn="l" rtl="0">
              <a:spcBef>
                <a:spcPts val="0"/>
              </a:spcBef>
              <a:spcAft>
                <a:spcPts val="0"/>
              </a:spcAft>
              <a:buNone/>
            </a:pPr>
            <a:r>
              <a:rPr lang="en-GB" sz="600">
                <a:solidFill>
                  <a:srgbClr val="000000"/>
                </a:solidFill>
              </a:rPr>
              <a:t>[16] 13.S. Bhardwaj, H. Bhardwaj, J. Bhardwaj and P. Gupta, "Global Prediction of COVID-19 Cases and Deaths using Machine Learning," 2021 Sixth International Conference on Image Information Processing (ICIIP), Shimla, India, 2021, pp. 422-426, doi: 10.1109/ICIIP53038.2021.9702560.</a:t>
            </a:r>
            <a:endParaRPr sz="600">
              <a:solidFill>
                <a:srgbClr val="000000"/>
              </a:solidFill>
            </a:endParaRPr>
          </a:p>
          <a:p>
            <a:pPr marL="0" lvl="0" indent="0" algn="l" rtl="0">
              <a:spcBef>
                <a:spcPts val="0"/>
              </a:spcBef>
              <a:spcAft>
                <a:spcPts val="0"/>
              </a:spcAft>
              <a:buNone/>
            </a:pPr>
            <a:r>
              <a:rPr lang="en-GB" sz="600">
                <a:solidFill>
                  <a:srgbClr val="000000"/>
                </a:solidFill>
              </a:rPr>
              <a:t>[17] 14.J. Varshitha, K. Jahnavi and C. Lakshmi, "Prediction Of Used Car Prices Using Artificial Neural Networks And Machine Learning," 2022 International Conference on Computer Communication and Informatics (ICCCI), Coimbatore, India, 2022, pp. 1-4, doi: 10.1109/ICCCI54379.2022.9740817.</a:t>
            </a:r>
            <a:endParaRPr sz="600">
              <a:solidFill>
                <a:srgbClr val="000000"/>
              </a:solidFill>
            </a:endParaRPr>
          </a:p>
          <a:p>
            <a:pPr marL="0" lvl="0" indent="0" algn="l" rtl="0">
              <a:spcBef>
                <a:spcPts val="0"/>
              </a:spcBef>
              <a:spcAft>
                <a:spcPts val="0"/>
              </a:spcAft>
              <a:buNone/>
            </a:pPr>
            <a:r>
              <a:rPr lang="en-GB" sz="600">
                <a:solidFill>
                  <a:srgbClr val="000000"/>
                </a:solidFill>
              </a:rPr>
              <a:t>[18] 15.N. Mohan, V. Jain and G. Agrawal, "Heart Disease Prediction Using Supervised Machine Learning Algorithms," 2021 5th International Conference on Information Systems and Computer Networks (ISCON), Mathura, India, 2021,pp. 1-3, doi: 10.1109/ISCON52037.2021.9702314. </a:t>
            </a:r>
            <a:endParaRPr sz="600">
              <a:solidFill>
                <a:srgbClr val="000000"/>
              </a:solidFill>
            </a:endParaRPr>
          </a:p>
          <a:p>
            <a:pPr marL="0" lvl="0" indent="0" algn="l" rtl="0">
              <a:spcBef>
                <a:spcPts val="0"/>
              </a:spcBef>
              <a:spcAft>
                <a:spcPts val="0"/>
              </a:spcAft>
              <a:buNone/>
            </a:pPr>
            <a:endParaRPr sz="600">
              <a:solidFill>
                <a:srgbClr val="00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247" name="Shape 247"/>
        <p:cNvGrpSpPr/>
        <p:nvPr/>
      </p:nvGrpSpPr>
      <p:grpSpPr>
        <a:xfrm>
          <a:off x="0" y="0"/>
          <a:ext cx="0" cy="0"/>
          <a:chOff x="0" y="0"/>
          <a:chExt cx="0" cy="0"/>
        </a:xfrm>
      </p:grpSpPr>
      <p:sp>
        <p:nvSpPr>
          <p:cNvPr id="248" name="Google Shape;248;p41"/>
          <p:cNvSpPr txBox="1"/>
          <p:nvPr>
            <p:ph type="title"/>
          </p:nvPr>
        </p:nvSpPr>
        <p:spPr>
          <a:xfrm>
            <a:off x="718473" y="3033173"/>
            <a:ext cx="8229600" cy="921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SzPts val="2800"/>
              <a:buNone/>
            </a:pPr>
            <a:r>
              <a:rPr lang="en-GB" sz="3900"/>
              <a:t>Thank you for your attention!</a:t>
            </a:r>
            <a:endParaRPr sz="47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96" name="Shape 96"/>
        <p:cNvGrpSpPr/>
        <p:nvPr/>
      </p:nvGrpSpPr>
      <p:grpSpPr>
        <a:xfrm>
          <a:off x="0" y="0"/>
          <a:ext cx="0" cy="0"/>
          <a:chOff x="0" y="0"/>
          <a:chExt cx="0" cy="0"/>
        </a:xfrm>
      </p:grpSpPr>
      <p:sp>
        <p:nvSpPr>
          <p:cNvPr id="97" name="Google Shape;97;p20"/>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r>
              <a:rPr lang="en-GB" b="1">
                <a:solidFill>
                  <a:schemeClr val="lt1"/>
                </a:solidFill>
              </a:rPr>
              <a:t>Introduction</a:t>
            </a:r>
            <a:r>
              <a:rPr lang="en-GB" b="1">
                <a:solidFill>
                  <a:srgbClr val="000000"/>
                </a:solidFill>
              </a:rPr>
              <a:t> - </a:t>
            </a:r>
            <a:r>
              <a:rPr lang="en-GB" sz="1700" b="1">
                <a:solidFill>
                  <a:srgbClr val="000000"/>
                </a:solidFill>
              </a:rPr>
              <a:t>Background and context </a:t>
            </a:r>
            <a:endParaRPr sz="1700" b="1">
              <a:solidFill>
                <a:srgbClr val="000000"/>
              </a:solidFill>
            </a:endParaRPr>
          </a:p>
          <a:p>
            <a:pPr marL="457200" lvl="0" indent="0" algn="l" rtl="0">
              <a:lnSpc>
                <a:spcPct val="115000"/>
              </a:lnSpc>
              <a:spcBef>
                <a:spcPts val="0"/>
              </a:spcBef>
              <a:spcAft>
                <a:spcPts val="0"/>
              </a:spcAft>
              <a:buNone/>
            </a:pPr>
            <a:endParaRPr b="1">
              <a:solidFill>
                <a:schemeClr val="lt1"/>
              </a:solidFill>
            </a:endParaRPr>
          </a:p>
        </p:txBody>
      </p:sp>
      <p:sp>
        <p:nvSpPr>
          <p:cNvPr id="98" name="Google Shape;98;p20"/>
          <p:cNvSpPr txBox="1"/>
          <p:nvPr>
            <p:ph type="body" idx="1"/>
          </p:nvPr>
        </p:nvSpPr>
        <p:spPr>
          <a:xfrm>
            <a:off x="311700" y="1580275"/>
            <a:ext cx="4410000" cy="27654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Clr>
                <a:srgbClr val="000000"/>
              </a:buClr>
              <a:buSzPts val="1600"/>
              <a:buChar char="●"/>
            </a:pPr>
            <a:r>
              <a:rPr lang="en-GB" sz="1600">
                <a:solidFill>
                  <a:srgbClr val="000000"/>
                </a:solidFill>
              </a:rPr>
              <a:t>The COVID-19 spread around the world</a:t>
            </a:r>
            <a:endParaRPr sz="1600">
              <a:solidFill>
                <a:srgbClr val="000000"/>
              </a:solidFill>
            </a:endParaRPr>
          </a:p>
          <a:p>
            <a:pPr marL="457200" lvl="0" indent="-330200" algn="l" rtl="0">
              <a:spcBef>
                <a:spcPts val="0"/>
              </a:spcBef>
              <a:spcAft>
                <a:spcPts val="0"/>
              </a:spcAft>
              <a:buClr>
                <a:srgbClr val="000000"/>
              </a:buClr>
              <a:buSzPts val="1600"/>
              <a:buChar char="●"/>
            </a:pPr>
            <a:r>
              <a:rPr lang="en-GB" sz="1600">
                <a:solidFill>
                  <a:srgbClr val="000000"/>
                </a:solidFill>
              </a:rPr>
              <a:t>Detect viruses by the symptoms of patients and if it is not clear by this, RT-PCR test will be used</a:t>
            </a:r>
            <a:endParaRPr sz="1600">
              <a:solidFill>
                <a:srgbClr val="000000"/>
              </a:solidFill>
            </a:endParaRPr>
          </a:p>
          <a:p>
            <a:pPr marL="457200" lvl="0" indent="-330200" algn="l" rtl="0">
              <a:spcBef>
                <a:spcPts val="0"/>
              </a:spcBef>
              <a:spcAft>
                <a:spcPts val="0"/>
              </a:spcAft>
              <a:buClr>
                <a:srgbClr val="000000"/>
              </a:buClr>
              <a:buSzPts val="1600"/>
              <a:buChar char="●"/>
            </a:pPr>
            <a:r>
              <a:rPr lang="en-GB" sz="1600">
                <a:solidFill>
                  <a:srgbClr val="000000"/>
                </a:solidFill>
              </a:rPr>
              <a:t>In Kazakhstan, the first case of Covid-19 disease was announced on 13th March 2020.</a:t>
            </a:r>
            <a:endParaRPr sz="1600">
              <a:solidFill>
                <a:srgbClr val="000000"/>
              </a:solidFill>
            </a:endParaRPr>
          </a:p>
          <a:p>
            <a:pPr marL="457200" lvl="0" indent="-330200" algn="l" rtl="0">
              <a:spcBef>
                <a:spcPts val="0"/>
              </a:spcBef>
              <a:spcAft>
                <a:spcPts val="0"/>
              </a:spcAft>
              <a:buClr>
                <a:srgbClr val="000000"/>
              </a:buClr>
              <a:buSzPts val="1600"/>
              <a:buChar char="●"/>
            </a:pPr>
            <a:r>
              <a:rPr lang="en-GB" sz="1600">
                <a:solidFill>
                  <a:srgbClr val="000000"/>
                </a:solidFill>
              </a:rPr>
              <a:t>At the present time 1,393,974 cases were registered among which recovered patients are 1,379,226 and death cases are 13,692.</a:t>
            </a:r>
            <a:endParaRPr sz="1600">
              <a:solidFill>
                <a:schemeClr val="lt1"/>
              </a:solidFill>
            </a:endParaRPr>
          </a:p>
        </p:txBody>
      </p:sp>
      <p:pic>
        <p:nvPicPr>
          <p:cNvPr id="99" name="Google Shape;99;p20"/>
          <p:cNvPicPr preferRelativeResize="0"/>
          <p:nvPr/>
        </p:nvPicPr>
        <p:blipFill>
          <a:blip r:embed="rId1"/>
          <a:stretch>
            <a:fillRect/>
          </a:stretch>
        </p:blipFill>
        <p:spPr>
          <a:xfrm>
            <a:off x="4806600" y="1738524"/>
            <a:ext cx="4410000" cy="237037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03" name="Shape 103"/>
        <p:cNvGrpSpPr/>
        <p:nvPr/>
      </p:nvGrpSpPr>
      <p:grpSpPr>
        <a:xfrm>
          <a:off x="0" y="0"/>
          <a:ext cx="0" cy="0"/>
          <a:chOff x="0" y="0"/>
          <a:chExt cx="0" cy="0"/>
        </a:xfrm>
      </p:grpSpPr>
      <p:sp>
        <p:nvSpPr>
          <p:cNvPr id="104" name="Google Shape;104;p21"/>
          <p:cNvSpPr txBox="1"/>
          <p:nvPr>
            <p:ph type="body" idx="4294967295"/>
          </p:nvPr>
        </p:nvSpPr>
        <p:spPr>
          <a:xfrm>
            <a:off x="338500" y="1686500"/>
            <a:ext cx="7380600" cy="2781300"/>
          </a:xfrm>
          <a:prstGeom prst="rect">
            <a:avLst/>
          </a:prstGeom>
          <a:noFill/>
          <a:ln>
            <a:noFill/>
          </a:ln>
        </p:spPr>
        <p:txBody>
          <a:bodyPr spcFirstLastPara="1" wrap="square" lIns="91425" tIns="91425" rIns="91425" bIns="91425" anchor="t" anchorCtr="0">
            <a:noAutofit/>
          </a:bodyPr>
          <a:lstStyle/>
          <a:p>
            <a:pPr marL="457200" lvl="0" indent="-336550" algn="l" rtl="0">
              <a:lnSpc>
                <a:spcPct val="150000"/>
              </a:lnSpc>
              <a:spcBef>
                <a:spcPts val="0"/>
              </a:spcBef>
              <a:spcAft>
                <a:spcPts val="0"/>
              </a:spcAft>
              <a:buClr>
                <a:srgbClr val="000000"/>
              </a:buClr>
              <a:buSzPts val="1700"/>
              <a:buChar char="●"/>
            </a:pPr>
            <a:r>
              <a:rPr lang="en-GB" sz="1700">
                <a:solidFill>
                  <a:srgbClr val="000000"/>
                </a:solidFill>
              </a:rPr>
              <a:t>This thesis work aims to analyze and implement prediction of Covid-19 future cases by looking at confirmed, recovered, and death cases datasets. </a:t>
            </a:r>
            <a:endParaRPr sz="1700">
              <a:solidFill>
                <a:srgbClr val="000000"/>
              </a:solidFill>
            </a:endParaRPr>
          </a:p>
          <a:p>
            <a:pPr marL="457200" lvl="0" indent="-336550" algn="l" rtl="0">
              <a:lnSpc>
                <a:spcPct val="150000"/>
              </a:lnSpc>
              <a:spcBef>
                <a:spcPts val="0"/>
              </a:spcBef>
              <a:spcAft>
                <a:spcPts val="0"/>
              </a:spcAft>
              <a:buClr>
                <a:srgbClr val="000000"/>
              </a:buClr>
              <a:buSzPts val="1700"/>
              <a:buChar char="●"/>
            </a:pPr>
            <a:r>
              <a:rPr lang="en-GB" sz="1700">
                <a:solidFill>
                  <a:srgbClr val="000000"/>
                </a:solidFill>
              </a:rPr>
              <a:t>The novelty of this thesis work will be the geographical factor. </a:t>
            </a:r>
            <a:endParaRPr sz="1700">
              <a:solidFill>
                <a:srgbClr val="000000"/>
              </a:solidFill>
            </a:endParaRPr>
          </a:p>
          <a:p>
            <a:pPr marL="457200" lvl="0" indent="-336550" algn="l" rtl="0">
              <a:lnSpc>
                <a:spcPct val="150000"/>
              </a:lnSpc>
              <a:spcBef>
                <a:spcPts val="0"/>
              </a:spcBef>
              <a:spcAft>
                <a:spcPts val="0"/>
              </a:spcAft>
              <a:buClr>
                <a:srgbClr val="000000"/>
              </a:buClr>
              <a:buSzPts val="1700"/>
              <a:buChar char="●"/>
            </a:pPr>
            <a:r>
              <a:rPr lang="en-GB" sz="1700">
                <a:solidFill>
                  <a:srgbClr val="000000"/>
                </a:solidFill>
              </a:rPr>
              <a:t>The main goal of the study is to evaluate the performance of these algorithms and identify the most accurate prediction models for forecasting Covid-19 cases. </a:t>
            </a:r>
            <a:endParaRPr sz="1700">
              <a:solidFill>
                <a:srgbClr val="000000"/>
              </a:solidFill>
            </a:endParaRPr>
          </a:p>
        </p:txBody>
      </p:sp>
      <p:sp>
        <p:nvSpPr>
          <p:cNvPr id="105" name="Google Shape;105;p21"/>
          <p:cNvSpPr txBox="1"/>
          <p:nvPr>
            <p:ph type="title"/>
          </p:nvPr>
        </p:nvSpPr>
        <p:spPr>
          <a:xfrm>
            <a:off x="509550" y="993238"/>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b="1">
                <a:solidFill>
                  <a:srgbClr val="000000"/>
                </a:solidFill>
              </a:rPr>
              <a:t>Aim of the Thesis work</a:t>
            </a:r>
            <a:endParaRPr b="1">
              <a:solidFill>
                <a:srgbClr val="000000"/>
              </a:solidFill>
            </a:endParaRPr>
          </a:p>
          <a:p>
            <a:pPr marL="0" lvl="0" indent="0" algn="l" rtl="0">
              <a:lnSpc>
                <a:spcPct val="115000"/>
              </a:lnSpc>
              <a:spcBef>
                <a:spcPts val="0"/>
              </a:spcBef>
              <a:spcAft>
                <a:spcPts val="0"/>
              </a:spcAft>
              <a:buNone/>
            </a:pPr>
            <a:endParaRPr b="1">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09" name="Shape 109"/>
        <p:cNvGrpSpPr/>
        <p:nvPr/>
      </p:nvGrpSpPr>
      <p:grpSpPr>
        <a:xfrm>
          <a:off x="0" y="0"/>
          <a:ext cx="0" cy="0"/>
          <a:chOff x="0" y="0"/>
          <a:chExt cx="0" cy="0"/>
        </a:xfrm>
      </p:grpSpPr>
      <p:sp>
        <p:nvSpPr>
          <p:cNvPr id="110" name="Google Shape;110;p22"/>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Research Questions</a:t>
            </a:r>
            <a:endParaRPr b="1">
              <a:solidFill>
                <a:srgbClr val="000000"/>
              </a:solidFill>
            </a:endParaRPr>
          </a:p>
          <a:p>
            <a:pPr marL="0" lvl="0" indent="0" algn="l" rtl="0">
              <a:spcBef>
                <a:spcPts val="0"/>
              </a:spcBef>
              <a:spcAft>
                <a:spcPts val="0"/>
              </a:spcAft>
              <a:buNone/>
            </a:pPr>
            <a:endParaRPr b="1">
              <a:solidFill>
                <a:srgbClr val="000000"/>
              </a:solidFill>
            </a:endParaRPr>
          </a:p>
        </p:txBody>
      </p:sp>
      <p:sp>
        <p:nvSpPr>
          <p:cNvPr id="111" name="Google Shape;111;p22"/>
          <p:cNvSpPr txBox="1"/>
          <p:nvPr>
            <p:ph type="body" idx="1"/>
          </p:nvPr>
        </p:nvSpPr>
        <p:spPr>
          <a:xfrm>
            <a:off x="311700" y="1883950"/>
            <a:ext cx="7501200" cy="2765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AutoNum type="arabicPeriod"/>
            </a:pPr>
            <a:r>
              <a:rPr lang="en-GB" sz="1800">
                <a:solidFill>
                  <a:srgbClr val="000000"/>
                </a:solidFill>
              </a:rPr>
              <a:t>What is the best methodology to use for the prediction of Covid-19 cases?</a:t>
            </a:r>
            <a:endParaRPr lang="en-GB" sz="1800">
              <a:solidFill>
                <a:srgbClr val="000000"/>
              </a:solidFill>
            </a:endParaRPr>
          </a:p>
          <a:p>
            <a:pPr marL="457200" lvl="0" indent="-342900" algn="l" rtl="0">
              <a:spcBef>
                <a:spcPts val="0"/>
              </a:spcBef>
              <a:spcAft>
                <a:spcPts val="0"/>
              </a:spcAft>
              <a:buClr>
                <a:srgbClr val="000000"/>
              </a:buClr>
              <a:buSzPts val="1800"/>
              <a:buAutoNum type="arabicPeriod"/>
            </a:pPr>
            <a:endParaRPr lang="en-GB" sz="1800">
              <a:solidFill>
                <a:srgbClr val="000000"/>
              </a:solidFill>
            </a:endParaRPr>
          </a:p>
          <a:p>
            <a:pPr marL="457200" lvl="0" indent="-342900" algn="l" rtl="0">
              <a:spcBef>
                <a:spcPts val="0"/>
              </a:spcBef>
              <a:spcAft>
                <a:spcPts val="0"/>
              </a:spcAft>
              <a:buClr>
                <a:srgbClr val="000000"/>
              </a:buClr>
              <a:buSzPts val="1800"/>
              <a:buAutoNum type="arabicPeriod"/>
            </a:pPr>
            <a:r>
              <a:rPr lang="en-GB" sz="1800">
                <a:solidFill>
                  <a:srgbClr val="000000"/>
                </a:solidFill>
              </a:rPr>
              <a:t>What kind of prediction methodologies will be used to make an analysis of coronavirus cases?</a:t>
            </a:r>
            <a:endParaRPr lang="en-GB" sz="1800">
              <a:solidFill>
                <a:srgbClr val="000000"/>
              </a:solidFill>
            </a:endParaRPr>
          </a:p>
          <a:p>
            <a:pPr marL="457200" lvl="0" indent="-342900" algn="l" rtl="0">
              <a:spcBef>
                <a:spcPts val="0"/>
              </a:spcBef>
              <a:spcAft>
                <a:spcPts val="0"/>
              </a:spcAft>
              <a:buClr>
                <a:srgbClr val="000000"/>
              </a:buClr>
              <a:buSzPts val="1800"/>
              <a:buAutoNum type="arabicPeriod"/>
            </a:pPr>
            <a:endParaRPr lang="en-GB" sz="1800">
              <a:solidFill>
                <a:srgbClr val="000000"/>
              </a:solidFill>
            </a:endParaRPr>
          </a:p>
          <a:p>
            <a:pPr marL="457200" lvl="0" indent="-342900" algn="l" rtl="0">
              <a:spcBef>
                <a:spcPts val="0"/>
              </a:spcBef>
              <a:spcAft>
                <a:spcPts val="0"/>
              </a:spcAft>
              <a:buClr>
                <a:srgbClr val="000000"/>
              </a:buClr>
              <a:buSzPts val="1800"/>
              <a:buAutoNum type="arabicPeriod"/>
            </a:pPr>
            <a:r>
              <a:rPr lang="en-GB" sz="1800">
                <a:solidFill>
                  <a:srgbClr val="000000"/>
                </a:solidFill>
              </a:rPr>
              <a:t>What problems may encounter when predicting the Covid-19 situation? </a:t>
            </a:r>
            <a:endParaRPr sz="180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15" name="Shape 115"/>
        <p:cNvGrpSpPr/>
        <p:nvPr/>
      </p:nvGrpSpPr>
      <p:grpSpPr>
        <a:xfrm>
          <a:off x="0" y="0"/>
          <a:ext cx="0" cy="0"/>
          <a:chOff x="0" y="0"/>
          <a:chExt cx="0" cy="0"/>
        </a:xfrm>
      </p:grpSpPr>
      <p:sp>
        <p:nvSpPr>
          <p:cNvPr id="116" name="Google Shape;116;p23"/>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Methodology </a:t>
            </a:r>
            <a:endParaRPr b="1">
              <a:solidFill>
                <a:srgbClr val="000000"/>
              </a:solidFill>
            </a:endParaRPr>
          </a:p>
          <a:p>
            <a:pPr marL="0" lvl="0" indent="0" algn="l" rtl="0">
              <a:spcBef>
                <a:spcPts val="0"/>
              </a:spcBef>
              <a:spcAft>
                <a:spcPts val="0"/>
              </a:spcAft>
              <a:buNone/>
            </a:pPr>
          </a:p>
        </p:txBody>
      </p:sp>
      <p:sp>
        <p:nvSpPr>
          <p:cNvPr id="117" name="Google Shape;117;p23"/>
          <p:cNvSpPr txBox="1"/>
          <p:nvPr>
            <p:ph type="body" idx="1"/>
          </p:nvPr>
        </p:nvSpPr>
        <p:spPr>
          <a:xfrm>
            <a:off x="311700" y="1803575"/>
            <a:ext cx="7809300" cy="27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rgbClr val="000000"/>
                </a:solidFill>
              </a:rPr>
              <a:t>In this thesis work, 2 types of research methodologies were used: </a:t>
            </a:r>
            <a:endParaRPr sz="1800">
              <a:solidFill>
                <a:srgbClr val="000000"/>
              </a:solidFill>
            </a:endParaRPr>
          </a:p>
          <a:p>
            <a:pPr marL="0" lvl="0" indent="0" algn="l" rtl="0">
              <a:spcBef>
                <a:spcPts val="0"/>
              </a:spcBef>
              <a:spcAft>
                <a:spcPts val="0"/>
              </a:spcAft>
              <a:buNone/>
            </a:pPr>
            <a:endParaRPr sz="1800">
              <a:solidFill>
                <a:srgbClr val="000000"/>
              </a:solidFill>
            </a:endParaRPr>
          </a:p>
          <a:p>
            <a:pPr marL="457200" lvl="0" indent="-342900" algn="l" rtl="0">
              <a:spcBef>
                <a:spcPts val="0"/>
              </a:spcBef>
              <a:spcAft>
                <a:spcPts val="0"/>
              </a:spcAft>
              <a:buClr>
                <a:srgbClr val="000000"/>
              </a:buClr>
              <a:buSzPts val="1800"/>
              <a:buChar char="●"/>
            </a:pPr>
            <a:r>
              <a:rPr lang="en-GB" sz="1800" b="1">
                <a:solidFill>
                  <a:srgbClr val="000000"/>
                </a:solidFill>
              </a:rPr>
              <a:t>Systematic literature review </a:t>
            </a:r>
            <a:endParaRPr sz="1800" b="1">
              <a:solidFill>
                <a:srgbClr val="000000"/>
              </a:solidFill>
            </a:endParaRPr>
          </a:p>
          <a:p>
            <a:pPr marL="0" lvl="0" indent="0" algn="l" rtl="0">
              <a:spcBef>
                <a:spcPts val="0"/>
              </a:spcBef>
              <a:spcAft>
                <a:spcPts val="0"/>
              </a:spcAft>
              <a:buNone/>
            </a:pPr>
            <a:r>
              <a:rPr lang="en-GB" sz="1800">
                <a:solidFill>
                  <a:srgbClr val="000000"/>
                </a:solidFill>
              </a:rPr>
              <a:t>To answer research question 1 was made Systematic literature review </a:t>
            </a:r>
            <a:endParaRPr sz="1800">
              <a:solidFill>
                <a:srgbClr val="000000"/>
              </a:solidFill>
            </a:endParaRPr>
          </a:p>
          <a:p>
            <a:pPr marL="0" lvl="0" indent="0" algn="l" rtl="0">
              <a:spcBef>
                <a:spcPts val="0"/>
              </a:spcBef>
              <a:spcAft>
                <a:spcPts val="0"/>
              </a:spcAft>
              <a:buNone/>
            </a:pPr>
            <a:endParaRPr sz="1800">
              <a:solidFill>
                <a:srgbClr val="000000"/>
              </a:solidFill>
            </a:endParaRPr>
          </a:p>
          <a:p>
            <a:pPr marL="457200" lvl="0" indent="-342900" algn="l" rtl="0">
              <a:spcBef>
                <a:spcPts val="0"/>
              </a:spcBef>
              <a:spcAft>
                <a:spcPts val="0"/>
              </a:spcAft>
              <a:buClr>
                <a:srgbClr val="000000"/>
              </a:buClr>
              <a:buSzPts val="1800"/>
              <a:buChar char="●"/>
            </a:pPr>
            <a:r>
              <a:rPr lang="en-GB" sz="1800" b="1">
                <a:solidFill>
                  <a:srgbClr val="000000"/>
                </a:solidFill>
              </a:rPr>
              <a:t>Experiment</a:t>
            </a:r>
            <a:endParaRPr sz="1800" b="1">
              <a:solidFill>
                <a:srgbClr val="000000"/>
              </a:solidFill>
            </a:endParaRPr>
          </a:p>
          <a:p>
            <a:pPr marL="0" lvl="0" indent="0" algn="l" rtl="0">
              <a:spcBef>
                <a:spcPts val="0"/>
              </a:spcBef>
              <a:spcAft>
                <a:spcPts val="0"/>
              </a:spcAft>
              <a:buNone/>
            </a:pPr>
            <a:r>
              <a:rPr lang="en-GB" sz="1800">
                <a:solidFill>
                  <a:srgbClr val="000000"/>
                </a:solidFill>
              </a:rPr>
              <a:t>This part answered research questions of what kind of ML algorithms used for analysis and prediction.</a:t>
            </a:r>
            <a:endParaRPr sz="1800">
              <a:solidFill>
                <a:srgbClr val="000000"/>
              </a:solidFill>
            </a:endParaRPr>
          </a:p>
          <a:p>
            <a:pPr marL="0" lvl="0" indent="0" algn="l" rtl="0">
              <a:spcBef>
                <a:spcPts val="0"/>
              </a:spcBef>
              <a:spcAft>
                <a:spcPts val="0"/>
              </a:spcAft>
              <a:buNone/>
            </a:pPr>
            <a:endParaRPr sz="1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21" name="Shape 121"/>
        <p:cNvGrpSpPr/>
        <p:nvPr/>
      </p:nvGrpSpPr>
      <p:grpSpPr>
        <a:xfrm>
          <a:off x="0" y="0"/>
          <a:ext cx="0" cy="0"/>
          <a:chOff x="0" y="0"/>
          <a:chExt cx="0" cy="0"/>
        </a:xfrm>
      </p:grpSpPr>
      <p:sp>
        <p:nvSpPr>
          <p:cNvPr id="122" name="Google Shape;122;p24"/>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Systematic literature review </a:t>
            </a:r>
            <a:endParaRPr b="1">
              <a:solidFill>
                <a:srgbClr val="000000"/>
              </a:solidFill>
            </a:endParaRPr>
          </a:p>
          <a:p>
            <a:pPr marL="0" lvl="0" indent="0" algn="l" rtl="0">
              <a:spcBef>
                <a:spcPts val="0"/>
              </a:spcBef>
              <a:spcAft>
                <a:spcPts val="0"/>
              </a:spcAft>
              <a:buNone/>
            </a:pPr>
          </a:p>
        </p:txBody>
      </p:sp>
      <p:sp>
        <p:nvSpPr>
          <p:cNvPr id="123" name="Google Shape;123;p24"/>
          <p:cNvSpPr txBox="1"/>
          <p:nvPr>
            <p:ph type="body" idx="1"/>
          </p:nvPr>
        </p:nvSpPr>
        <p:spPr>
          <a:xfrm>
            <a:off x="311700" y="1803575"/>
            <a:ext cx="8832300" cy="276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000">
                <a:solidFill>
                  <a:srgbClr val="000000"/>
                </a:solidFill>
              </a:rPr>
              <a:t>The SLR conducted several steps, which are:</a:t>
            </a:r>
            <a:endParaRPr sz="2000">
              <a:solidFill>
                <a:srgbClr val="000000"/>
              </a:solidFill>
            </a:endParaRPr>
          </a:p>
          <a:p>
            <a:pPr marL="0" lvl="0" indent="0" algn="l" rtl="0">
              <a:spcBef>
                <a:spcPts val="0"/>
              </a:spcBef>
              <a:spcAft>
                <a:spcPts val="0"/>
              </a:spcAft>
              <a:buNone/>
            </a:pPr>
            <a:endParaRPr sz="2000">
              <a:solidFill>
                <a:srgbClr val="000000"/>
              </a:solidFill>
            </a:endParaRPr>
          </a:p>
          <a:p>
            <a:pPr marL="457200" lvl="0" indent="-355600" algn="l" rtl="0">
              <a:spcBef>
                <a:spcPts val="0"/>
              </a:spcBef>
              <a:spcAft>
                <a:spcPts val="0"/>
              </a:spcAft>
              <a:buClr>
                <a:srgbClr val="000000"/>
              </a:buClr>
              <a:buSzPts val="2000"/>
              <a:buChar char="●"/>
            </a:pPr>
            <a:r>
              <a:rPr lang="en-GB" sz="2000" b="1">
                <a:solidFill>
                  <a:srgbClr val="000000"/>
                </a:solidFill>
              </a:rPr>
              <a:t>Determining the keywords</a:t>
            </a:r>
            <a:endParaRPr sz="2000">
              <a:solidFill>
                <a:srgbClr val="000000"/>
              </a:solidFill>
            </a:endParaRPr>
          </a:p>
          <a:p>
            <a:pPr marL="457200" lvl="0" indent="-355600" algn="l" rtl="0">
              <a:spcBef>
                <a:spcPts val="0"/>
              </a:spcBef>
              <a:spcAft>
                <a:spcPts val="0"/>
              </a:spcAft>
              <a:buClr>
                <a:srgbClr val="000000"/>
              </a:buClr>
              <a:buSzPts val="2000"/>
              <a:buChar char="●"/>
            </a:pPr>
            <a:r>
              <a:rPr lang="en-GB" sz="2000" b="1">
                <a:solidFill>
                  <a:srgbClr val="000000"/>
                </a:solidFill>
              </a:rPr>
              <a:t>Comprehensive search</a:t>
            </a:r>
            <a:endParaRPr sz="2000">
              <a:solidFill>
                <a:srgbClr val="000000"/>
              </a:solidFill>
            </a:endParaRPr>
          </a:p>
          <a:p>
            <a:pPr marL="457200" lvl="0" indent="-355600" algn="l" rtl="0">
              <a:spcBef>
                <a:spcPts val="0"/>
              </a:spcBef>
              <a:spcAft>
                <a:spcPts val="0"/>
              </a:spcAft>
              <a:buClr>
                <a:srgbClr val="000000"/>
              </a:buClr>
              <a:buSzPts val="2000"/>
              <a:buChar char="●"/>
            </a:pPr>
            <a:r>
              <a:rPr lang="en-GB" sz="2000" b="1">
                <a:solidFill>
                  <a:srgbClr val="000000"/>
                </a:solidFill>
              </a:rPr>
              <a:t>Relevance</a:t>
            </a:r>
            <a:endParaRPr sz="2000">
              <a:solidFill>
                <a:srgbClr val="000000"/>
              </a:solidFill>
            </a:endParaRPr>
          </a:p>
          <a:p>
            <a:pPr marL="0" lvl="0" indent="0" algn="l" rtl="0">
              <a:spcBef>
                <a:spcPts val="0"/>
              </a:spcBef>
              <a:spcAft>
                <a:spcPts val="0"/>
              </a:spcAft>
              <a:buNone/>
            </a:pPr>
            <a:endParaRPr sz="2000"/>
          </a:p>
        </p:txBody>
      </p:sp>
      <p:sp>
        <p:nvSpPr>
          <p:cNvPr id="124" name="Google Shape;124;p24"/>
          <p:cNvSpPr txBox="1"/>
          <p:nvPr>
            <p:ph type="body" idx="1"/>
          </p:nvPr>
        </p:nvSpPr>
        <p:spPr>
          <a:xfrm>
            <a:off x="4572000" y="2110500"/>
            <a:ext cx="4361700" cy="1990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2000">
              <a:solidFill>
                <a:srgbClr val="000000"/>
              </a:solidFill>
            </a:endParaRPr>
          </a:p>
          <a:p>
            <a:pPr marL="457200" lvl="0" indent="-355600" algn="l" rtl="0">
              <a:spcBef>
                <a:spcPts val="0"/>
              </a:spcBef>
              <a:spcAft>
                <a:spcPts val="0"/>
              </a:spcAft>
              <a:buClr>
                <a:srgbClr val="000000"/>
              </a:buClr>
              <a:buSzPts val="2000"/>
              <a:buChar char="●"/>
            </a:pPr>
            <a:r>
              <a:rPr lang="en-GB" sz="2000" b="1">
                <a:solidFill>
                  <a:srgbClr val="000000"/>
                </a:solidFill>
              </a:rPr>
              <a:t>Quality assessment</a:t>
            </a:r>
            <a:endParaRPr sz="2000">
              <a:solidFill>
                <a:srgbClr val="000000"/>
              </a:solidFill>
            </a:endParaRPr>
          </a:p>
          <a:p>
            <a:pPr marL="457200" lvl="0" indent="-355600" algn="l" rtl="0">
              <a:spcBef>
                <a:spcPts val="0"/>
              </a:spcBef>
              <a:spcAft>
                <a:spcPts val="0"/>
              </a:spcAft>
              <a:buClr>
                <a:srgbClr val="000000"/>
              </a:buClr>
              <a:buSzPts val="2000"/>
              <a:buChar char="●"/>
            </a:pPr>
            <a:r>
              <a:rPr lang="en-GB" sz="2000" b="1">
                <a:solidFill>
                  <a:srgbClr val="000000"/>
                </a:solidFill>
              </a:rPr>
              <a:t>Synthesizing the outcomes</a:t>
            </a:r>
            <a:endParaRPr sz="2000">
              <a:solidFill>
                <a:srgbClr val="000000"/>
              </a:solidFill>
            </a:endParaRPr>
          </a:p>
          <a:p>
            <a:pPr marL="457200" lvl="0" indent="-355600" algn="l" rtl="0">
              <a:spcBef>
                <a:spcPts val="0"/>
              </a:spcBef>
              <a:spcAft>
                <a:spcPts val="0"/>
              </a:spcAft>
              <a:buClr>
                <a:srgbClr val="000000"/>
              </a:buClr>
              <a:buSzPts val="2000"/>
              <a:buChar char="●"/>
            </a:pPr>
            <a:r>
              <a:rPr lang="en-GB" sz="2000" b="1">
                <a:solidFill>
                  <a:srgbClr val="000000"/>
                </a:solidFill>
              </a:rPr>
              <a:t>Results</a:t>
            </a:r>
            <a:endParaRPr sz="2000">
              <a:solidFill>
                <a:srgbClr val="000000"/>
              </a:solidFill>
            </a:endParaRPr>
          </a:p>
          <a:p>
            <a:pPr marL="0" lvl="0" indent="0" algn="l" rtl="0">
              <a:spcBef>
                <a:spcPts val="0"/>
              </a:spcBef>
              <a:spcAft>
                <a:spcPts val="0"/>
              </a:spcAft>
              <a:buNone/>
            </a:pP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28" name="Shape 128"/>
        <p:cNvGrpSpPr/>
        <p:nvPr/>
      </p:nvGrpSpPr>
      <p:grpSpPr>
        <a:xfrm>
          <a:off x="0" y="0"/>
          <a:ext cx="0" cy="0"/>
          <a:chOff x="0" y="0"/>
          <a:chExt cx="0" cy="0"/>
        </a:xfrm>
      </p:grpSpPr>
      <p:sp>
        <p:nvSpPr>
          <p:cNvPr id="129" name="Google Shape;129;p25"/>
          <p:cNvSpPr txBox="1"/>
          <p:nvPr>
            <p:ph type="title"/>
          </p:nvPr>
        </p:nvSpPr>
        <p:spPr>
          <a:xfrm>
            <a:off x="311700" y="100758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rgbClr val="000000"/>
                </a:solidFill>
              </a:rPr>
              <a:t>Software Toolset </a:t>
            </a:r>
            <a:endParaRPr b="1">
              <a:solidFill>
                <a:srgbClr val="000000"/>
              </a:solidFill>
            </a:endParaRPr>
          </a:p>
          <a:p>
            <a:pPr marL="0" lvl="0" indent="0" algn="l" rtl="0">
              <a:spcBef>
                <a:spcPts val="0"/>
              </a:spcBef>
              <a:spcAft>
                <a:spcPts val="0"/>
              </a:spcAft>
              <a:buNone/>
            </a:pPr>
          </a:p>
        </p:txBody>
      </p:sp>
      <p:sp>
        <p:nvSpPr>
          <p:cNvPr id="130" name="Google Shape;130;p25"/>
          <p:cNvSpPr txBox="1"/>
          <p:nvPr>
            <p:ph type="body" idx="1"/>
          </p:nvPr>
        </p:nvSpPr>
        <p:spPr>
          <a:xfrm>
            <a:off x="311700" y="1803575"/>
            <a:ext cx="3999900" cy="2765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GB" sz="1800" b="1">
                <a:solidFill>
                  <a:srgbClr val="000000"/>
                </a:solidFill>
              </a:rPr>
              <a:t>Jupyter Notebook</a:t>
            </a:r>
            <a:endParaRPr sz="1800" b="1">
              <a:solidFill>
                <a:srgbClr val="000000"/>
              </a:solidFill>
            </a:endParaRPr>
          </a:p>
          <a:p>
            <a:pPr marL="457200" lvl="0" indent="-342900" algn="l" rtl="0">
              <a:spcBef>
                <a:spcPts val="0"/>
              </a:spcBef>
              <a:spcAft>
                <a:spcPts val="0"/>
              </a:spcAft>
              <a:buClr>
                <a:srgbClr val="000000"/>
              </a:buClr>
              <a:buSzPts val="1800"/>
              <a:buChar char="●"/>
            </a:pPr>
            <a:r>
              <a:rPr lang="en-GB" sz="1800" b="1">
                <a:solidFill>
                  <a:srgbClr val="000000"/>
                </a:solidFill>
              </a:rPr>
              <a:t>Python</a:t>
            </a:r>
            <a:endParaRPr sz="1800" b="1">
              <a:solidFill>
                <a:srgbClr val="000000"/>
              </a:solidFill>
            </a:endParaRPr>
          </a:p>
          <a:p>
            <a:pPr marL="0" lvl="0" indent="0" algn="l" rtl="0">
              <a:spcBef>
                <a:spcPts val="0"/>
              </a:spcBef>
              <a:spcAft>
                <a:spcPts val="0"/>
              </a:spcAft>
              <a:buNone/>
            </a:pPr>
            <a:r>
              <a:rPr lang="en-GB" sz="1800">
                <a:solidFill>
                  <a:srgbClr val="000000"/>
                </a:solidFill>
              </a:rPr>
              <a:t>In thesis work used this kind of python libraries:</a:t>
            </a:r>
            <a:endParaRPr sz="1800">
              <a:solidFill>
                <a:srgbClr val="000000"/>
              </a:solidFill>
            </a:endParaRPr>
          </a:p>
          <a:p>
            <a:pPr marL="914400" lvl="0" indent="-342900" algn="l" rtl="0">
              <a:spcBef>
                <a:spcPts val="0"/>
              </a:spcBef>
              <a:spcAft>
                <a:spcPts val="0"/>
              </a:spcAft>
              <a:buClr>
                <a:srgbClr val="000000"/>
              </a:buClr>
              <a:buSzPts val="1800"/>
              <a:buChar char="●"/>
            </a:pPr>
            <a:r>
              <a:rPr lang="en-GB" sz="1800" b="1">
                <a:solidFill>
                  <a:srgbClr val="000000"/>
                </a:solidFill>
              </a:rPr>
              <a:t>Pandas </a:t>
            </a:r>
            <a:endParaRPr sz="1800">
              <a:solidFill>
                <a:srgbClr val="000000"/>
              </a:solidFill>
            </a:endParaRPr>
          </a:p>
          <a:p>
            <a:pPr marL="914400" lvl="0" indent="-342900" algn="l" rtl="0">
              <a:spcBef>
                <a:spcPts val="0"/>
              </a:spcBef>
              <a:spcAft>
                <a:spcPts val="0"/>
              </a:spcAft>
              <a:buClr>
                <a:srgbClr val="000000"/>
              </a:buClr>
              <a:buSzPts val="1800"/>
              <a:buChar char="●"/>
            </a:pPr>
            <a:r>
              <a:rPr lang="en-GB" sz="1800" b="1">
                <a:solidFill>
                  <a:srgbClr val="000000"/>
                </a:solidFill>
              </a:rPr>
              <a:t>Matplotlib</a:t>
            </a:r>
            <a:endParaRPr sz="1800" b="1">
              <a:solidFill>
                <a:srgbClr val="000000"/>
              </a:solidFill>
            </a:endParaRPr>
          </a:p>
          <a:p>
            <a:pPr marL="914400" lvl="0" indent="-342900" algn="l" rtl="0">
              <a:spcBef>
                <a:spcPts val="0"/>
              </a:spcBef>
              <a:spcAft>
                <a:spcPts val="0"/>
              </a:spcAft>
              <a:buClr>
                <a:srgbClr val="000000"/>
              </a:buClr>
              <a:buSzPts val="1800"/>
              <a:buChar char="●"/>
            </a:pPr>
            <a:r>
              <a:rPr lang="en-GB" sz="1800" b="1">
                <a:solidFill>
                  <a:srgbClr val="000000"/>
                </a:solidFill>
              </a:rPr>
              <a:t>NumPy</a:t>
            </a:r>
            <a:endParaRPr sz="1800" b="1">
              <a:solidFill>
                <a:srgbClr val="000000"/>
              </a:solidFill>
            </a:endParaRPr>
          </a:p>
          <a:p>
            <a:pPr marL="914400" lvl="0" indent="-342900" algn="l" rtl="0">
              <a:spcBef>
                <a:spcPts val="0"/>
              </a:spcBef>
              <a:spcAft>
                <a:spcPts val="0"/>
              </a:spcAft>
              <a:buClr>
                <a:srgbClr val="000000"/>
              </a:buClr>
              <a:buSzPts val="1800"/>
              <a:buChar char="●"/>
            </a:pPr>
            <a:r>
              <a:rPr lang="en-GB" sz="1800" b="1">
                <a:solidFill>
                  <a:srgbClr val="000000"/>
                </a:solidFill>
              </a:rPr>
              <a:t>Scikit-learn </a:t>
            </a:r>
            <a:endParaRPr sz="1800"/>
          </a:p>
        </p:txBody>
      </p:sp>
      <p:pic>
        <p:nvPicPr>
          <p:cNvPr id="131" name="Google Shape;131;p25"/>
          <p:cNvPicPr preferRelativeResize="0"/>
          <p:nvPr/>
        </p:nvPicPr>
        <p:blipFill rotWithShape="1">
          <a:blip r:embed="rId1"/>
          <a:srcRect t="23937" b="25119"/>
          <a:stretch>
            <a:fillRect/>
          </a:stretch>
        </p:blipFill>
        <p:spPr>
          <a:xfrm>
            <a:off x="5064500" y="1514525"/>
            <a:ext cx="3248699" cy="1242200"/>
          </a:xfrm>
          <a:prstGeom prst="rect">
            <a:avLst/>
          </a:prstGeom>
          <a:noFill/>
          <a:ln>
            <a:noFill/>
          </a:ln>
        </p:spPr>
      </p:pic>
      <p:pic>
        <p:nvPicPr>
          <p:cNvPr id="132" name="Google Shape;132;p25"/>
          <p:cNvPicPr preferRelativeResize="0"/>
          <p:nvPr/>
        </p:nvPicPr>
        <p:blipFill>
          <a:blip r:embed="rId2"/>
          <a:stretch>
            <a:fillRect/>
          </a:stretch>
        </p:blipFill>
        <p:spPr>
          <a:xfrm>
            <a:off x="5111425" y="2891849"/>
            <a:ext cx="3154851" cy="15774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36" name="Shape 136"/>
        <p:cNvGrpSpPr/>
        <p:nvPr/>
      </p:nvGrpSpPr>
      <p:grpSpPr>
        <a:xfrm>
          <a:off x="0" y="0"/>
          <a:ext cx="0" cy="0"/>
          <a:chOff x="0" y="0"/>
          <a:chExt cx="0" cy="0"/>
        </a:xfrm>
      </p:grpSpPr>
      <p:sp>
        <p:nvSpPr>
          <p:cNvPr id="137" name="Google Shape;137;p26"/>
          <p:cNvSpPr txBox="1"/>
          <p:nvPr>
            <p:ph type="title"/>
          </p:nvPr>
        </p:nvSpPr>
        <p:spPr>
          <a:xfrm>
            <a:off x="437875" y="92843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solidFill>
                  <a:schemeClr val="lt1"/>
                </a:solidFill>
              </a:rPr>
              <a:t>Datasets</a:t>
            </a:r>
            <a:endParaRPr b="1">
              <a:solidFill>
                <a:schemeClr val="lt1"/>
              </a:solidFill>
            </a:endParaRPr>
          </a:p>
        </p:txBody>
      </p:sp>
      <p:sp>
        <p:nvSpPr>
          <p:cNvPr id="138" name="Google Shape;138;p26"/>
          <p:cNvSpPr txBox="1"/>
          <p:nvPr>
            <p:ph type="body" idx="1"/>
          </p:nvPr>
        </p:nvSpPr>
        <p:spPr>
          <a:xfrm>
            <a:off x="4477575" y="2076950"/>
            <a:ext cx="4733400" cy="232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600">
                <a:solidFill>
                  <a:srgbClr val="000000"/>
                </a:solidFill>
              </a:rPr>
              <a:t>To predict the future cases of Covd-19 were used 4 types of datasets:</a:t>
            </a:r>
            <a:endParaRPr sz="1600">
              <a:solidFill>
                <a:srgbClr val="000000"/>
              </a:solidFill>
            </a:endParaRPr>
          </a:p>
          <a:p>
            <a:pPr marL="0" lvl="0" indent="0" algn="l" rtl="0">
              <a:spcBef>
                <a:spcPts val="0"/>
              </a:spcBef>
              <a:spcAft>
                <a:spcPts val="0"/>
              </a:spcAft>
              <a:buNone/>
            </a:pPr>
            <a:endParaRPr sz="1600">
              <a:solidFill>
                <a:srgbClr val="000000"/>
              </a:solidFill>
            </a:endParaRPr>
          </a:p>
          <a:p>
            <a:pPr marL="457200" lvl="0" indent="-330200" algn="l" rtl="0">
              <a:spcBef>
                <a:spcPts val="0"/>
              </a:spcBef>
              <a:spcAft>
                <a:spcPts val="0"/>
              </a:spcAft>
              <a:buClr>
                <a:srgbClr val="000000"/>
              </a:buClr>
              <a:buSzPts val="1600"/>
              <a:buChar char="●"/>
            </a:pPr>
            <a:r>
              <a:rPr lang="en-GB" sz="1600">
                <a:solidFill>
                  <a:srgbClr val="000000"/>
                </a:solidFill>
              </a:rPr>
              <a:t>cases_kazakhstan.csv</a:t>
            </a:r>
            <a:endParaRPr sz="1600">
              <a:solidFill>
                <a:srgbClr val="000000"/>
              </a:solidFill>
            </a:endParaRPr>
          </a:p>
          <a:p>
            <a:pPr marL="457200" lvl="0" indent="-330200" algn="l" rtl="0">
              <a:spcBef>
                <a:spcPts val="0"/>
              </a:spcBef>
              <a:spcAft>
                <a:spcPts val="0"/>
              </a:spcAft>
              <a:buClr>
                <a:srgbClr val="000000"/>
              </a:buClr>
              <a:buSzPts val="1600"/>
              <a:buChar char="●"/>
            </a:pPr>
            <a:r>
              <a:rPr lang="en-GB" sz="1600">
                <a:solidFill>
                  <a:srgbClr val="000000"/>
                </a:solidFill>
              </a:rPr>
              <a:t>time_series_covid19_confirmed_global.csv</a:t>
            </a:r>
            <a:endParaRPr sz="1600">
              <a:solidFill>
                <a:srgbClr val="000000"/>
              </a:solidFill>
            </a:endParaRPr>
          </a:p>
          <a:p>
            <a:pPr marL="457200" lvl="0" indent="-330200" algn="l" rtl="0">
              <a:spcBef>
                <a:spcPts val="0"/>
              </a:spcBef>
              <a:spcAft>
                <a:spcPts val="0"/>
              </a:spcAft>
              <a:buClr>
                <a:srgbClr val="000000"/>
              </a:buClr>
              <a:buSzPts val="1600"/>
              <a:buChar char="●"/>
            </a:pPr>
            <a:r>
              <a:rPr lang="en-GB" sz="1600">
                <a:solidFill>
                  <a:srgbClr val="000000"/>
                </a:solidFill>
              </a:rPr>
              <a:t>time_series_covid19_deaths_global.csv</a:t>
            </a:r>
            <a:endParaRPr sz="1600">
              <a:solidFill>
                <a:srgbClr val="000000"/>
              </a:solidFill>
            </a:endParaRPr>
          </a:p>
          <a:p>
            <a:pPr marL="457200" lvl="0" indent="-330200" algn="l" rtl="0">
              <a:spcBef>
                <a:spcPts val="0"/>
              </a:spcBef>
              <a:spcAft>
                <a:spcPts val="0"/>
              </a:spcAft>
              <a:buClr>
                <a:srgbClr val="000000"/>
              </a:buClr>
              <a:buSzPts val="1600"/>
              <a:buChar char="●"/>
            </a:pPr>
            <a:r>
              <a:rPr lang="en-GB" sz="1600">
                <a:solidFill>
                  <a:srgbClr val="000000"/>
                </a:solidFill>
              </a:rPr>
              <a:t>time_series_covid19_recovered_global.csv</a:t>
            </a:r>
            <a:endParaRPr sz="1600">
              <a:solidFill>
                <a:srgbClr val="000000"/>
              </a:solidFill>
            </a:endParaRPr>
          </a:p>
          <a:p>
            <a:pPr marL="0" lvl="0" indent="0" algn="l" rtl="0">
              <a:spcBef>
                <a:spcPts val="0"/>
              </a:spcBef>
              <a:spcAft>
                <a:spcPts val="0"/>
              </a:spcAft>
              <a:buNone/>
            </a:pPr>
            <a:endParaRPr sz="1600">
              <a:solidFill>
                <a:srgbClr val="202124"/>
              </a:solidFill>
              <a:highlight>
                <a:srgbClr val="FFFFFF"/>
              </a:highlight>
            </a:endParaRPr>
          </a:p>
        </p:txBody>
      </p:sp>
      <p:pic>
        <p:nvPicPr>
          <p:cNvPr id="139" name="Google Shape;139;p26"/>
          <p:cNvPicPr preferRelativeResize="0"/>
          <p:nvPr/>
        </p:nvPicPr>
        <p:blipFill>
          <a:blip r:embed="rId1"/>
          <a:stretch>
            <a:fillRect/>
          </a:stretch>
        </p:blipFill>
        <p:spPr>
          <a:xfrm>
            <a:off x="402525" y="1742100"/>
            <a:ext cx="3790396" cy="1487375"/>
          </a:xfrm>
          <a:prstGeom prst="rect">
            <a:avLst/>
          </a:prstGeom>
          <a:noFill/>
          <a:ln>
            <a:noFill/>
          </a:ln>
        </p:spPr>
      </p:pic>
      <p:pic>
        <p:nvPicPr>
          <p:cNvPr id="140" name="Google Shape;140;p26"/>
          <p:cNvPicPr preferRelativeResize="0"/>
          <p:nvPr/>
        </p:nvPicPr>
        <p:blipFill>
          <a:blip r:embed="rId2"/>
          <a:stretch>
            <a:fillRect/>
          </a:stretch>
        </p:blipFill>
        <p:spPr>
          <a:xfrm>
            <a:off x="402525" y="3582150"/>
            <a:ext cx="3790400" cy="1383479"/>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U brown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10519</Words>
  <Application>WPS Presentation</Application>
  <PresentationFormat/>
  <Paragraphs>217</Paragraphs>
  <Slides>24</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24</vt:i4>
      </vt:variant>
    </vt:vector>
  </HeadingPairs>
  <TitlesOfParts>
    <vt:vector size="32" baseType="lpstr">
      <vt:lpstr>Arial</vt:lpstr>
      <vt:lpstr>SimSun</vt:lpstr>
      <vt:lpstr>Wingdings</vt:lpstr>
      <vt:lpstr>Arial</vt:lpstr>
      <vt:lpstr>Microsoft YaHei</vt:lpstr>
      <vt:lpstr>Arial Unicode MS</vt:lpstr>
      <vt:lpstr>Simple Light</vt:lpstr>
      <vt:lpstr>NU brown theme</vt:lpstr>
      <vt:lpstr>algorithms </vt:lpstr>
      <vt:lpstr>Outline</vt:lpstr>
      <vt:lpstr>Introduction - Background and context </vt:lpstr>
      <vt:lpstr>Aim of the Thesis work</vt:lpstr>
      <vt:lpstr>Research Questions</vt:lpstr>
      <vt:lpstr>Methodology </vt:lpstr>
      <vt:lpstr>Systematic literature review </vt:lpstr>
      <vt:lpstr>Software Toolset </vt:lpstr>
      <vt:lpstr>Datasets</vt:lpstr>
      <vt:lpstr>Data Preprocessing</vt:lpstr>
      <vt:lpstr>Performance metric</vt:lpstr>
      <vt:lpstr>Results </vt:lpstr>
      <vt:lpstr>PowerPoint 演示文稿</vt:lpstr>
      <vt:lpstr>Data Visualization </vt:lpstr>
      <vt:lpstr>Linear Regression </vt:lpstr>
      <vt:lpstr>Polynomial Regression</vt:lpstr>
      <vt:lpstr>Random Forest </vt:lpstr>
      <vt:lpstr>Decision Tree </vt:lpstr>
      <vt:lpstr>Comparison of Results</vt:lpstr>
      <vt:lpstr>Limitations and problems</vt:lpstr>
      <vt:lpstr>Conclusion</vt:lpstr>
      <vt:lpstr>Future work</vt:lpstr>
      <vt:lpstr>Bibliography</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Uldana Zhaksybay,  Astana, 2023</dc:title>
  <dc:creator/>
  <cp:lastModifiedBy>Пользователь</cp:lastModifiedBy>
  <cp:revision>6</cp:revision>
  <dcterms:created xsi:type="dcterms:W3CDTF">2023-04-26T17:25:00Z</dcterms:created>
  <dcterms:modified xsi:type="dcterms:W3CDTF">2023-05-04T14:30:19Z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15917BB4D79F4C6B9005A7FF921555C9</vt:lpwstr>
  </property>
  <property fmtid="{D5CDD505-2E9C-101B-9397-08002B2CF9AE}" pid="3" name="KSOProductBuildVer">
    <vt:lpwstr>1033-11.2.0.11537</vt:lpwstr>
  </property>
</Properties>
</file>