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  <p:sldMasterId id="2147483662" r:id="rId2"/>
  </p:sldMasterIdLst>
  <p:notesMasterIdLst>
    <p:notesMasterId r:id="rId33"/>
  </p:notesMasterIdLst>
  <p:sldIdLst>
    <p:sldId id="256" r:id="rId3"/>
    <p:sldId id="271" r:id="rId4"/>
    <p:sldId id="258" r:id="rId5"/>
    <p:sldId id="259" r:id="rId6"/>
    <p:sldId id="260" r:id="rId7"/>
    <p:sldId id="299" r:id="rId8"/>
    <p:sldId id="261" r:id="rId9"/>
    <p:sldId id="280" r:id="rId10"/>
    <p:sldId id="274" r:id="rId11"/>
    <p:sldId id="289" r:id="rId12"/>
    <p:sldId id="290" r:id="rId13"/>
    <p:sldId id="291" r:id="rId14"/>
    <p:sldId id="292" r:id="rId15"/>
    <p:sldId id="293" r:id="rId16"/>
    <p:sldId id="294" r:id="rId17"/>
    <p:sldId id="275" r:id="rId18"/>
    <p:sldId id="281" r:id="rId19"/>
    <p:sldId id="276" r:id="rId20"/>
    <p:sldId id="282" r:id="rId21"/>
    <p:sldId id="295" r:id="rId22"/>
    <p:sldId id="284" r:id="rId23"/>
    <p:sldId id="283" r:id="rId24"/>
    <p:sldId id="285" r:id="rId25"/>
    <p:sldId id="286" r:id="rId26"/>
    <p:sldId id="287" r:id="rId27"/>
    <p:sldId id="288" r:id="rId28"/>
    <p:sldId id="296" r:id="rId29"/>
    <p:sldId id="298" r:id="rId30"/>
    <p:sldId id="277" r:id="rId31"/>
    <p:sldId id="278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A3D9AE-507B-CA2F-976A-E003A2A86A02}" name="Luis Rojas" initials="LR" userId="Luis Roja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559"/>
    <a:srgbClr val="CCCC00"/>
    <a:srgbClr val="CC0000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510" autoAdjust="0"/>
  </p:normalViewPr>
  <p:slideViewPr>
    <p:cSldViewPr snapToGrid="0">
      <p:cViewPr varScale="1">
        <p:scale>
          <a:sx n="98" d="100"/>
          <a:sy n="98" d="100"/>
        </p:scale>
        <p:origin x="408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4E7FD5-03B3-41D8-AFA7-1A806BAA4CD5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0FF8507-F554-4659-AFC4-682F9EF61497}">
      <dgm:prSet phldrT="[Text]"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Introduction</a:t>
          </a:r>
        </a:p>
      </dgm:t>
    </dgm:pt>
    <dgm:pt modelId="{0F8319FB-67D1-4AC5-B682-89AE6F94E31C}" type="parTrans" cxnId="{0FA1A924-C3A6-4871-8EE4-5E04C87906FC}">
      <dgm:prSet/>
      <dgm:spPr/>
      <dgm:t>
        <a:bodyPr/>
        <a:lstStyle/>
        <a:p>
          <a:endParaRPr lang="en-US"/>
        </a:p>
      </dgm:t>
    </dgm:pt>
    <dgm:pt modelId="{60324D84-2EE5-43CB-A29B-C65DDC63700D}" type="sibTrans" cxnId="{0FA1A924-C3A6-4871-8EE4-5E04C87906FC}">
      <dgm:prSet/>
      <dgm:spPr/>
      <dgm:t>
        <a:bodyPr/>
        <a:lstStyle/>
        <a:p>
          <a:endParaRPr lang="en-US"/>
        </a:p>
      </dgm:t>
    </dgm:pt>
    <dgm:pt modelId="{9CF8BE1E-979A-4093-931E-09DE635BA0D0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/>
            <a:t>Literature review</a:t>
          </a:r>
          <a:endParaRPr lang="en-US" dirty="0"/>
        </a:p>
      </dgm:t>
    </dgm:pt>
    <dgm:pt modelId="{00E37F0A-FD1C-47BD-9C09-D3C8B47DDC59}" type="parTrans" cxnId="{16C1E1B3-0D56-48FD-93BF-1401E55AF203}">
      <dgm:prSet/>
      <dgm:spPr/>
      <dgm:t>
        <a:bodyPr/>
        <a:lstStyle/>
        <a:p>
          <a:endParaRPr lang="en-US"/>
        </a:p>
      </dgm:t>
    </dgm:pt>
    <dgm:pt modelId="{1D6EC511-7694-4FBB-B6BD-ED99E49B7051}" type="sibTrans" cxnId="{16C1E1B3-0D56-48FD-93BF-1401E55AF203}">
      <dgm:prSet/>
      <dgm:spPr/>
      <dgm:t>
        <a:bodyPr/>
        <a:lstStyle/>
        <a:p>
          <a:endParaRPr lang="en-US"/>
        </a:p>
      </dgm:t>
    </dgm:pt>
    <dgm:pt modelId="{6411F7EF-6190-4BCB-B3E7-2E0570C8F491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/>
            <a:t>Methodology</a:t>
          </a:r>
          <a:endParaRPr lang="en-US" dirty="0"/>
        </a:p>
      </dgm:t>
    </dgm:pt>
    <dgm:pt modelId="{2382D069-2878-4377-B726-A16AB09422EF}" type="parTrans" cxnId="{04B8C722-904D-491C-B728-1B734102EE76}">
      <dgm:prSet/>
      <dgm:spPr/>
      <dgm:t>
        <a:bodyPr/>
        <a:lstStyle/>
        <a:p>
          <a:endParaRPr lang="en-US"/>
        </a:p>
      </dgm:t>
    </dgm:pt>
    <dgm:pt modelId="{A4614A43-BA84-44B2-9DED-D163A7740D06}" type="sibTrans" cxnId="{04B8C722-904D-491C-B728-1B734102EE76}">
      <dgm:prSet/>
      <dgm:spPr/>
      <dgm:t>
        <a:bodyPr/>
        <a:lstStyle/>
        <a:p>
          <a:endParaRPr lang="en-US"/>
        </a:p>
      </dgm:t>
    </dgm:pt>
    <dgm:pt modelId="{D121454B-2690-4BB0-BCC5-339D37BC10BB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/>
            <a:t>Results</a:t>
          </a:r>
          <a:endParaRPr lang="en-US" dirty="0"/>
        </a:p>
      </dgm:t>
    </dgm:pt>
    <dgm:pt modelId="{8D1E127E-181B-4C62-ACE8-FBD822B30CB3}" type="parTrans" cxnId="{9363485E-B0DC-4802-9979-B262F3F5C25C}">
      <dgm:prSet/>
      <dgm:spPr/>
      <dgm:t>
        <a:bodyPr/>
        <a:lstStyle/>
        <a:p>
          <a:endParaRPr lang="en-US"/>
        </a:p>
      </dgm:t>
    </dgm:pt>
    <dgm:pt modelId="{E1C9076D-354C-47CA-9C9C-09AAB5D2E6F4}" type="sibTrans" cxnId="{9363485E-B0DC-4802-9979-B262F3F5C25C}">
      <dgm:prSet/>
      <dgm:spPr/>
      <dgm:t>
        <a:bodyPr/>
        <a:lstStyle/>
        <a:p>
          <a:endParaRPr lang="en-US"/>
        </a:p>
      </dgm:t>
    </dgm:pt>
    <dgm:pt modelId="{A6607F60-87F9-4CB9-85AD-6AF100C4E574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/>
            <a:t>Conclusion</a:t>
          </a:r>
          <a:endParaRPr lang="en-US" dirty="0"/>
        </a:p>
      </dgm:t>
    </dgm:pt>
    <dgm:pt modelId="{0D1BCA28-4F53-4615-8EE6-1B79D33FA56C}" type="parTrans" cxnId="{FF8B6C17-EB82-4C1E-B7A6-C120FFDDBC65}">
      <dgm:prSet/>
      <dgm:spPr/>
      <dgm:t>
        <a:bodyPr/>
        <a:lstStyle/>
        <a:p>
          <a:endParaRPr lang="en-US"/>
        </a:p>
      </dgm:t>
    </dgm:pt>
    <dgm:pt modelId="{C2BDBA75-7723-4064-AC93-E1BDCFD21C48}" type="sibTrans" cxnId="{FF8B6C17-EB82-4C1E-B7A6-C120FFDDBC65}">
      <dgm:prSet/>
      <dgm:spPr/>
      <dgm:t>
        <a:bodyPr/>
        <a:lstStyle/>
        <a:p>
          <a:endParaRPr lang="en-US"/>
        </a:p>
      </dgm:t>
    </dgm:pt>
    <dgm:pt modelId="{1100AD2C-FAFC-4268-9E08-5F41F1255B48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dirty="0"/>
            <a:t>References</a:t>
          </a:r>
        </a:p>
      </dgm:t>
    </dgm:pt>
    <dgm:pt modelId="{4AA6CC4F-BB56-45EB-ABA2-E3495AC76039}" type="parTrans" cxnId="{539C6E32-593C-4EE2-BFF7-07D8E8EDC691}">
      <dgm:prSet/>
      <dgm:spPr/>
      <dgm:t>
        <a:bodyPr/>
        <a:lstStyle/>
        <a:p>
          <a:endParaRPr lang="en-US"/>
        </a:p>
      </dgm:t>
    </dgm:pt>
    <dgm:pt modelId="{401BA898-59A2-4132-97B1-9ADA90878980}" type="sibTrans" cxnId="{539C6E32-593C-4EE2-BFF7-07D8E8EDC691}">
      <dgm:prSet/>
      <dgm:spPr/>
      <dgm:t>
        <a:bodyPr/>
        <a:lstStyle/>
        <a:p>
          <a:endParaRPr lang="en-US"/>
        </a:p>
      </dgm:t>
    </dgm:pt>
    <dgm:pt modelId="{68DF211F-5159-4228-8BBC-5F7D4C9907D0}" type="pres">
      <dgm:prSet presAssocID="{AC4E7FD5-03B3-41D8-AFA7-1A806BAA4CD5}" presName="Name0" presStyleCnt="0">
        <dgm:presLayoutVars>
          <dgm:chMax val="7"/>
          <dgm:chPref val="7"/>
          <dgm:dir/>
        </dgm:presLayoutVars>
      </dgm:prSet>
      <dgm:spPr/>
    </dgm:pt>
    <dgm:pt modelId="{390E4D7F-6C3A-49B5-9BC1-898FC00FC5EA}" type="pres">
      <dgm:prSet presAssocID="{AC4E7FD5-03B3-41D8-AFA7-1A806BAA4CD5}" presName="Name1" presStyleCnt="0"/>
      <dgm:spPr/>
    </dgm:pt>
    <dgm:pt modelId="{80F241E4-6128-4F35-B02E-E5244ABD3EAE}" type="pres">
      <dgm:prSet presAssocID="{AC4E7FD5-03B3-41D8-AFA7-1A806BAA4CD5}" presName="cycle" presStyleCnt="0"/>
      <dgm:spPr/>
    </dgm:pt>
    <dgm:pt modelId="{19ED6222-6E56-42D1-8363-06920E93C243}" type="pres">
      <dgm:prSet presAssocID="{AC4E7FD5-03B3-41D8-AFA7-1A806BAA4CD5}" presName="srcNode" presStyleLbl="node1" presStyleIdx="0" presStyleCnt="6"/>
      <dgm:spPr/>
    </dgm:pt>
    <dgm:pt modelId="{7582331E-D5DC-4EB3-AE8F-5AF0C731AF2E}" type="pres">
      <dgm:prSet presAssocID="{AC4E7FD5-03B3-41D8-AFA7-1A806BAA4CD5}" presName="conn" presStyleLbl="parChTrans1D2" presStyleIdx="0" presStyleCnt="1"/>
      <dgm:spPr/>
    </dgm:pt>
    <dgm:pt modelId="{0670FFB7-0D75-417F-ADBB-E48CB2945718}" type="pres">
      <dgm:prSet presAssocID="{AC4E7FD5-03B3-41D8-AFA7-1A806BAA4CD5}" presName="extraNode" presStyleLbl="node1" presStyleIdx="0" presStyleCnt="6"/>
      <dgm:spPr/>
    </dgm:pt>
    <dgm:pt modelId="{EEA8B462-C74E-49BD-AFB9-3644D42D072E}" type="pres">
      <dgm:prSet presAssocID="{AC4E7FD5-03B3-41D8-AFA7-1A806BAA4CD5}" presName="dstNode" presStyleLbl="node1" presStyleIdx="0" presStyleCnt="6"/>
      <dgm:spPr/>
    </dgm:pt>
    <dgm:pt modelId="{9C2883B7-EB93-41D6-AFD0-1E2A9FE53982}" type="pres">
      <dgm:prSet presAssocID="{40FF8507-F554-4659-AFC4-682F9EF61497}" presName="text_1" presStyleLbl="node1" presStyleIdx="0" presStyleCnt="6">
        <dgm:presLayoutVars>
          <dgm:bulletEnabled val="1"/>
        </dgm:presLayoutVars>
      </dgm:prSet>
      <dgm:spPr/>
    </dgm:pt>
    <dgm:pt modelId="{01D0E102-2655-4529-8483-2EED9EBCAF60}" type="pres">
      <dgm:prSet presAssocID="{40FF8507-F554-4659-AFC4-682F9EF61497}" presName="accent_1" presStyleCnt="0"/>
      <dgm:spPr/>
    </dgm:pt>
    <dgm:pt modelId="{8F4758D6-1358-4359-81D9-8DD657E3672F}" type="pres">
      <dgm:prSet presAssocID="{40FF8507-F554-4659-AFC4-682F9EF61497}" presName="accentRepeatNode" presStyleLbl="solidFgAcc1" presStyleIdx="0" presStyleCnt="6"/>
      <dgm:spPr>
        <a:solidFill>
          <a:schemeClr val="tx1"/>
        </a:solidFill>
      </dgm:spPr>
    </dgm:pt>
    <dgm:pt modelId="{36353BA9-58E8-42CA-81B2-FD1886BF9933}" type="pres">
      <dgm:prSet presAssocID="{9CF8BE1E-979A-4093-931E-09DE635BA0D0}" presName="text_2" presStyleLbl="node1" presStyleIdx="1" presStyleCnt="6">
        <dgm:presLayoutVars>
          <dgm:bulletEnabled val="1"/>
        </dgm:presLayoutVars>
      </dgm:prSet>
      <dgm:spPr/>
    </dgm:pt>
    <dgm:pt modelId="{C825EFC9-66BB-46F1-9E18-564B9523BA0C}" type="pres">
      <dgm:prSet presAssocID="{9CF8BE1E-979A-4093-931E-09DE635BA0D0}" presName="accent_2" presStyleCnt="0"/>
      <dgm:spPr/>
    </dgm:pt>
    <dgm:pt modelId="{330DC75E-F361-4719-8432-DD730B275692}" type="pres">
      <dgm:prSet presAssocID="{9CF8BE1E-979A-4093-931E-09DE635BA0D0}" presName="accentRepeatNode" presStyleLbl="solidFgAcc1" presStyleIdx="1" presStyleCnt="6"/>
      <dgm:spPr>
        <a:solidFill>
          <a:schemeClr val="tx1"/>
        </a:solidFill>
      </dgm:spPr>
    </dgm:pt>
    <dgm:pt modelId="{BBB3F783-B07F-4D4A-8575-29A4D022448D}" type="pres">
      <dgm:prSet presAssocID="{6411F7EF-6190-4BCB-B3E7-2E0570C8F491}" presName="text_3" presStyleLbl="node1" presStyleIdx="2" presStyleCnt="6">
        <dgm:presLayoutVars>
          <dgm:bulletEnabled val="1"/>
        </dgm:presLayoutVars>
      </dgm:prSet>
      <dgm:spPr/>
    </dgm:pt>
    <dgm:pt modelId="{7305D3AC-7020-46BF-BFC0-CDB1CAF5375F}" type="pres">
      <dgm:prSet presAssocID="{6411F7EF-6190-4BCB-B3E7-2E0570C8F491}" presName="accent_3" presStyleCnt="0"/>
      <dgm:spPr/>
    </dgm:pt>
    <dgm:pt modelId="{B06CF448-F298-4C8B-B3E8-AE6B55F0C240}" type="pres">
      <dgm:prSet presAssocID="{6411F7EF-6190-4BCB-B3E7-2E0570C8F491}" presName="accentRepeatNode" presStyleLbl="solidFgAcc1" presStyleIdx="2" presStyleCnt="6"/>
      <dgm:spPr>
        <a:solidFill>
          <a:schemeClr val="tx1"/>
        </a:solidFill>
      </dgm:spPr>
    </dgm:pt>
    <dgm:pt modelId="{42BC645F-F565-4FFD-BEFE-AD7A3433B894}" type="pres">
      <dgm:prSet presAssocID="{D121454B-2690-4BB0-BCC5-339D37BC10BB}" presName="text_4" presStyleLbl="node1" presStyleIdx="3" presStyleCnt="6">
        <dgm:presLayoutVars>
          <dgm:bulletEnabled val="1"/>
        </dgm:presLayoutVars>
      </dgm:prSet>
      <dgm:spPr/>
    </dgm:pt>
    <dgm:pt modelId="{C84D5DA8-CA8D-4B3C-9643-493E9CF3F84E}" type="pres">
      <dgm:prSet presAssocID="{D121454B-2690-4BB0-BCC5-339D37BC10BB}" presName="accent_4" presStyleCnt="0"/>
      <dgm:spPr/>
    </dgm:pt>
    <dgm:pt modelId="{3265937B-0C40-4373-9351-F05F875CABAF}" type="pres">
      <dgm:prSet presAssocID="{D121454B-2690-4BB0-BCC5-339D37BC10BB}" presName="accentRepeatNode" presStyleLbl="solidFgAcc1" presStyleIdx="3" presStyleCnt="6"/>
      <dgm:spPr>
        <a:solidFill>
          <a:schemeClr val="tx1"/>
        </a:solidFill>
      </dgm:spPr>
    </dgm:pt>
    <dgm:pt modelId="{8B1608F6-5C31-4B56-BBDB-EDBF41B15D38}" type="pres">
      <dgm:prSet presAssocID="{A6607F60-87F9-4CB9-85AD-6AF100C4E574}" presName="text_5" presStyleLbl="node1" presStyleIdx="4" presStyleCnt="6">
        <dgm:presLayoutVars>
          <dgm:bulletEnabled val="1"/>
        </dgm:presLayoutVars>
      </dgm:prSet>
      <dgm:spPr/>
    </dgm:pt>
    <dgm:pt modelId="{955A4AC7-B97B-43DD-8123-9B92C7A96141}" type="pres">
      <dgm:prSet presAssocID="{A6607F60-87F9-4CB9-85AD-6AF100C4E574}" presName="accent_5" presStyleCnt="0"/>
      <dgm:spPr/>
    </dgm:pt>
    <dgm:pt modelId="{88A2DD59-C819-499E-B3F6-2C6450AF47A7}" type="pres">
      <dgm:prSet presAssocID="{A6607F60-87F9-4CB9-85AD-6AF100C4E574}" presName="accentRepeatNode" presStyleLbl="solidFgAcc1" presStyleIdx="4" presStyleCnt="6"/>
      <dgm:spPr>
        <a:solidFill>
          <a:schemeClr val="tx1"/>
        </a:solidFill>
      </dgm:spPr>
    </dgm:pt>
    <dgm:pt modelId="{1F832938-1AE4-4631-8987-73DB1BAC876F}" type="pres">
      <dgm:prSet presAssocID="{1100AD2C-FAFC-4268-9E08-5F41F1255B48}" presName="text_6" presStyleLbl="node1" presStyleIdx="5" presStyleCnt="6">
        <dgm:presLayoutVars>
          <dgm:bulletEnabled val="1"/>
        </dgm:presLayoutVars>
      </dgm:prSet>
      <dgm:spPr/>
    </dgm:pt>
    <dgm:pt modelId="{F84B2091-B128-49F9-BB71-0736AE72D4DA}" type="pres">
      <dgm:prSet presAssocID="{1100AD2C-FAFC-4268-9E08-5F41F1255B48}" presName="accent_6" presStyleCnt="0"/>
      <dgm:spPr/>
    </dgm:pt>
    <dgm:pt modelId="{E13500DC-A925-4038-A300-6CB23A980390}" type="pres">
      <dgm:prSet presAssocID="{1100AD2C-FAFC-4268-9E08-5F41F1255B48}" presName="accentRepeatNode" presStyleLbl="solidFgAcc1" presStyleIdx="5" presStyleCnt="6"/>
      <dgm:spPr>
        <a:solidFill>
          <a:schemeClr val="tx1"/>
        </a:solidFill>
      </dgm:spPr>
    </dgm:pt>
  </dgm:ptLst>
  <dgm:cxnLst>
    <dgm:cxn modelId="{FF8B6C17-EB82-4C1E-B7A6-C120FFDDBC65}" srcId="{AC4E7FD5-03B3-41D8-AFA7-1A806BAA4CD5}" destId="{A6607F60-87F9-4CB9-85AD-6AF100C4E574}" srcOrd="4" destOrd="0" parTransId="{0D1BCA28-4F53-4615-8EE6-1B79D33FA56C}" sibTransId="{C2BDBA75-7723-4064-AC93-E1BDCFD21C48}"/>
    <dgm:cxn modelId="{438F771F-E277-445A-BBDB-9207B58A78FB}" type="presOf" srcId="{60324D84-2EE5-43CB-A29B-C65DDC63700D}" destId="{7582331E-D5DC-4EB3-AE8F-5AF0C731AF2E}" srcOrd="0" destOrd="0" presId="urn:microsoft.com/office/officeart/2008/layout/VerticalCurvedList"/>
    <dgm:cxn modelId="{04B8C722-904D-491C-B728-1B734102EE76}" srcId="{AC4E7FD5-03B3-41D8-AFA7-1A806BAA4CD5}" destId="{6411F7EF-6190-4BCB-B3E7-2E0570C8F491}" srcOrd="2" destOrd="0" parTransId="{2382D069-2878-4377-B726-A16AB09422EF}" sibTransId="{A4614A43-BA84-44B2-9DED-D163A7740D06}"/>
    <dgm:cxn modelId="{0FA1A924-C3A6-4871-8EE4-5E04C87906FC}" srcId="{AC4E7FD5-03B3-41D8-AFA7-1A806BAA4CD5}" destId="{40FF8507-F554-4659-AFC4-682F9EF61497}" srcOrd="0" destOrd="0" parTransId="{0F8319FB-67D1-4AC5-B682-89AE6F94E31C}" sibTransId="{60324D84-2EE5-43CB-A29B-C65DDC63700D}"/>
    <dgm:cxn modelId="{539C6E32-593C-4EE2-BFF7-07D8E8EDC691}" srcId="{AC4E7FD5-03B3-41D8-AFA7-1A806BAA4CD5}" destId="{1100AD2C-FAFC-4268-9E08-5F41F1255B48}" srcOrd="5" destOrd="0" parTransId="{4AA6CC4F-BB56-45EB-ABA2-E3495AC76039}" sibTransId="{401BA898-59A2-4132-97B1-9ADA90878980}"/>
    <dgm:cxn modelId="{9363485E-B0DC-4802-9979-B262F3F5C25C}" srcId="{AC4E7FD5-03B3-41D8-AFA7-1A806BAA4CD5}" destId="{D121454B-2690-4BB0-BCC5-339D37BC10BB}" srcOrd="3" destOrd="0" parTransId="{8D1E127E-181B-4C62-ACE8-FBD822B30CB3}" sibTransId="{E1C9076D-354C-47CA-9C9C-09AAB5D2E6F4}"/>
    <dgm:cxn modelId="{6BB51167-4193-4323-8E1A-0009B62434B1}" type="presOf" srcId="{1100AD2C-FAFC-4268-9E08-5F41F1255B48}" destId="{1F832938-1AE4-4631-8987-73DB1BAC876F}" srcOrd="0" destOrd="0" presId="urn:microsoft.com/office/officeart/2008/layout/VerticalCurvedList"/>
    <dgm:cxn modelId="{126C2248-EA3B-477E-B5D8-28ED9B5B8936}" type="presOf" srcId="{A6607F60-87F9-4CB9-85AD-6AF100C4E574}" destId="{8B1608F6-5C31-4B56-BBDB-EDBF41B15D38}" srcOrd="0" destOrd="0" presId="urn:microsoft.com/office/officeart/2008/layout/VerticalCurvedList"/>
    <dgm:cxn modelId="{F0DADB76-6193-4D49-9303-BBBDF79AEAFD}" type="presOf" srcId="{D121454B-2690-4BB0-BCC5-339D37BC10BB}" destId="{42BC645F-F565-4FFD-BEFE-AD7A3433B894}" srcOrd="0" destOrd="0" presId="urn:microsoft.com/office/officeart/2008/layout/VerticalCurvedList"/>
    <dgm:cxn modelId="{AAAFBD7C-C0D2-4061-A5F9-7C91E25A6232}" type="presOf" srcId="{9CF8BE1E-979A-4093-931E-09DE635BA0D0}" destId="{36353BA9-58E8-42CA-81B2-FD1886BF9933}" srcOrd="0" destOrd="0" presId="urn:microsoft.com/office/officeart/2008/layout/VerticalCurvedList"/>
    <dgm:cxn modelId="{A5BEF880-EACC-4B81-8A5E-02AB535F3FAE}" type="presOf" srcId="{6411F7EF-6190-4BCB-B3E7-2E0570C8F491}" destId="{BBB3F783-B07F-4D4A-8575-29A4D022448D}" srcOrd="0" destOrd="0" presId="urn:microsoft.com/office/officeart/2008/layout/VerticalCurvedList"/>
    <dgm:cxn modelId="{16C1E1B3-0D56-48FD-93BF-1401E55AF203}" srcId="{AC4E7FD5-03B3-41D8-AFA7-1A806BAA4CD5}" destId="{9CF8BE1E-979A-4093-931E-09DE635BA0D0}" srcOrd="1" destOrd="0" parTransId="{00E37F0A-FD1C-47BD-9C09-D3C8B47DDC59}" sibTransId="{1D6EC511-7694-4FBB-B6BD-ED99E49B7051}"/>
    <dgm:cxn modelId="{811053DD-B1AB-441D-AFA5-982D89A3A587}" type="presOf" srcId="{40FF8507-F554-4659-AFC4-682F9EF61497}" destId="{9C2883B7-EB93-41D6-AFD0-1E2A9FE53982}" srcOrd="0" destOrd="0" presId="urn:microsoft.com/office/officeart/2008/layout/VerticalCurvedList"/>
    <dgm:cxn modelId="{467308E1-C51E-42D9-B4A9-E542391F939D}" type="presOf" srcId="{AC4E7FD5-03B3-41D8-AFA7-1A806BAA4CD5}" destId="{68DF211F-5159-4228-8BBC-5F7D4C9907D0}" srcOrd="0" destOrd="0" presId="urn:microsoft.com/office/officeart/2008/layout/VerticalCurvedList"/>
    <dgm:cxn modelId="{4AB5421C-02D0-4C84-9434-ACEBE55FE909}" type="presParOf" srcId="{68DF211F-5159-4228-8BBC-5F7D4C9907D0}" destId="{390E4D7F-6C3A-49B5-9BC1-898FC00FC5EA}" srcOrd="0" destOrd="0" presId="urn:microsoft.com/office/officeart/2008/layout/VerticalCurvedList"/>
    <dgm:cxn modelId="{CCD230D5-3F80-45DD-9CBA-3E07505AAC4F}" type="presParOf" srcId="{390E4D7F-6C3A-49B5-9BC1-898FC00FC5EA}" destId="{80F241E4-6128-4F35-B02E-E5244ABD3EAE}" srcOrd="0" destOrd="0" presId="urn:microsoft.com/office/officeart/2008/layout/VerticalCurvedList"/>
    <dgm:cxn modelId="{35D47E18-8502-4CFA-B2FA-3B3275F01842}" type="presParOf" srcId="{80F241E4-6128-4F35-B02E-E5244ABD3EAE}" destId="{19ED6222-6E56-42D1-8363-06920E93C243}" srcOrd="0" destOrd="0" presId="urn:microsoft.com/office/officeart/2008/layout/VerticalCurvedList"/>
    <dgm:cxn modelId="{E836DCA8-C68E-4992-A807-0640173D7452}" type="presParOf" srcId="{80F241E4-6128-4F35-B02E-E5244ABD3EAE}" destId="{7582331E-D5DC-4EB3-AE8F-5AF0C731AF2E}" srcOrd="1" destOrd="0" presId="urn:microsoft.com/office/officeart/2008/layout/VerticalCurvedList"/>
    <dgm:cxn modelId="{411FB0D2-DF68-4694-A684-AD04375CB71E}" type="presParOf" srcId="{80F241E4-6128-4F35-B02E-E5244ABD3EAE}" destId="{0670FFB7-0D75-417F-ADBB-E48CB2945718}" srcOrd="2" destOrd="0" presId="urn:microsoft.com/office/officeart/2008/layout/VerticalCurvedList"/>
    <dgm:cxn modelId="{416758B3-B4AC-465B-9758-4A72575586E4}" type="presParOf" srcId="{80F241E4-6128-4F35-B02E-E5244ABD3EAE}" destId="{EEA8B462-C74E-49BD-AFB9-3644D42D072E}" srcOrd="3" destOrd="0" presId="urn:microsoft.com/office/officeart/2008/layout/VerticalCurvedList"/>
    <dgm:cxn modelId="{04570220-866C-4939-9366-A76D08F8D5BA}" type="presParOf" srcId="{390E4D7F-6C3A-49B5-9BC1-898FC00FC5EA}" destId="{9C2883B7-EB93-41D6-AFD0-1E2A9FE53982}" srcOrd="1" destOrd="0" presId="urn:microsoft.com/office/officeart/2008/layout/VerticalCurvedList"/>
    <dgm:cxn modelId="{EC299781-563B-418A-996B-8B504CC0665C}" type="presParOf" srcId="{390E4D7F-6C3A-49B5-9BC1-898FC00FC5EA}" destId="{01D0E102-2655-4529-8483-2EED9EBCAF60}" srcOrd="2" destOrd="0" presId="urn:microsoft.com/office/officeart/2008/layout/VerticalCurvedList"/>
    <dgm:cxn modelId="{18D3AAFD-A821-404B-A661-40B4A69E3FD5}" type="presParOf" srcId="{01D0E102-2655-4529-8483-2EED9EBCAF60}" destId="{8F4758D6-1358-4359-81D9-8DD657E3672F}" srcOrd="0" destOrd="0" presId="urn:microsoft.com/office/officeart/2008/layout/VerticalCurvedList"/>
    <dgm:cxn modelId="{AFD8161D-1F73-4F39-8DD0-A9B1240659A0}" type="presParOf" srcId="{390E4D7F-6C3A-49B5-9BC1-898FC00FC5EA}" destId="{36353BA9-58E8-42CA-81B2-FD1886BF9933}" srcOrd="3" destOrd="0" presId="urn:microsoft.com/office/officeart/2008/layout/VerticalCurvedList"/>
    <dgm:cxn modelId="{4AA610EB-409E-4949-A813-22BA354AD660}" type="presParOf" srcId="{390E4D7F-6C3A-49B5-9BC1-898FC00FC5EA}" destId="{C825EFC9-66BB-46F1-9E18-564B9523BA0C}" srcOrd="4" destOrd="0" presId="urn:microsoft.com/office/officeart/2008/layout/VerticalCurvedList"/>
    <dgm:cxn modelId="{19405D6B-E5AC-41CB-B42A-6306C79E1FD4}" type="presParOf" srcId="{C825EFC9-66BB-46F1-9E18-564B9523BA0C}" destId="{330DC75E-F361-4719-8432-DD730B275692}" srcOrd="0" destOrd="0" presId="urn:microsoft.com/office/officeart/2008/layout/VerticalCurvedList"/>
    <dgm:cxn modelId="{27762D17-DC75-4280-B7FA-CB4D2EAC02A3}" type="presParOf" srcId="{390E4D7F-6C3A-49B5-9BC1-898FC00FC5EA}" destId="{BBB3F783-B07F-4D4A-8575-29A4D022448D}" srcOrd="5" destOrd="0" presId="urn:microsoft.com/office/officeart/2008/layout/VerticalCurvedList"/>
    <dgm:cxn modelId="{95E1CD27-066F-4F49-9795-5041DE7FC47E}" type="presParOf" srcId="{390E4D7F-6C3A-49B5-9BC1-898FC00FC5EA}" destId="{7305D3AC-7020-46BF-BFC0-CDB1CAF5375F}" srcOrd="6" destOrd="0" presId="urn:microsoft.com/office/officeart/2008/layout/VerticalCurvedList"/>
    <dgm:cxn modelId="{B84BE964-7936-428B-9150-FC156E17144D}" type="presParOf" srcId="{7305D3AC-7020-46BF-BFC0-CDB1CAF5375F}" destId="{B06CF448-F298-4C8B-B3E8-AE6B55F0C240}" srcOrd="0" destOrd="0" presId="urn:microsoft.com/office/officeart/2008/layout/VerticalCurvedList"/>
    <dgm:cxn modelId="{CFA93370-E2B9-4D48-A961-CE4AB7983645}" type="presParOf" srcId="{390E4D7F-6C3A-49B5-9BC1-898FC00FC5EA}" destId="{42BC645F-F565-4FFD-BEFE-AD7A3433B894}" srcOrd="7" destOrd="0" presId="urn:microsoft.com/office/officeart/2008/layout/VerticalCurvedList"/>
    <dgm:cxn modelId="{1AC796C4-9702-4D43-B6CB-09084DD122D6}" type="presParOf" srcId="{390E4D7F-6C3A-49B5-9BC1-898FC00FC5EA}" destId="{C84D5DA8-CA8D-4B3C-9643-493E9CF3F84E}" srcOrd="8" destOrd="0" presId="urn:microsoft.com/office/officeart/2008/layout/VerticalCurvedList"/>
    <dgm:cxn modelId="{22EFBBB9-5F1F-4B10-921B-C9653F65FF5E}" type="presParOf" srcId="{C84D5DA8-CA8D-4B3C-9643-493E9CF3F84E}" destId="{3265937B-0C40-4373-9351-F05F875CABAF}" srcOrd="0" destOrd="0" presId="urn:microsoft.com/office/officeart/2008/layout/VerticalCurvedList"/>
    <dgm:cxn modelId="{D2279107-16C0-4A3A-9D0F-06DFF97EF98A}" type="presParOf" srcId="{390E4D7F-6C3A-49B5-9BC1-898FC00FC5EA}" destId="{8B1608F6-5C31-4B56-BBDB-EDBF41B15D38}" srcOrd="9" destOrd="0" presId="urn:microsoft.com/office/officeart/2008/layout/VerticalCurvedList"/>
    <dgm:cxn modelId="{4F3AE8C9-84E3-4EE8-81E1-D6D25B91BAF7}" type="presParOf" srcId="{390E4D7F-6C3A-49B5-9BC1-898FC00FC5EA}" destId="{955A4AC7-B97B-43DD-8123-9B92C7A96141}" srcOrd="10" destOrd="0" presId="urn:microsoft.com/office/officeart/2008/layout/VerticalCurvedList"/>
    <dgm:cxn modelId="{DEBEC3A6-1B5A-4C53-AC77-353FB48A23FA}" type="presParOf" srcId="{955A4AC7-B97B-43DD-8123-9B92C7A96141}" destId="{88A2DD59-C819-499E-B3F6-2C6450AF47A7}" srcOrd="0" destOrd="0" presId="urn:microsoft.com/office/officeart/2008/layout/VerticalCurvedList"/>
    <dgm:cxn modelId="{783097BB-B3AE-46CB-A52C-947476284E24}" type="presParOf" srcId="{390E4D7F-6C3A-49B5-9BC1-898FC00FC5EA}" destId="{1F832938-1AE4-4631-8987-73DB1BAC876F}" srcOrd="11" destOrd="0" presId="urn:microsoft.com/office/officeart/2008/layout/VerticalCurvedList"/>
    <dgm:cxn modelId="{3CE8F1F8-89A4-4F8A-9B8A-95B86AC1FC32}" type="presParOf" srcId="{390E4D7F-6C3A-49B5-9BC1-898FC00FC5EA}" destId="{F84B2091-B128-49F9-BB71-0736AE72D4DA}" srcOrd="12" destOrd="0" presId="urn:microsoft.com/office/officeart/2008/layout/VerticalCurvedList"/>
    <dgm:cxn modelId="{69C8B7BF-194F-48E3-823C-3BD296F5790C}" type="presParOf" srcId="{F84B2091-B128-49F9-BB71-0736AE72D4DA}" destId="{E13500DC-A925-4038-A300-6CB23A9803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27363E-5C3C-4D0B-B8B0-EDB18CA44EF6}" type="doc">
      <dgm:prSet loTypeId="urn:microsoft.com/office/officeart/2005/8/layout/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BFFBFA0C-F1AF-4736-B150-D9BA897A162D}">
      <dgm:prSet phldrT="[Text]"/>
      <dgm:spPr/>
      <dgm:t>
        <a:bodyPr/>
        <a:lstStyle/>
        <a:p>
          <a:r>
            <a:rPr lang="en-US" b="0" i="0" dirty="0"/>
            <a:t>Antibacterial efficacy of Ti-6Al-4V against S. aureus and E. coli</a:t>
          </a:r>
          <a:endParaRPr lang="en-US" dirty="0"/>
        </a:p>
      </dgm:t>
    </dgm:pt>
    <dgm:pt modelId="{D21679AC-A77D-4B33-BC4C-F8EF7A229F7E}" type="parTrans" cxnId="{C23CFFB0-D693-4152-958C-A95E5025CA25}">
      <dgm:prSet/>
      <dgm:spPr/>
      <dgm:t>
        <a:bodyPr/>
        <a:lstStyle/>
        <a:p>
          <a:endParaRPr lang="en-US"/>
        </a:p>
      </dgm:t>
    </dgm:pt>
    <dgm:pt modelId="{16C06993-301A-46B2-822E-7F6CE7DFDC49}" type="sibTrans" cxnId="{C23CFFB0-D693-4152-958C-A95E5025CA25}">
      <dgm:prSet/>
      <dgm:spPr/>
      <dgm:t>
        <a:bodyPr/>
        <a:lstStyle/>
        <a:p>
          <a:endParaRPr lang="en-US"/>
        </a:p>
      </dgm:t>
    </dgm:pt>
    <dgm:pt modelId="{E7381AE1-0ACF-48E4-979E-61065F2A82FE}">
      <dgm:prSet phldrT="[Text]"/>
      <dgm:spPr/>
      <dgm:t>
        <a:bodyPr/>
        <a:lstStyle/>
        <a:p>
          <a:r>
            <a:rPr lang="en-US" b="0" i="0" dirty="0"/>
            <a:t>Fresh 24-hour liquid culture of each bacterial species was used to obtain an initial optical density of 0.1.</a:t>
          </a:r>
          <a:endParaRPr lang="en-US" dirty="0"/>
        </a:p>
      </dgm:t>
    </dgm:pt>
    <dgm:pt modelId="{370F0244-57E5-4CB9-9C0A-13E00B3357B7}" type="parTrans" cxnId="{3F21BF88-5AB6-4AA0-BDF5-DEFEC655301D}">
      <dgm:prSet/>
      <dgm:spPr/>
      <dgm:t>
        <a:bodyPr/>
        <a:lstStyle/>
        <a:p>
          <a:endParaRPr lang="en-US"/>
        </a:p>
      </dgm:t>
    </dgm:pt>
    <dgm:pt modelId="{76EEF88D-322E-40D2-A7EF-5966C1D6E659}" type="sibTrans" cxnId="{3F21BF88-5AB6-4AA0-BDF5-DEFEC655301D}">
      <dgm:prSet/>
      <dgm:spPr/>
      <dgm:t>
        <a:bodyPr/>
        <a:lstStyle/>
        <a:p>
          <a:endParaRPr lang="en-US"/>
        </a:p>
      </dgm:t>
    </dgm:pt>
    <dgm:pt modelId="{C631D455-D043-4772-98A6-5253119FC461}">
      <dgm:prSet phldrT="[Text]"/>
      <dgm:spPr/>
      <dgm:t>
        <a:bodyPr/>
        <a:lstStyle/>
        <a:p>
          <a:r>
            <a:rPr lang="en-US" b="0" i="0" dirty="0"/>
            <a:t>Each metal piece was suspended in a separate 50 mL Falcon tube and was incubated at 37°C and 220 RPM for 48 hours.</a:t>
          </a:r>
          <a:endParaRPr lang="en-US" dirty="0"/>
        </a:p>
      </dgm:t>
    </dgm:pt>
    <dgm:pt modelId="{5421DF8B-960B-4F72-B71E-DDEFCC607400}" type="parTrans" cxnId="{60F78FE1-3225-4588-B7BC-C34ED82AC269}">
      <dgm:prSet/>
      <dgm:spPr/>
      <dgm:t>
        <a:bodyPr/>
        <a:lstStyle/>
        <a:p>
          <a:endParaRPr lang="en-US"/>
        </a:p>
      </dgm:t>
    </dgm:pt>
    <dgm:pt modelId="{40EEBBF5-C15C-41E6-972B-02B4DCFF3050}" type="sibTrans" cxnId="{60F78FE1-3225-4588-B7BC-C34ED82AC269}">
      <dgm:prSet/>
      <dgm:spPr/>
      <dgm:t>
        <a:bodyPr/>
        <a:lstStyle/>
        <a:p>
          <a:endParaRPr lang="en-US"/>
        </a:p>
      </dgm:t>
    </dgm:pt>
    <dgm:pt modelId="{CB135795-1278-4AB6-BD5E-92D67A0CED9C}">
      <dgm:prSet phldrT="[Text]"/>
      <dgm:spPr/>
      <dgm:t>
        <a:bodyPr/>
        <a:lstStyle/>
        <a:p>
          <a:r>
            <a:rPr lang="en-US" b="0" i="0" dirty="0"/>
            <a:t>Samples were stained with crystal violet dye and rinsed three times with distilled water</a:t>
          </a:r>
          <a:endParaRPr lang="en-US" dirty="0"/>
        </a:p>
      </dgm:t>
    </dgm:pt>
    <dgm:pt modelId="{3C5E6CC8-832F-49F3-84DD-EB88E7A96AB6}" type="parTrans" cxnId="{DDF44985-5E3D-4786-BDCE-C92F2D4D3DB5}">
      <dgm:prSet/>
      <dgm:spPr/>
      <dgm:t>
        <a:bodyPr/>
        <a:lstStyle/>
        <a:p>
          <a:endParaRPr lang="en-US"/>
        </a:p>
      </dgm:t>
    </dgm:pt>
    <dgm:pt modelId="{341ED46F-658A-493B-A87D-5033B0D434DD}" type="sibTrans" cxnId="{DDF44985-5E3D-4786-BDCE-C92F2D4D3DB5}">
      <dgm:prSet/>
      <dgm:spPr/>
      <dgm:t>
        <a:bodyPr/>
        <a:lstStyle/>
        <a:p>
          <a:endParaRPr lang="en-US"/>
        </a:p>
      </dgm:t>
    </dgm:pt>
    <dgm:pt modelId="{8EEB25F4-CE4E-4BED-A177-AC0AD701DE60}">
      <dgm:prSet phldrT="[Text]"/>
      <dgm:spPr/>
      <dgm:t>
        <a:bodyPr/>
        <a:lstStyle/>
        <a:p>
          <a:r>
            <a:rPr lang="en-US" b="0" i="0" dirty="0"/>
            <a:t>Biofilm coverage was quantified using custom written </a:t>
          </a:r>
          <a:r>
            <a:rPr lang="en-US" b="0" i="0" dirty="0" err="1"/>
            <a:t>MatLab</a:t>
          </a:r>
          <a:r>
            <a:rPr lang="en-US" b="0" i="0" dirty="0"/>
            <a:t> code</a:t>
          </a:r>
          <a:endParaRPr lang="en-US" dirty="0"/>
        </a:p>
      </dgm:t>
    </dgm:pt>
    <dgm:pt modelId="{B1B505B6-0481-4B27-AD85-C58387D27418}" type="parTrans" cxnId="{559474E8-DF2E-4285-83D2-05320749B9A8}">
      <dgm:prSet/>
      <dgm:spPr/>
      <dgm:t>
        <a:bodyPr/>
        <a:lstStyle/>
        <a:p>
          <a:endParaRPr lang="en-US"/>
        </a:p>
      </dgm:t>
    </dgm:pt>
    <dgm:pt modelId="{C4264B96-FFB5-4947-A9F6-B649D4C94FA7}" type="sibTrans" cxnId="{559474E8-DF2E-4285-83D2-05320749B9A8}">
      <dgm:prSet/>
      <dgm:spPr/>
      <dgm:t>
        <a:bodyPr/>
        <a:lstStyle/>
        <a:p>
          <a:endParaRPr lang="en-US"/>
        </a:p>
      </dgm:t>
    </dgm:pt>
    <dgm:pt modelId="{B872623A-4537-43E4-8348-0503267ED674}">
      <dgm:prSet phldrT="[Text]"/>
      <dgm:spPr/>
      <dgm:t>
        <a:bodyPr/>
        <a:lstStyle/>
        <a:p>
          <a:r>
            <a:rPr lang="en-US" b="0" i="0" dirty="0"/>
            <a:t>Metals were sterilized using 30% acetic acid, 70% ethanol, and UV light before each biofilm formation test.</a:t>
          </a:r>
          <a:endParaRPr lang="en-US" dirty="0"/>
        </a:p>
      </dgm:t>
    </dgm:pt>
    <dgm:pt modelId="{5B7A7B04-74F5-41D5-A197-2FD6AC299641}" type="parTrans" cxnId="{5A1622E4-634F-443D-8552-627573317305}">
      <dgm:prSet/>
      <dgm:spPr/>
      <dgm:t>
        <a:bodyPr/>
        <a:lstStyle/>
        <a:p>
          <a:endParaRPr lang="en-US"/>
        </a:p>
      </dgm:t>
    </dgm:pt>
    <dgm:pt modelId="{1F9331CE-1C3F-4AB5-BA2A-8CA5374E9DA2}" type="sibTrans" cxnId="{5A1622E4-634F-443D-8552-627573317305}">
      <dgm:prSet/>
      <dgm:spPr/>
      <dgm:t>
        <a:bodyPr/>
        <a:lstStyle/>
        <a:p>
          <a:endParaRPr lang="en-US"/>
        </a:p>
      </dgm:t>
    </dgm:pt>
    <dgm:pt modelId="{1CC64E84-9BC1-4221-843D-04F7674B91DE}" type="pres">
      <dgm:prSet presAssocID="{5727363E-5C3C-4D0B-B8B0-EDB18CA44EF6}" presName="diagram" presStyleCnt="0">
        <dgm:presLayoutVars>
          <dgm:dir/>
          <dgm:resizeHandles val="exact"/>
        </dgm:presLayoutVars>
      </dgm:prSet>
      <dgm:spPr/>
    </dgm:pt>
    <dgm:pt modelId="{41EF16A6-E7FC-41CF-B206-9F40AFC9B4C2}" type="pres">
      <dgm:prSet presAssocID="{BFFBFA0C-F1AF-4736-B150-D9BA897A162D}" presName="node" presStyleLbl="node1" presStyleIdx="0" presStyleCnt="6">
        <dgm:presLayoutVars>
          <dgm:bulletEnabled val="1"/>
        </dgm:presLayoutVars>
      </dgm:prSet>
      <dgm:spPr/>
    </dgm:pt>
    <dgm:pt modelId="{743E776D-443C-4D24-B1A1-A4271EB05DA4}" type="pres">
      <dgm:prSet presAssocID="{16C06993-301A-46B2-822E-7F6CE7DFDC49}" presName="sibTrans" presStyleLbl="sibTrans2D1" presStyleIdx="0" presStyleCnt="5"/>
      <dgm:spPr/>
    </dgm:pt>
    <dgm:pt modelId="{45C98673-016C-4C9B-84E2-7EF361EE7CD0}" type="pres">
      <dgm:prSet presAssocID="{16C06993-301A-46B2-822E-7F6CE7DFDC49}" presName="connectorText" presStyleLbl="sibTrans2D1" presStyleIdx="0" presStyleCnt="5"/>
      <dgm:spPr/>
    </dgm:pt>
    <dgm:pt modelId="{F4665DD8-6DB4-4A7B-805C-773EEEACEB0F}" type="pres">
      <dgm:prSet presAssocID="{E7381AE1-0ACF-48E4-979E-61065F2A82FE}" presName="node" presStyleLbl="node1" presStyleIdx="1" presStyleCnt="6">
        <dgm:presLayoutVars>
          <dgm:bulletEnabled val="1"/>
        </dgm:presLayoutVars>
      </dgm:prSet>
      <dgm:spPr/>
    </dgm:pt>
    <dgm:pt modelId="{4083BF59-E3E7-4E90-A313-CBE3C51F0975}" type="pres">
      <dgm:prSet presAssocID="{76EEF88D-322E-40D2-A7EF-5966C1D6E659}" presName="sibTrans" presStyleLbl="sibTrans2D1" presStyleIdx="1" presStyleCnt="5"/>
      <dgm:spPr/>
    </dgm:pt>
    <dgm:pt modelId="{2093141D-C923-4B0A-9052-F0F30573E13D}" type="pres">
      <dgm:prSet presAssocID="{76EEF88D-322E-40D2-A7EF-5966C1D6E659}" presName="connectorText" presStyleLbl="sibTrans2D1" presStyleIdx="1" presStyleCnt="5"/>
      <dgm:spPr/>
    </dgm:pt>
    <dgm:pt modelId="{20F092E6-5986-4C99-9438-DB846BAD850D}" type="pres">
      <dgm:prSet presAssocID="{C631D455-D043-4772-98A6-5253119FC461}" presName="node" presStyleLbl="node1" presStyleIdx="2" presStyleCnt="6">
        <dgm:presLayoutVars>
          <dgm:bulletEnabled val="1"/>
        </dgm:presLayoutVars>
      </dgm:prSet>
      <dgm:spPr/>
    </dgm:pt>
    <dgm:pt modelId="{9BEF19C7-D891-4F66-82A5-F9EDFE0BD092}" type="pres">
      <dgm:prSet presAssocID="{40EEBBF5-C15C-41E6-972B-02B4DCFF3050}" presName="sibTrans" presStyleLbl="sibTrans2D1" presStyleIdx="2" presStyleCnt="5"/>
      <dgm:spPr/>
    </dgm:pt>
    <dgm:pt modelId="{407BB84C-FDCB-4C80-9EBD-FF0F676D0822}" type="pres">
      <dgm:prSet presAssocID="{40EEBBF5-C15C-41E6-972B-02B4DCFF3050}" presName="connectorText" presStyleLbl="sibTrans2D1" presStyleIdx="2" presStyleCnt="5"/>
      <dgm:spPr/>
    </dgm:pt>
    <dgm:pt modelId="{593D06B7-E7EB-4434-A6F5-77419F6DC2D6}" type="pres">
      <dgm:prSet presAssocID="{CB135795-1278-4AB6-BD5E-92D67A0CED9C}" presName="node" presStyleLbl="node1" presStyleIdx="3" presStyleCnt="6">
        <dgm:presLayoutVars>
          <dgm:bulletEnabled val="1"/>
        </dgm:presLayoutVars>
      </dgm:prSet>
      <dgm:spPr/>
    </dgm:pt>
    <dgm:pt modelId="{720008B0-EB6B-4184-824D-E1D3E8EC3684}" type="pres">
      <dgm:prSet presAssocID="{341ED46F-658A-493B-A87D-5033B0D434DD}" presName="sibTrans" presStyleLbl="sibTrans2D1" presStyleIdx="3" presStyleCnt="5"/>
      <dgm:spPr/>
    </dgm:pt>
    <dgm:pt modelId="{8BA52E68-4EA9-4067-B91A-5AF15E3EB72B}" type="pres">
      <dgm:prSet presAssocID="{341ED46F-658A-493B-A87D-5033B0D434DD}" presName="connectorText" presStyleLbl="sibTrans2D1" presStyleIdx="3" presStyleCnt="5"/>
      <dgm:spPr/>
    </dgm:pt>
    <dgm:pt modelId="{12DB9B2A-6439-4992-926C-36345C1057E8}" type="pres">
      <dgm:prSet presAssocID="{8EEB25F4-CE4E-4BED-A177-AC0AD701DE60}" presName="node" presStyleLbl="node1" presStyleIdx="4" presStyleCnt="6">
        <dgm:presLayoutVars>
          <dgm:bulletEnabled val="1"/>
        </dgm:presLayoutVars>
      </dgm:prSet>
      <dgm:spPr/>
    </dgm:pt>
    <dgm:pt modelId="{6423CC47-171D-4BDD-BC50-AA55A08227B6}" type="pres">
      <dgm:prSet presAssocID="{C4264B96-FFB5-4947-A9F6-B649D4C94FA7}" presName="sibTrans" presStyleLbl="sibTrans2D1" presStyleIdx="4" presStyleCnt="5"/>
      <dgm:spPr/>
    </dgm:pt>
    <dgm:pt modelId="{EC1F1FA8-A9EF-4CE9-8599-6BBE36A60B44}" type="pres">
      <dgm:prSet presAssocID="{C4264B96-FFB5-4947-A9F6-B649D4C94FA7}" presName="connectorText" presStyleLbl="sibTrans2D1" presStyleIdx="4" presStyleCnt="5"/>
      <dgm:spPr/>
    </dgm:pt>
    <dgm:pt modelId="{DD5964BF-3560-4B99-8B9D-739CE6CE426A}" type="pres">
      <dgm:prSet presAssocID="{B872623A-4537-43E4-8348-0503267ED674}" presName="node" presStyleLbl="node1" presStyleIdx="5" presStyleCnt="6">
        <dgm:presLayoutVars>
          <dgm:bulletEnabled val="1"/>
        </dgm:presLayoutVars>
      </dgm:prSet>
      <dgm:spPr/>
    </dgm:pt>
  </dgm:ptLst>
  <dgm:cxnLst>
    <dgm:cxn modelId="{0ABCCC0B-9FA1-459A-A06B-2CCF7FFD9E4B}" type="presOf" srcId="{76EEF88D-322E-40D2-A7EF-5966C1D6E659}" destId="{2093141D-C923-4B0A-9052-F0F30573E13D}" srcOrd="1" destOrd="0" presId="urn:microsoft.com/office/officeart/2005/8/layout/process5"/>
    <dgm:cxn modelId="{37C4120C-B81C-4947-9027-6D4C66353492}" type="presOf" srcId="{16C06993-301A-46B2-822E-7F6CE7DFDC49}" destId="{45C98673-016C-4C9B-84E2-7EF361EE7CD0}" srcOrd="1" destOrd="0" presId="urn:microsoft.com/office/officeart/2005/8/layout/process5"/>
    <dgm:cxn modelId="{2013EE1C-8C15-4247-AD5F-954AB0AE5B38}" type="presOf" srcId="{40EEBBF5-C15C-41E6-972B-02B4DCFF3050}" destId="{407BB84C-FDCB-4C80-9EBD-FF0F676D0822}" srcOrd="1" destOrd="0" presId="urn:microsoft.com/office/officeart/2005/8/layout/process5"/>
    <dgm:cxn modelId="{BB0A742C-26AD-4AD5-AD8C-F09C3F490496}" type="presOf" srcId="{BFFBFA0C-F1AF-4736-B150-D9BA897A162D}" destId="{41EF16A6-E7FC-41CF-B206-9F40AFC9B4C2}" srcOrd="0" destOrd="0" presId="urn:microsoft.com/office/officeart/2005/8/layout/process5"/>
    <dgm:cxn modelId="{6507A535-A9F0-4BC5-AD3D-62664B34D6D6}" type="presOf" srcId="{16C06993-301A-46B2-822E-7F6CE7DFDC49}" destId="{743E776D-443C-4D24-B1A1-A4271EB05DA4}" srcOrd="0" destOrd="0" presId="urn:microsoft.com/office/officeart/2005/8/layout/process5"/>
    <dgm:cxn modelId="{7E20E736-0799-46BE-ADAA-B94AFE5D346F}" type="presOf" srcId="{341ED46F-658A-493B-A87D-5033B0D434DD}" destId="{8BA52E68-4EA9-4067-B91A-5AF15E3EB72B}" srcOrd="1" destOrd="0" presId="urn:microsoft.com/office/officeart/2005/8/layout/process5"/>
    <dgm:cxn modelId="{F0003360-22B6-4762-BBA6-F1D4BA678064}" type="presOf" srcId="{5727363E-5C3C-4D0B-B8B0-EDB18CA44EF6}" destId="{1CC64E84-9BC1-4221-843D-04F7674B91DE}" srcOrd="0" destOrd="0" presId="urn:microsoft.com/office/officeart/2005/8/layout/process5"/>
    <dgm:cxn modelId="{260CA354-4C9C-43F0-923B-F9F166D7C0B7}" type="presOf" srcId="{E7381AE1-0ACF-48E4-979E-61065F2A82FE}" destId="{F4665DD8-6DB4-4A7B-805C-773EEEACEB0F}" srcOrd="0" destOrd="0" presId="urn:microsoft.com/office/officeart/2005/8/layout/process5"/>
    <dgm:cxn modelId="{7A193875-5E88-4D2C-A286-988922AE6727}" type="presOf" srcId="{C4264B96-FFB5-4947-A9F6-B649D4C94FA7}" destId="{6423CC47-171D-4BDD-BC50-AA55A08227B6}" srcOrd="0" destOrd="0" presId="urn:microsoft.com/office/officeart/2005/8/layout/process5"/>
    <dgm:cxn modelId="{DDF44985-5E3D-4786-BDCE-C92F2D4D3DB5}" srcId="{5727363E-5C3C-4D0B-B8B0-EDB18CA44EF6}" destId="{CB135795-1278-4AB6-BD5E-92D67A0CED9C}" srcOrd="3" destOrd="0" parTransId="{3C5E6CC8-832F-49F3-84DD-EB88E7A96AB6}" sibTransId="{341ED46F-658A-493B-A87D-5033B0D434DD}"/>
    <dgm:cxn modelId="{69D2BE88-7E85-44E9-947C-640F3A5BDB8F}" type="presOf" srcId="{B872623A-4537-43E4-8348-0503267ED674}" destId="{DD5964BF-3560-4B99-8B9D-739CE6CE426A}" srcOrd="0" destOrd="0" presId="urn:microsoft.com/office/officeart/2005/8/layout/process5"/>
    <dgm:cxn modelId="{3F21BF88-5AB6-4AA0-BDF5-DEFEC655301D}" srcId="{5727363E-5C3C-4D0B-B8B0-EDB18CA44EF6}" destId="{E7381AE1-0ACF-48E4-979E-61065F2A82FE}" srcOrd="1" destOrd="0" parTransId="{370F0244-57E5-4CB9-9C0A-13E00B3357B7}" sibTransId="{76EEF88D-322E-40D2-A7EF-5966C1D6E659}"/>
    <dgm:cxn modelId="{E8A29889-756E-4C31-8758-FECD9C085B7D}" type="presOf" srcId="{341ED46F-658A-493B-A87D-5033B0D434DD}" destId="{720008B0-EB6B-4184-824D-E1D3E8EC3684}" srcOrd="0" destOrd="0" presId="urn:microsoft.com/office/officeart/2005/8/layout/process5"/>
    <dgm:cxn modelId="{C23CFFB0-D693-4152-958C-A95E5025CA25}" srcId="{5727363E-5C3C-4D0B-B8B0-EDB18CA44EF6}" destId="{BFFBFA0C-F1AF-4736-B150-D9BA897A162D}" srcOrd="0" destOrd="0" parTransId="{D21679AC-A77D-4B33-BC4C-F8EF7A229F7E}" sibTransId="{16C06993-301A-46B2-822E-7F6CE7DFDC49}"/>
    <dgm:cxn modelId="{7D8F4EB5-1902-4E01-AAFD-A88AA7A46CED}" type="presOf" srcId="{76EEF88D-322E-40D2-A7EF-5966C1D6E659}" destId="{4083BF59-E3E7-4E90-A313-CBE3C51F0975}" srcOrd="0" destOrd="0" presId="urn:microsoft.com/office/officeart/2005/8/layout/process5"/>
    <dgm:cxn modelId="{C525CFC8-61DA-4D29-97D6-F1780752338E}" type="presOf" srcId="{C631D455-D043-4772-98A6-5253119FC461}" destId="{20F092E6-5986-4C99-9438-DB846BAD850D}" srcOrd="0" destOrd="0" presId="urn:microsoft.com/office/officeart/2005/8/layout/process5"/>
    <dgm:cxn modelId="{97AFDFC9-057B-4F7A-9268-E0956EEEA5B2}" type="presOf" srcId="{CB135795-1278-4AB6-BD5E-92D67A0CED9C}" destId="{593D06B7-E7EB-4434-A6F5-77419F6DC2D6}" srcOrd="0" destOrd="0" presId="urn:microsoft.com/office/officeart/2005/8/layout/process5"/>
    <dgm:cxn modelId="{E1426BCE-6D29-407D-A03D-DDC7AD5F93CE}" type="presOf" srcId="{8EEB25F4-CE4E-4BED-A177-AC0AD701DE60}" destId="{12DB9B2A-6439-4992-926C-36345C1057E8}" srcOrd="0" destOrd="0" presId="urn:microsoft.com/office/officeart/2005/8/layout/process5"/>
    <dgm:cxn modelId="{60F78FE1-3225-4588-B7BC-C34ED82AC269}" srcId="{5727363E-5C3C-4D0B-B8B0-EDB18CA44EF6}" destId="{C631D455-D043-4772-98A6-5253119FC461}" srcOrd="2" destOrd="0" parTransId="{5421DF8B-960B-4F72-B71E-DDEFCC607400}" sibTransId="{40EEBBF5-C15C-41E6-972B-02B4DCFF3050}"/>
    <dgm:cxn modelId="{5A1622E4-634F-443D-8552-627573317305}" srcId="{5727363E-5C3C-4D0B-B8B0-EDB18CA44EF6}" destId="{B872623A-4537-43E4-8348-0503267ED674}" srcOrd="5" destOrd="0" parTransId="{5B7A7B04-74F5-41D5-A197-2FD6AC299641}" sibTransId="{1F9331CE-1C3F-4AB5-BA2A-8CA5374E9DA2}"/>
    <dgm:cxn modelId="{559474E8-DF2E-4285-83D2-05320749B9A8}" srcId="{5727363E-5C3C-4D0B-B8B0-EDB18CA44EF6}" destId="{8EEB25F4-CE4E-4BED-A177-AC0AD701DE60}" srcOrd="4" destOrd="0" parTransId="{B1B505B6-0481-4B27-AD85-C58387D27418}" sibTransId="{C4264B96-FFB5-4947-A9F6-B649D4C94FA7}"/>
    <dgm:cxn modelId="{8891BAEA-223B-4543-94F3-5782597B2261}" type="presOf" srcId="{40EEBBF5-C15C-41E6-972B-02B4DCFF3050}" destId="{9BEF19C7-D891-4F66-82A5-F9EDFE0BD092}" srcOrd="0" destOrd="0" presId="urn:microsoft.com/office/officeart/2005/8/layout/process5"/>
    <dgm:cxn modelId="{19954AF7-FD2C-4974-8203-6F6965E2F9B6}" type="presOf" srcId="{C4264B96-FFB5-4947-A9F6-B649D4C94FA7}" destId="{EC1F1FA8-A9EF-4CE9-8599-6BBE36A60B44}" srcOrd="1" destOrd="0" presId="urn:microsoft.com/office/officeart/2005/8/layout/process5"/>
    <dgm:cxn modelId="{7FE418B3-C365-4C6D-AA32-7F063F73A6FD}" type="presParOf" srcId="{1CC64E84-9BC1-4221-843D-04F7674B91DE}" destId="{41EF16A6-E7FC-41CF-B206-9F40AFC9B4C2}" srcOrd="0" destOrd="0" presId="urn:microsoft.com/office/officeart/2005/8/layout/process5"/>
    <dgm:cxn modelId="{BA4B64BE-3E5C-4551-B3D2-36856F9C75B9}" type="presParOf" srcId="{1CC64E84-9BC1-4221-843D-04F7674B91DE}" destId="{743E776D-443C-4D24-B1A1-A4271EB05DA4}" srcOrd="1" destOrd="0" presId="urn:microsoft.com/office/officeart/2005/8/layout/process5"/>
    <dgm:cxn modelId="{2E5273EC-8E5B-4EBA-B915-4F7DA137825B}" type="presParOf" srcId="{743E776D-443C-4D24-B1A1-A4271EB05DA4}" destId="{45C98673-016C-4C9B-84E2-7EF361EE7CD0}" srcOrd="0" destOrd="0" presId="urn:microsoft.com/office/officeart/2005/8/layout/process5"/>
    <dgm:cxn modelId="{EAFC829F-A21B-4E45-BA6E-9A555AB9A50E}" type="presParOf" srcId="{1CC64E84-9BC1-4221-843D-04F7674B91DE}" destId="{F4665DD8-6DB4-4A7B-805C-773EEEACEB0F}" srcOrd="2" destOrd="0" presId="urn:microsoft.com/office/officeart/2005/8/layout/process5"/>
    <dgm:cxn modelId="{80F9EECF-9FA3-4354-9252-7AA6369A4FC4}" type="presParOf" srcId="{1CC64E84-9BC1-4221-843D-04F7674B91DE}" destId="{4083BF59-E3E7-4E90-A313-CBE3C51F0975}" srcOrd="3" destOrd="0" presId="urn:microsoft.com/office/officeart/2005/8/layout/process5"/>
    <dgm:cxn modelId="{C9E64755-7F59-4DB8-B78E-86B629FEAD67}" type="presParOf" srcId="{4083BF59-E3E7-4E90-A313-CBE3C51F0975}" destId="{2093141D-C923-4B0A-9052-F0F30573E13D}" srcOrd="0" destOrd="0" presId="urn:microsoft.com/office/officeart/2005/8/layout/process5"/>
    <dgm:cxn modelId="{C5A2C684-004A-469E-ABA6-24F47F631B8E}" type="presParOf" srcId="{1CC64E84-9BC1-4221-843D-04F7674B91DE}" destId="{20F092E6-5986-4C99-9438-DB846BAD850D}" srcOrd="4" destOrd="0" presId="urn:microsoft.com/office/officeart/2005/8/layout/process5"/>
    <dgm:cxn modelId="{E49F20FB-3F87-4990-B6A9-1013F4EF6A3A}" type="presParOf" srcId="{1CC64E84-9BC1-4221-843D-04F7674B91DE}" destId="{9BEF19C7-D891-4F66-82A5-F9EDFE0BD092}" srcOrd="5" destOrd="0" presId="urn:microsoft.com/office/officeart/2005/8/layout/process5"/>
    <dgm:cxn modelId="{A99929B4-F85D-4C30-85BA-D8DF57413FC3}" type="presParOf" srcId="{9BEF19C7-D891-4F66-82A5-F9EDFE0BD092}" destId="{407BB84C-FDCB-4C80-9EBD-FF0F676D0822}" srcOrd="0" destOrd="0" presId="urn:microsoft.com/office/officeart/2005/8/layout/process5"/>
    <dgm:cxn modelId="{BEE756A3-C70F-4EC4-BD30-44408A85023F}" type="presParOf" srcId="{1CC64E84-9BC1-4221-843D-04F7674B91DE}" destId="{593D06B7-E7EB-4434-A6F5-77419F6DC2D6}" srcOrd="6" destOrd="0" presId="urn:microsoft.com/office/officeart/2005/8/layout/process5"/>
    <dgm:cxn modelId="{ACF6F95C-5CEC-44B5-9065-E06C8D1BD737}" type="presParOf" srcId="{1CC64E84-9BC1-4221-843D-04F7674B91DE}" destId="{720008B0-EB6B-4184-824D-E1D3E8EC3684}" srcOrd="7" destOrd="0" presId="urn:microsoft.com/office/officeart/2005/8/layout/process5"/>
    <dgm:cxn modelId="{D6D7760F-EF02-4D45-A73D-A2B952F42F60}" type="presParOf" srcId="{720008B0-EB6B-4184-824D-E1D3E8EC3684}" destId="{8BA52E68-4EA9-4067-B91A-5AF15E3EB72B}" srcOrd="0" destOrd="0" presId="urn:microsoft.com/office/officeart/2005/8/layout/process5"/>
    <dgm:cxn modelId="{296EC159-27A8-49AF-BD3E-FF89FFE90DE9}" type="presParOf" srcId="{1CC64E84-9BC1-4221-843D-04F7674B91DE}" destId="{12DB9B2A-6439-4992-926C-36345C1057E8}" srcOrd="8" destOrd="0" presId="urn:microsoft.com/office/officeart/2005/8/layout/process5"/>
    <dgm:cxn modelId="{6CB3C7BF-235A-4ABC-A5FC-3A1BE4C56E5D}" type="presParOf" srcId="{1CC64E84-9BC1-4221-843D-04F7674B91DE}" destId="{6423CC47-171D-4BDD-BC50-AA55A08227B6}" srcOrd="9" destOrd="0" presId="urn:microsoft.com/office/officeart/2005/8/layout/process5"/>
    <dgm:cxn modelId="{A1F1173D-6E5A-471C-B723-7E630FCDCC45}" type="presParOf" srcId="{6423CC47-171D-4BDD-BC50-AA55A08227B6}" destId="{EC1F1FA8-A9EF-4CE9-8599-6BBE36A60B44}" srcOrd="0" destOrd="0" presId="urn:microsoft.com/office/officeart/2005/8/layout/process5"/>
    <dgm:cxn modelId="{FB55A4A1-4528-40AE-BECE-A0378B756C29}" type="presParOf" srcId="{1CC64E84-9BC1-4221-843D-04F7674B91DE}" destId="{DD5964BF-3560-4B99-8B9D-739CE6CE426A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2331E-D5DC-4EB3-AE8F-5AF0C731AF2E}">
      <dsp:nvSpPr>
        <dsp:cNvPr id="0" name=""/>
        <dsp:cNvSpPr/>
      </dsp:nvSpPr>
      <dsp:spPr>
        <a:xfrm>
          <a:off x="-4354969" y="-668017"/>
          <a:ext cx="5188465" cy="5188465"/>
        </a:xfrm>
        <a:prstGeom prst="blockArc">
          <a:avLst>
            <a:gd name="adj1" fmla="val 18900000"/>
            <a:gd name="adj2" fmla="val 2700000"/>
            <a:gd name="adj3" fmla="val 416"/>
          </a:avLst>
        </a:pr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883B7-EB93-41D6-AFD0-1E2A9FE53982}">
      <dsp:nvSpPr>
        <dsp:cNvPr id="0" name=""/>
        <dsp:cNvSpPr/>
      </dsp:nvSpPr>
      <dsp:spPr>
        <a:xfrm>
          <a:off x="311439" y="202868"/>
          <a:ext cx="5242062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2200" kern="1200" dirty="0"/>
            <a:t>Introduction</a:t>
          </a:r>
        </a:p>
      </dsp:txBody>
      <dsp:txXfrm>
        <a:off x="311439" y="202868"/>
        <a:ext cx="5242062" cy="405583"/>
      </dsp:txXfrm>
    </dsp:sp>
    <dsp:sp modelId="{8F4758D6-1358-4359-81D9-8DD657E3672F}">
      <dsp:nvSpPr>
        <dsp:cNvPr id="0" name=""/>
        <dsp:cNvSpPr/>
      </dsp:nvSpPr>
      <dsp:spPr>
        <a:xfrm>
          <a:off x="57949" y="152170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53BA9-58E8-42CA-81B2-FD1886BF9933}">
      <dsp:nvSpPr>
        <dsp:cNvPr id="0" name=""/>
        <dsp:cNvSpPr/>
      </dsp:nvSpPr>
      <dsp:spPr>
        <a:xfrm>
          <a:off x="645059" y="811167"/>
          <a:ext cx="4908442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Literature review</a:t>
          </a:r>
          <a:endParaRPr lang="en-US" sz="2200" kern="1200" dirty="0"/>
        </a:p>
      </dsp:txBody>
      <dsp:txXfrm>
        <a:off x="645059" y="811167"/>
        <a:ext cx="4908442" cy="405583"/>
      </dsp:txXfrm>
    </dsp:sp>
    <dsp:sp modelId="{330DC75E-F361-4719-8432-DD730B275692}">
      <dsp:nvSpPr>
        <dsp:cNvPr id="0" name=""/>
        <dsp:cNvSpPr/>
      </dsp:nvSpPr>
      <dsp:spPr>
        <a:xfrm>
          <a:off x="391569" y="760469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B3F783-B07F-4D4A-8575-29A4D022448D}">
      <dsp:nvSpPr>
        <dsp:cNvPr id="0" name=""/>
        <dsp:cNvSpPr/>
      </dsp:nvSpPr>
      <dsp:spPr>
        <a:xfrm>
          <a:off x="797615" y="1419466"/>
          <a:ext cx="4755886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Methodology</a:t>
          </a:r>
          <a:endParaRPr lang="en-US" sz="2200" kern="1200" dirty="0"/>
        </a:p>
      </dsp:txBody>
      <dsp:txXfrm>
        <a:off x="797615" y="1419466"/>
        <a:ext cx="4755886" cy="405583"/>
      </dsp:txXfrm>
    </dsp:sp>
    <dsp:sp modelId="{B06CF448-F298-4C8B-B3E8-AE6B55F0C240}">
      <dsp:nvSpPr>
        <dsp:cNvPr id="0" name=""/>
        <dsp:cNvSpPr/>
      </dsp:nvSpPr>
      <dsp:spPr>
        <a:xfrm>
          <a:off x="544125" y="1368768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C645F-F565-4FFD-BEFE-AD7A3433B894}">
      <dsp:nvSpPr>
        <dsp:cNvPr id="0" name=""/>
        <dsp:cNvSpPr/>
      </dsp:nvSpPr>
      <dsp:spPr>
        <a:xfrm>
          <a:off x="797615" y="2027379"/>
          <a:ext cx="4755886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Results</a:t>
          </a:r>
          <a:endParaRPr lang="en-US" sz="2200" kern="1200" dirty="0"/>
        </a:p>
      </dsp:txBody>
      <dsp:txXfrm>
        <a:off x="797615" y="2027379"/>
        <a:ext cx="4755886" cy="405583"/>
      </dsp:txXfrm>
    </dsp:sp>
    <dsp:sp modelId="{3265937B-0C40-4373-9351-F05F875CABAF}">
      <dsp:nvSpPr>
        <dsp:cNvPr id="0" name=""/>
        <dsp:cNvSpPr/>
      </dsp:nvSpPr>
      <dsp:spPr>
        <a:xfrm>
          <a:off x="544125" y="1976681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608F6-5C31-4B56-BBDB-EDBF41B15D38}">
      <dsp:nvSpPr>
        <dsp:cNvPr id="0" name=""/>
        <dsp:cNvSpPr/>
      </dsp:nvSpPr>
      <dsp:spPr>
        <a:xfrm>
          <a:off x="645059" y="2635678"/>
          <a:ext cx="4908442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Conclusion</a:t>
          </a:r>
          <a:endParaRPr lang="en-US" sz="2200" kern="1200" dirty="0"/>
        </a:p>
      </dsp:txBody>
      <dsp:txXfrm>
        <a:off x="645059" y="2635678"/>
        <a:ext cx="4908442" cy="405583"/>
      </dsp:txXfrm>
    </dsp:sp>
    <dsp:sp modelId="{88A2DD59-C819-499E-B3F6-2C6450AF47A7}">
      <dsp:nvSpPr>
        <dsp:cNvPr id="0" name=""/>
        <dsp:cNvSpPr/>
      </dsp:nvSpPr>
      <dsp:spPr>
        <a:xfrm>
          <a:off x="391569" y="2584980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32938-1AE4-4631-8987-73DB1BAC876F}">
      <dsp:nvSpPr>
        <dsp:cNvPr id="0" name=""/>
        <dsp:cNvSpPr/>
      </dsp:nvSpPr>
      <dsp:spPr>
        <a:xfrm>
          <a:off x="311439" y="3243977"/>
          <a:ext cx="5242062" cy="40558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93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References</a:t>
          </a:r>
        </a:p>
      </dsp:txBody>
      <dsp:txXfrm>
        <a:off x="311439" y="3243977"/>
        <a:ext cx="5242062" cy="405583"/>
      </dsp:txXfrm>
    </dsp:sp>
    <dsp:sp modelId="{E13500DC-A925-4038-A300-6CB23A980390}">
      <dsp:nvSpPr>
        <dsp:cNvPr id="0" name=""/>
        <dsp:cNvSpPr/>
      </dsp:nvSpPr>
      <dsp:spPr>
        <a:xfrm>
          <a:off x="57949" y="3193279"/>
          <a:ext cx="506979" cy="5069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F16A6-E7FC-41CF-B206-9F40AFC9B4C2}">
      <dsp:nvSpPr>
        <dsp:cNvPr id="0" name=""/>
        <dsp:cNvSpPr/>
      </dsp:nvSpPr>
      <dsp:spPr>
        <a:xfrm>
          <a:off x="6675" y="435793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Antibacterial efficacy of Ti-6Al-4V against S. aureus and E. coli</a:t>
          </a:r>
          <a:endParaRPr lang="en-US" sz="1300" kern="1200" dirty="0"/>
        </a:p>
      </dsp:txBody>
      <dsp:txXfrm>
        <a:off x="41738" y="470856"/>
        <a:ext cx="1925132" cy="1127028"/>
      </dsp:txXfrm>
    </dsp:sp>
    <dsp:sp modelId="{743E776D-443C-4D24-B1A1-A4271EB05DA4}">
      <dsp:nvSpPr>
        <dsp:cNvPr id="0" name=""/>
        <dsp:cNvSpPr/>
      </dsp:nvSpPr>
      <dsp:spPr>
        <a:xfrm>
          <a:off x="2177516" y="786958"/>
          <a:ext cx="422994" cy="494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177516" y="885923"/>
        <a:ext cx="296096" cy="296894"/>
      </dsp:txXfrm>
    </dsp:sp>
    <dsp:sp modelId="{F4665DD8-6DB4-4A7B-805C-773EEEACEB0F}">
      <dsp:nvSpPr>
        <dsp:cNvPr id="0" name=""/>
        <dsp:cNvSpPr/>
      </dsp:nvSpPr>
      <dsp:spPr>
        <a:xfrm>
          <a:off x="2800036" y="435793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Fresh 24-hour liquid culture of each bacterial species was used to obtain an initial optical density of 0.1.</a:t>
          </a:r>
          <a:endParaRPr lang="en-US" sz="1300" kern="1200" dirty="0"/>
        </a:p>
      </dsp:txBody>
      <dsp:txXfrm>
        <a:off x="2835099" y="470856"/>
        <a:ext cx="1925132" cy="1127028"/>
      </dsp:txXfrm>
    </dsp:sp>
    <dsp:sp modelId="{4083BF59-E3E7-4E90-A313-CBE3C51F0975}">
      <dsp:nvSpPr>
        <dsp:cNvPr id="0" name=""/>
        <dsp:cNvSpPr/>
      </dsp:nvSpPr>
      <dsp:spPr>
        <a:xfrm>
          <a:off x="4970877" y="786958"/>
          <a:ext cx="422994" cy="494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970877" y="885923"/>
        <a:ext cx="296096" cy="296894"/>
      </dsp:txXfrm>
    </dsp:sp>
    <dsp:sp modelId="{20F092E6-5986-4C99-9438-DB846BAD850D}">
      <dsp:nvSpPr>
        <dsp:cNvPr id="0" name=""/>
        <dsp:cNvSpPr/>
      </dsp:nvSpPr>
      <dsp:spPr>
        <a:xfrm>
          <a:off x="5593398" y="435793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Each metal piece was suspended in a separate 50 mL Falcon tube and was incubated at 37°C and 220 RPM for 48 hours.</a:t>
          </a:r>
          <a:endParaRPr lang="en-US" sz="1300" kern="1200" dirty="0"/>
        </a:p>
      </dsp:txBody>
      <dsp:txXfrm>
        <a:off x="5628461" y="470856"/>
        <a:ext cx="1925132" cy="1127028"/>
      </dsp:txXfrm>
    </dsp:sp>
    <dsp:sp modelId="{9BEF19C7-D891-4F66-82A5-F9EDFE0BD092}">
      <dsp:nvSpPr>
        <dsp:cNvPr id="0" name=""/>
        <dsp:cNvSpPr/>
      </dsp:nvSpPr>
      <dsp:spPr>
        <a:xfrm rot="5400000">
          <a:off x="6379529" y="1772616"/>
          <a:ext cx="422994" cy="494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6442579" y="1808531"/>
        <a:ext cx="296894" cy="296096"/>
      </dsp:txXfrm>
    </dsp:sp>
    <dsp:sp modelId="{593D06B7-E7EB-4434-A6F5-77419F6DC2D6}">
      <dsp:nvSpPr>
        <dsp:cNvPr id="0" name=""/>
        <dsp:cNvSpPr/>
      </dsp:nvSpPr>
      <dsp:spPr>
        <a:xfrm>
          <a:off x="5593398" y="2431051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Samples were stained with crystal violet dye and rinsed three times with distilled water</a:t>
          </a:r>
          <a:endParaRPr lang="en-US" sz="1300" kern="1200" dirty="0"/>
        </a:p>
      </dsp:txBody>
      <dsp:txXfrm>
        <a:off x="5628461" y="2466114"/>
        <a:ext cx="1925132" cy="1127028"/>
      </dsp:txXfrm>
    </dsp:sp>
    <dsp:sp modelId="{720008B0-EB6B-4184-824D-E1D3E8EC3684}">
      <dsp:nvSpPr>
        <dsp:cNvPr id="0" name=""/>
        <dsp:cNvSpPr/>
      </dsp:nvSpPr>
      <dsp:spPr>
        <a:xfrm rot="10800000">
          <a:off x="4994820" y="2782217"/>
          <a:ext cx="422994" cy="494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121718" y="2881182"/>
        <a:ext cx="296096" cy="296894"/>
      </dsp:txXfrm>
    </dsp:sp>
    <dsp:sp modelId="{12DB9B2A-6439-4992-926C-36345C1057E8}">
      <dsp:nvSpPr>
        <dsp:cNvPr id="0" name=""/>
        <dsp:cNvSpPr/>
      </dsp:nvSpPr>
      <dsp:spPr>
        <a:xfrm>
          <a:off x="2800036" y="2431051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Biofilm coverage was quantified using custom written </a:t>
          </a:r>
          <a:r>
            <a:rPr lang="en-US" sz="1300" b="0" i="0" kern="1200" dirty="0" err="1"/>
            <a:t>MatLab</a:t>
          </a:r>
          <a:r>
            <a:rPr lang="en-US" sz="1300" b="0" i="0" kern="1200" dirty="0"/>
            <a:t> code</a:t>
          </a:r>
          <a:endParaRPr lang="en-US" sz="1300" kern="1200" dirty="0"/>
        </a:p>
      </dsp:txBody>
      <dsp:txXfrm>
        <a:off x="2835099" y="2466114"/>
        <a:ext cx="1925132" cy="1127028"/>
      </dsp:txXfrm>
    </dsp:sp>
    <dsp:sp modelId="{6423CC47-171D-4BDD-BC50-AA55A08227B6}">
      <dsp:nvSpPr>
        <dsp:cNvPr id="0" name=""/>
        <dsp:cNvSpPr/>
      </dsp:nvSpPr>
      <dsp:spPr>
        <a:xfrm rot="10800000">
          <a:off x="2201459" y="2782217"/>
          <a:ext cx="422994" cy="494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328357" y="2881182"/>
        <a:ext cx="296096" cy="296894"/>
      </dsp:txXfrm>
    </dsp:sp>
    <dsp:sp modelId="{DD5964BF-3560-4B99-8B9D-739CE6CE426A}">
      <dsp:nvSpPr>
        <dsp:cNvPr id="0" name=""/>
        <dsp:cNvSpPr/>
      </dsp:nvSpPr>
      <dsp:spPr>
        <a:xfrm>
          <a:off x="6675" y="2431051"/>
          <a:ext cx="1995258" cy="1197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/>
            <a:t>Metals were sterilized using 30% acetic acid, 70% ethanol, and UV light before each biofilm formation test.</a:t>
          </a:r>
          <a:endParaRPr lang="en-US" sz="1300" kern="1200" dirty="0"/>
        </a:p>
      </dsp:txBody>
      <dsp:txXfrm>
        <a:off x="41738" y="2466114"/>
        <a:ext cx="1925132" cy="1127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81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21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50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67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849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797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28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6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184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1" y="-57550"/>
            <a:ext cx="9233937" cy="5256201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  <p:sp>
        <p:nvSpPr>
          <p:cNvPr id="5" name="TextBox 1"/>
          <p:cNvSpPr txBox="1"/>
          <p:nvPr userDrawn="1"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rgbClr val="58574B"/>
                </a:solidFill>
              </a:rPr>
              <a:t>www.nu.edu.kz</a:t>
            </a:r>
            <a:endParaRPr lang="ru-RU" sz="825" dirty="0">
              <a:solidFill>
                <a:srgbClr val="585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/>
          <p:cNvPicPr preferRelativeResize="0"/>
          <p:nvPr/>
        </p:nvPicPr>
        <p:blipFill rotWithShape="1">
          <a:blip r:embed="rId2">
            <a:alphaModFix/>
          </a:blip>
          <a:srcRect l="-1" r="-1" b="183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979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8" name="Google Shape;18;p23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71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2" name="Google Shape;22;p24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2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932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037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0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19617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jp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5.jpg"/><Relationship Id="rId21" Type="http://schemas.openxmlformats.org/officeDocument/2006/relationships/image" Target="../media/image53.jpg"/><Relationship Id="rId34" Type="http://schemas.openxmlformats.org/officeDocument/2006/relationships/image" Target="../media/image66.jpg"/><Relationship Id="rId7" Type="http://schemas.openxmlformats.org/officeDocument/2006/relationships/image" Target="../media/image39.png"/><Relationship Id="rId12" Type="http://schemas.openxmlformats.org/officeDocument/2006/relationships/image" Target="../media/image44.jpg"/><Relationship Id="rId17" Type="http://schemas.openxmlformats.org/officeDocument/2006/relationships/image" Target="../media/image49.png"/><Relationship Id="rId25" Type="http://schemas.openxmlformats.org/officeDocument/2006/relationships/image" Target="../media/image57.jpg"/><Relationship Id="rId33" Type="http://schemas.openxmlformats.org/officeDocument/2006/relationships/image" Target="../media/image65.jp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jp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g"/><Relationship Id="rId24" Type="http://schemas.openxmlformats.org/officeDocument/2006/relationships/image" Target="../media/image56.jpg"/><Relationship Id="rId32" Type="http://schemas.openxmlformats.org/officeDocument/2006/relationships/image" Target="../media/image64.jpg"/><Relationship Id="rId37" Type="http://schemas.openxmlformats.org/officeDocument/2006/relationships/image" Target="../media/image69.jp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jpg"/><Relationship Id="rId28" Type="http://schemas.openxmlformats.org/officeDocument/2006/relationships/image" Target="../media/image60.png"/><Relationship Id="rId36" Type="http://schemas.openxmlformats.org/officeDocument/2006/relationships/image" Target="../media/image68.jpg"/><Relationship Id="rId10" Type="http://schemas.openxmlformats.org/officeDocument/2006/relationships/image" Target="../media/image42.jpg"/><Relationship Id="rId19" Type="http://schemas.openxmlformats.org/officeDocument/2006/relationships/image" Target="../media/image51.png"/><Relationship Id="rId31" Type="http://schemas.openxmlformats.org/officeDocument/2006/relationships/image" Target="../media/image63.png"/><Relationship Id="rId4" Type="http://schemas.openxmlformats.org/officeDocument/2006/relationships/image" Target="../media/image36.jp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jpg"/><Relationship Id="rId27" Type="http://schemas.openxmlformats.org/officeDocument/2006/relationships/image" Target="../media/image59.png"/><Relationship Id="rId30" Type="http://schemas.openxmlformats.org/officeDocument/2006/relationships/image" Target="../media/image62.png"/><Relationship Id="rId35" Type="http://schemas.openxmlformats.org/officeDocument/2006/relationships/image" Target="../media/image67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18" Type="http://schemas.openxmlformats.org/officeDocument/2006/relationships/image" Target="../media/image86.png"/><Relationship Id="rId26" Type="http://schemas.openxmlformats.org/officeDocument/2006/relationships/image" Target="../media/image94.jpg"/><Relationship Id="rId3" Type="http://schemas.openxmlformats.org/officeDocument/2006/relationships/image" Target="../media/image71.png"/><Relationship Id="rId21" Type="http://schemas.openxmlformats.org/officeDocument/2006/relationships/image" Target="../media/image89.jpg"/><Relationship Id="rId34" Type="http://schemas.openxmlformats.org/officeDocument/2006/relationships/image" Target="../media/image102.jp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17" Type="http://schemas.openxmlformats.org/officeDocument/2006/relationships/image" Target="../media/image85.png"/><Relationship Id="rId25" Type="http://schemas.openxmlformats.org/officeDocument/2006/relationships/image" Target="../media/image93.jpg"/><Relationship Id="rId33" Type="http://schemas.openxmlformats.org/officeDocument/2006/relationships/image" Target="../media/image101.jpg"/><Relationship Id="rId2" Type="http://schemas.openxmlformats.org/officeDocument/2006/relationships/image" Target="../media/image70.png"/><Relationship Id="rId16" Type="http://schemas.openxmlformats.org/officeDocument/2006/relationships/image" Target="../media/image84.png"/><Relationship Id="rId20" Type="http://schemas.openxmlformats.org/officeDocument/2006/relationships/image" Target="../media/image88.jpg"/><Relationship Id="rId29" Type="http://schemas.openxmlformats.org/officeDocument/2006/relationships/image" Target="../media/image9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24" Type="http://schemas.openxmlformats.org/officeDocument/2006/relationships/image" Target="../media/image92.jpg"/><Relationship Id="rId32" Type="http://schemas.openxmlformats.org/officeDocument/2006/relationships/image" Target="../media/image100.jpg"/><Relationship Id="rId37" Type="http://schemas.openxmlformats.org/officeDocument/2006/relationships/image" Target="../media/image105.jp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23" Type="http://schemas.openxmlformats.org/officeDocument/2006/relationships/image" Target="../media/image91.jpg"/><Relationship Id="rId28" Type="http://schemas.openxmlformats.org/officeDocument/2006/relationships/image" Target="../media/image96.jpg"/><Relationship Id="rId36" Type="http://schemas.openxmlformats.org/officeDocument/2006/relationships/image" Target="../media/image104.jpg"/><Relationship Id="rId10" Type="http://schemas.openxmlformats.org/officeDocument/2006/relationships/image" Target="../media/image78.png"/><Relationship Id="rId19" Type="http://schemas.openxmlformats.org/officeDocument/2006/relationships/image" Target="../media/image87.png"/><Relationship Id="rId31" Type="http://schemas.openxmlformats.org/officeDocument/2006/relationships/image" Target="../media/image99.jp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Relationship Id="rId22" Type="http://schemas.openxmlformats.org/officeDocument/2006/relationships/image" Target="../media/image90.jpg"/><Relationship Id="rId27" Type="http://schemas.openxmlformats.org/officeDocument/2006/relationships/image" Target="../media/image95.jpg"/><Relationship Id="rId30" Type="http://schemas.openxmlformats.org/officeDocument/2006/relationships/image" Target="../media/image98.jpg"/><Relationship Id="rId35" Type="http://schemas.openxmlformats.org/officeDocument/2006/relationships/image" Target="../media/image103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svg"/><Relationship Id="rId3" Type="http://schemas.openxmlformats.org/officeDocument/2006/relationships/image" Target="../media/image108.svg"/><Relationship Id="rId7" Type="http://schemas.openxmlformats.org/officeDocument/2006/relationships/image" Target="../media/image112.svg"/><Relationship Id="rId12" Type="http://schemas.openxmlformats.org/officeDocument/2006/relationships/image" Target="../media/image117.png"/><Relationship Id="rId17" Type="http://schemas.openxmlformats.org/officeDocument/2006/relationships/image" Target="../media/image122.svg"/><Relationship Id="rId2" Type="http://schemas.openxmlformats.org/officeDocument/2006/relationships/image" Target="../media/image107.png"/><Relationship Id="rId16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6.svg"/><Relationship Id="rId5" Type="http://schemas.openxmlformats.org/officeDocument/2006/relationships/image" Target="../media/image110.svg"/><Relationship Id="rId15" Type="http://schemas.openxmlformats.org/officeDocument/2006/relationships/image" Target="../media/image120.sv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svg"/><Relationship Id="rId14" Type="http://schemas.openxmlformats.org/officeDocument/2006/relationships/image" Target="../media/image1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4;p13"/>
          <p:cNvSpPr txBox="1">
            <a:spLocks noGrp="1"/>
          </p:cNvSpPr>
          <p:nvPr>
            <p:ph type="title"/>
          </p:nvPr>
        </p:nvSpPr>
        <p:spPr>
          <a:xfrm>
            <a:off x="363100" y="3869741"/>
            <a:ext cx="8520600" cy="10779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Powder mixed EDM for biomedical alloys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Nurlan Nauryz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2nd Year Master in Mechanical and Aerospace Engineering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Supervisor: Assistant Professor Asma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Perveen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Co-Supervisor: Associate Professor Didier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Talamona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C49A-B4F4-A77D-5EB8-28A352610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32327"/>
            <a:ext cx="8520600" cy="572700"/>
          </a:xfrm>
        </p:spPr>
        <p:txBody>
          <a:bodyPr/>
          <a:lstStyle/>
          <a:p>
            <a:r>
              <a:rPr lang="en-US" dirty="0"/>
              <a:t>Methodology: Micro EDM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FD32D9-8250-77D4-9257-AC09C5CCD1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 dirty="0"/>
          </a:p>
        </p:txBody>
      </p:sp>
      <p:pic>
        <p:nvPicPr>
          <p:cNvPr id="6" name="Google Shape;85;p7">
            <a:extLst>
              <a:ext uri="{FF2B5EF4-FFF2-40B4-BE49-F238E27FC236}">
                <a16:creationId xmlns:a16="http://schemas.microsoft.com/office/drawing/2014/main" id="{1BC5BBF7-35A4-42BF-9810-138493B9A69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72000" y="1509854"/>
            <a:ext cx="2890872" cy="2626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4;p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80B2379-C61E-966D-D4BD-298B1B4902F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102" y="1580287"/>
            <a:ext cx="1568449" cy="278043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FCC049-C634-140A-3B9D-975B7A108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26705"/>
              </p:ext>
            </p:extLst>
          </p:nvPr>
        </p:nvGraphicFramePr>
        <p:xfrm>
          <a:off x="5170466" y="866818"/>
          <a:ext cx="2988860" cy="4094552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835633">
                  <a:extLst>
                    <a:ext uri="{9D8B030D-6E8A-4147-A177-3AD203B41FA5}">
                      <a16:colId xmlns:a16="http://schemas.microsoft.com/office/drawing/2014/main" val="191764003"/>
                    </a:ext>
                  </a:extLst>
                </a:gridCol>
                <a:gridCol w="762089">
                  <a:extLst>
                    <a:ext uri="{9D8B030D-6E8A-4147-A177-3AD203B41FA5}">
                      <a16:colId xmlns:a16="http://schemas.microsoft.com/office/drawing/2014/main" val="4079558795"/>
                    </a:ext>
                  </a:extLst>
                </a:gridCol>
                <a:gridCol w="1391138">
                  <a:extLst>
                    <a:ext uri="{9D8B030D-6E8A-4147-A177-3AD203B41FA5}">
                      <a16:colId xmlns:a16="http://schemas.microsoft.com/office/drawing/2014/main" val="3288167034"/>
                    </a:ext>
                  </a:extLst>
                </a:gridCol>
              </a:tblGrid>
              <a:tr h="2186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</a:rPr>
                        <a:t>Capacitance</a:t>
                      </a:r>
                    </a:p>
                  </a:txBody>
                  <a:tcPr marL="52996" marR="52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</a:rPr>
                        <a:t>Voltage [V]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</a:rPr>
                        <a:t>Powder concentration [g/l]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/>
                </a:tc>
                <a:extLst>
                  <a:ext uri="{0D108BD9-81ED-4DB2-BD59-A6C34878D82A}">
                    <a16:rowId xmlns:a16="http://schemas.microsoft.com/office/drawing/2014/main" val="1465131242"/>
                  </a:ext>
                </a:extLst>
              </a:tr>
              <a:tr h="141322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83985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134559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847591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849690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38160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377170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511836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518717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pF</a:t>
                      </a: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607164"/>
                  </a:ext>
                </a:extLst>
              </a:tr>
              <a:tr h="141322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270224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823496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392847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3066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923643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89998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585849"/>
                  </a:ext>
                </a:extLst>
              </a:tr>
              <a:tr h="51948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75245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635528"/>
                  </a:ext>
                </a:extLst>
              </a:tr>
              <a:tr h="141322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n-US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003660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233353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774978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580247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580471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020649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991873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052516"/>
                  </a:ext>
                </a:extLst>
              </a:tr>
              <a:tr h="14132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56532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DEF70D00-1E5B-D87A-E965-5343FC98C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542" y="1582472"/>
            <a:ext cx="3938009" cy="2953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5D72E5-3BB6-96B4-DBF9-A0C964FE5072}"/>
              </a:ext>
            </a:extLst>
          </p:cNvPr>
          <p:cNvSpPr txBox="1"/>
          <p:nvPr/>
        </p:nvSpPr>
        <p:spPr>
          <a:xfrm>
            <a:off x="436729" y="1509854"/>
            <a:ext cx="4135271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Experimental study was conducted on Hybrid DT-110 </a:t>
            </a:r>
            <a:r>
              <a:rPr lang="en-US" dirty="0" err="1">
                <a:solidFill>
                  <a:srgbClr val="676559"/>
                </a:solidFill>
              </a:rPr>
              <a:t>μEDM</a:t>
            </a:r>
            <a:r>
              <a:rPr lang="en-US" dirty="0">
                <a:solidFill>
                  <a:srgbClr val="676559"/>
                </a:solidFill>
              </a:rPr>
              <a:t> Machine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Orthogonal array with 3 parameters in 3 dimensions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Capacitance and voltage settings were divided into 3 levels each (100 pF, 1 </a:t>
            </a:r>
            <a:r>
              <a:rPr lang="en-US" dirty="0" err="1">
                <a:solidFill>
                  <a:srgbClr val="676559"/>
                </a:solidFill>
              </a:rPr>
              <a:t>nF</a:t>
            </a:r>
            <a:r>
              <a:rPr lang="en-US" dirty="0">
                <a:solidFill>
                  <a:srgbClr val="676559"/>
                </a:solidFill>
              </a:rPr>
              <a:t>, and 10 </a:t>
            </a:r>
            <a:r>
              <a:rPr lang="en-US" dirty="0" err="1">
                <a:solidFill>
                  <a:srgbClr val="676559"/>
                </a:solidFill>
              </a:rPr>
              <a:t>nF</a:t>
            </a:r>
            <a:r>
              <a:rPr lang="en-US" dirty="0">
                <a:solidFill>
                  <a:srgbClr val="676559"/>
                </a:solidFill>
              </a:rPr>
              <a:t> for capacitance; 90 V, 100 V, and 110 V for voltage).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Each experimental trial was conducted using a 0.03 mm/min feed, with the aim of machining 0.050 mm in depth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Tungsten carbide electrode diameter tool was decreased from 2 mm to 0.62mm using micro turning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765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92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539B-1E38-4316-CB70-AAB2E6EB9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Methodology: Wire EDM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94922-EBEC-5075-C448-079E402055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3877B2-0130-7ADB-DEEC-FB081ADBD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80287"/>
            <a:ext cx="4364190" cy="2909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0759F5-A0C6-DE27-7FB9-C33F3A385851}"/>
              </a:ext>
            </a:extLst>
          </p:cNvPr>
          <p:cNvSpPr txBox="1"/>
          <p:nvPr/>
        </p:nvSpPr>
        <p:spPr>
          <a:xfrm>
            <a:off x="311700" y="1973188"/>
            <a:ext cx="41352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Experimental study was conducted on Hybrid DT-110 </a:t>
            </a:r>
            <a:r>
              <a:rPr lang="en-US" dirty="0" err="1">
                <a:solidFill>
                  <a:srgbClr val="676559"/>
                </a:solidFill>
              </a:rPr>
              <a:t>μEDM</a:t>
            </a:r>
            <a:r>
              <a:rPr lang="en-US" dirty="0">
                <a:solidFill>
                  <a:srgbClr val="676559"/>
                </a:solidFill>
              </a:rPr>
              <a:t> Machine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50-µm diameter tungsten wire to cut 3x20x0.025 mm dimensions on both sides of 9 titanium plates 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Three discharge energy values: low (100 pF and 90 V), medium (1 </a:t>
            </a:r>
            <a:r>
              <a:rPr lang="en-US" dirty="0" err="1">
                <a:solidFill>
                  <a:srgbClr val="676559"/>
                </a:solidFill>
              </a:rPr>
              <a:t>nF</a:t>
            </a:r>
            <a:r>
              <a:rPr lang="en-US" dirty="0">
                <a:solidFill>
                  <a:srgbClr val="676559"/>
                </a:solidFill>
              </a:rPr>
              <a:t> and 100 V), and high (10 </a:t>
            </a:r>
            <a:r>
              <a:rPr lang="en-US" dirty="0" err="1">
                <a:solidFill>
                  <a:srgbClr val="676559"/>
                </a:solidFill>
              </a:rPr>
              <a:t>nF</a:t>
            </a:r>
            <a:r>
              <a:rPr lang="en-US" dirty="0">
                <a:solidFill>
                  <a:srgbClr val="676559"/>
                </a:solidFill>
              </a:rPr>
              <a:t> and 110 V)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52E3E-9179-EDDC-1D79-93364A821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53"/>
          <a:stretch/>
        </p:blipFill>
        <p:spPr bwMode="auto">
          <a:xfrm>
            <a:off x="4904999" y="1580287"/>
            <a:ext cx="3927301" cy="28291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6200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C542-603D-7EB7-DC67-A2C46310B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Methodology: Hardness test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D01402-64FE-8269-6BF8-E2BA4A2B00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F9B7BF-8CA2-9AE0-F294-6AB6B6EC1AF1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22B9BF-01FE-EBD3-A6BD-B0AA67247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76" b="94786" l="7775" r="96544">
                        <a14:foregroundMark x1="22246" y1="17318" x2="28510" y2="40410"/>
                        <a14:foregroundMark x1="20950" y1="7449" x2="21814" y2="1862"/>
                        <a14:foregroundMark x1="25054" y1="37803" x2="15767" y2="58845"/>
                        <a14:foregroundMark x1="32613" y1="42831" x2="35637" y2="65736"/>
                        <a14:foregroundMark x1="35637" y1="65736" x2="35637" y2="65736"/>
                        <a14:foregroundMark x1="37797" y1="76909" x2="18790" y2="75791"/>
                        <a14:foregroundMark x1="18790" y1="75791" x2="10151" y2="71322"/>
                        <a14:foregroundMark x1="13607" y1="77281" x2="11015" y2="94972"/>
                        <a14:foregroundMark x1="11015" y1="94972" x2="54644" y2="92737"/>
                        <a14:foregroundMark x1="8423" y1="69460" x2="8423" y2="69460"/>
                        <a14:foregroundMark x1="61771" y1="62756" x2="61771" y2="62756"/>
                        <a14:foregroundMark x1="71490" y1="61266" x2="71490" y2="61266"/>
                        <a14:foregroundMark x1="71058" y1="61266" x2="71058" y2="61266"/>
                        <a14:foregroundMark x1="71058" y1="61266" x2="71058" y2="61266"/>
                        <a14:foregroundMark x1="71058" y1="60894" x2="71058" y2="60894"/>
                        <a14:foregroundMark x1="72570" y1="59218" x2="58747" y2="71881"/>
                        <a14:foregroundMark x1="58747" y1="71881" x2="75162" y2="74302"/>
                        <a14:foregroundMark x1="75162" y1="74302" x2="75378" y2="47672"/>
                        <a14:foregroundMark x1="75378" y1="47672" x2="74298" y2="45810"/>
                        <a14:foregroundMark x1="62419" y1="54376" x2="58099" y2="67412"/>
                        <a14:foregroundMark x1="54860" y1="46741" x2="57667" y2="81378"/>
                        <a14:foregroundMark x1="65227" y1="49907" x2="63499" y2="49907"/>
                        <a14:foregroundMark x1="66955" y1="48417" x2="66955" y2="48417"/>
                        <a14:foregroundMark x1="69762" y1="48417" x2="69762" y2="48417"/>
                        <a14:foregroundMark x1="79266" y1="67412" x2="79266" y2="67412"/>
                        <a14:foregroundMark x1="81425" y1="67784" x2="81425" y2="67784"/>
                        <a14:foregroundMark x1="91145" y1="89199" x2="91145" y2="89199"/>
                        <a14:foregroundMark x1="90065" y1="90317" x2="90065" y2="90317"/>
                        <a14:foregroundMark x1="94816" y1="91248" x2="94816" y2="91248"/>
                        <a14:foregroundMark x1="96544" y1="91248" x2="96544" y2="912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91760" y="1409383"/>
            <a:ext cx="2952800" cy="34247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037580-69D8-F0BD-C6CB-A4D234C4209B}"/>
              </a:ext>
            </a:extLst>
          </p:cNvPr>
          <p:cNvSpPr txBox="1"/>
          <p:nvPr/>
        </p:nvSpPr>
        <p:spPr>
          <a:xfrm>
            <a:off x="409389" y="1986930"/>
            <a:ext cx="41352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Falcon 300 hardness tester used to investigate hardness of Micro EDM machined samples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Vickers 200 g with 10-second dwelling time used for hardness value acquisition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Three measurements conducted for each of the 27 experiments to ensure comprehensive statistical dataset</a:t>
            </a:r>
          </a:p>
        </p:txBody>
      </p:sp>
    </p:spTree>
    <p:extLst>
      <p:ext uri="{BB962C8B-B14F-4D97-AF65-F5344CB8AC3E}">
        <p14:creationId xmlns:p14="http://schemas.microsoft.com/office/powerpoint/2010/main" val="176311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DCDE-E236-39C1-2F19-C2478AEB7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Methodology: Surface roughness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4103F0-5D34-083E-DB44-44049D304B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D222F2-76BA-2A4D-01FF-15721B8C8C71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[video-to-gif output image]">
            <a:extLst>
              <a:ext uri="{FF2B5EF4-FFF2-40B4-BE49-F238E27FC236}">
                <a16:creationId xmlns:a16="http://schemas.microsoft.com/office/drawing/2014/main" id="{CF778D94-0ED6-C1BE-15C7-8FF4EF6F2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262" y="1971396"/>
            <a:ext cx="3663546" cy="2063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19AD2B-092A-BDB3-DAF5-8B2B30EE4FFC}"/>
              </a:ext>
            </a:extLst>
          </p:cNvPr>
          <p:cNvSpPr txBox="1"/>
          <p:nvPr/>
        </p:nvSpPr>
        <p:spPr>
          <a:xfrm>
            <a:off x="436729" y="1971396"/>
            <a:ext cx="41352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A Portable Surface Roughness Gauge was used for the measurements of micro Wire EDM machined samples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Experiments for each parameter combination was repeated 3 times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The height of the probe position was calibrated using the built-in leveling indicator of the Portable Surface Roughness Gauge</a:t>
            </a:r>
          </a:p>
        </p:txBody>
      </p:sp>
    </p:spTree>
    <p:extLst>
      <p:ext uri="{BB962C8B-B14F-4D97-AF65-F5344CB8AC3E}">
        <p14:creationId xmlns:p14="http://schemas.microsoft.com/office/powerpoint/2010/main" val="257615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DC187-26E7-DA47-2EA7-9B0FE7C9A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Methodology: Contact angle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932944-2836-DB1F-58E9-DDFBFC9F82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624CD-756A-254E-0E24-0C1F10B01EE8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CFD2CC9-152F-587A-3691-9E40F1391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400" y="1903448"/>
            <a:ext cx="3716020" cy="2888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82A9C7-4874-C45A-D45F-A30916483D65}"/>
              </a:ext>
            </a:extLst>
          </p:cNvPr>
          <p:cNvSpPr txBox="1"/>
          <p:nvPr/>
        </p:nvSpPr>
        <p:spPr>
          <a:xfrm>
            <a:off x="436729" y="2042235"/>
            <a:ext cx="4135271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Contact angle measurements were conducted using OCA 25 contact angle measurement machine</a:t>
            </a:r>
            <a:endParaRPr lang="ru-RU" dirty="0">
              <a:solidFill>
                <a:srgbClr val="676559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The sessile drop method was employed for contact angle measurement</a:t>
            </a:r>
            <a:endParaRPr lang="ru-RU" dirty="0">
              <a:solidFill>
                <a:srgbClr val="676559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Overall, 27 experiments were performed, with three experiments for each combination of input parameters</a:t>
            </a:r>
            <a:endParaRPr lang="ru-RU" dirty="0">
              <a:solidFill>
                <a:srgbClr val="676559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559"/>
                </a:solidFill>
              </a:rPr>
              <a:t>Deionized water was utilized as the liquid for contact angle measurements</a:t>
            </a:r>
          </a:p>
        </p:txBody>
      </p:sp>
      <p:pic>
        <p:nvPicPr>
          <p:cNvPr id="14340" name="Picture 4" descr="OCA Optical contact angle measuring and contour analysis systems -  DataPhysics Instruments">
            <a:extLst>
              <a:ext uri="{FF2B5EF4-FFF2-40B4-BE49-F238E27FC236}">
                <a16:creationId xmlns:a16="http://schemas.microsoft.com/office/drawing/2014/main" id="{3692E205-F6D1-9B33-75F3-4531D2DB6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55" b="91753" l="6178" r="94595">
                        <a14:foregroundMark x1="38610" y1="11340" x2="38610" y2="11340"/>
                        <a14:foregroundMark x1="36293" y1="8247" x2="36680" y2="7216"/>
                        <a14:foregroundMark x1="38610" y1="6186" x2="38610" y2="6186"/>
                        <a14:foregroundMark x1="33205" y1="5155" x2="33205" y2="5155"/>
                        <a14:foregroundMark x1="33591" y1="12371" x2="33591" y2="12371"/>
                        <a14:foregroundMark x1="35907" y1="24742" x2="35907" y2="24742"/>
                        <a14:foregroundMark x1="35907" y1="21649" x2="35907" y2="21649"/>
                        <a14:foregroundMark x1="35907" y1="25773" x2="35907" y2="25773"/>
                        <a14:foregroundMark x1="8494" y1="54639" x2="8494" y2="54639"/>
                        <a14:foregroundMark x1="7336" y1="53608" x2="7336" y2="53608"/>
                        <a14:foregroundMark x1="6564" y1="52577" x2="6564" y2="52577"/>
                        <a14:foregroundMark x1="6178" y1="54639" x2="6178" y2="54639"/>
                        <a14:foregroundMark x1="22394" y1="61856" x2="22394" y2="61856"/>
                        <a14:foregroundMark x1="37838" y1="51546" x2="37838" y2="51546"/>
                        <a14:foregroundMark x1="38224" y1="46907" x2="38224" y2="46907"/>
                        <a14:foregroundMark x1="44015" y1="50515" x2="44015" y2="50515"/>
                        <a14:foregroundMark x1="42085" y1="48454" x2="42085" y2="49485"/>
                        <a14:foregroundMark x1="42085" y1="50000" x2="42085" y2="50000"/>
                        <a14:foregroundMark x1="42857" y1="51546" x2="42857" y2="51546"/>
                        <a14:foregroundMark x1="42857" y1="51546" x2="42857" y2="51546"/>
                        <a14:foregroundMark x1="42471" y1="51031" x2="42471" y2="51031"/>
                        <a14:foregroundMark x1="42085" y1="52062" x2="40154" y2="53093"/>
                        <a14:foregroundMark x1="42857" y1="48969" x2="40927" y2="57216"/>
                        <a14:foregroundMark x1="31274" y1="67010" x2="28571" y2="65464"/>
                        <a14:foregroundMark x1="52124" y1="68041" x2="52124" y2="68041"/>
                        <a14:foregroundMark x1="54826" y1="86598" x2="54826" y2="86598"/>
                        <a14:foregroundMark x1="22394" y1="91753" x2="22394" y2="91753"/>
                        <a14:foregroundMark x1="6178" y1="86598" x2="6178" y2="86598"/>
                        <a14:foregroundMark x1="44788" y1="12887" x2="44788" y2="12887"/>
                        <a14:foregroundMark x1="28958" y1="51546" x2="28958" y2="51546"/>
                        <a14:foregroundMark x1="26641" y1="51031" x2="26641" y2="51031"/>
                        <a14:foregroundMark x1="16988" y1="50000" x2="16988" y2="50000"/>
                        <a14:foregroundMark x1="10039" y1="54124" x2="10039" y2="54124"/>
                        <a14:foregroundMark x1="16216" y1="91753" x2="16216" y2="91753"/>
                        <a14:backgroundMark x1="33591" y1="47423" x2="33591" y2="47423"/>
                        <a14:backgroundMark x1="77606" y1="62371" x2="77606" y2="62371"/>
                        <a14:backgroundMark x1="78378" y1="76804" x2="78378" y2="76804"/>
                        <a14:backgroundMark x1="79923" y1="68557" x2="79923" y2="68557"/>
                        <a14:backgroundMark x1="77606" y1="74742" x2="71815" y2="84021"/>
                        <a14:backgroundMark x1="77992" y1="70619" x2="84556" y2="61856"/>
                        <a14:backgroundMark x1="71042" y1="69588" x2="87645" y2="70619"/>
                        <a14:backgroundMark x1="96911" y1="64433" x2="91120" y2="75258"/>
                        <a14:backgroundMark x1="73745" y1="71134" x2="75290" y2="80412"/>
                        <a14:backgroundMark x1="76448" y1="72680" x2="73745" y2="659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363" y="854496"/>
            <a:ext cx="4585245" cy="343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92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EFE16-B93D-6CA9-5AB3-5BD64B176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Bacterial attachment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1A3F80-D525-24CC-AD01-163264A5C7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08D937-0C3B-F8E6-4F97-1728724A7848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9CFB2A-7FF7-1AC9-F8B9-218D1405958A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122D31C-06CC-BFDE-D291-2DDFF626D8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095515"/>
              </p:ext>
            </p:extLst>
          </p:nvPr>
        </p:nvGraphicFramePr>
        <p:xfrm>
          <a:off x="679336" y="1273148"/>
          <a:ext cx="75953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544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Results: Macro EDM (MRR and Overcut)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1110093" y="1270679"/>
            <a:ext cx="7563849" cy="5727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18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of SN ratios for MRR versus Discharge current, Time-on, Time-off, Gap voltage for 0 and 5 g/l concentration</a:t>
            </a:r>
            <a:endParaRPr lang="ru-RU" sz="16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F34970-3556-AD56-A5E6-D305D82D4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303" y="2121398"/>
            <a:ext cx="3219441" cy="2146294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B6006A4-8D8F-AEAF-B802-E9AF2AC9D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744" y="2121398"/>
            <a:ext cx="3220257" cy="21462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BBFAAD-99AC-FBB8-5721-997CF2385EBC}"/>
              </a:ext>
            </a:extLst>
          </p:cNvPr>
          <p:cNvSpPr txBox="1"/>
          <p:nvPr/>
        </p:nvSpPr>
        <p:spPr>
          <a:xfrm>
            <a:off x="1264690" y="1278477"/>
            <a:ext cx="7127822" cy="703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ctr">
              <a:lnSpc>
                <a:spcPct val="115000"/>
              </a:lnSpc>
              <a:buClr>
                <a:schemeClr val="lt2"/>
              </a:buClr>
              <a:buSzPts val="1800"/>
            </a:pPr>
            <a:r>
              <a:rPr lang="en-US" sz="1800" dirty="0">
                <a:solidFill>
                  <a:srgbClr val="676559"/>
                </a:solidFill>
                <a:latin typeface="Times New Roman" panose="02020603050405020304" pitchFamily="18" charset="0"/>
              </a:rPr>
              <a:t>Mean of SN ratios for Overcut versus Discharge current, Time-on, Time-off, Gap voltage </a:t>
            </a:r>
            <a:r>
              <a:rPr lang="en-US" sz="18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 0 and 5 g/l concentration</a:t>
            </a:r>
            <a:endParaRPr lang="en-US" sz="1800" dirty="0">
              <a:solidFill>
                <a:srgbClr val="67655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779E61-B4F8-5CE0-004F-11D692D62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6303" y="2121398"/>
            <a:ext cx="3219441" cy="21462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023A43-60EC-E748-E2C2-18292F30E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6152" y="2121399"/>
            <a:ext cx="3219440" cy="214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Results: Micro EDM (MRR and Overcut)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66F348-EF7F-0576-D7F4-7B4E4D87A5B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810827FD-79CA-7017-871D-E2D8F0819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1803575"/>
            <a:ext cx="4058920" cy="27057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0928D6-B106-DD55-9CC9-396BB77605B1}"/>
              </a:ext>
            </a:extLst>
          </p:cNvPr>
          <p:cNvSpPr txBox="1"/>
          <p:nvPr/>
        </p:nvSpPr>
        <p:spPr>
          <a:xfrm>
            <a:off x="288840" y="1249062"/>
            <a:ext cx="40817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of SN ratios for MRR versus Capacitance, Voltage, and Powder Concentration</a:t>
            </a:r>
            <a:endParaRPr lang="en-US" dirty="0">
              <a:solidFill>
                <a:srgbClr val="676559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FACE53-A852-83FE-DFEB-7E4928F02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140" y="1803575"/>
            <a:ext cx="4058920" cy="27059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FB47B17-49F6-341E-BCC0-ADA8C62AE08A}"/>
              </a:ext>
            </a:extLst>
          </p:cNvPr>
          <p:cNvSpPr txBox="1"/>
          <p:nvPr/>
        </p:nvSpPr>
        <p:spPr>
          <a:xfrm>
            <a:off x="4495176" y="1221089"/>
            <a:ext cx="4112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of SN ratios for Overcut versus Capacitance, Voltage, and Powder Concentration</a:t>
            </a:r>
            <a:endParaRPr lang="en-US" dirty="0">
              <a:solidFill>
                <a:srgbClr val="6765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9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Results: Micro EDM (Optical microscope)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5397190" y="1249062"/>
            <a:ext cx="3549410" cy="3627738"/>
          </a:xfrm>
        </p:spPr>
        <p:txBody>
          <a:bodyPr/>
          <a:lstStyle/>
          <a:p>
            <a:pPr marL="114300" indent="0" algn="just">
              <a:buNone/>
            </a:pPr>
            <a:r>
              <a:rPr lang="en-US" sz="16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Optical microscope captures of micro-EDM treated Ti-6Al-4V holes for different discharge energies </a:t>
            </a:r>
          </a:p>
          <a:p>
            <a:pPr marL="114300" indent="0">
              <a:buNone/>
            </a:pPr>
            <a:endParaRPr lang="en-US" sz="1600" dirty="0">
              <a:solidFill>
                <a:srgbClr val="67655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Tungsten carbide electrode tool</a:t>
            </a:r>
          </a:p>
          <a:p>
            <a:pPr marL="114300" indent="0">
              <a:buNone/>
            </a:pPr>
            <a:endParaRPr lang="en-US" sz="1600" dirty="0">
              <a:solidFill>
                <a:srgbClr val="67655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6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onstant electrode rotational speed of 1000 rpm</a:t>
            </a:r>
          </a:p>
          <a:p>
            <a:endParaRPr lang="ru-RU" sz="1600" b="1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6FC78D9E-AEAA-C1F5-E1AE-C1192E11E1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514133"/>
              </p:ext>
            </p:extLst>
          </p:nvPr>
        </p:nvGraphicFramePr>
        <p:xfrm>
          <a:off x="288840" y="1129038"/>
          <a:ext cx="4936299" cy="4041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949756" imgH="4872085" progId="Word.Document.12">
                  <p:embed/>
                </p:oleObj>
              </mc:Choice>
              <mc:Fallback>
                <p:oleObj name="Document" r:id="rId3" imgW="5949756" imgH="48720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840" y="1129038"/>
                        <a:ext cx="4936299" cy="4041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CEBE2A2-C562-2E1C-666E-31C13BB646F9}"/>
              </a:ext>
            </a:extLst>
          </p:cNvPr>
          <p:cNvSpPr txBox="1"/>
          <p:nvPr/>
        </p:nvSpPr>
        <p:spPr>
          <a:xfrm>
            <a:off x="716669" y="2278070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a) 0.405 µJ</a:t>
            </a:r>
            <a:r>
              <a:rPr lang="en-US" sz="1100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371F49-3F3E-967D-2341-E803126FA4DF}"/>
              </a:ext>
            </a:extLst>
          </p:cNvPr>
          <p:cNvSpPr txBox="1"/>
          <p:nvPr/>
        </p:nvSpPr>
        <p:spPr>
          <a:xfrm>
            <a:off x="2419050" y="2279033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0.5 µJ</a:t>
            </a:r>
            <a:endParaRPr lang="en-US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255223-A289-2923-457E-1DAEB069DC5F}"/>
              </a:ext>
            </a:extLst>
          </p:cNvPr>
          <p:cNvSpPr txBox="1"/>
          <p:nvPr/>
        </p:nvSpPr>
        <p:spPr>
          <a:xfrm>
            <a:off x="4042709" y="2278070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c) 0.605 µJ</a:t>
            </a:r>
            <a:endParaRPr lang="en-US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C78C2A-A03D-AEE0-F51F-EDDFCF7CC6E7}"/>
              </a:ext>
            </a:extLst>
          </p:cNvPr>
          <p:cNvSpPr txBox="1"/>
          <p:nvPr/>
        </p:nvSpPr>
        <p:spPr>
          <a:xfrm>
            <a:off x="728667" y="3563345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4.05 µJ</a:t>
            </a:r>
            <a:endParaRPr lang="en-US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B3DB5-A000-746E-EDB2-A76DE8B58031}"/>
              </a:ext>
            </a:extLst>
          </p:cNvPr>
          <p:cNvSpPr txBox="1"/>
          <p:nvPr/>
        </p:nvSpPr>
        <p:spPr>
          <a:xfrm>
            <a:off x="2431048" y="3564308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5 µJ</a:t>
            </a:r>
            <a:endParaRPr lang="en-US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5E7290-5AE1-000C-B93F-A73DFD31E87A}"/>
              </a:ext>
            </a:extLst>
          </p:cNvPr>
          <p:cNvSpPr txBox="1"/>
          <p:nvPr/>
        </p:nvSpPr>
        <p:spPr>
          <a:xfrm>
            <a:off x="4054707" y="3563345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f) 6.05 µJ</a:t>
            </a: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52B5BE-9CF8-DC1D-CFF9-41C26B661720}"/>
              </a:ext>
            </a:extLst>
          </p:cNvPr>
          <p:cNvSpPr txBox="1"/>
          <p:nvPr/>
        </p:nvSpPr>
        <p:spPr>
          <a:xfrm>
            <a:off x="728667" y="4880927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g) 40.5 µJ</a:t>
            </a:r>
            <a:endParaRPr lang="en-US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D686D6-4419-1A82-578F-E75F7FEB9E69}"/>
              </a:ext>
            </a:extLst>
          </p:cNvPr>
          <p:cNvSpPr txBox="1"/>
          <p:nvPr/>
        </p:nvSpPr>
        <p:spPr>
          <a:xfrm>
            <a:off x="2431048" y="4881890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h) 50 µJ</a:t>
            </a:r>
            <a:endParaRPr lang="en-US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E89486-2E94-4EF3-B9F4-A3CDF14E0EF9}"/>
              </a:ext>
            </a:extLst>
          </p:cNvPr>
          <p:cNvSpPr txBox="1"/>
          <p:nvPr/>
        </p:nvSpPr>
        <p:spPr>
          <a:xfrm>
            <a:off x="4054707" y="4880927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60.5 µJ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449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E8517-4AE6-6E03-A0B9-966090D9C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681390"/>
            <a:ext cx="8520600" cy="572700"/>
          </a:xfrm>
        </p:spPr>
        <p:txBody>
          <a:bodyPr/>
          <a:lstStyle/>
          <a:p>
            <a:r>
              <a:rPr lang="en-US" dirty="0"/>
              <a:t>Results: SEM images of Micro EDM treated samples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87BE39-0D72-FAC5-13F2-2D216D7A70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5F6DE7-998E-52E3-5464-8A3C6C2C831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066660" y="1519326"/>
            <a:ext cx="3765639" cy="3563213"/>
          </a:xfrm>
        </p:spPr>
        <p:txBody>
          <a:bodyPr/>
          <a:lstStyle/>
          <a:p>
            <a:pPr marL="114300" indent="0" algn="just">
              <a:buNone/>
            </a:pPr>
            <a:r>
              <a:rPr lang="en-US" sz="18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SEM captures for different discharge energies for micro-EDM of Ti-6Al-4V </a:t>
            </a:r>
          </a:p>
          <a:p>
            <a:pPr marL="114300" indent="0" algn="just">
              <a:buNone/>
            </a:pPr>
            <a:endParaRPr lang="en-US" sz="1800" dirty="0">
              <a:solidFill>
                <a:srgbClr val="67655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en-US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Tungsten carbide electrode tool</a:t>
            </a:r>
          </a:p>
          <a:p>
            <a:pPr marL="114300" indent="0">
              <a:buNone/>
            </a:pPr>
            <a:endParaRPr lang="en-US" dirty="0">
              <a:solidFill>
                <a:srgbClr val="67655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7AC141BB-9CF2-FB73-3DD5-FB8F10987C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931595"/>
              </p:ext>
            </p:extLst>
          </p:nvPr>
        </p:nvGraphicFramePr>
        <p:xfrm>
          <a:off x="311699" y="1141570"/>
          <a:ext cx="464185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945795" imgH="5205059" progId="Word.Document.12">
                  <p:embed/>
                </p:oleObj>
              </mc:Choice>
              <mc:Fallback>
                <p:oleObj name="Document" r:id="rId3" imgW="5945795" imgH="52050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1699" y="1141570"/>
                        <a:ext cx="4641850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F8AC03CE-9DD2-0B42-F825-DE59BAC97C2D}"/>
              </a:ext>
            </a:extLst>
          </p:cNvPr>
          <p:cNvSpPr txBox="1"/>
          <p:nvPr/>
        </p:nvSpPr>
        <p:spPr>
          <a:xfrm>
            <a:off x="570188" y="2316893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a) 0.405 µJ</a:t>
            </a:r>
            <a:r>
              <a:rPr lang="en-US" sz="1100" dirty="0"/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45DBB3-8315-4320-112D-E97C7BC501BD}"/>
              </a:ext>
            </a:extLst>
          </p:cNvPr>
          <p:cNvSpPr txBox="1"/>
          <p:nvPr/>
        </p:nvSpPr>
        <p:spPr>
          <a:xfrm>
            <a:off x="2272569" y="2317856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0.5 µJ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50D7BF-5042-517C-A6DA-7623A49FFDE6}"/>
              </a:ext>
            </a:extLst>
          </p:cNvPr>
          <p:cNvSpPr txBox="1"/>
          <p:nvPr/>
        </p:nvSpPr>
        <p:spPr>
          <a:xfrm>
            <a:off x="3896228" y="2316893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c) 0.605 µJ</a:t>
            </a:r>
            <a:endParaRPr lang="en-US"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6F5F23-8613-EAF6-B504-05EC7879C6A4}"/>
              </a:ext>
            </a:extLst>
          </p:cNvPr>
          <p:cNvSpPr txBox="1"/>
          <p:nvPr/>
        </p:nvSpPr>
        <p:spPr>
          <a:xfrm>
            <a:off x="582186" y="3602168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4.05 µJ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2DF68F-9219-6C26-BB54-B3B74639C978}"/>
              </a:ext>
            </a:extLst>
          </p:cNvPr>
          <p:cNvSpPr txBox="1"/>
          <p:nvPr/>
        </p:nvSpPr>
        <p:spPr>
          <a:xfrm>
            <a:off x="2284567" y="3603131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5 µJ</a:t>
            </a:r>
            <a:endParaRPr lang="en-US"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1598C2-C282-1884-14E3-305CC4D963E0}"/>
              </a:ext>
            </a:extLst>
          </p:cNvPr>
          <p:cNvSpPr txBox="1"/>
          <p:nvPr/>
        </p:nvSpPr>
        <p:spPr>
          <a:xfrm>
            <a:off x="3908226" y="3602168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f) 6.05 µJ</a:t>
            </a:r>
            <a:endParaRPr lang="en-US" sz="11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B75F52-BD64-57CC-F2E8-D0B3AFF9DB4E}"/>
              </a:ext>
            </a:extLst>
          </p:cNvPr>
          <p:cNvSpPr txBox="1"/>
          <p:nvPr/>
        </p:nvSpPr>
        <p:spPr>
          <a:xfrm>
            <a:off x="582186" y="4904252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g) 40.5 µJ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391287-7267-3BED-48F6-DA5D80006C9D}"/>
              </a:ext>
            </a:extLst>
          </p:cNvPr>
          <p:cNvSpPr txBox="1"/>
          <p:nvPr/>
        </p:nvSpPr>
        <p:spPr>
          <a:xfrm>
            <a:off x="2284567" y="4905215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h) 50 µJ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D30821-89B3-2475-5951-66657718C532}"/>
              </a:ext>
            </a:extLst>
          </p:cNvPr>
          <p:cNvSpPr txBox="1"/>
          <p:nvPr/>
        </p:nvSpPr>
        <p:spPr>
          <a:xfrm>
            <a:off x="3908226" y="4904252"/>
            <a:ext cx="11704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solidFill>
                  <a:srgbClr val="67655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rgbClr val="67655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60.5 µJ</a:t>
            </a:r>
            <a:endParaRPr lang="en-US" sz="1100" dirty="0"/>
          </a:p>
        </p:txBody>
      </p:sp>
      <p:pic>
        <p:nvPicPr>
          <p:cNvPr id="34" name="Graphic 33" descr="Film reel outline">
            <a:extLst>
              <a:ext uri="{FF2B5EF4-FFF2-40B4-BE49-F238E27FC236}">
                <a16:creationId xmlns:a16="http://schemas.microsoft.com/office/drawing/2014/main" id="{4C165CC8-1388-6DB2-4B2B-0F108FB53B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33638" y="2783902"/>
            <a:ext cx="594733" cy="59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6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00" y="2261471"/>
            <a:ext cx="8520600" cy="572700"/>
          </a:xfrm>
        </p:spPr>
        <p:txBody>
          <a:bodyPr/>
          <a:lstStyle/>
          <a:p>
            <a:r>
              <a:rPr lang="en-US" sz="3200" dirty="0"/>
              <a:t>Outline</a:t>
            </a:r>
            <a:endParaRPr lang="ru-RU" sz="3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C0FBD10-7CFA-6B33-13E3-8F1704E3FB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4359310"/>
              </p:ext>
            </p:extLst>
          </p:nvPr>
        </p:nvGraphicFramePr>
        <p:xfrm>
          <a:off x="2360875" y="810787"/>
          <a:ext cx="5605347" cy="3852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82B8A25-83EA-08FF-DB9A-B12F7481FBFF}"/>
              </a:ext>
            </a:extLst>
          </p:cNvPr>
          <p:cNvSpPr txBox="1"/>
          <p:nvPr/>
        </p:nvSpPr>
        <p:spPr>
          <a:xfrm>
            <a:off x="2527609" y="1027277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86167A-6833-8746-FC07-171C6C68292B}"/>
              </a:ext>
            </a:extLst>
          </p:cNvPr>
          <p:cNvSpPr txBox="1"/>
          <p:nvPr/>
        </p:nvSpPr>
        <p:spPr>
          <a:xfrm>
            <a:off x="2832408" y="1644374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5B8CB-473B-CD1E-D306-03623461740D}"/>
              </a:ext>
            </a:extLst>
          </p:cNvPr>
          <p:cNvSpPr txBox="1"/>
          <p:nvPr/>
        </p:nvSpPr>
        <p:spPr>
          <a:xfrm>
            <a:off x="3003393" y="2254694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45F07-5F9A-52F4-F0CB-9914FCF78EE0}"/>
              </a:ext>
            </a:extLst>
          </p:cNvPr>
          <p:cNvSpPr txBox="1"/>
          <p:nvPr/>
        </p:nvSpPr>
        <p:spPr>
          <a:xfrm>
            <a:off x="2995960" y="2874598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CDB13D-8D63-A170-2148-3AE5FB28A7E1}"/>
              </a:ext>
            </a:extLst>
          </p:cNvPr>
          <p:cNvSpPr txBox="1"/>
          <p:nvPr/>
        </p:nvSpPr>
        <p:spPr>
          <a:xfrm>
            <a:off x="2839843" y="3483520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E3982A-A2E4-45EA-57EC-D1E361C0D864}"/>
              </a:ext>
            </a:extLst>
          </p:cNvPr>
          <p:cNvSpPr txBox="1"/>
          <p:nvPr/>
        </p:nvSpPr>
        <p:spPr>
          <a:xfrm>
            <a:off x="2505307" y="4090869"/>
            <a:ext cx="2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4702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38C25-F5E5-4926-2112-D1A056CE7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61256"/>
            <a:ext cx="8520600" cy="572700"/>
          </a:xfrm>
        </p:spPr>
        <p:txBody>
          <a:bodyPr/>
          <a:lstStyle/>
          <a:p>
            <a:r>
              <a:rPr lang="en-US" dirty="0"/>
              <a:t>Results: EDS analysis (Micro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186058-0969-3C10-B71D-C6D3B440E4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0217E-E6D1-6C62-C707-92DAAB95009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7CEB54-75B6-7A8E-67F0-7BFB47BC440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591600" y="1706284"/>
            <a:ext cx="4436992" cy="3812411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srgbClr val="676559"/>
                </a:solidFill>
              </a:rPr>
              <a:t>Ti-6Al-4V alloy used had 90 wt.% </a:t>
            </a:r>
            <a:r>
              <a:rPr lang="en-US" sz="1600" dirty="0" err="1">
                <a:solidFill>
                  <a:srgbClr val="676559"/>
                </a:solidFill>
              </a:rPr>
              <a:t>Ti</a:t>
            </a:r>
            <a:r>
              <a:rPr lang="en-US" sz="1600" dirty="0">
                <a:solidFill>
                  <a:srgbClr val="676559"/>
                </a:solidFill>
              </a:rPr>
              <a:t>, 6 wt.% Al, 4 wt.% V, 0.2 wt.% O, and 0.05 wt.% N.</a:t>
            </a:r>
          </a:p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srgbClr val="676559"/>
                </a:solidFill>
              </a:rPr>
              <a:t>Material transfer was observed from tungsten carbide electrode and hydroxyapatite powder in dielectric.</a:t>
            </a:r>
          </a:p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srgbClr val="676559"/>
                </a:solidFill>
              </a:rPr>
              <a:t>Tungsten was identified from electrode and calcium and phosphorus from hydroxyapatite powder.</a:t>
            </a:r>
          </a:p>
          <a:p>
            <a:pPr marL="114300" indent="0" algn="just">
              <a:spcAft>
                <a:spcPts val="600"/>
              </a:spcAft>
              <a:buNone/>
            </a:pPr>
            <a:r>
              <a:rPr lang="en-US" sz="1600" dirty="0">
                <a:solidFill>
                  <a:srgbClr val="676559"/>
                </a:solidFill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0F097E7-3978-D8CF-A257-45F27DE76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63213"/>
              </p:ext>
            </p:extLst>
          </p:nvPr>
        </p:nvGraphicFramePr>
        <p:xfrm>
          <a:off x="311700" y="1803475"/>
          <a:ext cx="4279900" cy="241237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472748878"/>
                    </a:ext>
                  </a:extLst>
                </a:gridCol>
                <a:gridCol w="831215">
                  <a:extLst>
                    <a:ext uri="{9D8B030D-6E8A-4147-A177-3AD203B41FA5}">
                      <a16:colId xmlns:a16="http://schemas.microsoft.com/office/drawing/2014/main" val="3124593259"/>
                    </a:ext>
                  </a:extLst>
                </a:gridCol>
                <a:gridCol w="1708785">
                  <a:extLst>
                    <a:ext uri="{9D8B030D-6E8A-4147-A177-3AD203B41FA5}">
                      <a16:colId xmlns:a16="http://schemas.microsoft.com/office/drawing/2014/main" val="86745043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371642608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Element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Line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Mass%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Atom%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74775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2.87±0.01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6.00±0.02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028843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0.18±0.00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0.33±0.01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307073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Ca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0.02±0.00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0.03±0.00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584823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Ti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70.46±0.04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82.9±0.05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476598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3.15±0.01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3.49±0.01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791348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Co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0.17±0.01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0.16±0.01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08923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23.14±0.04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7.09±0.01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358483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023737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u="none" dirty="0">
                          <a:solidFill>
                            <a:srgbClr val="000000"/>
                          </a:solidFill>
                          <a:effectLst/>
                        </a:rPr>
                        <a:t>Fitting ratio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0.0450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785554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B6A8B93-2459-42C3-0FF9-E118996FA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25692"/>
              </p:ext>
            </p:extLst>
          </p:nvPr>
        </p:nvGraphicFramePr>
        <p:xfrm>
          <a:off x="311700" y="1819971"/>
          <a:ext cx="4260299" cy="2562274"/>
        </p:xfrm>
        <a:graphic>
          <a:graphicData uri="http://schemas.openxmlformats.org/drawingml/2006/table">
            <a:tbl>
              <a:tblPr firstRow="1" firstCol="1" bandRow="1"/>
              <a:tblGrid>
                <a:gridCol w="1018086">
                  <a:extLst>
                    <a:ext uri="{9D8B030D-6E8A-4147-A177-3AD203B41FA5}">
                      <a16:colId xmlns:a16="http://schemas.microsoft.com/office/drawing/2014/main" val="1865207218"/>
                    </a:ext>
                  </a:extLst>
                </a:gridCol>
                <a:gridCol w="1018086">
                  <a:extLst>
                    <a:ext uri="{9D8B030D-6E8A-4147-A177-3AD203B41FA5}">
                      <a16:colId xmlns:a16="http://schemas.microsoft.com/office/drawing/2014/main" val="1955798744"/>
                    </a:ext>
                  </a:extLst>
                </a:gridCol>
                <a:gridCol w="1018086">
                  <a:extLst>
                    <a:ext uri="{9D8B030D-6E8A-4147-A177-3AD203B41FA5}">
                      <a16:colId xmlns:a16="http://schemas.microsoft.com/office/drawing/2014/main" val="3824533689"/>
                    </a:ext>
                  </a:extLst>
                </a:gridCol>
                <a:gridCol w="1206041">
                  <a:extLst>
                    <a:ext uri="{9D8B030D-6E8A-4147-A177-3AD203B41FA5}">
                      <a16:colId xmlns:a16="http://schemas.microsoft.com/office/drawing/2014/main" val="3210173526"/>
                    </a:ext>
                  </a:extLst>
                </a:gridCol>
              </a:tblGrid>
              <a:tr h="2362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Element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4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Line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4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Mass%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4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Atom%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497083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5.7±0.01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9.65±0.02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865431"/>
                  </a:ext>
                </a:extLst>
              </a:tr>
              <a:tr h="4543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89.45±0.04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85.19±0.04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614330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3.82±0.01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3.42±0.01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67637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0.64±0.01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1.26±0.01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552358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0.29±0.00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0.38±0.00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133085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0.10±0.00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0.11±0.00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324300"/>
                  </a:ext>
                </a:extLst>
              </a:tr>
              <a:tr h="2362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799101"/>
                  </a:ext>
                </a:extLst>
              </a:tr>
              <a:tr h="4543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331" marR="11331" marT="11331" marB="0" anchor="ctr">
                    <a:lnL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Fitting ratio 0.0073 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331" marR="11331" marT="11331" marB="0" anchor="ctr">
                    <a:lnL>
                      <a:noFill/>
                    </a:lnL>
                    <a:lnR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A8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80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58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0FF082-BA63-0FF1-107F-84992D06FA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28" t="48092"/>
          <a:stretch/>
        </p:blipFill>
        <p:spPr>
          <a:xfrm>
            <a:off x="4767115" y="1900890"/>
            <a:ext cx="4254043" cy="2462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CBD4AA-21B5-9FF7-DF35-C8A7B79C6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Crater size measurements (Micro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FAA578-8951-446B-2376-4A3DBB7739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4A2A35A-6ABA-6A0A-6CD0-A77B05F48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622558"/>
              </p:ext>
            </p:extLst>
          </p:nvPr>
        </p:nvGraphicFramePr>
        <p:xfrm>
          <a:off x="4866177" y="1900890"/>
          <a:ext cx="4055918" cy="2719773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036774">
                  <a:extLst>
                    <a:ext uri="{9D8B030D-6E8A-4147-A177-3AD203B41FA5}">
                      <a16:colId xmlns:a16="http://schemas.microsoft.com/office/drawing/2014/main" val="662728023"/>
                    </a:ext>
                  </a:extLst>
                </a:gridCol>
                <a:gridCol w="726830">
                  <a:extLst>
                    <a:ext uri="{9D8B030D-6E8A-4147-A177-3AD203B41FA5}">
                      <a16:colId xmlns:a16="http://schemas.microsoft.com/office/drawing/2014/main" val="1153199425"/>
                    </a:ext>
                  </a:extLst>
                </a:gridCol>
                <a:gridCol w="1358921">
                  <a:extLst>
                    <a:ext uri="{9D8B030D-6E8A-4147-A177-3AD203B41FA5}">
                      <a16:colId xmlns:a16="http://schemas.microsoft.com/office/drawing/2014/main" val="3303730910"/>
                    </a:ext>
                  </a:extLst>
                </a:gridCol>
                <a:gridCol w="933393">
                  <a:extLst>
                    <a:ext uri="{9D8B030D-6E8A-4147-A177-3AD203B41FA5}">
                      <a16:colId xmlns:a16="http://schemas.microsoft.com/office/drawing/2014/main" val="80405711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Capacitance 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Voltage [V]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Powder concentration [g/l]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Crater area [µm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]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7985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 pF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34.116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4995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 pF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42.5024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3343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 pF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41.8264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6049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217.3106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009143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263.9776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23788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317.8454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11667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1354.6093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44176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2111.6435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65750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2877.3125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954761"/>
                  </a:ext>
                </a:extLst>
              </a:tr>
            </a:tbl>
          </a:graphicData>
        </a:graphic>
      </p:graphicFrame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45B5E085-BB95-FEF0-0A5A-4103EC969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247" y="1907890"/>
            <a:ext cx="4445069" cy="29629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3C75EC-9021-C4F6-C574-6A3E3B2B63E8}"/>
              </a:ext>
            </a:extLst>
          </p:cNvPr>
          <p:cNvSpPr txBox="1"/>
          <p:nvPr/>
        </p:nvSpPr>
        <p:spPr>
          <a:xfrm>
            <a:off x="171178" y="1900890"/>
            <a:ext cx="4445069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038" indent="-173038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0" i="0" dirty="0">
                <a:solidFill>
                  <a:srgbClr val="676559"/>
                </a:solidFill>
                <a:effectLst/>
                <a:latin typeface="+mn-lt"/>
              </a:rPr>
              <a:t>Results analyzed by measuring crater area for each experimental set using ImageJ software and captured in x1000 magnification</a:t>
            </a:r>
          </a:p>
          <a:p>
            <a:pPr marL="173038" indent="-173038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0" i="0" dirty="0">
                <a:solidFill>
                  <a:srgbClr val="676559"/>
                </a:solidFill>
                <a:effectLst/>
                <a:latin typeface="+mn-lt"/>
              </a:rPr>
              <a:t>Increase in capacitance and voltage leads to increase in crater size, while effect of powder concentration is moderate</a:t>
            </a:r>
          </a:p>
          <a:p>
            <a:pPr marL="173038" indent="-173038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0" i="0" dirty="0">
                <a:solidFill>
                  <a:srgbClr val="676559"/>
                </a:solidFill>
                <a:effectLst/>
                <a:latin typeface="+mn-lt"/>
              </a:rPr>
              <a:t>SN ratio approach used for further analysis, with capacitance being the most influential parameter followed by voltage and powder concentration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03447CB-D1AA-CB43-F623-B9F695EDE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867944"/>
              </p:ext>
            </p:extLst>
          </p:nvPr>
        </p:nvGraphicFramePr>
        <p:xfrm>
          <a:off x="4616246" y="2270536"/>
          <a:ext cx="4445069" cy="1965795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94995">
                  <a:extLst>
                    <a:ext uri="{9D8B030D-6E8A-4147-A177-3AD203B41FA5}">
                      <a16:colId xmlns:a16="http://schemas.microsoft.com/office/drawing/2014/main" val="3795060345"/>
                    </a:ext>
                  </a:extLst>
                </a:gridCol>
                <a:gridCol w="1129366">
                  <a:extLst>
                    <a:ext uri="{9D8B030D-6E8A-4147-A177-3AD203B41FA5}">
                      <a16:colId xmlns:a16="http://schemas.microsoft.com/office/drawing/2014/main" val="346457970"/>
                    </a:ext>
                  </a:extLst>
                </a:gridCol>
                <a:gridCol w="796348">
                  <a:extLst>
                    <a:ext uri="{9D8B030D-6E8A-4147-A177-3AD203B41FA5}">
                      <a16:colId xmlns:a16="http://schemas.microsoft.com/office/drawing/2014/main" val="1327579415"/>
                    </a:ext>
                  </a:extLst>
                </a:gridCol>
                <a:gridCol w="1824360">
                  <a:extLst>
                    <a:ext uri="{9D8B030D-6E8A-4147-A177-3AD203B41FA5}">
                      <a16:colId xmlns:a16="http://schemas.microsoft.com/office/drawing/2014/main" val="321785957"/>
                    </a:ext>
                  </a:extLst>
                </a:gridCol>
              </a:tblGrid>
              <a:tr h="588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Level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Capacitance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Voltage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Powder concentration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175166253"/>
                  </a:ext>
                </a:extLst>
              </a:tr>
              <a:tr h="275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39.48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535.35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821.2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2517573340"/>
                  </a:ext>
                </a:extLst>
              </a:tr>
              <a:tr h="275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266.38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806.04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1045.71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2138532107"/>
                  </a:ext>
                </a:extLst>
              </a:tr>
              <a:tr h="275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2114.52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1078.99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553.47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2899951317"/>
                  </a:ext>
                </a:extLst>
              </a:tr>
              <a:tr h="275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Delta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2075.04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543.65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492.24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773035121"/>
                  </a:ext>
                </a:extLst>
              </a:tr>
              <a:tr h="275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Rank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en-US" sz="13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en-US" sz="13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8" marR="74278" marT="0" marB="0" anchor="ctr"/>
                </a:tc>
                <a:extLst>
                  <a:ext uri="{0D108BD9-81ED-4DB2-BD59-A6C34878D82A}">
                    <a16:rowId xmlns:a16="http://schemas.microsoft.com/office/drawing/2014/main" val="2333157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52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79A6A-C9A9-76CB-4062-79F6FF963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74001"/>
            <a:ext cx="4229895" cy="806825"/>
          </a:xfrm>
        </p:spPr>
        <p:txBody>
          <a:bodyPr/>
          <a:lstStyle/>
          <a:p>
            <a:pPr algn="ctr"/>
            <a:r>
              <a:rPr lang="en-US" dirty="0"/>
              <a:t>Results: Hardness tests (Micro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8C09A9-A74B-0EEC-5AAD-B3C7291233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BACAA-66FE-DE2A-C28C-048233E045A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727187"/>
            <a:ext cx="4520700" cy="3416313"/>
          </a:xfrm>
        </p:spPr>
        <p:txBody>
          <a:bodyPr/>
          <a:lstStyle/>
          <a:p>
            <a:r>
              <a:rPr lang="en-US" sz="1600" dirty="0">
                <a:solidFill>
                  <a:srgbClr val="676559"/>
                </a:solidFill>
              </a:rPr>
              <a:t>The highest average hardness value of 445.5 was obtained at capacitance 5, voltage 110, and powder concentration 5</a:t>
            </a:r>
          </a:p>
          <a:p>
            <a:r>
              <a:rPr lang="en-US" sz="1600" dirty="0">
                <a:solidFill>
                  <a:srgbClr val="676559"/>
                </a:solidFill>
              </a:rPr>
              <a:t>Addition of powder did not always result in an increase in hardness. </a:t>
            </a:r>
          </a:p>
          <a:p>
            <a:r>
              <a:rPr lang="en-US" sz="1600" dirty="0">
                <a:solidFill>
                  <a:srgbClr val="676559"/>
                </a:solidFill>
              </a:rPr>
              <a:t>The response table for signal-to-noise ratios shows that the most consistent and reliable results were obtained at level 3, with a delta of 0.85.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B5C495-9B9D-7977-DC22-64F347C22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534040"/>
              </p:ext>
            </p:extLst>
          </p:nvPr>
        </p:nvGraphicFramePr>
        <p:xfrm>
          <a:off x="4832400" y="243215"/>
          <a:ext cx="4229895" cy="457300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535327">
                  <a:extLst>
                    <a:ext uri="{9D8B030D-6E8A-4147-A177-3AD203B41FA5}">
                      <a16:colId xmlns:a16="http://schemas.microsoft.com/office/drawing/2014/main" val="876347160"/>
                    </a:ext>
                  </a:extLst>
                </a:gridCol>
                <a:gridCol w="686192">
                  <a:extLst>
                    <a:ext uri="{9D8B030D-6E8A-4147-A177-3AD203B41FA5}">
                      <a16:colId xmlns:a16="http://schemas.microsoft.com/office/drawing/2014/main" val="1059315844"/>
                    </a:ext>
                  </a:extLst>
                </a:gridCol>
                <a:gridCol w="624143">
                  <a:extLst>
                    <a:ext uri="{9D8B030D-6E8A-4147-A177-3AD203B41FA5}">
                      <a16:colId xmlns:a16="http://schemas.microsoft.com/office/drawing/2014/main" val="3263936125"/>
                    </a:ext>
                  </a:extLst>
                </a:gridCol>
                <a:gridCol w="575071">
                  <a:extLst>
                    <a:ext uri="{9D8B030D-6E8A-4147-A177-3AD203B41FA5}">
                      <a16:colId xmlns:a16="http://schemas.microsoft.com/office/drawing/2014/main" val="3359244767"/>
                    </a:ext>
                  </a:extLst>
                </a:gridCol>
                <a:gridCol w="574665">
                  <a:extLst>
                    <a:ext uri="{9D8B030D-6E8A-4147-A177-3AD203B41FA5}">
                      <a16:colId xmlns:a16="http://schemas.microsoft.com/office/drawing/2014/main" val="2230719798"/>
                    </a:ext>
                  </a:extLst>
                </a:gridCol>
                <a:gridCol w="568988">
                  <a:extLst>
                    <a:ext uri="{9D8B030D-6E8A-4147-A177-3AD203B41FA5}">
                      <a16:colId xmlns:a16="http://schemas.microsoft.com/office/drawing/2014/main" val="3008719876"/>
                    </a:ext>
                  </a:extLst>
                </a:gridCol>
                <a:gridCol w="665509">
                  <a:extLst>
                    <a:ext uri="{9D8B030D-6E8A-4147-A177-3AD203B41FA5}">
                      <a16:colId xmlns:a16="http://schemas.microsoft.com/office/drawing/2014/main" val="754232090"/>
                    </a:ext>
                  </a:extLst>
                </a:gridCol>
              </a:tblGrid>
              <a:tr h="253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</a:rPr>
                        <a:t>Capacitance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</a:rPr>
                        <a:t>Voltage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</a:rPr>
                        <a:t>Powder concentration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</a:rPr>
                        <a:t>Hardness 1 [HV/0.2]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</a:rPr>
                        <a:t>Hardness 2 [HV/0.2]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</a:rPr>
                        <a:t>Hardness 3 [HV/0.2]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</a:rPr>
                        <a:t>Average hardness [HV/0.2]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687836394"/>
                  </a:ext>
                </a:extLst>
              </a:tr>
              <a:tr h="166898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100 pF</a:t>
                      </a:r>
                    </a:p>
                  </a:txBody>
                  <a:tcPr marL="43800" marR="43800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340.3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347.94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345.34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344.53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4098657859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340.99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332.9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346.77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340.22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2902110498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448.96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399.21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398.25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415.47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219325928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356.93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349.12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356.82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354.29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869900736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355.73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350.23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353.4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353.12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638234121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350.4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354.49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356.53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353.81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918024223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383.73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343.32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374.74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367.26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230576517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423.16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454.32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499.09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458.86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3854999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363.92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360.31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359.42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361.22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131881"/>
                  </a:ext>
                </a:extLst>
              </a:tr>
              <a:tr h="166898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343.6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368.93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371.15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361.23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26046123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373.85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369.78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394.67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379.43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79626208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362.24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362.39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375.03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366.55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2379485318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394.47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404.8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376.05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391.77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4289436225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397.22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378.3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392.5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389.34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2659092138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403.73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400.33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415.04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406.36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034973325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377.84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354.83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353.46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362.04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26141639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386.76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386.68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377.94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383.79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2647535080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367.33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507.28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444.49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439.7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137427"/>
                  </a:ext>
                </a:extLst>
              </a:tr>
              <a:tr h="71987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</a:rPr>
                        <a:t>nF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 anchor="ctr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396.16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422.4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409.7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409.42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79895177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408.99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403.32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441.61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417.97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2108357532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371.12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441.75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408.58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407.15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313217798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388.39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394.33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452.68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411.8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827911808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396.08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482.6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367.95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415.54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3747386794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415.29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360.59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369.71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381.86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1063123667"/>
                  </a:ext>
                </a:extLst>
              </a:tr>
              <a:tr h="799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379.91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416.15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362.87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386.31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4000943786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389.65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392.88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381.33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387.95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extLst>
                  <a:ext uri="{0D108BD9-81ED-4DB2-BD59-A6C34878D82A}">
                    <a16:rowId xmlns:a16="http://schemas.microsoft.com/office/drawing/2014/main" val="679652413"/>
                  </a:ext>
                </a:extLst>
              </a:tr>
              <a:tr h="16689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110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457.91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417.64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460.97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</a:rPr>
                        <a:t>445.51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00" marR="43800" marT="0" marB="0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82470"/>
                  </a:ext>
                </a:extLst>
              </a:tr>
            </a:tbl>
          </a:graphicData>
        </a:graphic>
      </p:graphicFrame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32A5CF4-7BB8-B0EB-4870-5168DC35C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400" y="1481603"/>
            <a:ext cx="4271662" cy="2847336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420FAA9-1467-7128-CB31-661398ABC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322659"/>
              </p:ext>
            </p:extLst>
          </p:nvPr>
        </p:nvGraphicFramePr>
        <p:xfrm>
          <a:off x="5307981" y="1958607"/>
          <a:ext cx="3590694" cy="212454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538909">
                  <a:extLst>
                    <a:ext uri="{9D8B030D-6E8A-4147-A177-3AD203B41FA5}">
                      <a16:colId xmlns:a16="http://schemas.microsoft.com/office/drawing/2014/main" val="1111271865"/>
                    </a:ext>
                  </a:extLst>
                </a:gridCol>
                <a:gridCol w="1075612">
                  <a:extLst>
                    <a:ext uri="{9D8B030D-6E8A-4147-A177-3AD203B41FA5}">
                      <a16:colId xmlns:a16="http://schemas.microsoft.com/office/drawing/2014/main" val="3178432455"/>
                    </a:ext>
                  </a:extLst>
                </a:gridCol>
                <a:gridCol w="749138">
                  <a:extLst>
                    <a:ext uri="{9D8B030D-6E8A-4147-A177-3AD203B41FA5}">
                      <a16:colId xmlns:a16="http://schemas.microsoft.com/office/drawing/2014/main" val="3268675169"/>
                    </a:ext>
                  </a:extLst>
                </a:gridCol>
                <a:gridCol w="1227035">
                  <a:extLst>
                    <a:ext uri="{9D8B030D-6E8A-4147-A177-3AD203B41FA5}">
                      <a16:colId xmlns:a16="http://schemas.microsoft.com/office/drawing/2014/main" val="2532257659"/>
                    </a:ext>
                  </a:extLst>
                </a:gridCol>
              </a:tblGrid>
              <a:tr h="63736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Level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Capacitance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Voltage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Powder</a:t>
                      </a:r>
                      <a:b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concentration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041306"/>
                  </a:ext>
                </a:extLst>
              </a:tr>
              <a:tr h="212454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7348521"/>
                  </a:ext>
                </a:extLst>
              </a:tr>
              <a:tr h="212454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8427421"/>
                  </a:ext>
                </a:extLst>
              </a:tr>
              <a:tr h="212454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51.93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7552407"/>
                  </a:ext>
                </a:extLst>
              </a:tr>
              <a:tr h="424908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Delta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059539"/>
                  </a:ext>
                </a:extLst>
              </a:tr>
              <a:tr h="424908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1796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55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B20E4-30F3-9D97-CE32-937287646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58907"/>
            <a:ext cx="8520600" cy="572700"/>
          </a:xfrm>
        </p:spPr>
        <p:txBody>
          <a:bodyPr/>
          <a:lstStyle/>
          <a:p>
            <a:r>
              <a:rPr lang="en-US" dirty="0"/>
              <a:t>Results: surface roughness (Micro Wire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B80F66-FB8E-E9D0-8CF9-CA2E1347A9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3BA56E-BE13-F176-9095-7CEA6E8C04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943705" y="1483304"/>
            <a:ext cx="4077454" cy="317991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400" dirty="0">
                <a:solidFill>
                  <a:srgbClr val="676559"/>
                </a:solidFill>
              </a:rPr>
              <a:t>Surface roughness values varied significantly depending on input parameters.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rgbClr val="676559"/>
                </a:solidFill>
              </a:rPr>
              <a:t>Surface roughness increased with higher discharge energy.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rgbClr val="676559"/>
                </a:solidFill>
              </a:rPr>
              <a:t>Hydroxyapatite powder concentration effect was moderate.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1C31E02-4973-18A2-8AF7-51D4B1407C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53313"/>
              </p:ext>
            </p:extLst>
          </p:nvPr>
        </p:nvGraphicFramePr>
        <p:xfrm>
          <a:off x="208155" y="1516687"/>
          <a:ext cx="4735550" cy="3107012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677660">
                  <a:extLst>
                    <a:ext uri="{9D8B030D-6E8A-4147-A177-3AD203B41FA5}">
                      <a16:colId xmlns:a16="http://schemas.microsoft.com/office/drawing/2014/main" val="941171920"/>
                    </a:ext>
                  </a:extLst>
                </a:gridCol>
                <a:gridCol w="587306">
                  <a:extLst>
                    <a:ext uri="{9D8B030D-6E8A-4147-A177-3AD203B41FA5}">
                      <a16:colId xmlns:a16="http://schemas.microsoft.com/office/drawing/2014/main" val="1939913544"/>
                    </a:ext>
                  </a:extLst>
                </a:gridCol>
                <a:gridCol w="904519">
                  <a:extLst>
                    <a:ext uri="{9D8B030D-6E8A-4147-A177-3AD203B41FA5}">
                      <a16:colId xmlns:a16="http://schemas.microsoft.com/office/drawing/2014/main" val="154475370"/>
                    </a:ext>
                  </a:extLst>
                </a:gridCol>
                <a:gridCol w="904519">
                  <a:extLst>
                    <a:ext uri="{9D8B030D-6E8A-4147-A177-3AD203B41FA5}">
                      <a16:colId xmlns:a16="http://schemas.microsoft.com/office/drawing/2014/main" val="1172714327"/>
                    </a:ext>
                  </a:extLst>
                </a:gridCol>
                <a:gridCol w="806621">
                  <a:extLst>
                    <a:ext uri="{9D8B030D-6E8A-4147-A177-3AD203B41FA5}">
                      <a16:colId xmlns:a16="http://schemas.microsoft.com/office/drawing/2014/main" val="1399218902"/>
                    </a:ext>
                  </a:extLst>
                </a:gridCol>
                <a:gridCol w="854925">
                  <a:extLst>
                    <a:ext uri="{9D8B030D-6E8A-4147-A177-3AD203B41FA5}">
                      <a16:colId xmlns:a16="http://schemas.microsoft.com/office/drawing/2014/main" val="349353147"/>
                    </a:ext>
                  </a:extLst>
                </a:gridCol>
              </a:tblGrid>
              <a:tr h="50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Energy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</a:rPr>
                        <a:t>Powder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</a:rPr>
                        <a:t>Roughness 1 [µm]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</a:rPr>
                        <a:t>Roughness 2 [µm]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</a:rPr>
                        <a:t>Roughness 3 [µm]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</a:rPr>
                        <a:t>Average roughness [µm]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/>
                </a:tc>
                <a:extLst>
                  <a:ext uri="{0D108BD9-81ED-4DB2-BD59-A6C34878D82A}">
                    <a16:rowId xmlns:a16="http://schemas.microsoft.com/office/drawing/2014/main" val="3427068275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0.279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0.243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0.272333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extLst>
                  <a:ext uri="{0D108BD9-81ED-4DB2-BD59-A6C34878D82A}">
                    <a16:rowId xmlns:a16="http://schemas.microsoft.com/office/drawing/2014/main" val="177826664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0.667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0.715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0.719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0.700333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extLst>
                  <a:ext uri="{0D108BD9-81ED-4DB2-BD59-A6C34878D82A}">
                    <a16:rowId xmlns:a16="http://schemas.microsoft.com/office/drawing/2014/main" val="3152820702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1.763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1.715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1.567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1.681667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243630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0.274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0.249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0.343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0.288667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4413197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0.642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0.675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0.644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0.653667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extLst>
                  <a:ext uri="{0D108BD9-81ED-4DB2-BD59-A6C34878D82A}">
                    <a16:rowId xmlns:a16="http://schemas.microsoft.com/office/drawing/2014/main" val="885668387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1.861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1.745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1.772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930946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0.298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7336223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0.754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0.869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0.627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0.75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extLst>
                  <a:ext uri="{0D108BD9-81ED-4DB2-BD59-A6C34878D82A}">
                    <a16:rowId xmlns:a16="http://schemas.microsoft.com/office/drawing/2014/main" val="2058214089"/>
                  </a:ext>
                </a:extLst>
              </a:tr>
              <a:tr h="288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1.832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1.737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</a:rPr>
                        <a:t>1.56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</a:rPr>
                        <a:t>1.709667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158" marR="55158" marT="0" marB="0" anchor="ctr"/>
                </a:tc>
                <a:extLst>
                  <a:ext uri="{0D108BD9-81ED-4DB2-BD59-A6C34878D82A}">
                    <a16:rowId xmlns:a16="http://schemas.microsoft.com/office/drawing/2014/main" val="3196680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66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DE8EF-FFF5-6F23-06C7-A86744FDA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Contact angle (Micro Wire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5CF30A-8A50-2955-A8EA-AB6976496D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E380F1-6DEC-78B7-3A55-CFB0EF56ABD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76172" y="1997117"/>
            <a:ext cx="4467828" cy="2765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676559"/>
                </a:solidFill>
              </a:rPr>
              <a:t>Ti-6Al-4V samples treated with micro wire EDM were analyzed for contact angle using the sessile drop method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676559"/>
                </a:solidFill>
              </a:rPr>
              <a:t>Average contact angle values varied between 45.53° and 59.57° depending on input parameters used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676559"/>
                </a:solidFill>
              </a:rPr>
              <a:t>Higher surface roughness generally associated with a higher contact angle value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6FE9A2-9545-CD7B-BC48-94686F213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71297"/>
              </p:ext>
            </p:extLst>
          </p:nvPr>
        </p:nvGraphicFramePr>
        <p:xfrm>
          <a:off x="122842" y="1997117"/>
          <a:ext cx="4677408" cy="2301816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779568">
                  <a:extLst>
                    <a:ext uri="{9D8B030D-6E8A-4147-A177-3AD203B41FA5}">
                      <a16:colId xmlns:a16="http://schemas.microsoft.com/office/drawing/2014/main" val="3733825595"/>
                    </a:ext>
                  </a:extLst>
                </a:gridCol>
                <a:gridCol w="779568">
                  <a:extLst>
                    <a:ext uri="{9D8B030D-6E8A-4147-A177-3AD203B41FA5}">
                      <a16:colId xmlns:a16="http://schemas.microsoft.com/office/drawing/2014/main" val="1223558191"/>
                    </a:ext>
                  </a:extLst>
                </a:gridCol>
                <a:gridCol w="779568">
                  <a:extLst>
                    <a:ext uri="{9D8B030D-6E8A-4147-A177-3AD203B41FA5}">
                      <a16:colId xmlns:a16="http://schemas.microsoft.com/office/drawing/2014/main" val="3663135268"/>
                    </a:ext>
                  </a:extLst>
                </a:gridCol>
                <a:gridCol w="779568">
                  <a:extLst>
                    <a:ext uri="{9D8B030D-6E8A-4147-A177-3AD203B41FA5}">
                      <a16:colId xmlns:a16="http://schemas.microsoft.com/office/drawing/2014/main" val="1953770442"/>
                    </a:ext>
                  </a:extLst>
                </a:gridCol>
                <a:gridCol w="779568">
                  <a:extLst>
                    <a:ext uri="{9D8B030D-6E8A-4147-A177-3AD203B41FA5}">
                      <a16:colId xmlns:a16="http://schemas.microsoft.com/office/drawing/2014/main" val="134075675"/>
                    </a:ext>
                  </a:extLst>
                </a:gridCol>
                <a:gridCol w="779568">
                  <a:extLst>
                    <a:ext uri="{9D8B030D-6E8A-4147-A177-3AD203B41FA5}">
                      <a16:colId xmlns:a16="http://schemas.microsoft.com/office/drawing/2014/main" val="368263421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</a:rPr>
                        <a:t>Energy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</a:rPr>
                        <a:t>Powder (0, 5, 10 g/l)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</a:rPr>
                        <a:t>Contact angle 1 [˚]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</a:rPr>
                        <a:t>Contact angle 2 [˚]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</a:rPr>
                        <a:t>Contact angle 3 [˚]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</a:rPr>
                        <a:t>Average contact angle [˚]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16149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49.7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46091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51.50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5703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55.8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55.8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67174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47.8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47.50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85701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66.1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29632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59.6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58.5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56.2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58.10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92792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Low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43.6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47.6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45.4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45.53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62018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Medium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59.57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6846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High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44.7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58.3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62.8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55.27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7152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17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B58C-E679-274D-9F17-BE1240368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65616"/>
            <a:ext cx="8520600" cy="572700"/>
          </a:xfrm>
        </p:spPr>
        <p:txBody>
          <a:bodyPr/>
          <a:lstStyle/>
          <a:p>
            <a:r>
              <a:rPr lang="en-US" sz="2000" dirty="0"/>
              <a:t>Results: Biological attachments </a:t>
            </a:r>
            <a:r>
              <a:rPr kumimoji="0" lang="en" sz="20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Staphylococcus aureus </a:t>
            </a:r>
            <a:r>
              <a:rPr lang="en-US" sz="2000" dirty="0"/>
              <a:t>(Micro Wire EDM)</a:t>
            </a:r>
            <a:r>
              <a:rPr kumimoji="0" lang="en" sz="2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7B5891-38BF-52D9-8682-BFFA463BED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77BA0-D2BF-30F8-32F9-E77A3C2A8A4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8DC1F4-A142-EC2F-0CED-751AE2547933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601F2A-171D-6BD6-A0EC-1F7BACC32983}"/>
              </a:ext>
            </a:extLst>
          </p:cNvPr>
          <p:cNvGrpSpPr/>
          <p:nvPr/>
        </p:nvGrpSpPr>
        <p:grpSpPr>
          <a:xfrm>
            <a:off x="122842" y="1149553"/>
            <a:ext cx="8394107" cy="3710464"/>
            <a:chOff x="131349" y="908690"/>
            <a:chExt cx="8394107" cy="3710464"/>
          </a:xfrm>
        </p:grpSpPr>
        <p:sp>
          <p:nvSpPr>
            <p:cNvPr id="7" name="Google Shape;170;p18">
              <a:extLst>
                <a:ext uri="{FF2B5EF4-FFF2-40B4-BE49-F238E27FC236}">
                  <a16:creationId xmlns:a16="http://schemas.microsoft.com/office/drawing/2014/main" id="{7A546035-B50C-42EF-DBDC-7540D344F19D}"/>
                </a:ext>
              </a:extLst>
            </p:cNvPr>
            <p:cNvSpPr txBox="1"/>
            <p:nvPr/>
          </p:nvSpPr>
          <p:spPr>
            <a:xfrm>
              <a:off x="1517179" y="4218954"/>
              <a:ext cx="542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Low</a:t>
              </a:r>
              <a:endParaRPr dirty="0"/>
            </a:p>
          </p:txBody>
        </p:sp>
        <p:sp>
          <p:nvSpPr>
            <p:cNvPr id="8" name="Google Shape;171;p18">
              <a:extLst>
                <a:ext uri="{FF2B5EF4-FFF2-40B4-BE49-F238E27FC236}">
                  <a16:creationId xmlns:a16="http://schemas.microsoft.com/office/drawing/2014/main" id="{AF3EB935-4859-9BE7-BEF0-EA62CF267B31}"/>
                </a:ext>
              </a:extLst>
            </p:cNvPr>
            <p:cNvSpPr txBox="1"/>
            <p:nvPr/>
          </p:nvSpPr>
          <p:spPr>
            <a:xfrm>
              <a:off x="4083814" y="4218954"/>
              <a:ext cx="899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Medium</a:t>
              </a:r>
              <a:endParaRPr dirty="0"/>
            </a:p>
          </p:txBody>
        </p:sp>
        <p:sp>
          <p:nvSpPr>
            <p:cNvPr id="9" name="Google Shape;172;p18">
              <a:extLst>
                <a:ext uri="{FF2B5EF4-FFF2-40B4-BE49-F238E27FC236}">
                  <a16:creationId xmlns:a16="http://schemas.microsoft.com/office/drawing/2014/main" id="{4212623D-8382-06B9-D5FD-4641ECE74D1E}"/>
                </a:ext>
              </a:extLst>
            </p:cNvPr>
            <p:cNvSpPr txBox="1"/>
            <p:nvPr/>
          </p:nvSpPr>
          <p:spPr>
            <a:xfrm>
              <a:off x="6916831" y="4218954"/>
              <a:ext cx="643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High</a:t>
              </a:r>
              <a:endParaRPr dirty="0"/>
            </a:p>
          </p:txBody>
        </p:sp>
        <p:sp>
          <p:nvSpPr>
            <p:cNvPr id="10" name="Google Shape;161;p18">
              <a:extLst>
                <a:ext uri="{FF2B5EF4-FFF2-40B4-BE49-F238E27FC236}">
                  <a16:creationId xmlns:a16="http://schemas.microsoft.com/office/drawing/2014/main" id="{C532BF82-E97C-D5F8-B56A-4EAEF0D90E9D}"/>
                </a:ext>
              </a:extLst>
            </p:cNvPr>
            <p:cNvSpPr txBox="1"/>
            <p:nvPr/>
          </p:nvSpPr>
          <p:spPr>
            <a:xfrm rot="16200000">
              <a:off x="60099" y="1741403"/>
              <a:ext cx="542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Left</a:t>
              </a:r>
              <a:endParaRPr dirty="0"/>
            </a:p>
          </p:txBody>
        </p:sp>
        <p:sp>
          <p:nvSpPr>
            <p:cNvPr id="11" name="Google Shape;162;p18">
              <a:extLst>
                <a:ext uri="{FF2B5EF4-FFF2-40B4-BE49-F238E27FC236}">
                  <a16:creationId xmlns:a16="http://schemas.microsoft.com/office/drawing/2014/main" id="{C12DE5EC-A67E-6A80-6980-D8AA2E403D4B}"/>
                </a:ext>
              </a:extLst>
            </p:cNvPr>
            <p:cNvSpPr txBox="1"/>
            <p:nvPr/>
          </p:nvSpPr>
          <p:spPr>
            <a:xfrm rot="16200000">
              <a:off x="-11429" y="3175905"/>
              <a:ext cx="720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Right</a:t>
              </a:r>
              <a:endParaRPr dirty="0"/>
            </a:p>
          </p:txBody>
        </p:sp>
        <p:sp>
          <p:nvSpPr>
            <p:cNvPr id="12" name="Google Shape;158;p18">
              <a:extLst>
                <a:ext uri="{FF2B5EF4-FFF2-40B4-BE49-F238E27FC236}">
                  <a16:creationId xmlns:a16="http://schemas.microsoft.com/office/drawing/2014/main" id="{AE9930AF-443A-6199-BE17-21A5AEFE951C}"/>
                </a:ext>
              </a:extLst>
            </p:cNvPr>
            <p:cNvSpPr txBox="1"/>
            <p:nvPr/>
          </p:nvSpPr>
          <p:spPr>
            <a:xfrm>
              <a:off x="776789" y="920314"/>
              <a:ext cx="569083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0 g/l</a:t>
              </a:r>
              <a:endParaRPr dirty="0"/>
            </a:p>
          </p:txBody>
        </p:sp>
        <p:sp>
          <p:nvSpPr>
            <p:cNvPr id="13" name="Google Shape;159;p18">
              <a:extLst>
                <a:ext uri="{FF2B5EF4-FFF2-40B4-BE49-F238E27FC236}">
                  <a16:creationId xmlns:a16="http://schemas.microsoft.com/office/drawing/2014/main" id="{C37ADD2F-D8C8-9F58-C3D1-75568C5F8E10}"/>
                </a:ext>
              </a:extLst>
            </p:cNvPr>
            <p:cNvSpPr txBox="1"/>
            <p:nvPr/>
          </p:nvSpPr>
          <p:spPr>
            <a:xfrm>
              <a:off x="1568329" y="911137"/>
              <a:ext cx="542700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5 g/l</a:t>
              </a:r>
              <a:endParaRPr dirty="0"/>
            </a:p>
          </p:txBody>
        </p:sp>
        <p:sp>
          <p:nvSpPr>
            <p:cNvPr id="14" name="Google Shape;160;p18">
              <a:extLst>
                <a:ext uri="{FF2B5EF4-FFF2-40B4-BE49-F238E27FC236}">
                  <a16:creationId xmlns:a16="http://schemas.microsoft.com/office/drawing/2014/main" id="{3F07A0E6-AD16-B152-BF48-9180D8FB9AC7}"/>
                </a:ext>
              </a:extLst>
            </p:cNvPr>
            <p:cNvSpPr txBox="1"/>
            <p:nvPr/>
          </p:nvSpPr>
          <p:spPr>
            <a:xfrm>
              <a:off x="2404587" y="908690"/>
              <a:ext cx="632578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10 g/l</a:t>
              </a:r>
              <a:endParaRPr dirty="0"/>
            </a:p>
          </p:txBody>
        </p:sp>
        <p:pic>
          <p:nvPicPr>
            <p:cNvPr id="15" name="Google Shape;151;p18">
              <a:extLst>
                <a:ext uri="{FF2B5EF4-FFF2-40B4-BE49-F238E27FC236}">
                  <a16:creationId xmlns:a16="http://schemas.microsoft.com/office/drawing/2014/main" id="{F240B7E0-7D6A-3C44-61BD-DC5EE1266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13153" y="1248991"/>
              <a:ext cx="822960" cy="660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45CAF5A-54C6-2B71-B07E-A72AC838D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87" y="1974159"/>
              <a:ext cx="822960" cy="66028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FDD8618-72EB-9747-973D-B94FF5B1C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860" y="3496191"/>
              <a:ext cx="822960" cy="660282"/>
            </a:xfrm>
            <a:prstGeom prst="rect">
              <a:avLst/>
            </a:prstGeom>
          </p:spPr>
        </p:pic>
        <p:pic>
          <p:nvPicPr>
            <p:cNvPr id="18" name="Google Shape;150;p18">
              <a:extLst>
                <a:ext uri="{FF2B5EF4-FFF2-40B4-BE49-F238E27FC236}">
                  <a16:creationId xmlns:a16="http://schemas.microsoft.com/office/drawing/2014/main" id="{974CD9B9-977E-745E-2474-7C345DF84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20480" y="2770957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53;p18">
              <a:extLst>
                <a:ext uri="{FF2B5EF4-FFF2-40B4-BE49-F238E27FC236}">
                  <a16:creationId xmlns:a16="http://schemas.microsoft.com/office/drawing/2014/main" id="{7FA8322B-2B2A-B3A4-0B40-43F27D559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391725" y="2770957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54;p18">
              <a:extLst>
                <a:ext uri="{FF2B5EF4-FFF2-40B4-BE49-F238E27FC236}">
                  <a16:creationId xmlns:a16="http://schemas.microsoft.com/office/drawing/2014/main" id="{728B9C43-6607-A0DA-54A6-0EECE7667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386072" y="1245786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56;p18">
              <a:extLst>
                <a:ext uri="{FF2B5EF4-FFF2-40B4-BE49-F238E27FC236}">
                  <a16:creationId xmlns:a16="http://schemas.microsoft.com/office/drawing/2014/main" id="{AFCE8D78-3AC5-3FE3-5AA9-DE8DB001D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264457" y="2771437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57;p18">
              <a:extLst>
                <a:ext uri="{FF2B5EF4-FFF2-40B4-BE49-F238E27FC236}">
                  <a16:creationId xmlns:a16="http://schemas.microsoft.com/office/drawing/2014/main" id="{F4E6FDC1-A8E1-5D2F-C093-A53FEAF5F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2264457" y="1245786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14782EF-CFE5-405B-F481-C8D57D7DA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931" y="1974159"/>
              <a:ext cx="822960" cy="66028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697A37-64AF-8AD6-1253-3E039BF0A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5324" y="3496191"/>
              <a:ext cx="822960" cy="660282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EA665EB-CA38-53AD-3F99-7B34DC9B1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4457" y="1974159"/>
              <a:ext cx="822960" cy="66028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F593E26-FD21-A071-F298-0AEE4A063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4457" y="3496191"/>
              <a:ext cx="822960" cy="660282"/>
            </a:xfrm>
            <a:prstGeom prst="rect">
              <a:avLst/>
            </a:prstGeom>
          </p:spPr>
        </p:pic>
        <p:sp>
          <p:nvSpPr>
            <p:cNvPr id="27" name="Google Shape;158;p18">
              <a:extLst>
                <a:ext uri="{FF2B5EF4-FFF2-40B4-BE49-F238E27FC236}">
                  <a16:creationId xmlns:a16="http://schemas.microsoft.com/office/drawing/2014/main" id="{A55A8773-4A39-5F4B-6E29-7E7B875C2862}"/>
                </a:ext>
              </a:extLst>
            </p:cNvPr>
            <p:cNvSpPr txBox="1"/>
            <p:nvPr/>
          </p:nvSpPr>
          <p:spPr>
            <a:xfrm>
              <a:off x="3432535" y="912289"/>
              <a:ext cx="588609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0 g/l</a:t>
              </a:r>
              <a:endParaRPr dirty="0"/>
            </a:p>
          </p:txBody>
        </p:sp>
        <p:pic>
          <p:nvPicPr>
            <p:cNvPr id="30" name="Google Shape;141;p18">
              <a:extLst>
                <a:ext uri="{FF2B5EF4-FFF2-40B4-BE49-F238E27FC236}">
                  <a16:creationId xmlns:a16="http://schemas.microsoft.com/office/drawing/2014/main" id="{028DD1D1-FD00-C236-0CE5-49C2570A6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3229969" y="1245785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142;p18">
              <a:extLst>
                <a:ext uri="{FF2B5EF4-FFF2-40B4-BE49-F238E27FC236}">
                  <a16:creationId xmlns:a16="http://schemas.microsoft.com/office/drawing/2014/main" id="{75F83D3C-9DF4-4EDA-3D9F-0D7E423CE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3229969" y="2770957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144;p18">
              <a:extLst>
                <a:ext uri="{FF2B5EF4-FFF2-40B4-BE49-F238E27FC236}">
                  <a16:creationId xmlns:a16="http://schemas.microsoft.com/office/drawing/2014/main" id="{0BB17A9C-A999-26F5-279B-EB5A4FCE0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4122034" y="2769404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145;p18">
              <a:extLst>
                <a:ext uri="{FF2B5EF4-FFF2-40B4-BE49-F238E27FC236}">
                  <a16:creationId xmlns:a16="http://schemas.microsoft.com/office/drawing/2014/main" id="{AF24F4E8-6D41-4416-9B65-3300E454C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alphaModFix/>
            </a:blip>
            <a:stretch>
              <a:fillRect/>
            </a:stretch>
          </p:blipFill>
          <p:spPr>
            <a:xfrm>
              <a:off x="4123738" y="1245784"/>
              <a:ext cx="822960" cy="659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147;p18">
              <a:extLst>
                <a:ext uri="{FF2B5EF4-FFF2-40B4-BE49-F238E27FC236}">
                  <a16:creationId xmlns:a16="http://schemas.microsoft.com/office/drawing/2014/main" id="{AD91A4A8-088F-9C75-79AA-F7222AC6C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alphaModFix/>
            </a:blip>
            <a:stretch>
              <a:fillRect/>
            </a:stretch>
          </p:blipFill>
          <p:spPr>
            <a:xfrm>
              <a:off x="4993007" y="2774555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148;p18">
              <a:extLst>
                <a:ext uri="{FF2B5EF4-FFF2-40B4-BE49-F238E27FC236}">
                  <a16:creationId xmlns:a16="http://schemas.microsoft.com/office/drawing/2014/main" id="{6BFD1AC0-C489-8285-D65E-A3F63B7A7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alphaModFix/>
            </a:blip>
            <a:stretch>
              <a:fillRect/>
            </a:stretch>
          </p:blipFill>
          <p:spPr>
            <a:xfrm>
              <a:off x="5000489" y="1242519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0C4094B-A04F-96ED-C409-F17E9739C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633" y="1968973"/>
              <a:ext cx="822960" cy="66028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281E5A1-C5E8-CB4C-FFBB-6BBB4E4D2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7747" y="3496191"/>
              <a:ext cx="822960" cy="660282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E923C6F-FF7F-2330-383B-10C77179A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2034" y="1968186"/>
              <a:ext cx="822960" cy="660282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9D68081-E943-DCC0-2D41-2AE43A619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738" y="3496191"/>
              <a:ext cx="822960" cy="66028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EF9C0B2-43D4-D5D0-46B3-AF7658A48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403" y="1968186"/>
              <a:ext cx="822960" cy="660282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61E0E47-58A0-EA5B-E8DD-64672386E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403" y="3496191"/>
              <a:ext cx="822960" cy="660282"/>
            </a:xfrm>
            <a:prstGeom prst="rect">
              <a:avLst/>
            </a:prstGeom>
          </p:spPr>
        </p:pic>
        <p:pic>
          <p:nvPicPr>
            <p:cNvPr id="42" name="Google Shape;132;p18">
              <a:extLst>
                <a:ext uri="{FF2B5EF4-FFF2-40B4-BE49-F238E27FC236}">
                  <a16:creationId xmlns:a16="http://schemas.microsoft.com/office/drawing/2014/main" id="{DA09A390-C6C2-4183-A385-EDB88DB0FEE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6">
              <a:alphaModFix/>
            </a:blip>
            <a:stretch>
              <a:fillRect/>
            </a:stretch>
          </p:blipFill>
          <p:spPr>
            <a:xfrm>
              <a:off x="5958028" y="2774555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133;p18">
              <a:extLst>
                <a:ext uri="{FF2B5EF4-FFF2-40B4-BE49-F238E27FC236}">
                  <a16:creationId xmlns:a16="http://schemas.microsoft.com/office/drawing/2014/main" id="{9B63DBDB-24B9-88BC-2241-9D4A91D75AF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7">
              <a:alphaModFix/>
            </a:blip>
            <a:stretch>
              <a:fillRect/>
            </a:stretch>
          </p:blipFill>
          <p:spPr>
            <a:xfrm>
              <a:off x="5958028" y="1242519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135;p18">
              <a:extLst>
                <a:ext uri="{FF2B5EF4-FFF2-40B4-BE49-F238E27FC236}">
                  <a16:creationId xmlns:a16="http://schemas.microsoft.com/office/drawing/2014/main" id="{5C3E0702-C9E9-7FD0-EA29-B58023FC00E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8">
              <a:alphaModFix/>
            </a:blip>
            <a:stretch>
              <a:fillRect/>
            </a:stretch>
          </p:blipFill>
          <p:spPr>
            <a:xfrm>
              <a:off x="6837075" y="2770957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136;p18">
              <a:extLst>
                <a:ext uri="{FF2B5EF4-FFF2-40B4-BE49-F238E27FC236}">
                  <a16:creationId xmlns:a16="http://schemas.microsoft.com/office/drawing/2014/main" id="{4E19302B-9DD9-EF47-CF1A-5F5E25EB7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alphaModFix/>
            </a:blip>
            <a:stretch>
              <a:fillRect/>
            </a:stretch>
          </p:blipFill>
          <p:spPr>
            <a:xfrm>
              <a:off x="6827959" y="1242209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138;p18">
              <a:extLst>
                <a:ext uri="{FF2B5EF4-FFF2-40B4-BE49-F238E27FC236}">
                  <a16:creationId xmlns:a16="http://schemas.microsoft.com/office/drawing/2014/main" id="{3A30CBF0-964F-F4B4-0683-24598038F6C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0">
              <a:alphaModFix/>
            </a:blip>
            <a:stretch>
              <a:fillRect/>
            </a:stretch>
          </p:blipFill>
          <p:spPr>
            <a:xfrm>
              <a:off x="7702496" y="2765402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139;p18">
              <a:extLst>
                <a:ext uri="{FF2B5EF4-FFF2-40B4-BE49-F238E27FC236}">
                  <a16:creationId xmlns:a16="http://schemas.microsoft.com/office/drawing/2014/main" id="{4BC7731A-4CE7-9BAD-D0C3-1F72889000A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1">
              <a:alphaModFix/>
            </a:blip>
            <a:stretch>
              <a:fillRect/>
            </a:stretch>
          </p:blipFill>
          <p:spPr>
            <a:xfrm>
              <a:off x="7695437" y="1242209"/>
              <a:ext cx="822960" cy="6583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E12CC4E-03E5-CC3F-A512-01683B3B1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8028" y="1974589"/>
              <a:ext cx="820575" cy="65836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15F7544-C443-9495-EA1D-33CF12809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8028" y="3498105"/>
              <a:ext cx="820575" cy="65836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86FED13C-8B9B-132C-271E-279C39D9D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62" y="1974589"/>
              <a:ext cx="820575" cy="658368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3812ED9-3E5D-9D25-3447-DCFFEBA11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075" y="3503337"/>
              <a:ext cx="820575" cy="65836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7A462C2-10A0-F0D5-0524-FBE7E8BCE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7822" y="1974589"/>
              <a:ext cx="820575" cy="65836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E610EC28-EE06-FECD-3A38-46B9B75E0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4881" y="3498105"/>
              <a:ext cx="820575" cy="658368"/>
            </a:xfrm>
            <a:prstGeom prst="rect">
              <a:avLst/>
            </a:prstGeom>
          </p:spPr>
        </p:pic>
      </p:grpSp>
      <p:sp>
        <p:nvSpPr>
          <p:cNvPr id="57" name="Google Shape;158;p18">
            <a:extLst>
              <a:ext uri="{FF2B5EF4-FFF2-40B4-BE49-F238E27FC236}">
                <a16:creationId xmlns:a16="http://schemas.microsoft.com/office/drawing/2014/main" id="{C5D07257-C5B0-F7DE-9D28-07FBA8879BC6}"/>
              </a:ext>
            </a:extLst>
          </p:cNvPr>
          <p:cNvSpPr txBox="1"/>
          <p:nvPr/>
        </p:nvSpPr>
        <p:spPr>
          <a:xfrm>
            <a:off x="6065954" y="1141744"/>
            <a:ext cx="588609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 g/l</a:t>
            </a:r>
            <a:endParaRPr dirty="0"/>
          </a:p>
        </p:txBody>
      </p:sp>
      <p:sp>
        <p:nvSpPr>
          <p:cNvPr id="58" name="Google Shape;159;p18">
            <a:extLst>
              <a:ext uri="{FF2B5EF4-FFF2-40B4-BE49-F238E27FC236}">
                <a16:creationId xmlns:a16="http://schemas.microsoft.com/office/drawing/2014/main" id="{0F98EB77-EF7A-AFC5-85CE-5674AE8A2718}"/>
              </a:ext>
            </a:extLst>
          </p:cNvPr>
          <p:cNvSpPr txBox="1"/>
          <p:nvPr/>
        </p:nvSpPr>
        <p:spPr>
          <a:xfrm>
            <a:off x="4300650" y="1164046"/>
            <a:ext cx="5427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g/l</a:t>
            </a:r>
            <a:endParaRPr dirty="0"/>
          </a:p>
        </p:txBody>
      </p:sp>
      <p:sp>
        <p:nvSpPr>
          <p:cNvPr id="59" name="Google Shape;160;p18">
            <a:extLst>
              <a:ext uri="{FF2B5EF4-FFF2-40B4-BE49-F238E27FC236}">
                <a16:creationId xmlns:a16="http://schemas.microsoft.com/office/drawing/2014/main" id="{F70CEB1C-B112-8612-D822-6A832BC08439}"/>
              </a:ext>
            </a:extLst>
          </p:cNvPr>
          <p:cNvSpPr txBox="1"/>
          <p:nvPr/>
        </p:nvSpPr>
        <p:spPr>
          <a:xfrm>
            <a:off x="5081778" y="1168608"/>
            <a:ext cx="63257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 g/l</a:t>
            </a:r>
            <a:endParaRPr dirty="0"/>
          </a:p>
        </p:txBody>
      </p:sp>
      <p:sp>
        <p:nvSpPr>
          <p:cNvPr id="60" name="Google Shape;160;p18">
            <a:extLst>
              <a:ext uri="{FF2B5EF4-FFF2-40B4-BE49-F238E27FC236}">
                <a16:creationId xmlns:a16="http://schemas.microsoft.com/office/drawing/2014/main" id="{91B78EEE-123F-3109-AABB-4DC5B2728344}"/>
              </a:ext>
            </a:extLst>
          </p:cNvPr>
          <p:cNvSpPr txBox="1"/>
          <p:nvPr/>
        </p:nvSpPr>
        <p:spPr>
          <a:xfrm>
            <a:off x="7723751" y="1152373"/>
            <a:ext cx="63257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 g/l</a:t>
            </a:r>
            <a:endParaRPr dirty="0"/>
          </a:p>
        </p:txBody>
      </p:sp>
      <p:sp>
        <p:nvSpPr>
          <p:cNvPr id="61" name="Google Shape;159;p18">
            <a:extLst>
              <a:ext uri="{FF2B5EF4-FFF2-40B4-BE49-F238E27FC236}">
                <a16:creationId xmlns:a16="http://schemas.microsoft.com/office/drawing/2014/main" id="{D7007A8F-DB12-6169-F347-8F73F10F1901}"/>
              </a:ext>
            </a:extLst>
          </p:cNvPr>
          <p:cNvSpPr txBox="1"/>
          <p:nvPr/>
        </p:nvSpPr>
        <p:spPr>
          <a:xfrm>
            <a:off x="6953826" y="1150317"/>
            <a:ext cx="5427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g/l</a:t>
            </a:r>
            <a:endParaRPr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8F97F5D-B0F0-FA05-D555-7693E4C4A9B0}"/>
              </a:ext>
            </a:extLst>
          </p:cNvPr>
          <p:cNvSpPr/>
          <p:nvPr/>
        </p:nvSpPr>
        <p:spPr>
          <a:xfrm>
            <a:off x="499180" y="1483072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449B4B-5274-0181-E251-4D75389F917A}"/>
              </a:ext>
            </a:extLst>
          </p:cNvPr>
          <p:cNvSpPr/>
          <p:nvPr/>
        </p:nvSpPr>
        <p:spPr>
          <a:xfrm>
            <a:off x="497452" y="2218211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705FE2-C86A-BAAF-590D-EE9E5F2B32DB}"/>
              </a:ext>
            </a:extLst>
          </p:cNvPr>
          <p:cNvSpPr/>
          <p:nvPr/>
        </p:nvSpPr>
        <p:spPr>
          <a:xfrm>
            <a:off x="1192511" y="3015419"/>
            <a:ext cx="136869" cy="64366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5BD6D5-B122-1842-85A9-590FECF81786}"/>
              </a:ext>
            </a:extLst>
          </p:cNvPr>
          <p:cNvSpPr/>
          <p:nvPr/>
        </p:nvSpPr>
        <p:spPr>
          <a:xfrm>
            <a:off x="1192512" y="3745406"/>
            <a:ext cx="119874" cy="62361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52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1CDC0-A66E-DD60-A1A7-C951FC004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22556"/>
            <a:ext cx="8520600" cy="572700"/>
          </a:xfrm>
        </p:spPr>
        <p:txBody>
          <a:bodyPr/>
          <a:lstStyle/>
          <a:p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765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Results: Biological attachments of </a:t>
            </a:r>
            <a:r>
              <a:rPr kumimoji="0" lang="en" sz="20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Escherichia Coli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(Micro Wire EDM)</a:t>
            </a: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F070A4-0630-ACCA-1639-B2A2C0950D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F34C07-3FE5-DEEA-4853-A91E286B0FC5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432F6C-4B20-B67A-D85F-85B0BED22204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5F4CC59-8414-91B8-0218-590491482F43}"/>
              </a:ext>
            </a:extLst>
          </p:cNvPr>
          <p:cNvGrpSpPr/>
          <p:nvPr/>
        </p:nvGrpSpPr>
        <p:grpSpPr>
          <a:xfrm>
            <a:off x="177306" y="1676011"/>
            <a:ext cx="8388240" cy="3380806"/>
            <a:chOff x="131349" y="1238348"/>
            <a:chExt cx="8388240" cy="338080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B2F725A-6D5D-8DB4-B9B1-D60F98A33CB3}"/>
                </a:ext>
              </a:extLst>
            </p:cNvPr>
            <p:cNvGrpSpPr/>
            <p:nvPr/>
          </p:nvGrpSpPr>
          <p:grpSpPr>
            <a:xfrm>
              <a:off x="131349" y="1670153"/>
              <a:ext cx="7428982" cy="2949001"/>
              <a:chOff x="131349" y="1670153"/>
              <a:chExt cx="7428982" cy="2949001"/>
            </a:xfrm>
          </p:grpSpPr>
          <p:sp>
            <p:nvSpPr>
              <p:cNvPr id="45" name="Google Shape;170;p18">
                <a:extLst>
                  <a:ext uri="{FF2B5EF4-FFF2-40B4-BE49-F238E27FC236}">
                    <a16:creationId xmlns:a16="http://schemas.microsoft.com/office/drawing/2014/main" id="{B90D244D-35D0-30D8-7785-D2E6F0E63865}"/>
                  </a:ext>
                </a:extLst>
              </p:cNvPr>
              <p:cNvSpPr txBox="1"/>
              <p:nvPr/>
            </p:nvSpPr>
            <p:spPr>
              <a:xfrm>
                <a:off x="1517179" y="4218954"/>
                <a:ext cx="5427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/>
                  <a:t>Low</a:t>
                </a:r>
                <a:endParaRPr dirty="0"/>
              </a:p>
            </p:txBody>
          </p:sp>
          <p:sp>
            <p:nvSpPr>
              <p:cNvPr id="46" name="Google Shape;171;p18">
                <a:extLst>
                  <a:ext uri="{FF2B5EF4-FFF2-40B4-BE49-F238E27FC236}">
                    <a16:creationId xmlns:a16="http://schemas.microsoft.com/office/drawing/2014/main" id="{A5AB12B4-E137-7887-F334-326AE8A5F06C}"/>
                  </a:ext>
                </a:extLst>
              </p:cNvPr>
              <p:cNvSpPr txBox="1"/>
              <p:nvPr/>
            </p:nvSpPr>
            <p:spPr>
              <a:xfrm>
                <a:off x="4083814" y="4218954"/>
                <a:ext cx="8994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/>
                  <a:t>Medium</a:t>
                </a:r>
                <a:endParaRPr dirty="0"/>
              </a:p>
            </p:txBody>
          </p:sp>
          <p:sp>
            <p:nvSpPr>
              <p:cNvPr id="47" name="Google Shape;172;p18">
                <a:extLst>
                  <a:ext uri="{FF2B5EF4-FFF2-40B4-BE49-F238E27FC236}">
                    <a16:creationId xmlns:a16="http://schemas.microsoft.com/office/drawing/2014/main" id="{4FF1BB78-F0D9-EFE7-7F74-221490373891}"/>
                  </a:ext>
                </a:extLst>
              </p:cNvPr>
              <p:cNvSpPr txBox="1"/>
              <p:nvPr/>
            </p:nvSpPr>
            <p:spPr>
              <a:xfrm>
                <a:off x="6916831" y="4218954"/>
                <a:ext cx="643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/>
                  <a:t>High</a:t>
                </a:r>
                <a:endParaRPr dirty="0"/>
              </a:p>
            </p:txBody>
          </p:sp>
          <p:sp>
            <p:nvSpPr>
              <p:cNvPr id="48" name="Google Shape;161;p18">
                <a:extLst>
                  <a:ext uri="{FF2B5EF4-FFF2-40B4-BE49-F238E27FC236}">
                    <a16:creationId xmlns:a16="http://schemas.microsoft.com/office/drawing/2014/main" id="{31905617-87B1-A325-D96C-4A5207199603}"/>
                  </a:ext>
                </a:extLst>
              </p:cNvPr>
              <p:cNvSpPr txBox="1"/>
              <p:nvPr/>
            </p:nvSpPr>
            <p:spPr>
              <a:xfrm rot="16200000">
                <a:off x="60099" y="1741403"/>
                <a:ext cx="5427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/>
                  <a:t>Left</a:t>
                </a:r>
                <a:endParaRPr dirty="0"/>
              </a:p>
            </p:txBody>
          </p:sp>
          <p:sp>
            <p:nvSpPr>
              <p:cNvPr id="49" name="Google Shape;162;p18">
                <a:extLst>
                  <a:ext uri="{FF2B5EF4-FFF2-40B4-BE49-F238E27FC236}">
                    <a16:creationId xmlns:a16="http://schemas.microsoft.com/office/drawing/2014/main" id="{5897467F-1885-38C1-DA3B-A58F9B0ABF79}"/>
                  </a:ext>
                </a:extLst>
              </p:cNvPr>
              <p:cNvSpPr txBox="1"/>
              <p:nvPr/>
            </p:nvSpPr>
            <p:spPr>
              <a:xfrm rot="16200000">
                <a:off x="-11429" y="3175905"/>
                <a:ext cx="7209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/>
                  <a:t>Right</a:t>
                </a:r>
                <a:endParaRPr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34BE5B-71FF-1F10-B6EF-EC1ADD52F3DC}"/>
                </a:ext>
              </a:extLst>
            </p:cNvPr>
            <p:cNvGrpSpPr/>
            <p:nvPr/>
          </p:nvGrpSpPr>
          <p:grpSpPr>
            <a:xfrm>
              <a:off x="501181" y="1238348"/>
              <a:ext cx="8018408" cy="2918125"/>
              <a:chOff x="501181" y="1238348"/>
              <a:chExt cx="8018408" cy="2918125"/>
            </a:xfrm>
          </p:grpSpPr>
          <p:pic>
            <p:nvPicPr>
              <p:cNvPr id="9" name="Google Shape;388;p26">
                <a:extLst>
                  <a:ext uri="{FF2B5EF4-FFF2-40B4-BE49-F238E27FC236}">
                    <a16:creationId xmlns:a16="http://schemas.microsoft.com/office/drawing/2014/main" id="{B010CD56-0FCB-DAF9-406F-C3C6F6AE12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07687" y="2765402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" name="Google Shape;389;p26">
                <a:extLst>
                  <a:ext uri="{FF2B5EF4-FFF2-40B4-BE49-F238E27FC236}">
                    <a16:creationId xmlns:a16="http://schemas.microsoft.com/office/drawing/2014/main" id="{9F2B81F4-3C20-3829-1710-A477659FA5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01181" y="1238348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Google Shape;391;p26">
                <a:extLst>
                  <a:ext uri="{FF2B5EF4-FFF2-40B4-BE49-F238E27FC236}">
                    <a16:creationId xmlns:a16="http://schemas.microsoft.com/office/drawing/2014/main" id="{4B48AC17-4E40-1A42-CFF8-8B3FC65F45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383698" y="1248757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" name="Google Shape;392;p26">
                <a:extLst>
                  <a:ext uri="{FF2B5EF4-FFF2-40B4-BE49-F238E27FC236}">
                    <a16:creationId xmlns:a16="http://schemas.microsoft.com/office/drawing/2014/main" id="{312154F1-BBE8-E978-0CB4-240D5143A5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1376673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Google Shape;394;p26">
                <a:extLst>
                  <a:ext uri="{FF2B5EF4-FFF2-40B4-BE49-F238E27FC236}">
                    <a16:creationId xmlns:a16="http://schemas.microsoft.com/office/drawing/2014/main" id="{D9C8E93A-A8F3-3167-81F0-A0475F9C6F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252697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" name="Google Shape;395;p26">
                <a:extLst>
                  <a:ext uri="{FF2B5EF4-FFF2-40B4-BE49-F238E27FC236}">
                    <a16:creationId xmlns:a16="http://schemas.microsoft.com/office/drawing/2014/main" id="{B98FE7D0-4EE4-A775-33AD-5C01FFD52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2256364" y="1248757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" name="Google Shape;379;p26">
                <a:extLst>
                  <a:ext uri="{FF2B5EF4-FFF2-40B4-BE49-F238E27FC236}">
                    <a16:creationId xmlns:a16="http://schemas.microsoft.com/office/drawing/2014/main" id="{BDE62281-CE6B-C8BF-7801-64BB2A2150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/>
              </a:blip>
              <a:stretch>
                <a:fillRect/>
              </a:stretch>
            </p:blipFill>
            <p:spPr>
              <a:xfrm>
                <a:off x="3229969" y="1248757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Google Shape;380;p26">
                <a:extLst>
                  <a:ext uri="{FF2B5EF4-FFF2-40B4-BE49-F238E27FC236}">
                    <a16:creationId xmlns:a16="http://schemas.microsoft.com/office/drawing/2014/main" id="{CAFFE4A7-54C5-6405-BE75-9E4E9EE1B7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3224007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Google Shape;382;p26">
                <a:extLst>
                  <a:ext uri="{FF2B5EF4-FFF2-40B4-BE49-F238E27FC236}">
                    <a16:creationId xmlns:a16="http://schemas.microsoft.com/office/drawing/2014/main" id="{4EAEC60C-1A97-0C90-53D4-48C9A8DD9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>
                <a:off x="4122034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Google Shape;383;p26">
                <a:extLst>
                  <a:ext uri="{FF2B5EF4-FFF2-40B4-BE49-F238E27FC236}">
                    <a16:creationId xmlns:a16="http://schemas.microsoft.com/office/drawing/2014/main" id="{8D7B6588-B700-855A-5A28-8311524AE0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alphaModFix/>
              </a:blip>
              <a:stretch>
                <a:fillRect/>
              </a:stretch>
            </p:blipFill>
            <p:spPr>
              <a:xfrm>
                <a:off x="4122034" y="1248757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" name="Google Shape;385;p26">
                <a:extLst>
                  <a:ext uri="{FF2B5EF4-FFF2-40B4-BE49-F238E27FC236}">
                    <a16:creationId xmlns:a16="http://schemas.microsoft.com/office/drawing/2014/main" id="{9D2F050E-5480-AB06-3E98-684D0261D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alphaModFix/>
              </a:blip>
              <a:stretch>
                <a:fillRect/>
              </a:stretch>
            </p:blipFill>
            <p:spPr>
              <a:xfrm>
                <a:off x="4998235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Google Shape;386;p26">
                <a:extLst>
                  <a:ext uri="{FF2B5EF4-FFF2-40B4-BE49-F238E27FC236}">
                    <a16:creationId xmlns:a16="http://schemas.microsoft.com/office/drawing/2014/main" id="{06CDE96D-2D18-E8C6-78BC-21E5E6C350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alphaModFix/>
              </a:blip>
              <a:stretch>
                <a:fillRect/>
              </a:stretch>
            </p:blipFill>
            <p:spPr>
              <a:xfrm>
                <a:off x="4995176" y="1248757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oogle Shape;370;p26">
                <a:extLst>
                  <a:ext uri="{FF2B5EF4-FFF2-40B4-BE49-F238E27FC236}">
                    <a16:creationId xmlns:a16="http://schemas.microsoft.com/office/drawing/2014/main" id="{FFA507F7-2C7B-6FB9-30FC-9B7C985130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/>
              </a:blip>
              <a:stretch>
                <a:fillRect/>
              </a:stretch>
            </p:blipFill>
            <p:spPr>
              <a:xfrm>
                <a:off x="5950700" y="1238348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oogle Shape;371;p26">
                <a:extLst>
                  <a:ext uri="{FF2B5EF4-FFF2-40B4-BE49-F238E27FC236}">
                    <a16:creationId xmlns:a16="http://schemas.microsoft.com/office/drawing/2014/main" id="{D208CDAF-0A62-1D3E-C835-AA6E1FEA23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alphaModFix/>
              </a:blip>
              <a:stretch>
                <a:fillRect/>
              </a:stretch>
            </p:blipFill>
            <p:spPr>
              <a:xfrm>
                <a:off x="5958028" y="2762803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oogle Shape;373;p26">
                <a:extLst>
                  <a:ext uri="{FF2B5EF4-FFF2-40B4-BE49-F238E27FC236}">
                    <a16:creationId xmlns:a16="http://schemas.microsoft.com/office/drawing/2014/main" id="{CF69562C-564C-DD60-4DC6-4F526947FB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alphaModFix/>
              </a:blip>
              <a:stretch>
                <a:fillRect/>
              </a:stretch>
            </p:blipFill>
            <p:spPr>
              <a:xfrm>
                <a:off x="6822295" y="1238348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oogle Shape;374;p26">
                <a:extLst>
                  <a:ext uri="{FF2B5EF4-FFF2-40B4-BE49-F238E27FC236}">
                    <a16:creationId xmlns:a16="http://schemas.microsoft.com/office/drawing/2014/main" id="{6A4EDAEF-5B33-81B8-C377-66BF1B5891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alphaModFix/>
              </a:blip>
              <a:stretch>
                <a:fillRect/>
              </a:stretch>
            </p:blipFill>
            <p:spPr>
              <a:xfrm>
                <a:off x="6821802" y="276237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Google Shape;376;p26">
                <a:extLst>
                  <a:ext uri="{FF2B5EF4-FFF2-40B4-BE49-F238E27FC236}">
                    <a16:creationId xmlns:a16="http://schemas.microsoft.com/office/drawing/2014/main" id="{CEF6908F-DA58-F5DB-A78F-54F3D71FA2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/>
              </a:blip>
              <a:stretch>
                <a:fillRect/>
              </a:stretch>
            </p:blipFill>
            <p:spPr>
              <a:xfrm>
                <a:off x="7696629" y="1238348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oogle Shape;377;p26">
                <a:extLst>
                  <a:ext uri="{FF2B5EF4-FFF2-40B4-BE49-F238E27FC236}">
                    <a16:creationId xmlns:a16="http://schemas.microsoft.com/office/drawing/2014/main" id="{86E59D0B-7E1B-EE98-4057-90A1386A08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alphaModFix/>
              </a:blip>
              <a:stretch>
                <a:fillRect/>
              </a:stretch>
            </p:blipFill>
            <p:spPr>
              <a:xfrm>
                <a:off x="7695436" y="2761340"/>
                <a:ext cx="82296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F2D3B137-3E70-5D59-2530-4504C1900D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51892" y="196818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E4B0215D-C179-DFFE-E28A-5FD77FF597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0413" y="3497148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953417D-04E1-B849-ADD8-5D52206BD1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6829" y="1974589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0F0AB56-4894-4323-308B-CFC529A112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22994" y="3498105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6FC740C2-4B53-C67F-DF9D-1E8B3878D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5437" y="197427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CFA99147-D9AE-B6CC-279F-5442A68CF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5436" y="3496191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D413C30-A775-FCAA-EB8D-BF8C9FE43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2128" y="1974589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B78BED89-6A09-4737-2067-840A0951FB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718" y="3489513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3532F2F-8D3A-8DF4-02ED-2D8661D730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6083" y="196818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A613A6ED-930E-97B9-0F01-3C852F60AE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6083" y="3490568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4BD872B8-A525-5313-F8F6-D0F7D27D85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3888" y="196818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B48A9C7-E685-1AFA-7EA2-8C7270666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3888" y="3497721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2BB49163-2236-A3EA-CA2B-6F7520DD8C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3194" y="196818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CF2A7958-F98C-B15C-FFFD-BA676BDFA3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5199" y="3496191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06D2C459-E5DA-665B-E4A1-C4CB398617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4597" y="1968186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6454F0A-8A9E-6DE3-57EE-F97E292796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3288" y="3496191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DFB2B159-362E-1FBA-FE4C-1653970E02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9534" y="1974589"/>
                <a:ext cx="820575" cy="65836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4E779719-34B5-A4C2-79D2-61928A204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5730" y="3496191"/>
                <a:ext cx="820575" cy="658368"/>
              </a:xfrm>
              <a:prstGeom prst="rect">
                <a:avLst/>
              </a:prstGeom>
            </p:spPr>
          </p:pic>
        </p:grpSp>
      </p:grpSp>
      <p:sp>
        <p:nvSpPr>
          <p:cNvPr id="62" name="Google Shape;158;p18">
            <a:extLst>
              <a:ext uri="{FF2B5EF4-FFF2-40B4-BE49-F238E27FC236}">
                <a16:creationId xmlns:a16="http://schemas.microsoft.com/office/drawing/2014/main" id="{35EB18A1-D16A-1456-9695-1F3FD293C860}"/>
              </a:ext>
            </a:extLst>
          </p:cNvPr>
          <p:cNvSpPr txBox="1"/>
          <p:nvPr/>
        </p:nvSpPr>
        <p:spPr>
          <a:xfrm>
            <a:off x="799167" y="1339856"/>
            <a:ext cx="569083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 g/l</a:t>
            </a:r>
            <a:endParaRPr dirty="0"/>
          </a:p>
        </p:txBody>
      </p:sp>
      <p:sp>
        <p:nvSpPr>
          <p:cNvPr id="63" name="Google Shape;159;p18">
            <a:extLst>
              <a:ext uri="{FF2B5EF4-FFF2-40B4-BE49-F238E27FC236}">
                <a16:creationId xmlns:a16="http://schemas.microsoft.com/office/drawing/2014/main" id="{CCEBAAC2-402B-DEFC-7BA3-4D15915F98BE}"/>
              </a:ext>
            </a:extLst>
          </p:cNvPr>
          <p:cNvSpPr txBox="1"/>
          <p:nvPr/>
        </p:nvSpPr>
        <p:spPr>
          <a:xfrm>
            <a:off x="1590707" y="1330679"/>
            <a:ext cx="5427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g/l</a:t>
            </a:r>
            <a:endParaRPr dirty="0"/>
          </a:p>
        </p:txBody>
      </p:sp>
      <p:sp>
        <p:nvSpPr>
          <p:cNvPr id="64" name="Google Shape;160;p18">
            <a:extLst>
              <a:ext uri="{FF2B5EF4-FFF2-40B4-BE49-F238E27FC236}">
                <a16:creationId xmlns:a16="http://schemas.microsoft.com/office/drawing/2014/main" id="{C2314F0E-7477-A726-F05B-D43951F3FA3C}"/>
              </a:ext>
            </a:extLst>
          </p:cNvPr>
          <p:cNvSpPr txBox="1"/>
          <p:nvPr/>
        </p:nvSpPr>
        <p:spPr>
          <a:xfrm>
            <a:off x="2426965" y="1328232"/>
            <a:ext cx="63257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 g/l</a:t>
            </a:r>
            <a:endParaRPr dirty="0"/>
          </a:p>
        </p:txBody>
      </p:sp>
      <p:sp>
        <p:nvSpPr>
          <p:cNvPr id="65" name="Google Shape;158;p18">
            <a:extLst>
              <a:ext uri="{FF2B5EF4-FFF2-40B4-BE49-F238E27FC236}">
                <a16:creationId xmlns:a16="http://schemas.microsoft.com/office/drawing/2014/main" id="{18A2BFFF-3C6A-1249-5A0E-83D51B4DEDB0}"/>
              </a:ext>
            </a:extLst>
          </p:cNvPr>
          <p:cNvSpPr txBox="1"/>
          <p:nvPr/>
        </p:nvSpPr>
        <p:spPr>
          <a:xfrm>
            <a:off x="3452001" y="1331857"/>
            <a:ext cx="569083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 g/l</a:t>
            </a:r>
            <a:endParaRPr dirty="0"/>
          </a:p>
        </p:txBody>
      </p:sp>
      <p:sp>
        <p:nvSpPr>
          <p:cNvPr id="66" name="Google Shape;159;p18">
            <a:extLst>
              <a:ext uri="{FF2B5EF4-FFF2-40B4-BE49-F238E27FC236}">
                <a16:creationId xmlns:a16="http://schemas.microsoft.com/office/drawing/2014/main" id="{C6A64F3A-8C8D-253B-AF64-7EE5170E6FB6}"/>
              </a:ext>
            </a:extLst>
          </p:cNvPr>
          <p:cNvSpPr txBox="1"/>
          <p:nvPr/>
        </p:nvSpPr>
        <p:spPr>
          <a:xfrm>
            <a:off x="4243541" y="1322680"/>
            <a:ext cx="5427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g/l</a:t>
            </a:r>
            <a:endParaRPr dirty="0"/>
          </a:p>
        </p:txBody>
      </p:sp>
      <p:sp>
        <p:nvSpPr>
          <p:cNvPr id="67" name="Google Shape;160;p18">
            <a:extLst>
              <a:ext uri="{FF2B5EF4-FFF2-40B4-BE49-F238E27FC236}">
                <a16:creationId xmlns:a16="http://schemas.microsoft.com/office/drawing/2014/main" id="{DD0EBEE9-960A-6EB9-62BE-469446119A36}"/>
              </a:ext>
            </a:extLst>
          </p:cNvPr>
          <p:cNvSpPr txBox="1"/>
          <p:nvPr/>
        </p:nvSpPr>
        <p:spPr>
          <a:xfrm>
            <a:off x="5079799" y="1320233"/>
            <a:ext cx="63257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 g/l</a:t>
            </a:r>
            <a:endParaRPr dirty="0"/>
          </a:p>
        </p:txBody>
      </p:sp>
      <p:sp>
        <p:nvSpPr>
          <p:cNvPr id="68" name="Google Shape;158;p18">
            <a:extLst>
              <a:ext uri="{FF2B5EF4-FFF2-40B4-BE49-F238E27FC236}">
                <a16:creationId xmlns:a16="http://schemas.microsoft.com/office/drawing/2014/main" id="{84FFB936-DA6B-F491-4027-13EAB22CFC5A}"/>
              </a:ext>
            </a:extLst>
          </p:cNvPr>
          <p:cNvSpPr txBox="1"/>
          <p:nvPr/>
        </p:nvSpPr>
        <p:spPr>
          <a:xfrm>
            <a:off x="6109915" y="1348233"/>
            <a:ext cx="569083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 g/l</a:t>
            </a:r>
            <a:endParaRPr dirty="0"/>
          </a:p>
        </p:txBody>
      </p:sp>
      <p:sp>
        <p:nvSpPr>
          <p:cNvPr id="69" name="Google Shape;159;p18">
            <a:extLst>
              <a:ext uri="{FF2B5EF4-FFF2-40B4-BE49-F238E27FC236}">
                <a16:creationId xmlns:a16="http://schemas.microsoft.com/office/drawing/2014/main" id="{1B9F9BA4-7538-8145-56C3-0112C19EEDD1}"/>
              </a:ext>
            </a:extLst>
          </p:cNvPr>
          <p:cNvSpPr txBox="1"/>
          <p:nvPr/>
        </p:nvSpPr>
        <p:spPr>
          <a:xfrm>
            <a:off x="6901455" y="1339056"/>
            <a:ext cx="5427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g/l</a:t>
            </a:r>
            <a:endParaRPr dirty="0"/>
          </a:p>
        </p:txBody>
      </p:sp>
      <p:sp>
        <p:nvSpPr>
          <p:cNvPr id="70" name="Google Shape;160;p18">
            <a:extLst>
              <a:ext uri="{FF2B5EF4-FFF2-40B4-BE49-F238E27FC236}">
                <a16:creationId xmlns:a16="http://schemas.microsoft.com/office/drawing/2014/main" id="{85D0FA0F-4E82-03EB-1571-A2054AA177F2}"/>
              </a:ext>
            </a:extLst>
          </p:cNvPr>
          <p:cNvSpPr txBox="1"/>
          <p:nvPr/>
        </p:nvSpPr>
        <p:spPr>
          <a:xfrm>
            <a:off x="7737713" y="1336609"/>
            <a:ext cx="63257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10 g/l</a:t>
            </a:r>
            <a:endParaRPr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228E1B6-CCCD-8EF9-1203-973D84F76967}"/>
              </a:ext>
            </a:extLst>
          </p:cNvPr>
          <p:cNvSpPr/>
          <p:nvPr/>
        </p:nvSpPr>
        <p:spPr>
          <a:xfrm>
            <a:off x="538108" y="1657973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C5685E6-32CE-0F34-F88F-ABC69F06E36C}"/>
              </a:ext>
            </a:extLst>
          </p:cNvPr>
          <p:cNvSpPr/>
          <p:nvPr/>
        </p:nvSpPr>
        <p:spPr>
          <a:xfrm>
            <a:off x="536380" y="2393112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E851FA9-B9A2-C8BE-D225-72A60290361F}"/>
              </a:ext>
            </a:extLst>
          </p:cNvPr>
          <p:cNvSpPr/>
          <p:nvPr/>
        </p:nvSpPr>
        <p:spPr>
          <a:xfrm>
            <a:off x="1242081" y="3178288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10A0C58-D784-20CC-1317-EC92DFBEF920}"/>
              </a:ext>
            </a:extLst>
          </p:cNvPr>
          <p:cNvSpPr/>
          <p:nvPr/>
        </p:nvSpPr>
        <p:spPr>
          <a:xfrm>
            <a:off x="1233727" y="3911908"/>
            <a:ext cx="134523" cy="66663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35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6EED5-9744-FA35-C6D0-9FA2C8DC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Bacterial attachment (Micro Wire EDM)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79684F-DD52-1B0A-DDB6-D4C7463496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CA97E2-1AA4-733F-E506-C04D70CA4AE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676308"/>
            <a:ext cx="4760486" cy="2988488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Discharge energy and hydroxyapatite settings had a significant effect on bacterial adhesion properties.</a:t>
            </a:r>
          </a:p>
          <a:p>
            <a:pPr algn="just">
              <a:spcAft>
                <a:spcPts val="1200"/>
              </a:spcAft>
            </a:pP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Unmachined surface of Ti-6Al-4V alloy had a higher tendency for bacterial adhesion compared to the machined surface.</a:t>
            </a:r>
            <a:endParaRPr lang="en-US" sz="1400" dirty="0">
              <a:solidFill>
                <a:srgbClr val="374151"/>
              </a:solidFill>
              <a:latin typeface="Söhne"/>
            </a:endParaRPr>
          </a:p>
          <a:p>
            <a:pPr algn="just">
              <a:spcAft>
                <a:spcPts val="1200"/>
              </a:spcAft>
            </a:pP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Powder mixed Wire EDM machining technique can be an effective method to improve the biocompatibility of Ti-6Al-4V alloy against bacterial strains, particularly for high energy settings and higher hydroxyapatite powder concentrations.</a:t>
            </a:r>
            <a:endParaRPr lang="en-US" sz="1400" dirty="0"/>
          </a:p>
        </p:txBody>
      </p:sp>
      <p:pic>
        <p:nvPicPr>
          <p:cNvPr id="1026" name="Picture 2" descr="Page 2 | Staphylococcus Images - Free Download on Freepik">
            <a:extLst>
              <a:ext uri="{FF2B5EF4-FFF2-40B4-BE49-F238E27FC236}">
                <a16:creationId xmlns:a16="http://schemas.microsoft.com/office/drawing/2014/main" id="{72271626-3C24-8C88-3980-1A1BB9E4E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724" y="1922078"/>
            <a:ext cx="3605576" cy="239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00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Conclusion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FF7CD-A65B-870C-7EEC-A63636747718}"/>
              </a:ext>
            </a:extLst>
          </p:cNvPr>
          <p:cNvSpPr txBox="1"/>
          <p:nvPr/>
        </p:nvSpPr>
        <p:spPr>
          <a:xfrm>
            <a:off x="288840" y="2298135"/>
            <a:ext cx="2897469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74151"/>
                </a:solidFill>
                <a:latin typeface="Söhne"/>
              </a:rPr>
              <a:t>O</a:t>
            </a: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ptimization of input parameters resulted in improvement of macro and micro EDM performance on </a:t>
            </a:r>
          </a:p>
          <a:p>
            <a:pPr algn="ctr"/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Ti-6Al-4V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7ACCD3-3E3D-E665-E4EB-EE33A4E8EEBB}"/>
              </a:ext>
            </a:extLst>
          </p:cNvPr>
          <p:cNvSpPr txBox="1"/>
          <p:nvPr/>
        </p:nvSpPr>
        <p:spPr>
          <a:xfrm>
            <a:off x="3962436" y="1590266"/>
            <a:ext cx="3910895" cy="1169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The lowest bacterial attachment on micro wire EDM machined parts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 was achieved with:</a:t>
            </a:r>
            <a:endParaRPr lang="en-US" sz="1400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515938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Söhne"/>
              </a:rPr>
              <a:t>medium</a:t>
            </a: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 and high energy input </a:t>
            </a:r>
          </a:p>
          <a:p>
            <a:pPr marL="515938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Söhne"/>
              </a:rPr>
              <a:t>high</a:t>
            </a: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 hydroxyapatite powder concentration</a:t>
            </a:r>
          </a:p>
          <a:p>
            <a:pPr marL="515938" indent="-288925">
              <a:buFont typeface="Arial" panose="020B0604020202020204" pitchFamily="34" charset="0"/>
              <a:buChar char="•"/>
            </a:pP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low surface roughness</a:t>
            </a:r>
          </a:p>
        </p:txBody>
      </p:sp>
      <p:pic>
        <p:nvPicPr>
          <p:cNvPr id="10" name="Graphic 9" descr="Battery charging outline">
            <a:extLst>
              <a:ext uri="{FF2B5EF4-FFF2-40B4-BE49-F238E27FC236}">
                <a16:creationId xmlns:a16="http://schemas.microsoft.com/office/drawing/2014/main" id="{A5FC03AE-04CF-6B28-8C93-4EF86567E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410" y="1276041"/>
            <a:ext cx="687659" cy="6876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9E38E6-B302-D0EC-F172-90065B3221D8}"/>
              </a:ext>
            </a:extLst>
          </p:cNvPr>
          <p:cNvSpPr txBox="1"/>
          <p:nvPr/>
        </p:nvSpPr>
        <p:spPr>
          <a:xfrm>
            <a:off x="406552" y="1902812"/>
            <a:ext cx="967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74151"/>
                </a:solidFill>
                <a:latin typeface="Söhne"/>
              </a:rPr>
              <a:t>C</a:t>
            </a:r>
            <a:r>
              <a:rPr lang="en-US" sz="1400" dirty="0">
                <a:solidFill>
                  <a:srgbClr val="374151"/>
                </a:solidFill>
                <a:latin typeface="Söhne"/>
              </a:rPr>
              <a:t>urrent</a:t>
            </a:r>
            <a:endParaRPr lang="en-US" sz="1400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79009-490E-6309-F17F-B5587CBE33AC}"/>
              </a:ext>
            </a:extLst>
          </p:cNvPr>
          <p:cNvSpPr txBox="1"/>
          <p:nvPr/>
        </p:nvSpPr>
        <p:spPr>
          <a:xfrm>
            <a:off x="1121465" y="1902812"/>
            <a:ext cx="110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74151"/>
                </a:solidFill>
                <a:latin typeface="Söhne"/>
              </a:rPr>
              <a:t>Voltage</a:t>
            </a:r>
            <a:endParaRPr lang="en-US" sz="1400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F3E3AC-4F3C-93C1-3F7A-FC9157AD4D51}"/>
              </a:ext>
            </a:extLst>
          </p:cNvPr>
          <p:cNvSpPr txBox="1"/>
          <p:nvPr/>
        </p:nvSpPr>
        <p:spPr>
          <a:xfrm>
            <a:off x="1958448" y="1902811"/>
            <a:ext cx="10417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74151"/>
                </a:solidFill>
                <a:latin typeface="Söhne"/>
              </a:rPr>
              <a:t>Powder</a:t>
            </a:r>
            <a:endParaRPr lang="en-US" sz="1400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pic>
        <p:nvPicPr>
          <p:cNvPr id="15" name="Graphic 14" descr="High voltage outline">
            <a:extLst>
              <a:ext uri="{FF2B5EF4-FFF2-40B4-BE49-F238E27FC236}">
                <a16:creationId xmlns:a16="http://schemas.microsoft.com/office/drawing/2014/main" id="{599F0E48-15F8-0F7E-924A-3DAC0D9841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8459" y="1200410"/>
            <a:ext cx="687659" cy="687659"/>
          </a:xfrm>
          <a:prstGeom prst="rect">
            <a:avLst/>
          </a:prstGeom>
        </p:spPr>
      </p:pic>
      <p:pic>
        <p:nvPicPr>
          <p:cNvPr id="17" name="Graphic 16" descr="Bubbles outline">
            <a:extLst>
              <a:ext uri="{FF2B5EF4-FFF2-40B4-BE49-F238E27FC236}">
                <a16:creationId xmlns:a16="http://schemas.microsoft.com/office/drawing/2014/main" id="{9D075297-DBB2-B2CE-0825-E224F92397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18612" y="1232107"/>
            <a:ext cx="687659" cy="687659"/>
          </a:xfrm>
          <a:prstGeom prst="rect">
            <a:avLst/>
          </a:prstGeom>
        </p:spPr>
      </p:pic>
      <p:pic>
        <p:nvPicPr>
          <p:cNvPr id="19" name="Graphic 18" descr="Covid-19 outline">
            <a:extLst>
              <a:ext uri="{FF2B5EF4-FFF2-40B4-BE49-F238E27FC236}">
                <a16:creationId xmlns:a16="http://schemas.microsoft.com/office/drawing/2014/main" id="{3EAF446C-30B4-42F5-6696-FFDB724638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22700" y="1029476"/>
            <a:ext cx="974754" cy="9747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3509E3-4865-D37E-88F8-ADD8A5FE0688}"/>
              </a:ext>
            </a:extLst>
          </p:cNvPr>
          <p:cNvSpPr txBox="1"/>
          <p:nvPr/>
        </p:nvSpPr>
        <p:spPr>
          <a:xfrm>
            <a:off x="2118612" y="3690686"/>
            <a:ext cx="6528181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rgbClr val="374151"/>
                </a:solidFill>
                <a:effectLst/>
                <a:latin typeface="Söhne"/>
              </a:rPr>
              <a:t>Medium and high energy settings are more effective in preventing bacterial adhesion on Ti-6Al-4V for all bacterial strains.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8B30D4-1B9B-3082-E2AC-415EA8348408}"/>
              </a:ext>
            </a:extLst>
          </p:cNvPr>
          <p:cNvSpPr txBox="1"/>
          <p:nvPr/>
        </p:nvSpPr>
        <p:spPr>
          <a:xfrm>
            <a:off x="3962435" y="2755774"/>
            <a:ext cx="391089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Micro wire EDM machining can reduce bacterial adhesion on metallic surfaces.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CF5E7B-CF84-F410-50F1-49F43A591675}"/>
              </a:ext>
            </a:extLst>
          </p:cNvPr>
          <p:cNvSpPr txBox="1"/>
          <p:nvPr/>
        </p:nvSpPr>
        <p:spPr>
          <a:xfrm>
            <a:off x="2118612" y="4281255"/>
            <a:ext cx="6528179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rgbClr val="374151"/>
                </a:solidFill>
                <a:effectLst/>
                <a:latin typeface="Söhne"/>
              </a:rPr>
              <a:t>Proper combination of base material, electrode tool, dielectric, and powder additive in micro EDM machining can enhance biocompatibility.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4A12D3-B352-046A-CBAD-1A3982FA8D44}"/>
              </a:ext>
            </a:extLst>
          </p:cNvPr>
          <p:cNvSpPr txBox="1"/>
          <p:nvPr/>
        </p:nvSpPr>
        <p:spPr>
          <a:xfrm>
            <a:off x="3962435" y="1061253"/>
            <a:ext cx="3910895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74151"/>
                </a:solidFill>
                <a:latin typeface="Söhne"/>
              </a:rPr>
              <a:t>I</a:t>
            </a:r>
            <a:r>
              <a:rPr lang="en-US" sz="1400" b="0" i="0" dirty="0">
                <a:solidFill>
                  <a:srgbClr val="374151"/>
                </a:solidFill>
                <a:effectLst/>
                <a:latin typeface="Söhne"/>
              </a:rPr>
              <a:t>nput parameters have a significant effect on bacterial attachment.</a:t>
            </a:r>
          </a:p>
        </p:txBody>
      </p:sp>
      <p:pic>
        <p:nvPicPr>
          <p:cNvPr id="30" name="Graphic 29" descr="Covid-19 outline">
            <a:extLst>
              <a:ext uri="{FF2B5EF4-FFF2-40B4-BE49-F238E27FC236}">
                <a16:creationId xmlns:a16="http://schemas.microsoft.com/office/drawing/2014/main" id="{7111BB06-8D3B-E8D0-73C6-6731E570A9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13696" y="1630787"/>
            <a:ext cx="718234" cy="718234"/>
          </a:xfrm>
          <a:prstGeom prst="rect">
            <a:avLst/>
          </a:prstGeom>
        </p:spPr>
      </p:pic>
      <p:pic>
        <p:nvPicPr>
          <p:cNvPr id="31" name="Graphic 30" descr="Covid-19 outline">
            <a:extLst>
              <a:ext uri="{FF2B5EF4-FFF2-40B4-BE49-F238E27FC236}">
                <a16:creationId xmlns:a16="http://schemas.microsoft.com/office/drawing/2014/main" id="{A9973894-CA4D-42D9-EBFA-EBEA13EB55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40754" y="1931120"/>
            <a:ext cx="1113672" cy="1113672"/>
          </a:xfrm>
          <a:prstGeom prst="rect">
            <a:avLst/>
          </a:prstGeom>
        </p:spPr>
      </p:pic>
      <p:pic>
        <p:nvPicPr>
          <p:cNvPr id="32" name="Graphic 31" descr="Covid-19 outline">
            <a:extLst>
              <a:ext uri="{FF2B5EF4-FFF2-40B4-BE49-F238E27FC236}">
                <a16:creationId xmlns:a16="http://schemas.microsoft.com/office/drawing/2014/main" id="{18912B73-BB3A-15ED-DB85-02BE486154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07486" y="2583140"/>
            <a:ext cx="579840" cy="579840"/>
          </a:xfrm>
          <a:prstGeom prst="rect">
            <a:avLst/>
          </a:prstGeom>
        </p:spPr>
      </p:pic>
      <p:pic>
        <p:nvPicPr>
          <p:cNvPr id="34" name="Graphic 33" descr="Bullseye outline">
            <a:extLst>
              <a:ext uri="{FF2B5EF4-FFF2-40B4-BE49-F238E27FC236}">
                <a16:creationId xmlns:a16="http://schemas.microsoft.com/office/drawing/2014/main" id="{01D579F3-BB60-4712-F826-D3A5787800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5250" y="3612979"/>
            <a:ext cx="1247038" cy="124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9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/>
      <p:bldP spid="12" grpId="0"/>
      <p:bldP spid="13" grpId="0"/>
      <p:bldP spid="21" grpId="0" animBg="1"/>
      <p:bldP spid="23" grpId="0" animBg="1"/>
      <p:bldP spid="25" grpId="0" animBg="1"/>
      <p:bldP spid="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567" y="1608983"/>
            <a:ext cx="2763393" cy="1838643"/>
          </a:xfrm>
        </p:spPr>
        <p:txBody>
          <a:bodyPr/>
          <a:lstStyle/>
          <a:p>
            <a:r>
              <a:rPr lang="en-US" sz="3200" dirty="0"/>
              <a:t>Thank you for your attention!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5566" y="2719674"/>
            <a:ext cx="6311266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425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dirty="0"/>
              <a:t>Introduction</a:t>
            </a:r>
            <a:endParaRPr sz="2400" dirty="0"/>
          </a:p>
        </p:txBody>
      </p:sp>
      <p:sp>
        <p:nvSpPr>
          <p:cNvPr id="47" name="Google Shape;47;p3"/>
          <p:cNvSpPr txBox="1">
            <a:spLocks noGrp="1"/>
          </p:cNvSpPr>
          <p:nvPr>
            <p:ph type="body" idx="1"/>
          </p:nvPr>
        </p:nvSpPr>
        <p:spPr>
          <a:xfrm>
            <a:off x="288840" y="3617409"/>
            <a:ext cx="8072495" cy="13049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dirty="0">
                <a:solidFill>
                  <a:srgbClr val="676559"/>
                </a:solidFill>
              </a:rPr>
              <a:t>Existing coating techniques have some demerits [4,5]:</a:t>
            </a:r>
            <a:endParaRPr dirty="0"/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Nonuniform and thin coating</a:t>
            </a:r>
            <a:endParaRPr dirty="0"/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Unable to generate a </a:t>
            </a:r>
            <a:r>
              <a:rPr lang="en-US" sz="1600" dirty="0" err="1">
                <a:solidFill>
                  <a:srgbClr val="676559"/>
                </a:solidFill>
              </a:rPr>
              <a:t>nanoporous</a:t>
            </a:r>
            <a:r>
              <a:rPr lang="en-US" sz="1600" dirty="0">
                <a:solidFill>
                  <a:srgbClr val="676559"/>
                </a:solidFill>
              </a:rPr>
              <a:t> layer</a:t>
            </a:r>
            <a:endParaRPr dirty="0"/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Cannot shape and coat simultaneously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 dirty="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 dirty="0">
              <a:solidFill>
                <a:srgbClr val="676559"/>
              </a:solidFill>
            </a:endParaRPr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3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9" name="Google Shape;49;p3" descr="Teijin Works to Expand Orthopedic Implant Business - Japan Chemical Daily"/>
          <p:cNvPicPr preferRelativeResize="0"/>
          <p:nvPr/>
        </p:nvPicPr>
        <p:blipFill rotWithShape="1">
          <a:blip r:embed="rId3">
            <a:alphaModFix/>
          </a:blip>
          <a:srcRect l="11339"/>
          <a:stretch/>
        </p:blipFill>
        <p:spPr>
          <a:xfrm>
            <a:off x="5776331" y="1189062"/>
            <a:ext cx="3168551" cy="17868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41824A-B7DD-4329-6DA6-42AFB0749438}"/>
              </a:ext>
            </a:extLst>
          </p:cNvPr>
          <p:cNvSpPr txBox="1"/>
          <p:nvPr/>
        </p:nvSpPr>
        <p:spPr>
          <a:xfrm>
            <a:off x="327096" y="1775110"/>
            <a:ext cx="4583622" cy="1200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  <a:lumOff val="50000"/>
                </a:schemeClr>
              </a:buClr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Biomedical alloys [1,2]</a:t>
            </a:r>
            <a:endParaRPr lang="en-US" sz="1600" dirty="0"/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  <a:lumOff val="50000"/>
                </a:schemeClr>
              </a:buClr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Fractured, lost or diseased parts (bone, teeth, ligaments, and heart) [3]</a:t>
            </a:r>
            <a:endParaRPr lang="en-US"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  <a:lumOff val="50000"/>
                </a:schemeClr>
              </a:buClr>
              <a:buSzPts val="1800"/>
              <a:buChar char="●"/>
            </a:pPr>
            <a:r>
              <a:rPr lang="en-US" sz="1600" dirty="0">
                <a:solidFill>
                  <a:srgbClr val="676559"/>
                </a:solidFill>
              </a:rPr>
              <a:t>Bio implants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7BDFE-7E6E-74FC-2B89-14D3F2F60B27}"/>
              </a:ext>
            </a:extLst>
          </p:cNvPr>
          <p:cNvSpPr txBox="1"/>
          <p:nvPr/>
        </p:nvSpPr>
        <p:spPr>
          <a:xfrm>
            <a:off x="327096" y="1455283"/>
            <a:ext cx="4583622" cy="35137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1143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 dirty="0">
                <a:solidFill>
                  <a:schemeClr val="tx1"/>
                </a:solidFill>
              </a:rPr>
              <a:t>Area of 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95E32-F162-5217-4C39-DBD4216C494B}"/>
              </a:ext>
            </a:extLst>
          </p:cNvPr>
          <p:cNvSpPr txBox="1"/>
          <p:nvPr/>
        </p:nvSpPr>
        <p:spPr>
          <a:xfrm>
            <a:off x="288840" y="3266030"/>
            <a:ext cx="8072497" cy="35137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1143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 dirty="0">
                <a:solidFill>
                  <a:schemeClr val="tx1"/>
                </a:solidFill>
              </a:rPr>
              <a:t>Problem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References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0" y="1092945"/>
            <a:ext cx="8946600" cy="2765400"/>
          </a:xfrm>
        </p:spPr>
        <p:txBody>
          <a:bodyPr/>
          <a:lstStyle/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[1]	V. D. Bui, J. W. Mwangi, and A. J. J. o. M. P. Schubert, "Powder mixed electrical discharge machining for antibacterial coating on titanium implant surfaces," vol. 44, pp. 261-270, 2019.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[2]	M. Navarro, A. </a:t>
            </a:r>
            <a:r>
              <a:rPr lang="en-US" sz="1050" dirty="0" err="1">
                <a:solidFill>
                  <a:schemeClr val="bg1"/>
                </a:solidFill>
              </a:rPr>
              <a:t>Michiardi</a:t>
            </a:r>
            <a:r>
              <a:rPr lang="en-US" sz="1050" dirty="0">
                <a:solidFill>
                  <a:schemeClr val="bg1"/>
                </a:solidFill>
              </a:rPr>
              <a:t>, O. Castano, and J. J. J. o. t. r. s. </a:t>
            </a:r>
            <a:r>
              <a:rPr lang="en-US" sz="1050" dirty="0" err="1">
                <a:solidFill>
                  <a:schemeClr val="bg1"/>
                </a:solidFill>
              </a:rPr>
              <a:t>i</a:t>
            </a:r>
            <a:r>
              <a:rPr lang="en-US" sz="1050" dirty="0">
                <a:solidFill>
                  <a:schemeClr val="bg1"/>
                </a:solidFill>
              </a:rPr>
              <a:t>. </a:t>
            </a:r>
            <a:r>
              <a:rPr lang="en-US" sz="1050" dirty="0" err="1">
                <a:solidFill>
                  <a:schemeClr val="bg1"/>
                </a:solidFill>
              </a:rPr>
              <a:t>Planell</a:t>
            </a:r>
            <a:r>
              <a:rPr lang="en-US" sz="1050" dirty="0">
                <a:solidFill>
                  <a:schemeClr val="bg1"/>
                </a:solidFill>
              </a:rPr>
              <a:t>, "Biomaterials in </a:t>
            </a:r>
            <a:r>
              <a:rPr lang="en-US" sz="1050" dirty="0" err="1">
                <a:solidFill>
                  <a:schemeClr val="bg1"/>
                </a:solidFill>
              </a:rPr>
              <a:t>orthopaedics</a:t>
            </a:r>
            <a:r>
              <a:rPr lang="en-US" sz="1050" dirty="0">
                <a:solidFill>
                  <a:schemeClr val="bg1"/>
                </a:solidFill>
              </a:rPr>
              <a:t>," vol. 5, no. 27, pp. 1137-1158, 2008.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[3]	C. </a:t>
            </a:r>
            <a:r>
              <a:rPr lang="en-US" sz="1050" dirty="0" err="1">
                <a:solidFill>
                  <a:schemeClr val="bg1"/>
                </a:solidFill>
              </a:rPr>
              <a:t>Lhotka</a:t>
            </a:r>
            <a:r>
              <a:rPr lang="en-US" sz="1050" dirty="0">
                <a:solidFill>
                  <a:schemeClr val="bg1"/>
                </a:solidFill>
              </a:rPr>
              <a:t>, T. Szekeres, I. </a:t>
            </a:r>
            <a:r>
              <a:rPr lang="en-US" sz="1050" dirty="0" err="1">
                <a:solidFill>
                  <a:schemeClr val="bg1"/>
                </a:solidFill>
              </a:rPr>
              <a:t>Steffan</a:t>
            </a:r>
            <a:r>
              <a:rPr lang="en-US" sz="1050" dirty="0">
                <a:solidFill>
                  <a:schemeClr val="bg1"/>
                </a:solidFill>
              </a:rPr>
              <a:t>, K. </a:t>
            </a:r>
            <a:r>
              <a:rPr lang="en-US" sz="1050" dirty="0" err="1">
                <a:solidFill>
                  <a:schemeClr val="bg1"/>
                </a:solidFill>
              </a:rPr>
              <a:t>Zhuber</a:t>
            </a:r>
            <a:r>
              <a:rPr lang="en-US" sz="1050" dirty="0">
                <a:solidFill>
                  <a:schemeClr val="bg1"/>
                </a:solidFill>
              </a:rPr>
              <a:t>, and K. J. J. o. O. R. </a:t>
            </a:r>
            <a:r>
              <a:rPr lang="en-US" sz="1050" dirty="0" err="1">
                <a:solidFill>
                  <a:schemeClr val="bg1"/>
                </a:solidFill>
              </a:rPr>
              <a:t>Zweymüller</a:t>
            </a:r>
            <a:r>
              <a:rPr lang="en-US" sz="1050" dirty="0">
                <a:solidFill>
                  <a:schemeClr val="bg1"/>
                </a:solidFill>
              </a:rPr>
              <a:t>, "Four‐year study of cobalt and chromium blood levels in patients managed with two different metal‐on‐metal total hip replacements," vol. 21, no. 2, pp. 189-195, 2003.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[4]	Z. Wang, Y. Fang, P. Wu, W. Zhao, and K. J. J. o. M. P. T. Cheng, "Surface modification process by electrical discharge machining with a </a:t>
            </a:r>
            <a:r>
              <a:rPr lang="en-US" sz="1050" dirty="0" err="1">
                <a:solidFill>
                  <a:schemeClr val="bg1"/>
                </a:solidFill>
              </a:rPr>
              <a:t>Ti</a:t>
            </a:r>
            <a:r>
              <a:rPr lang="en-US" sz="1050" dirty="0">
                <a:solidFill>
                  <a:schemeClr val="bg1"/>
                </a:solidFill>
              </a:rPr>
              <a:t> powder green compact electrode," vol. 129, no. 1-3, pp. 139-142, 2002.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[5]	N. M. Abbas, D. G. Solomon, M. F. J. I. J. o. m. t. Bahari, and Manufacture, "A review on current research trends in electrical discharge machining (EDM)," vol. 47, no. 7-8, pp. 1214-1228, 2007.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[6]	M. </a:t>
            </a:r>
            <a:r>
              <a:rPr lang="en-US" sz="1050" dirty="0" err="1">
                <a:solidFill>
                  <a:schemeClr val="bg1"/>
                </a:solidFill>
              </a:rPr>
              <a:t>Tanjilul</a:t>
            </a:r>
            <a:r>
              <a:rPr lang="en-US" sz="1050" dirty="0">
                <a:solidFill>
                  <a:schemeClr val="bg1"/>
                </a:solidFill>
              </a:rPr>
              <a:t>, A. Ahmed, A. S. Kumar, and M. Rahman, "A study on EDM debris particle size and flushing mechanism for efficient debris removal in EDM-drilling of Inconel 718," Journal of Materials Processing Technology, vol. 255, pp. 263-274, 2018.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[7]	A. Y. Joshi and A. Y. Joshi, "A systematic review on powder mixed electrical discharge machining," </a:t>
            </a:r>
            <a:r>
              <a:rPr lang="en-US" sz="1050" dirty="0" err="1">
                <a:solidFill>
                  <a:schemeClr val="bg1"/>
                </a:solidFill>
              </a:rPr>
              <a:t>Heliyon</a:t>
            </a:r>
            <a:r>
              <a:rPr lang="en-US" sz="1050" dirty="0">
                <a:solidFill>
                  <a:schemeClr val="bg1"/>
                </a:solidFill>
              </a:rPr>
              <a:t>, vol. 5, no. 12, p. e02963, 2019/12/01/ 2019, </a:t>
            </a:r>
            <a:r>
              <a:rPr lang="en-US" sz="1050" dirty="0" err="1">
                <a:solidFill>
                  <a:schemeClr val="bg1"/>
                </a:solidFill>
              </a:rPr>
              <a:t>doi</a:t>
            </a:r>
            <a:r>
              <a:rPr lang="en-US" sz="1050" dirty="0">
                <a:solidFill>
                  <a:schemeClr val="bg1"/>
                </a:solidFill>
              </a:rPr>
              <a:t>: https://doi.org/10.1016/j.heliyon.2019.e02963.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[8]	J. E. Abu </a:t>
            </a:r>
            <a:r>
              <a:rPr lang="en-US" sz="1050" dirty="0" err="1">
                <a:solidFill>
                  <a:schemeClr val="bg1"/>
                </a:solidFill>
              </a:rPr>
              <a:t>Qudeiri</a:t>
            </a:r>
            <a:r>
              <a:rPr lang="en-US" sz="1050" dirty="0">
                <a:solidFill>
                  <a:schemeClr val="bg1"/>
                </a:solidFill>
              </a:rPr>
              <a:t>, A.-H. I. Mourad, A. </a:t>
            </a:r>
            <a:r>
              <a:rPr lang="en-US" sz="1050" dirty="0" err="1">
                <a:solidFill>
                  <a:schemeClr val="bg1"/>
                </a:solidFill>
              </a:rPr>
              <a:t>Ziout</a:t>
            </a:r>
            <a:r>
              <a:rPr lang="en-US" sz="1050" dirty="0">
                <a:solidFill>
                  <a:schemeClr val="bg1"/>
                </a:solidFill>
              </a:rPr>
              <a:t>, M. H. Abidi, and A. </a:t>
            </a:r>
            <a:r>
              <a:rPr lang="en-US" sz="1050" dirty="0" err="1">
                <a:solidFill>
                  <a:schemeClr val="bg1"/>
                </a:solidFill>
              </a:rPr>
              <a:t>Elkaseer</a:t>
            </a:r>
            <a:r>
              <a:rPr lang="en-US" sz="1050" dirty="0">
                <a:solidFill>
                  <a:schemeClr val="bg1"/>
                </a:solidFill>
              </a:rPr>
              <a:t>, "Electric discharge machining of titanium and its alloys," The international journal of advanced manufacturing technology, vol. 96, no. 1, pp. 1319-1339, 2018.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[9]	A. Kumar, A. Mandal, A. R. Dixit, and A. K. Das, "Performance evaluation of Al2O3 nano powder mixed dielectric for electric discharge machining of Inconel 825," Materials and Manufacturing Processes, vol. 33, no. 9, pp. 986-995, 2018.</a:t>
            </a:r>
          </a:p>
          <a:p>
            <a:pPr marL="114300" indent="0">
              <a:buNone/>
            </a:pPr>
            <a:r>
              <a:rPr lang="en-US" sz="1050" dirty="0">
                <a:solidFill>
                  <a:schemeClr val="bg1"/>
                </a:solidFill>
              </a:rPr>
              <a:t>[10] 	S. Mohanty, V. Kumar, A. K. Das, and A. R. Dixit, "Surface modification of </a:t>
            </a:r>
            <a:r>
              <a:rPr lang="en-US" sz="1050" dirty="0" err="1">
                <a:solidFill>
                  <a:schemeClr val="bg1"/>
                </a:solidFill>
              </a:rPr>
              <a:t>Ti</a:t>
            </a:r>
            <a:r>
              <a:rPr lang="en-US" sz="1050" dirty="0">
                <a:solidFill>
                  <a:schemeClr val="bg1"/>
                </a:solidFill>
              </a:rPr>
              <a:t>-alloy by micro-electrical discharge process using tungsten </a:t>
            </a:r>
            <a:r>
              <a:rPr lang="en-US" sz="1050" dirty="0" err="1">
                <a:solidFill>
                  <a:schemeClr val="bg1"/>
                </a:solidFill>
              </a:rPr>
              <a:t>disulphide</a:t>
            </a:r>
            <a:r>
              <a:rPr lang="en-US" sz="1050" dirty="0">
                <a:solidFill>
                  <a:schemeClr val="bg1"/>
                </a:solidFill>
              </a:rPr>
              <a:t> powder suspension," Journal of Manufacturing Processes, vol. 37, pp. 28-41, 2019.</a:t>
            </a:r>
            <a:endParaRPr lang="ru-RU" sz="1200" dirty="0">
              <a:solidFill>
                <a:schemeClr val="bg1"/>
              </a:solidFill>
            </a:endParaRPr>
          </a:p>
          <a:p>
            <a:endParaRPr lang="ru-RU" sz="10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3077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>
            <a:spLocks noGrp="1"/>
          </p:cNvSpPr>
          <p:nvPr>
            <p:ph type="title"/>
          </p:nvPr>
        </p:nvSpPr>
        <p:spPr>
          <a:xfrm>
            <a:off x="285040" y="67498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4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6" name="Google Shape;56;p4"/>
          <p:cNvSpPr/>
          <p:nvPr/>
        </p:nvSpPr>
        <p:spPr>
          <a:xfrm>
            <a:off x="285040" y="961330"/>
            <a:ext cx="3298874" cy="4670474"/>
          </a:xfrm>
          <a:prstGeom prst="horizontalScroll">
            <a:avLst>
              <a:gd name="adj" fmla="val 12500"/>
            </a:avLst>
          </a:prstGeom>
          <a:solidFill>
            <a:schemeClr val="accent4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196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Electrical Discharge Machining (EDM)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 desired shape is obtained by using electrical discharge (spark).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Spark machining, spark eroding, die sinking, wire erosion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No contact between the workpiece and the tool.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Advantages: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absence of a cutting force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flexibility of machining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676559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3731" y="1615544"/>
            <a:ext cx="4749340" cy="263588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4"/>
          <p:cNvSpPr txBox="1"/>
          <p:nvPr/>
        </p:nvSpPr>
        <p:spPr>
          <a:xfrm>
            <a:off x="4353950" y="4359836"/>
            <a:ext cx="458606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EDM schematics [6]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64" name="Google Shape;6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5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379828" y="1765495"/>
            <a:ext cx="3242603" cy="2975317"/>
          </a:xfrm>
          <a:prstGeom prst="foldedCorner">
            <a:avLst>
              <a:gd name="adj" fmla="val 16667"/>
            </a:avLst>
          </a:prstGeom>
          <a:solidFill>
            <a:schemeClr val="accent4"/>
          </a:solidFill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Powder mixed EDM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Increases inter electrode gap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Decreases insulating strength of dielectric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Increase in material removal rate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66" name="Google Shape;6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8609" y="1090247"/>
            <a:ext cx="2997953" cy="3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5"/>
          <p:cNvSpPr txBox="1"/>
          <p:nvPr/>
        </p:nvSpPr>
        <p:spPr>
          <a:xfrm>
            <a:off x="3904551" y="4548566"/>
            <a:ext cx="458606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Powder in dielectric [7]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130A-F4A3-DB10-6140-D61BF6720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A4496C-6B0D-C199-01DA-AFF39815A8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4098" name="Picture 2" descr="Schematic diagram of Wire EDM process | Download Scientific Diagram">
            <a:extLst>
              <a:ext uri="{FF2B5EF4-FFF2-40B4-BE49-F238E27FC236}">
                <a16:creationId xmlns:a16="http://schemas.microsoft.com/office/drawing/2014/main" id="{D52A39C8-FDB4-8A0C-3E80-E7E1D135F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506" y="1960536"/>
            <a:ext cx="4669347" cy="217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65;p5">
            <a:extLst>
              <a:ext uri="{FF2B5EF4-FFF2-40B4-BE49-F238E27FC236}">
                <a16:creationId xmlns:a16="http://schemas.microsoft.com/office/drawing/2014/main" id="{CFED4530-75FB-7A09-7E29-0438F9656BB5}"/>
              </a:ext>
            </a:extLst>
          </p:cNvPr>
          <p:cNvSpPr/>
          <p:nvPr/>
        </p:nvSpPr>
        <p:spPr>
          <a:xfrm>
            <a:off x="379828" y="1765495"/>
            <a:ext cx="3242603" cy="2975317"/>
          </a:xfrm>
          <a:prstGeom prst="foldedCorner">
            <a:avLst>
              <a:gd name="adj" fmla="val 16667"/>
            </a:avLst>
          </a:prstGeom>
          <a:solidFill>
            <a:schemeClr val="accent4"/>
          </a:solidFill>
          <a:ln w="25400" cap="flat" cmpd="sng">
            <a:solidFill>
              <a:srgbClr val="006D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Wire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EDM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SzPts val="1800"/>
              <a:buFont typeface="Arial"/>
              <a:buChar char="•"/>
              <a:defRPr/>
            </a:pPr>
            <a:r>
              <a:rPr lang="en-US" sz="1800" dirty="0">
                <a:solidFill>
                  <a:srgbClr val="212121"/>
                </a:solidFill>
              </a:rPr>
              <a:t>Cut internal corners with very small radii.</a:t>
            </a:r>
          </a:p>
          <a:p>
            <a:pPr marL="285750" indent="-285750" defTabSz="914400" eaLnBrk="1" fontAlgn="auto" latinLnBrk="0" hangingPunct="1">
              <a:buSzPts val="1800"/>
              <a:buFont typeface="Arial"/>
              <a:buChar char="•"/>
              <a:tabLst/>
              <a:defRPr/>
            </a:pPr>
            <a:r>
              <a:rPr lang="en-US" sz="1800" dirty="0">
                <a:solidFill>
                  <a:srgbClr val="212121"/>
                </a:solidFill>
              </a:rPr>
              <a:t>Consistent accuracy of the cutting tool</a:t>
            </a:r>
            <a:endParaRPr sz="1800" dirty="0">
              <a:solidFill>
                <a:srgbClr val="21212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053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dirty="0"/>
              <a:t>Introduction </a:t>
            </a:r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0" y="2163336"/>
            <a:ext cx="5270810" cy="272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-US" dirty="0">
                <a:solidFill>
                  <a:srgbClr val="676559"/>
                </a:solidFill>
              </a:rPr>
              <a:t>Objectives:</a:t>
            </a:r>
            <a:endParaRPr sz="2000" dirty="0"/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676559"/>
                </a:solidFill>
              </a:rPr>
              <a:t>To examine the macro-EDM machining performance with and without the addition of the hydroxyapatite powder into the dielectric fluid for Ti-6Al-4V.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676559"/>
                </a:solidFill>
              </a:rPr>
              <a:t>To examine the micro-EDM machining performance with and without the addition of hydroxyapatite powder into the dielectric fluid.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676559"/>
                </a:solidFill>
              </a:rPr>
              <a:t>To examine the bacterial attachment and adhesion after PM wire EDM treatment. </a:t>
            </a:r>
            <a:endParaRPr sz="1400" dirty="0">
              <a:solidFill>
                <a:srgbClr val="676559"/>
              </a:solidFill>
            </a:endParaRPr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7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75" name="Google Shape;75;p6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2517" y="2341756"/>
            <a:ext cx="2668860" cy="23214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63D484-A97D-A38A-2EFA-12DBCE515E8A}"/>
              </a:ext>
            </a:extLst>
          </p:cNvPr>
          <p:cNvSpPr txBox="1"/>
          <p:nvPr/>
        </p:nvSpPr>
        <p:spPr>
          <a:xfrm>
            <a:off x="1226633" y="1608405"/>
            <a:ext cx="6921192" cy="318998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143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400" dirty="0">
                <a:solidFill>
                  <a:srgbClr val="676559"/>
                </a:solidFill>
              </a:rPr>
              <a:t>PMEDM machining performance on Ti-6Al-4V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5B4A5-DD2C-10CD-4AB8-9FEEA3C9CB35}"/>
              </a:ext>
            </a:extLst>
          </p:cNvPr>
          <p:cNvSpPr txBox="1"/>
          <p:nvPr/>
        </p:nvSpPr>
        <p:spPr>
          <a:xfrm>
            <a:off x="1226634" y="1234983"/>
            <a:ext cx="6921192" cy="38382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143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b="1" dirty="0">
                <a:solidFill>
                  <a:schemeClr val="tx1"/>
                </a:solidFill>
              </a:rPr>
              <a:t>Aim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FB804-0F45-DDF5-DC68-B62FF585B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21757"/>
            <a:ext cx="8520600" cy="572700"/>
          </a:xfrm>
        </p:spPr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0E0973-2E50-84AA-D58A-5674828811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9C88210-368F-6AB2-1B19-94AA9FE83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062147"/>
              </p:ext>
            </p:extLst>
          </p:nvPr>
        </p:nvGraphicFramePr>
        <p:xfrm>
          <a:off x="53004" y="1133518"/>
          <a:ext cx="8968154" cy="397633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13206">
                  <a:extLst>
                    <a:ext uri="{9D8B030D-6E8A-4147-A177-3AD203B41FA5}">
                      <a16:colId xmlns:a16="http://schemas.microsoft.com/office/drawing/2014/main" val="2270184304"/>
                    </a:ext>
                  </a:extLst>
                </a:gridCol>
                <a:gridCol w="7054948">
                  <a:extLst>
                    <a:ext uri="{9D8B030D-6E8A-4147-A177-3AD203B41FA5}">
                      <a16:colId xmlns:a16="http://schemas.microsoft.com/office/drawing/2014/main" val="37267134"/>
                    </a:ext>
                  </a:extLst>
                </a:gridCol>
              </a:tblGrid>
              <a:tr h="302398">
                <a:tc>
                  <a:txBody>
                    <a:bodyPr/>
                    <a:lstStyle/>
                    <a:p>
                      <a:r>
                        <a:rPr lang="en-US" sz="1800" dirty="0"/>
                        <a:t>Authors</a:t>
                      </a:r>
                    </a:p>
                  </a:txBody>
                  <a:tcPr marL="142994" marR="142994" marT="71497" marB="71497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Key findings</a:t>
                      </a:r>
                    </a:p>
                  </a:txBody>
                  <a:tcPr marL="142994" marR="142994" marT="71497" marB="71497"/>
                </a:tc>
                <a:extLst>
                  <a:ext uri="{0D108BD9-81ED-4DB2-BD59-A6C34878D82A}">
                    <a16:rowId xmlns:a16="http://schemas.microsoft.com/office/drawing/2014/main" val="3382862040"/>
                  </a:ext>
                </a:extLst>
              </a:tr>
              <a:tr h="602053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Tanjilul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et al. (2018) [6]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142994" marR="142994" marT="71497" marB="7149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Novel debris removal method, with simultaneous flushing and vacuum for drilling EDM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Reduction in machining time and surface roughness improvement</a:t>
                      </a:r>
                    </a:p>
                  </a:txBody>
                  <a:tcPr marL="142994" marR="142994" marT="71497" marB="71497"/>
                </a:tc>
                <a:extLst>
                  <a:ext uri="{0D108BD9-81ED-4DB2-BD59-A6C34878D82A}">
                    <a16:rowId xmlns:a16="http://schemas.microsoft.com/office/drawing/2014/main" val="3839027832"/>
                  </a:ext>
                </a:extLst>
              </a:tr>
              <a:tr h="602053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Abu et al. (2018) [8]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142994" marR="142994" marT="71497" marB="7149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Review on machining titanium alloys with several EDM methods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Summary on theoretical and experimental EDM investigations targeted at enhancing process efficiency</a:t>
                      </a:r>
                    </a:p>
                  </a:txBody>
                  <a:tcPr marL="142994" marR="142994" marT="71497" marB="71497"/>
                </a:tc>
                <a:extLst>
                  <a:ext uri="{0D108BD9-81ED-4DB2-BD59-A6C34878D82A}">
                    <a16:rowId xmlns:a16="http://schemas.microsoft.com/office/drawing/2014/main" val="602929560"/>
                  </a:ext>
                </a:extLst>
              </a:tr>
              <a:tr h="602053">
                <a:tc>
                  <a:txBody>
                    <a:bodyPr/>
                    <a:lstStyle/>
                    <a:p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Kumar et al. (2018) [9]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42994" marR="142994" marT="71497" marB="7149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Various methods, such as introducing cryogenic cooled electrode, addition of magnetic field to the sparking zone and imparting electrode rotation to EDM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Optimization of process parameters showed enhancement in material removal rate up to 44% and resulted in the increase of the surface roughness to 51% in comparison with the standard EDM technique</a:t>
                      </a:r>
                    </a:p>
                  </a:txBody>
                  <a:tcPr marL="142994" marR="142994" marT="71497" marB="71497"/>
                </a:tc>
                <a:extLst>
                  <a:ext uri="{0D108BD9-81ED-4DB2-BD59-A6C34878D82A}">
                    <a16:rowId xmlns:a16="http://schemas.microsoft.com/office/drawing/2014/main" val="4049341885"/>
                  </a:ext>
                </a:extLst>
              </a:tr>
              <a:tr h="602053">
                <a:tc>
                  <a:txBody>
                    <a:bodyPr/>
                    <a:lstStyle/>
                    <a:p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Mohanty et al. (2019) [10]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42994" marR="142994" marT="71497" marB="7149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Used the powder mixed micro-EDM technique to make a firm and solid-lubricating coating on a surface of a Ti6Al4V work piece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Improvement in micro-hardness, thickness of recast layer and wear rate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142994" marR="142994" marT="71497" marB="71497"/>
                </a:tc>
                <a:extLst>
                  <a:ext uri="{0D108BD9-81ED-4DB2-BD59-A6C34878D82A}">
                    <a16:rowId xmlns:a16="http://schemas.microsoft.com/office/drawing/2014/main" val="3024239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297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Methodology: Macro EDM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20597AC-0866-D218-EB75-B8B4C2B937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518283"/>
              </p:ext>
            </p:extLst>
          </p:nvPr>
        </p:nvGraphicFramePr>
        <p:xfrm>
          <a:off x="5116064" y="1353143"/>
          <a:ext cx="2976060" cy="2625865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488030">
                  <a:extLst>
                    <a:ext uri="{9D8B030D-6E8A-4147-A177-3AD203B41FA5}">
                      <a16:colId xmlns:a16="http://schemas.microsoft.com/office/drawing/2014/main" val="782292085"/>
                    </a:ext>
                  </a:extLst>
                </a:gridCol>
                <a:gridCol w="1488030">
                  <a:extLst>
                    <a:ext uri="{9D8B030D-6E8A-4147-A177-3AD203B41FA5}">
                      <a16:colId xmlns:a16="http://schemas.microsoft.com/office/drawing/2014/main" val="3786510648"/>
                    </a:ext>
                  </a:extLst>
                </a:gridCol>
              </a:tblGrid>
              <a:tr h="285836"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676559"/>
                          </a:solidFill>
                          <a:effectLst/>
                        </a:rPr>
                        <a:t>Equipment setup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676559"/>
                          </a:solidFill>
                          <a:effectLst/>
                        </a:rPr>
                        <a:t>Description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5051882"/>
                  </a:ext>
                </a:extLst>
              </a:tr>
              <a:tr h="528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676559"/>
                          </a:solidFill>
                          <a:effectLst/>
                        </a:rPr>
                        <a:t>Machine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676559"/>
                          </a:solidFill>
                          <a:effectLst/>
                        </a:rPr>
                        <a:t>Drilling EDM DD703.30A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9163388"/>
                  </a:ext>
                </a:extLst>
              </a:tr>
              <a:tr h="528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676559"/>
                          </a:solidFill>
                          <a:effectLst/>
                        </a:rPr>
                        <a:t>Tool electrode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676559"/>
                          </a:solidFill>
                          <a:effectLst/>
                        </a:rPr>
                        <a:t>Tubular brass electrode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123882"/>
                  </a:ext>
                </a:extLst>
              </a:tr>
              <a:tr h="3773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676559"/>
                          </a:solidFill>
                          <a:effectLst/>
                        </a:rPr>
                        <a:t>Workpiece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676559"/>
                          </a:solidFill>
                          <a:effectLst/>
                        </a:rPr>
                        <a:t>Ti-6Al-4V alloy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0388904"/>
                  </a:ext>
                </a:extLst>
              </a:tr>
              <a:tr h="528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solidFill>
                            <a:srgbClr val="676559"/>
                          </a:solidFill>
                          <a:effectLst/>
                        </a:rPr>
                        <a:t>Polarity</a:t>
                      </a:r>
                      <a:endParaRPr lang="en-US" sz="120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676559"/>
                          </a:solidFill>
                          <a:effectLst/>
                        </a:rPr>
                        <a:t>Tool (+), Workpiece (-)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6618142"/>
                  </a:ext>
                </a:extLst>
              </a:tr>
              <a:tr h="3773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676559"/>
                          </a:solidFill>
                          <a:effectLst/>
                        </a:rPr>
                        <a:t>Dielectric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dirty="0">
                          <a:solidFill>
                            <a:srgbClr val="676559"/>
                          </a:solidFill>
                          <a:effectLst/>
                        </a:rPr>
                        <a:t>Deionized water</a:t>
                      </a:r>
                      <a:endParaRPr lang="en-US" sz="1200" dirty="0">
                        <a:solidFill>
                          <a:srgbClr val="676559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73384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444CE1-53A0-D204-B47D-07A2E7612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817166"/>
              </p:ext>
            </p:extLst>
          </p:nvPr>
        </p:nvGraphicFramePr>
        <p:xfrm>
          <a:off x="4138964" y="1441914"/>
          <a:ext cx="4938130" cy="2729946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987626">
                  <a:extLst>
                    <a:ext uri="{9D8B030D-6E8A-4147-A177-3AD203B41FA5}">
                      <a16:colId xmlns:a16="http://schemas.microsoft.com/office/drawing/2014/main" val="1664912650"/>
                    </a:ext>
                  </a:extLst>
                </a:gridCol>
                <a:gridCol w="987626">
                  <a:extLst>
                    <a:ext uri="{9D8B030D-6E8A-4147-A177-3AD203B41FA5}">
                      <a16:colId xmlns:a16="http://schemas.microsoft.com/office/drawing/2014/main" val="2051953409"/>
                    </a:ext>
                  </a:extLst>
                </a:gridCol>
                <a:gridCol w="987626">
                  <a:extLst>
                    <a:ext uri="{9D8B030D-6E8A-4147-A177-3AD203B41FA5}">
                      <a16:colId xmlns:a16="http://schemas.microsoft.com/office/drawing/2014/main" val="1712743833"/>
                    </a:ext>
                  </a:extLst>
                </a:gridCol>
                <a:gridCol w="987626">
                  <a:extLst>
                    <a:ext uri="{9D8B030D-6E8A-4147-A177-3AD203B41FA5}">
                      <a16:colId xmlns:a16="http://schemas.microsoft.com/office/drawing/2014/main" val="1883963361"/>
                    </a:ext>
                  </a:extLst>
                </a:gridCol>
                <a:gridCol w="987626">
                  <a:extLst>
                    <a:ext uri="{9D8B030D-6E8A-4147-A177-3AD203B41FA5}">
                      <a16:colId xmlns:a16="http://schemas.microsoft.com/office/drawing/2014/main" val="2248490553"/>
                    </a:ext>
                  </a:extLst>
                </a:gridCol>
              </a:tblGrid>
              <a:tr h="49635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No. exp.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Discharge current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Time-on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Time-off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Gap voltage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2463975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4863783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4389982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8579495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38221254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350697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1660551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391237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1947019"/>
                  </a:ext>
                </a:extLst>
              </a:tr>
              <a:tr h="248177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26617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1C2A1A6-13F3-432E-20D3-296645A0999A}"/>
              </a:ext>
            </a:extLst>
          </p:cNvPr>
          <p:cNvSpPr txBox="1"/>
          <p:nvPr/>
        </p:nvSpPr>
        <p:spPr>
          <a:xfrm>
            <a:off x="288840" y="1529614"/>
            <a:ext cx="37827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676559"/>
                </a:solidFill>
                <a:effectLst/>
                <a:latin typeface="+mj-lt"/>
              </a:rPr>
              <a:t>Experiments on macro EDM conducted on Ti-6Al-4V alloy workpieces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676559"/>
                </a:solidFill>
                <a:effectLst/>
                <a:latin typeface="+mj-lt"/>
              </a:rPr>
              <a:t>Orthogonal array with 4 parameters in 3 dimensions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76559"/>
                </a:solidFill>
                <a:latin typeface="+mj-lt"/>
              </a:rPr>
              <a:t>Parameters include pulse current, time-on, time-off, and gap voltage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76559"/>
                </a:solidFill>
                <a:latin typeface="+mj-lt"/>
              </a:rPr>
              <a:t>It was repeated 3 times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76559"/>
                </a:solidFill>
                <a:latin typeface="+mj-lt"/>
              </a:rPr>
              <a:t>Same procedure was repeated for 5 g/l hydroxyapatite powder addition</a:t>
            </a:r>
          </a:p>
        </p:txBody>
      </p:sp>
    </p:spTree>
    <p:extLst>
      <p:ext uri="{BB962C8B-B14F-4D97-AF65-F5344CB8AC3E}">
        <p14:creationId xmlns:p14="http://schemas.microsoft.com/office/powerpoint/2010/main" val="973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6546</TotalTime>
  <Words>3056</Words>
  <Application>Microsoft Office PowerPoint</Application>
  <PresentationFormat>On-screen Show (16:9)</PresentationFormat>
  <Paragraphs>832</Paragraphs>
  <Slides>30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Söhne</vt:lpstr>
      <vt:lpstr>Times New Roman</vt:lpstr>
      <vt:lpstr>Wingdings</vt:lpstr>
      <vt:lpstr>NU blue theme</vt:lpstr>
      <vt:lpstr>1_NU blue theme</vt:lpstr>
      <vt:lpstr>Document</vt:lpstr>
      <vt:lpstr>Powder mixed EDM for biomedical alloys Nurlan Nauryz 2nd Year Master in Mechanical and Aerospace Engineering   Supervisor: Assistant Professor Asma Perveen Co-Supervisor: Associate Professor Didier Talamona  </vt:lpstr>
      <vt:lpstr>Outline</vt:lpstr>
      <vt:lpstr>Introduction</vt:lpstr>
      <vt:lpstr>Introduction</vt:lpstr>
      <vt:lpstr>Introduction</vt:lpstr>
      <vt:lpstr>Introduction</vt:lpstr>
      <vt:lpstr>Introduction </vt:lpstr>
      <vt:lpstr>Literature review</vt:lpstr>
      <vt:lpstr>Methodology: Macro EDM</vt:lpstr>
      <vt:lpstr>Methodology: Micro EDM</vt:lpstr>
      <vt:lpstr>Methodology: Wire EDM</vt:lpstr>
      <vt:lpstr>Methodology: Hardness test</vt:lpstr>
      <vt:lpstr>Methodology: Surface roughness</vt:lpstr>
      <vt:lpstr>Methodology: Contact angle </vt:lpstr>
      <vt:lpstr>Bacterial attachment</vt:lpstr>
      <vt:lpstr>Results: Macro EDM (MRR and Overcut) </vt:lpstr>
      <vt:lpstr>Results: Micro EDM (MRR and Overcut) </vt:lpstr>
      <vt:lpstr>Results: Micro EDM (Optical microscope) </vt:lpstr>
      <vt:lpstr>Results: SEM images of Micro EDM treated samples </vt:lpstr>
      <vt:lpstr>Results: EDS analysis (Micro EDM)</vt:lpstr>
      <vt:lpstr>Results: Crater size measurements (Micro EDM)</vt:lpstr>
      <vt:lpstr>Results: Hardness tests (Micro EDM)</vt:lpstr>
      <vt:lpstr>Results: surface roughness (Micro Wire EDM)</vt:lpstr>
      <vt:lpstr>Results: Contact angle (Micro Wire EDM)</vt:lpstr>
      <vt:lpstr>Results: Biological attachments Staphylococcus aureus (Micro Wire EDM) </vt:lpstr>
      <vt:lpstr>Results: Biological attachments of Escherichia Coli (Micro Wire EDM)</vt:lpstr>
      <vt:lpstr>Results: Bacterial attachment (Micro Wire EDM)</vt:lpstr>
      <vt:lpstr>Conclusion</vt:lpstr>
      <vt:lpstr>Thank you for your attention!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nurlan nauryz</cp:lastModifiedBy>
  <cp:revision>117</cp:revision>
  <dcterms:modified xsi:type="dcterms:W3CDTF">2023-04-25T08:28:00Z</dcterms:modified>
</cp:coreProperties>
</file>