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92" r:id="rId3"/>
    <p:sldId id="267" r:id="rId4"/>
    <p:sldId id="287" r:id="rId5"/>
    <p:sldId id="288" r:id="rId6"/>
    <p:sldId id="289" r:id="rId7"/>
    <p:sldId id="293" r:id="rId8"/>
    <p:sldId id="294" r:id="rId9"/>
    <p:sldId id="297" r:id="rId10"/>
    <p:sldId id="290" r:id="rId11"/>
    <p:sldId id="295" r:id="rId12"/>
    <p:sldId id="291" r:id="rId13"/>
    <p:sldId id="296" r:id="rId14"/>
    <p:sldId id="298" r:id="rId15"/>
    <p:sldId id="269" r:id="rId16"/>
  </p:sldIdLst>
  <p:sldSz cx="6858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4E"/>
    <a:srgbClr val="0028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517" y="82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35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7" r="6239"/>
          <a:stretch/>
        </p:blipFill>
        <p:spPr>
          <a:xfrm>
            <a:off x="0" y="0"/>
            <a:ext cx="6952604" cy="5143500"/>
          </a:xfrm>
          <a:prstGeom prst="rect">
            <a:avLst/>
          </a:prstGeom>
        </p:spPr>
      </p:pic>
      <p:sp>
        <p:nvSpPr>
          <p:cNvPr id="7" name="Google Shape;59;p13"/>
          <p:cNvSpPr/>
          <p:nvPr userDrawn="1"/>
        </p:nvSpPr>
        <p:spPr>
          <a:xfrm>
            <a:off x="0" y="1"/>
            <a:ext cx="6952604" cy="5143500"/>
          </a:xfrm>
          <a:prstGeom prst="rect">
            <a:avLst/>
          </a:prstGeom>
          <a:solidFill>
            <a:srgbClr val="006A4E">
              <a:alpha val="94118"/>
            </a:srgbClr>
          </a:solidFill>
          <a:ln w="9525" cap="flat" cmpd="sng">
            <a:solidFill>
              <a:srgbClr val="006A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33774" y="3989079"/>
            <a:ext cx="639045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 dirty="0"/>
          </a:p>
        </p:txBody>
      </p:sp>
      <p:pic>
        <p:nvPicPr>
          <p:cNvPr id="8" name="Google Shape;60;p13"/>
          <p:cNvPicPr preferRelativeResize="0"/>
          <p:nvPr userDrawn="1"/>
        </p:nvPicPr>
        <p:blipFill rotWithShape="1">
          <a:blip r:embed="rId3">
            <a:alphaModFix/>
          </a:blip>
          <a:srcRect l="14600" t="20885" r="12693" b="14712"/>
          <a:stretch/>
        </p:blipFill>
        <p:spPr>
          <a:xfrm>
            <a:off x="1929248" y="249382"/>
            <a:ext cx="3094107" cy="2730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755700"/>
            <a:ext cx="6858000" cy="438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1007587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233777" y="1803575"/>
            <a:ext cx="2999925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7" name="Google Shape;66;p14"/>
          <p:cNvSpPr/>
          <p:nvPr userDrawn="1"/>
        </p:nvSpPr>
        <p:spPr>
          <a:xfrm>
            <a:off x="0" y="0"/>
            <a:ext cx="6858000" cy="755700"/>
          </a:xfrm>
          <a:prstGeom prst="rect">
            <a:avLst/>
          </a:prstGeom>
          <a:solidFill>
            <a:srgbClr val="006A4E"/>
          </a:solidFill>
          <a:ln>
            <a:solidFill>
              <a:srgbClr val="006A4E"/>
            </a:solidFill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3624302" y="1803475"/>
            <a:ext cx="2999925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75" y="-218465"/>
            <a:ext cx="1689560" cy="11926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052" y="2949600"/>
            <a:ext cx="2635921" cy="23065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33777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84" lvl="0" indent="-23811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66" lvl="1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49" lvl="2" indent="-228588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32" lvl="3" indent="-228588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15" lvl="4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297" lvl="5" indent="-228588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180" lvl="6" indent="-228588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064" lvl="7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5946" lvl="8" indent="-228588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624302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84" lvl="0" indent="-23811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66" lvl="1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49" lvl="2" indent="-228588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32" lvl="3" indent="-228588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15" lvl="4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297" lvl="5" indent="-228588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180" lvl="6" indent="-228588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064" lvl="7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5946" lvl="8" indent="-228588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052" y="2949600"/>
            <a:ext cx="2635921" cy="230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6;p14"/>
          <p:cNvSpPr/>
          <p:nvPr userDrawn="1"/>
        </p:nvSpPr>
        <p:spPr>
          <a:xfrm>
            <a:off x="0" y="-1"/>
            <a:ext cx="6858000" cy="5143501"/>
          </a:xfrm>
          <a:prstGeom prst="rect">
            <a:avLst/>
          </a:prstGeom>
          <a:solidFill>
            <a:srgbClr val="006A4E"/>
          </a:solidFill>
          <a:ln>
            <a:solidFill>
              <a:srgbClr val="006A4E"/>
            </a:solidFill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59179" y="1608990"/>
            <a:ext cx="2885345" cy="18386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/>
          </a:p>
        </p:txBody>
      </p:sp>
      <p:sp>
        <p:nvSpPr>
          <p:cNvPr id="7" name="TextBox 1"/>
          <p:cNvSpPr txBox="1"/>
          <p:nvPr userDrawn="1"/>
        </p:nvSpPr>
        <p:spPr>
          <a:xfrm>
            <a:off x="2763522" y="4881893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>
                <a:solidFill>
                  <a:schemeClr val="bg1">
                    <a:lumMod val="25000"/>
                    <a:lumOff val="75000"/>
                  </a:schemeClr>
                </a:solidFill>
              </a:rPr>
              <a:t>www.nu.edu.kz</a:t>
            </a:r>
            <a:endParaRPr lang="ru-RU" sz="825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75" y="-218465"/>
            <a:ext cx="1689560" cy="11926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51" y="-218465"/>
            <a:ext cx="6695666" cy="636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750">
                <a:solidFill>
                  <a:schemeClr val="lt2"/>
                </a:solidFill>
              </a:defRPr>
            </a:lvl1pPr>
            <a:lvl2pPr lvl="1" algn="r">
              <a:buNone/>
              <a:defRPr sz="750">
                <a:solidFill>
                  <a:schemeClr val="lt2"/>
                </a:solidFill>
              </a:defRPr>
            </a:lvl2pPr>
            <a:lvl3pPr lvl="2" algn="r">
              <a:buNone/>
              <a:defRPr sz="750">
                <a:solidFill>
                  <a:schemeClr val="lt2"/>
                </a:solidFill>
              </a:defRPr>
            </a:lvl3pPr>
            <a:lvl4pPr lvl="3" algn="r">
              <a:buNone/>
              <a:defRPr sz="750">
                <a:solidFill>
                  <a:schemeClr val="lt2"/>
                </a:solidFill>
              </a:defRPr>
            </a:lvl4pPr>
            <a:lvl5pPr lvl="4" algn="r">
              <a:buNone/>
              <a:defRPr sz="750">
                <a:solidFill>
                  <a:schemeClr val="lt2"/>
                </a:solidFill>
              </a:defRPr>
            </a:lvl5pPr>
            <a:lvl6pPr lvl="5" algn="r">
              <a:buNone/>
              <a:defRPr sz="750">
                <a:solidFill>
                  <a:schemeClr val="lt2"/>
                </a:solidFill>
              </a:defRPr>
            </a:lvl6pPr>
            <a:lvl7pPr lvl="6" algn="r">
              <a:buNone/>
              <a:defRPr sz="750">
                <a:solidFill>
                  <a:schemeClr val="lt2"/>
                </a:solidFill>
              </a:defRPr>
            </a:lvl7pPr>
            <a:lvl8pPr lvl="7" algn="r">
              <a:buNone/>
              <a:defRPr sz="750">
                <a:solidFill>
                  <a:schemeClr val="lt2"/>
                </a:solidFill>
              </a:defRPr>
            </a:lvl8pPr>
            <a:lvl9pPr lvl="8" algn="r">
              <a:buNone/>
              <a:defRPr sz="750">
                <a:solidFill>
                  <a:schemeClr val="lt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296897" y="3672114"/>
            <a:ext cx="6390450" cy="1124292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indent="219065">
              <a:lnSpc>
                <a:spcPct val="115000"/>
              </a:lnSpc>
            </a:pPr>
            <a:r>
              <a:rPr lang="en-US" sz="2000" dirty="0">
                <a:solidFill>
                  <a:schemeClr val="tx1"/>
                </a:solidFill>
                <a:ea typeface="Times New Roman"/>
                <a:cs typeface="Times New Roman"/>
                <a:sym typeface="Times New Roman"/>
              </a:rPr>
              <a:t>“National Conservation Initiative”</a:t>
            </a:r>
            <a:br>
              <a:rPr lang="en-US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корпоративный фонд</a:t>
            </a:r>
            <a:endParaRPr lang="en-US" sz="1400" dirty="0">
              <a:solidFill>
                <a:schemeClr val="tx1"/>
              </a:solidFill>
              <a:latin typeface="Roboto Light" panose="02000000000000000000" pitchFamily="2" charset="0"/>
              <a:ea typeface="Roboto Light" panose="02000000000000000000" pitchFamily="2" charset="0"/>
              <a:cs typeface="Times New Roman"/>
              <a:sym typeface="Times New Roman"/>
            </a:endParaRPr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24BBC5D-D861-B48E-CA30-568B93846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7101" y="2895307"/>
            <a:ext cx="2030042" cy="9311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Calibri"/>
              </a:rPr>
              <a:t>Конференция </a:t>
            </a:r>
            <a:r>
              <a:rPr lang="en-US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Calibri"/>
              </a:rPr>
              <a:t>“Climate Talks”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233775" y="1434516"/>
            <a:ext cx="6624223" cy="4309549"/>
          </a:xfrm>
        </p:spPr>
        <p:txBody>
          <a:bodyPr/>
          <a:lstStyle/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Партнеры: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ПРООН Казахстан, НУ Офис устойчивого развития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Период проведения: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ежегодно</a:t>
            </a: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Цель: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распространение среди студентов и молодых ученых знаний о последствиях глобального изменения климата и мер, принимаемых для митигации и адаптации к изменению климата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Описание: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в рамках конференции выступают местные и международные эксперты на темы: международный переговорный процесс по изменению климата, прогнозы, механизмы снижения выбросов ПГ, меры по адаптации и др.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EED80CD-B36E-7F07-94BF-48E0BCF21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7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75" y="877213"/>
            <a:ext cx="6390450" cy="572700"/>
          </a:xfrm>
        </p:spPr>
        <p:txBody>
          <a:bodyPr/>
          <a:lstStyle/>
          <a:p>
            <a:pPr algn="ctr"/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Конференция </a:t>
            </a:r>
            <a:r>
              <a:rPr lang="en-US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“Climate Talks”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75" y="1483861"/>
            <a:ext cx="2836527" cy="15947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667" y="1483861"/>
            <a:ext cx="2381557" cy="15877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9618" y="3081284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10-11 декабря 2020 г.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48579" y="3089685"/>
            <a:ext cx="1627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 декабря 2021 г.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73A008-C153-B2E5-FD15-70A8E4E11A01}"/>
              </a:ext>
            </a:extLst>
          </p:cNvPr>
          <p:cNvSpPr txBox="1"/>
          <p:nvPr/>
        </p:nvSpPr>
        <p:spPr>
          <a:xfrm>
            <a:off x="4132985" y="4541040"/>
            <a:ext cx="1789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7-8 </a:t>
            </a:r>
            <a:r>
              <a:rPr lang="ru-KZ" dirty="0"/>
              <a:t>декабря 2022 г.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CCBC3BE-D5AA-FAC5-08BE-CDA1508FD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867" y="3423009"/>
            <a:ext cx="2138712" cy="142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798A153-22A3-0EC3-E97C-92278932D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619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Calibri"/>
              </a:rPr>
              <a:t>Путь Казахстана к нулевым выбросам парниковых газов</a:t>
            </a:r>
            <a:br>
              <a:rPr lang="en-US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Calibri"/>
              </a:rPr>
            </a:br>
            <a:endParaRPr lang="en-US" sz="1800" b="1" kern="1200" dirty="0">
              <a:solidFill>
                <a:schemeClr val="bg1">
                  <a:lumMod val="75000"/>
                  <a:lumOff val="25000"/>
                </a:schemeClr>
              </a:solidFill>
              <a:latin typeface="+mj-lt"/>
              <a:ea typeface="+mj-ea"/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233777" y="1679617"/>
            <a:ext cx="6390448" cy="2765400"/>
          </a:xfrm>
        </p:spPr>
        <p:txBody>
          <a:bodyPr/>
          <a:lstStyle/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Период исполнения</a:t>
            </a:r>
            <a:r>
              <a: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дек. 2020 – март 2022 г.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Спонсор</a:t>
            </a:r>
            <a:r>
              <a: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Министерство иностранных дел и международного развития 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(UK)</a:t>
            </a: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Цель</a:t>
            </a:r>
            <a:r>
              <a: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разработать возможные пути достижения Казахстаном нулевых выбросов, предложить несколько краткосрочных секторальных видений для достижения Казахстаном нулевых выбросов в текущих климатических условиях, минимизируя финансовые потери и сохраняя рост ВВП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Участие в Конференции ООН по изменению климата 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87C9A56-2743-1C25-FA78-1E5CCD0E7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691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68" y="1007587"/>
            <a:ext cx="6765532" cy="572700"/>
          </a:xfrm>
        </p:spPr>
        <p:txBody>
          <a:bodyPr/>
          <a:lstStyle/>
          <a:p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Путь Казахстана к нулевым выбросам парниковых газов</a:t>
            </a:r>
            <a:br>
              <a:rPr lang="en-US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</a:b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69869" y="1580287"/>
            <a:ext cx="6102849" cy="2765400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Участие в КС26 в г. Глазго, Шотландия: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Проведение стороннего мероприятия “Сотрудничество между Средней Азией и Казахстаном на пути к углеродной нейтральности и возможности для бизнеса”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54" y="3480748"/>
            <a:ext cx="3369924" cy="18934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276" y="3477861"/>
            <a:ext cx="2527442" cy="1896363"/>
          </a:xfrm>
          <a:prstGeom prst="rect">
            <a:avLst/>
          </a:prstGeom>
        </p:spPr>
      </p:pic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327E719-4FAD-D83A-E247-C8E0F7E54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540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68" y="1007587"/>
            <a:ext cx="6765532" cy="572700"/>
          </a:xfrm>
        </p:spPr>
        <p:txBody>
          <a:bodyPr/>
          <a:lstStyle/>
          <a:p>
            <a:pPr algn="ctr"/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П</a:t>
            </a:r>
            <a:r>
              <a:rPr lang="ru-KZ" sz="1800" b="1" kern="1200" dirty="0" err="1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рограмма</a:t>
            </a:r>
            <a:r>
              <a:rPr lang="ru-KZ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 «Переход к устойчивой энергетике»</a:t>
            </a:r>
            <a:br>
              <a:rPr lang="en-US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</a:b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69869" y="1580286"/>
            <a:ext cx="6102849" cy="3244931"/>
          </a:xfrm>
        </p:spPr>
        <p:txBody>
          <a:bodyPr/>
          <a:lstStyle/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Период исполнения</a:t>
            </a:r>
            <a:r>
              <a: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июнь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202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– март 202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г.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Спонсор</a:t>
            </a:r>
            <a:r>
              <a: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Шеврон </a:t>
            </a:r>
            <a:r>
              <a:rPr lang="ru-KZ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Мунайгаз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Инк.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ru-KZ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3 компонента: 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исследования преподавателей НУ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, 2) исследования Школы государственной политики,  3) достижение Казахстаном углеродной нейтральности (КФ).</a:t>
            </a:r>
          </a:p>
          <a:p>
            <a:pPr marL="114300" indent="0">
              <a:buNone/>
            </a:pPr>
            <a:r>
              <a:rPr lang="ru-KZ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Цель: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 подготовка и публикация научной статьи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в сфере управления отходами и трансформации </a:t>
            </a:r>
            <a:r>
              <a:rPr lang="ru-RU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энерг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e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тики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 и проведение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семинар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а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 по результат</a:t>
            </a:r>
            <a:r>
              <a:rPr lang="ru-KZ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ам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cs typeface="Calibri" panose="020F0502020204030204" pitchFamily="34" charset="0"/>
              </a:rPr>
              <a:t> публикации статьи.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cs typeface="Calibri" panose="020F0502020204030204" pitchFamily="34" charset="0"/>
            </a:endParaRPr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9C8B8D6-6C8E-13EC-95B3-B3E7969EC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927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/>
              <a:t>Спасибо!</a:t>
            </a:r>
            <a:br>
              <a:rPr lang="en-US" dirty="0"/>
            </a:br>
            <a:br>
              <a:rPr lang="en-US" sz="1050" dirty="0"/>
            </a:br>
            <a:r>
              <a:rPr lang="kk-KZ" sz="1000" i="1" dirty="0"/>
              <a:t>Контакты</a:t>
            </a:r>
            <a:r>
              <a:rPr lang="en-US" sz="1000" dirty="0"/>
              <a:t>: </a:t>
            </a:r>
            <a:br>
              <a:rPr lang="en-US" sz="1000" dirty="0"/>
            </a:br>
            <a:r>
              <a:rPr lang="kk-KZ" sz="1000" dirty="0"/>
              <a:t>КФ </a:t>
            </a:r>
            <a:r>
              <a:rPr lang="en-US" sz="1000" dirty="0"/>
              <a:t>“National Conservation Initiative” </a:t>
            </a:r>
            <a:br>
              <a:rPr lang="en-US" sz="1000" dirty="0"/>
            </a:br>
            <a:r>
              <a:rPr lang="en-US" sz="1000" dirty="0"/>
              <a:t>assel.baibakisheva@nu.edu.kz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46449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7845" y="1997328"/>
            <a:ext cx="1413164" cy="44332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Офис Президента НУ</a:t>
            </a:r>
            <a:endParaRPr lang="en-US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318375" y="1997327"/>
            <a:ext cx="1413164" cy="44332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Советник Президента НУ</a:t>
            </a:r>
            <a:endParaRPr lang="en-US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362412" y="1222082"/>
            <a:ext cx="1413164" cy="35626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Президент НУ</a:t>
            </a:r>
            <a:endParaRPr lang="en-US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608615" y="2764313"/>
            <a:ext cx="1937656" cy="621521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Корпортивный фонд «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National Conservation Initiative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en-US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498162" y="1655468"/>
            <a:ext cx="354482" cy="186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715161" y="2228089"/>
            <a:ext cx="459062" cy="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215339" y="1655468"/>
            <a:ext cx="286870" cy="186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509945" y="2498785"/>
            <a:ext cx="354482" cy="186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284141" y="2505770"/>
            <a:ext cx="286870" cy="186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" y="3199447"/>
            <a:ext cx="2494594" cy="1870946"/>
          </a:xfrm>
          <a:prstGeom prst="rect">
            <a:avLst/>
          </a:prstGeom>
        </p:spPr>
      </p:pic>
      <p:pic>
        <p:nvPicPr>
          <p:cNvPr id="3074" name="Picture 2" descr="Dr. Kanat A. Baigarin - Edge : Kazakhsta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500" y="1330154"/>
            <a:ext cx="1135645" cy="132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123580" y="2592041"/>
            <a:ext cx="1038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000" i="1" dirty="0">
                <a:solidFill>
                  <a:schemeClr val="accent3">
                    <a:lumMod val="50000"/>
                  </a:schemeClr>
                </a:solidFill>
              </a:rPr>
              <a:t>Қ. </a:t>
            </a:r>
            <a:r>
              <a:rPr lang="kk-KZ" sz="1000" i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Байғарин</a:t>
            </a:r>
            <a:endParaRPr lang="en-US" sz="1000" i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078" name="Picture 6" descr="Shigeo Katsu: a crisis is too important to let go | Times Higher Education  (THE)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29" y="814868"/>
            <a:ext cx="1366506" cy="91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ounded Rectangle 30"/>
          <p:cNvSpPr/>
          <p:nvPr/>
        </p:nvSpPr>
        <p:spPr>
          <a:xfrm>
            <a:off x="374296" y="2764313"/>
            <a:ext cx="1818902" cy="621521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Офис устойчивого развития</a:t>
            </a:r>
            <a:endParaRPr lang="en-US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61462" y="1669229"/>
            <a:ext cx="7553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1000" i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Ш. Катсу</a:t>
            </a:r>
            <a:endParaRPr lang="en-US" sz="1000" i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658" y="3527490"/>
            <a:ext cx="2498162" cy="1561351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B6C1782-DD21-86E0-465C-0B9A1D06B8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692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3775" y="915382"/>
            <a:ext cx="6804856" cy="7571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  <a:sym typeface="Calibri"/>
              </a:rPr>
              <a:t>О Фонде</a:t>
            </a:r>
            <a:endParaRPr lang="en-US" sz="1800" i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3775" y="1764696"/>
            <a:ext cx="639045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Учрежден Назарбаев Университетом в 2012 году под именем «Казахстанское национальное географическое общество»</a:t>
            </a:r>
            <a:endParaRPr lang="en-US" sz="1800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Основан для достижения социальных, культурных, образовательных, благотворительных и других социально-значимых целей</a:t>
            </a:r>
            <a:endParaRPr lang="en-US" sz="1800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Изначально поддерживал деятельность и осуществлял проекты РОО</a:t>
            </a:r>
            <a:r>
              <a:rPr lang="en-US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en-US" sz="1800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QazaqGeography</a:t>
            </a:r>
            <a:r>
              <a:rPr lang="ru-RU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US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реализовано около</a:t>
            </a:r>
            <a:r>
              <a:rPr lang="en-US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60</a:t>
            </a:r>
            <a:r>
              <a:rPr lang="ru-RU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проектов</a:t>
            </a:r>
            <a:endParaRPr lang="en-US" sz="1800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В 2019 году переименован в</a:t>
            </a:r>
            <a:r>
              <a:rPr lang="en-US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KZ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en-US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National Conservation Initiative</a:t>
            </a:r>
            <a:r>
              <a:rPr lang="ru-KZ" sz="1800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»</a:t>
            </a:r>
            <a:endParaRPr lang="en-US" sz="1800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4E80B716-B92B-9FBD-EA59-9167027CD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482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Calibri"/>
              </a:rPr>
              <a:t>Миссия </a:t>
            </a:r>
            <a:endParaRPr lang="en-US" sz="1800" b="1" kern="1200" dirty="0">
              <a:solidFill>
                <a:schemeClr val="bg1">
                  <a:lumMod val="75000"/>
                  <a:lumOff val="25000"/>
                </a:schemeClr>
              </a:solidFill>
              <a:latin typeface="+mj-lt"/>
              <a:ea typeface="+mj-ea"/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233777" y="1803575"/>
            <a:ext cx="6310861" cy="1792380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Основной целью Фонда является реализация природоохранных проектов, связанных с защитой окружающей среды, устойчивым развитием и изменением климата, сохранением биоразнообразия, водных ресурсов, исторического и культурного наследия.</a:t>
            </a:r>
          </a:p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23365"/>
            <a:ext cx="2255716" cy="12680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253" y="4023365"/>
            <a:ext cx="2139881" cy="1280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671" y="3998979"/>
            <a:ext cx="2231329" cy="1292464"/>
          </a:xfrm>
          <a:prstGeom prst="rect">
            <a:avLst/>
          </a:prstGeom>
        </p:spPr>
      </p:pic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10D8EE7-CFFF-2004-F14B-6F062CD007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82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Calibri"/>
              </a:rPr>
              <a:t>Проекты</a:t>
            </a:r>
            <a:endParaRPr lang="en-US" sz="1800" b="1" kern="1200" dirty="0">
              <a:solidFill>
                <a:schemeClr val="bg1">
                  <a:lumMod val="75000"/>
                  <a:lumOff val="25000"/>
                </a:schemeClr>
              </a:solidFill>
              <a:latin typeface="+mj-lt"/>
              <a:ea typeface="+mj-ea"/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233777" y="1803575"/>
            <a:ext cx="6228668" cy="1494429"/>
          </a:xfrm>
        </p:spPr>
        <p:txBody>
          <a:bodyPr/>
          <a:lstStyle/>
          <a:p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Фестиваль «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Climate Week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»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Конференция «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Climate Talks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Путь Казахстана к нулевым выбросам парниковых газов</a:t>
            </a:r>
            <a:endParaRPr lang="ru-KZ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Sustainability Living Lab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03" y="4031060"/>
            <a:ext cx="2285928" cy="1112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687" y="4031060"/>
            <a:ext cx="2231501" cy="11124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4044" y="4031061"/>
            <a:ext cx="1999344" cy="1124631"/>
          </a:xfrm>
          <a:prstGeom prst="rect">
            <a:avLst/>
          </a:prstGeom>
        </p:spPr>
      </p:pic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F23DA89-0109-DD3F-6888-485A4F5C17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956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Calibri"/>
              </a:rPr>
              <a:t>Фестиваль </a:t>
            </a:r>
            <a:r>
              <a:rPr lang="en-US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Calibri"/>
              </a:rPr>
              <a:t>Climate Week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120759" y="1580287"/>
            <a:ext cx="6577992" cy="3528713"/>
          </a:xfrm>
        </p:spPr>
        <p:txBody>
          <a:bodyPr/>
          <a:lstStyle/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Пар</a:t>
            </a:r>
            <a:r>
              <a:rPr lang="ru-KZ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т</a:t>
            </a:r>
            <a:r>
              <a:rPr lang="ru-RU" b="1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неры</a:t>
            </a: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НУ Офис Устойчивого развития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ПРООН Казахстан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Период проведения: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ежегодно летом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Место проведения: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разные</a:t>
            </a: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регионы Казахстана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Участники</a:t>
            </a:r>
            <a:r>
              <a: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студенты и молодежь</a:t>
            </a:r>
          </a:p>
          <a:p>
            <a:pPr marL="114300" indent="0">
              <a:buNone/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Описание: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фестиваль направлен на продвижение экологической культуры и экотуризма, а также привлечение внимания к темам окружающей среды и изменения климата. В фестивале принимают участие студенты и активисты из разных регионов Казахстана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FB06A8C-9520-B22D-3966-C7BF6D536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563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Фестиваль </a:t>
            </a:r>
            <a:r>
              <a:rPr lang="en-US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Climate Week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233775" y="1580287"/>
            <a:ext cx="6033459" cy="2765400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5-9 августа 2019 года</a:t>
            </a:r>
          </a:p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г. Алматы и Алматинская область,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КазНАУ 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20" y="2402320"/>
            <a:ext cx="2837497" cy="1440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39" y="3842535"/>
            <a:ext cx="2471877" cy="18539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718" y="3855522"/>
            <a:ext cx="2301336" cy="16696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716" y="2399674"/>
            <a:ext cx="2969232" cy="1442861"/>
          </a:xfrm>
          <a:prstGeom prst="rect">
            <a:avLst/>
          </a:prstGeom>
        </p:spPr>
      </p:pic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97696DF-6634-334A-EFED-9D83EFFA6D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225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Фестиваль </a:t>
            </a:r>
            <a:r>
              <a:rPr lang="en-US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Climate Week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233775" y="1670011"/>
            <a:ext cx="6115652" cy="2765400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2-8 октября 2021 года</a:t>
            </a:r>
          </a:p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онлайн 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г.Балхаш 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Назарбаев университет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458" y="1670011"/>
            <a:ext cx="3422288" cy="246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5" y="2794713"/>
            <a:ext cx="2034283" cy="15257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212" y="3764576"/>
            <a:ext cx="2028157" cy="1521118"/>
          </a:xfrm>
          <a:prstGeom prst="rect">
            <a:avLst/>
          </a:prstGeom>
        </p:spPr>
      </p:pic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68E6C2E-6C0F-5037-598D-BC8E6186D8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399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Фестиваль </a:t>
            </a:r>
            <a:r>
              <a:rPr lang="en-US" sz="1800" b="1" kern="1200" dirty="0">
                <a:solidFill>
                  <a:schemeClr val="bg1">
                    <a:lumMod val="75000"/>
                    <a:lumOff val="25000"/>
                  </a:schemeClr>
                </a:solidFill>
                <a:cs typeface="Calibri"/>
              </a:rPr>
              <a:t>Climate Week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233774" y="1599715"/>
            <a:ext cx="6158965" cy="2536198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26-29 июля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202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года</a:t>
            </a:r>
          </a:p>
          <a:p>
            <a:pPr marL="114300" indent="0">
              <a:buNone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г.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Астана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KZ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Бурабайский район</a:t>
            </a:r>
          </a:p>
          <a:p>
            <a:pPr marL="114300" indent="0">
              <a:buNone/>
            </a:pP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21B6EDD-74C4-CBC2-02BB-2F978B058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61" y="2391009"/>
            <a:ext cx="2798444" cy="247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Изображение выглядит как дорога, внешний, человек, люди&#10;&#10;Автоматически созданное описание">
            <a:extLst>
              <a:ext uri="{FF2B5EF4-FFF2-40B4-BE49-F238E27FC236}">
                <a16:creationId xmlns:a16="http://schemas.microsoft.com/office/drawing/2014/main" id="{11A78D73-B69A-28C6-ED4C-7FEFDAE38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681" y="2391009"/>
            <a:ext cx="2473314" cy="2473314"/>
          </a:xfrm>
          <a:prstGeom prst="rect">
            <a:avLst/>
          </a:prstGeom>
        </p:spPr>
      </p:pic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8B7EBAB-F142-80F9-7F74-CEE8FCC614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06" y="14068"/>
            <a:ext cx="1550121" cy="7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22243"/>
      </p:ext>
    </p:extLst>
  </p:cSld>
  <p:clrMapOvr>
    <a:masterClrMapping/>
  </p:clrMapOvr>
</p:sld>
</file>

<file path=ppt/theme/theme1.xml><?xml version="1.0" encoding="utf-8"?>
<a:theme xmlns:a="http://schemas.openxmlformats.org/drawingml/2006/main" name="NU green theme 4x3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3998</TotalTime>
  <Words>563</Words>
  <Application>Microsoft Office PowerPoint</Application>
  <PresentationFormat>Произвольный</PresentationFormat>
  <Paragraphs>60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Roboto Light</vt:lpstr>
      <vt:lpstr>Times New Roman</vt:lpstr>
      <vt:lpstr>NU green theme 4x3</vt:lpstr>
      <vt:lpstr>“National Conservation Initiative” корпоративный фонд</vt:lpstr>
      <vt:lpstr>Презентация PowerPoint</vt:lpstr>
      <vt:lpstr>Презентация PowerPoint</vt:lpstr>
      <vt:lpstr>Миссия </vt:lpstr>
      <vt:lpstr>Проекты</vt:lpstr>
      <vt:lpstr>Фестиваль Climate Week</vt:lpstr>
      <vt:lpstr>Фестиваль Climate Week</vt:lpstr>
      <vt:lpstr>Фестиваль Climate Week</vt:lpstr>
      <vt:lpstr>Фестиваль Climate Week</vt:lpstr>
      <vt:lpstr>Конференция “Climate Talks”</vt:lpstr>
      <vt:lpstr>Конференция “Climate Talks”</vt:lpstr>
      <vt:lpstr>Путь Казахстана к нулевым выбросам парниковых газов </vt:lpstr>
      <vt:lpstr>Путь Казахстана к нулевым выбросам парниковых газов </vt:lpstr>
      <vt:lpstr>Программа «Переход к устойчивой энергетике» </vt:lpstr>
      <vt:lpstr>Спасибо!  Контакты:  КФ “National Conservation Initiative”  assel.baibakisheva@nu.edu.kz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Assel Baibakisheva</cp:lastModifiedBy>
  <cp:revision>97</cp:revision>
  <dcterms:modified xsi:type="dcterms:W3CDTF">2022-12-19T20:41:37Z</dcterms:modified>
</cp:coreProperties>
</file>