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64" r:id="rId4"/>
    <p:sldId id="284" r:id="rId5"/>
    <p:sldId id="276" r:id="rId6"/>
    <p:sldId id="279" r:id="rId7"/>
    <p:sldId id="270" r:id="rId8"/>
    <p:sldId id="282" r:id="rId9"/>
    <p:sldId id="283" r:id="rId10"/>
    <p:sldId id="293" r:id="rId11"/>
    <p:sldId id="285" r:id="rId12"/>
    <p:sldId id="288" r:id="rId13"/>
    <p:sldId id="287" r:id="rId14"/>
    <p:sldId id="286" r:id="rId15"/>
    <p:sldId id="289" r:id="rId16"/>
    <p:sldId id="290" r:id="rId17"/>
    <p:sldId id="291" r:id="rId18"/>
    <p:sldId id="292" r:id="rId19"/>
  </p:sldIdLst>
  <p:sldSz cx="6858000" cy="51435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5739"/>
    <a:srgbClr val="002855"/>
    <a:srgbClr val="006A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8"/>
  </p:normalViewPr>
  <p:slideViewPr>
    <p:cSldViewPr snapToGrid="0">
      <p:cViewPr varScale="1">
        <p:scale>
          <a:sx n="140" d="100"/>
          <a:sy n="140" d="100"/>
        </p:scale>
        <p:origin x="1782" y="108"/>
      </p:cViewPr>
      <p:guideLst>
        <p:guide orient="horz" pos="16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0291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9621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1aecf15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1aecf15f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5360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1aecf15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1aecf15f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4070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33771" y="1736860"/>
            <a:ext cx="639045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4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9pPr>
          </a:lstStyle>
          <a:p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3508" y="1294145"/>
            <a:ext cx="8276078" cy="58531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64D36A-10BA-014C-91DC-7245F27C6A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5932" y="333923"/>
            <a:ext cx="2344035" cy="8064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33775" y="1007587"/>
            <a:ext cx="63904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6" name="Google Shape;65;p14"/>
          <p:cNvSpPr txBox="1">
            <a:spLocks noGrp="1"/>
          </p:cNvSpPr>
          <p:nvPr>
            <p:ph type="body" idx="13"/>
          </p:nvPr>
        </p:nvSpPr>
        <p:spPr>
          <a:xfrm>
            <a:off x="233777" y="1803575"/>
            <a:ext cx="2999925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9" name="Google Shape;68;p14"/>
          <p:cNvSpPr txBox="1">
            <a:spLocks noGrp="1"/>
          </p:cNvSpPr>
          <p:nvPr>
            <p:ph type="body" idx="14"/>
          </p:nvPr>
        </p:nvSpPr>
        <p:spPr>
          <a:xfrm>
            <a:off x="3624302" y="1803475"/>
            <a:ext cx="2999925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183" y="2099128"/>
            <a:ext cx="2491344" cy="32675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D73158-34C5-8841-A6E0-83CD5CC595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4875" y="73309"/>
            <a:ext cx="1457213" cy="5013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33777" y="1152475"/>
            <a:ext cx="2999925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892" lvl="0" indent="-238119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50"/>
            </a:lvl1pPr>
            <a:lvl2pPr marL="685783" lvl="1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028675" lvl="2" indent="-228594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371566" lvl="3" indent="-228594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1714457" lvl="4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057348" lvl="5" indent="-228594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2400240" lvl="6" indent="-228594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2743132" lvl="7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3086023" lvl="8" indent="-228594">
              <a:spcBef>
                <a:spcPts val="1200"/>
              </a:spcBef>
              <a:spcAft>
                <a:spcPts val="1200"/>
              </a:spcAft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624302" y="1152475"/>
            <a:ext cx="2999925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892" lvl="0" indent="-238119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50"/>
            </a:lvl1pPr>
            <a:lvl2pPr marL="685783" lvl="1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028675" lvl="2" indent="-228594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371566" lvl="3" indent="-228594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1714457" lvl="4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057348" lvl="5" indent="-228594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2400240" lvl="6" indent="-228594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2743132" lvl="7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3086023" lvl="8" indent="-228594">
              <a:spcBef>
                <a:spcPts val="1200"/>
              </a:spcBef>
              <a:spcAft>
                <a:spcPts val="1200"/>
              </a:spcAft>
              <a:buSzPts val="1200"/>
              <a:buChar char="■"/>
              <a:defRPr sz="900"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183" y="2099128"/>
            <a:ext cx="2491344" cy="326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60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preserve="1" userDrawn="1">
  <p:cSld name="Final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8" name="Google Shape;14;p3"/>
          <p:cNvSpPr txBox="1">
            <a:spLocks noGrp="1"/>
          </p:cNvSpPr>
          <p:nvPr>
            <p:ph type="title"/>
          </p:nvPr>
        </p:nvSpPr>
        <p:spPr>
          <a:xfrm>
            <a:off x="233771" y="1736860"/>
            <a:ext cx="639045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4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9pPr>
          </a:lstStyle>
          <a:p>
            <a:endParaRPr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3508" y="1294145"/>
            <a:ext cx="8276078" cy="5853178"/>
          </a:xfrm>
          <a:prstGeom prst="rect">
            <a:avLst/>
          </a:prstGeom>
        </p:spPr>
      </p:pic>
      <p:sp>
        <p:nvSpPr>
          <p:cNvPr id="9" name="TextBox 1"/>
          <p:cNvSpPr txBox="1"/>
          <p:nvPr userDrawn="1"/>
        </p:nvSpPr>
        <p:spPr>
          <a:xfrm>
            <a:off x="2763513" y="4881892"/>
            <a:ext cx="133096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</a:rPr>
              <a:t>www.nu.edu.kz</a:t>
            </a:r>
            <a:endParaRPr lang="ru-RU" sz="825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A3EFA8B-2B46-6C41-89FC-1A6AF66FF5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5932" y="333923"/>
            <a:ext cx="2344035" cy="80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15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33775" y="1152475"/>
            <a:ext cx="639045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750">
                <a:solidFill>
                  <a:schemeClr val="lt2"/>
                </a:solidFill>
              </a:defRPr>
            </a:lvl1pPr>
            <a:lvl2pPr lvl="1" algn="r">
              <a:buNone/>
              <a:defRPr sz="750">
                <a:solidFill>
                  <a:schemeClr val="lt2"/>
                </a:solidFill>
              </a:defRPr>
            </a:lvl2pPr>
            <a:lvl3pPr lvl="2" algn="r">
              <a:buNone/>
              <a:defRPr sz="750">
                <a:solidFill>
                  <a:schemeClr val="lt2"/>
                </a:solidFill>
              </a:defRPr>
            </a:lvl3pPr>
            <a:lvl4pPr lvl="3" algn="r">
              <a:buNone/>
              <a:defRPr sz="750">
                <a:solidFill>
                  <a:schemeClr val="lt2"/>
                </a:solidFill>
              </a:defRPr>
            </a:lvl4pPr>
            <a:lvl5pPr lvl="4" algn="r">
              <a:buNone/>
              <a:defRPr sz="750">
                <a:solidFill>
                  <a:schemeClr val="lt2"/>
                </a:solidFill>
              </a:defRPr>
            </a:lvl5pPr>
            <a:lvl6pPr lvl="5" algn="r">
              <a:buNone/>
              <a:defRPr sz="750">
                <a:solidFill>
                  <a:schemeClr val="lt2"/>
                </a:solidFill>
              </a:defRPr>
            </a:lvl6pPr>
            <a:lvl7pPr lvl="6" algn="r">
              <a:buNone/>
              <a:defRPr sz="750">
                <a:solidFill>
                  <a:schemeClr val="lt2"/>
                </a:solidFill>
              </a:defRPr>
            </a:lvl7pPr>
            <a:lvl8pPr lvl="7" algn="r">
              <a:buNone/>
              <a:defRPr sz="750">
                <a:solidFill>
                  <a:schemeClr val="lt2"/>
                </a:solidFill>
              </a:defRPr>
            </a:lvl8pPr>
            <a:lvl9pPr lvl="8" algn="r">
              <a:buNone/>
              <a:defRPr sz="750">
                <a:solidFill>
                  <a:schemeClr val="lt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60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234311" y="1328616"/>
            <a:ext cx="6390450" cy="1169551"/>
          </a:xfrm>
          <a:prstGeom prst="rect">
            <a:avLst/>
          </a:prstGeom>
        </p:spPr>
        <p:txBody>
          <a:bodyPr spcFirstLastPara="1" wrap="square" lIns="68569" tIns="68569" rIns="68569" bIns="68569" anchor="ctr" anchorCtr="0">
            <a:noAutofit/>
          </a:bodyPr>
          <a:lstStyle/>
          <a:p>
            <a:r>
              <a:rPr lang="en-GB" sz="1800" b="0" i="0" u="none" strike="noStrike" baseline="0" dirty="0">
                <a:solidFill>
                  <a:schemeClr val="bg1"/>
                </a:solidFill>
                <a:latin typeface="F31"/>
              </a:rPr>
              <a:t>Jamming </a:t>
            </a:r>
            <a:r>
              <a:rPr lang="en-GB" sz="1800" b="0" i="0" u="none" strike="noStrike" baseline="0" dirty="0" err="1">
                <a:solidFill>
                  <a:schemeClr val="bg1"/>
                </a:solidFill>
                <a:latin typeface="F31"/>
              </a:rPr>
              <a:t>LoRaWAN</a:t>
            </a:r>
            <a:r>
              <a:rPr lang="en-GB" sz="1800" b="0" i="0" u="none" strike="noStrike" baseline="0" dirty="0">
                <a:solidFill>
                  <a:schemeClr val="bg1"/>
                </a:solidFill>
                <a:latin typeface="F31"/>
              </a:rPr>
              <a:t> Over The Air Authentication</a:t>
            </a:r>
            <a:endParaRPr sz="2000" b="1" dirty="0">
              <a:solidFill>
                <a:schemeClr val="bg1"/>
              </a:solidFill>
            </a:endParaRPr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11A37D21-D7A8-DB44-A32A-B1040966DD08}"/>
              </a:ext>
            </a:extLst>
          </p:cNvPr>
          <p:cNvSpPr txBox="1">
            <a:spLocks/>
          </p:cNvSpPr>
          <p:nvPr/>
        </p:nvSpPr>
        <p:spPr>
          <a:xfrm>
            <a:off x="3589687" y="3511418"/>
            <a:ext cx="3450432" cy="1100601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500" b="1" i="0" u="none" strike="noStrike" cap="none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b="0" dirty="0">
              <a:solidFill>
                <a:schemeClr val="bg1"/>
              </a:solidFill>
            </a:endParaRPr>
          </a:p>
          <a:p>
            <a:r>
              <a:rPr lang="en-US" b="0" dirty="0">
                <a:solidFill>
                  <a:schemeClr val="bg1"/>
                </a:solidFill>
              </a:rPr>
              <a:t>Supervised by: </a:t>
            </a:r>
            <a:r>
              <a:rPr lang="en-US" b="0" dirty="0" err="1">
                <a:solidFill>
                  <a:schemeClr val="bg1"/>
                </a:solidFill>
              </a:rPr>
              <a:t>Dimitrios</a:t>
            </a:r>
            <a:r>
              <a:rPr lang="en-US" b="0" dirty="0">
                <a:solidFill>
                  <a:schemeClr val="bg1"/>
                </a:solidFill>
              </a:rPr>
              <a:t> </a:t>
            </a:r>
            <a:r>
              <a:rPr lang="en-US" b="0" dirty="0" err="1">
                <a:solidFill>
                  <a:schemeClr val="bg1"/>
                </a:solidFill>
              </a:rPr>
              <a:t>Zormpas</a:t>
            </a:r>
            <a:endParaRPr lang="en-US" b="0" dirty="0">
              <a:solidFill>
                <a:schemeClr val="bg1"/>
              </a:solidFill>
            </a:endParaRPr>
          </a:p>
          <a:p>
            <a:r>
              <a:rPr lang="en-US" b="0" dirty="0">
                <a:solidFill>
                  <a:schemeClr val="bg1"/>
                </a:solidFill>
              </a:rPr>
              <a:t>Assistant Professor</a:t>
            </a:r>
          </a:p>
          <a:p>
            <a:endParaRPr lang="en-US" b="0" dirty="0">
              <a:solidFill>
                <a:schemeClr val="bg1"/>
              </a:solidFill>
            </a:endParaRPr>
          </a:p>
          <a:p>
            <a:pPr algn="l"/>
            <a:r>
              <a:rPr lang="en-US" b="0" dirty="0">
                <a:solidFill>
                  <a:schemeClr val="bg1"/>
                </a:solidFill>
              </a:rPr>
              <a:t>Accepted </a:t>
            </a:r>
            <a:r>
              <a:rPr lang="en-US" sz="1400" b="0" dirty="0">
                <a:solidFill>
                  <a:schemeClr val="bg1"/>
                </a:solidFill>
              </a:rPr>
              <a:t>by Ph.D. Adnan </a:t>
            </a:r>
            <a:r>
              <a:rPr lang="en-US" sz="1400" b="0" dirty="0" err="1">
                <a:solidFill>
                  <a:schemeClr val="bg1"/>
                </a:solidFill>
              </a:rPr>
              <a:t>Yazici</a:t>
            </a:r>
            <a:endParaRPr lang="en-US" sz="1400" b="0" dirty="0">
              <a:solidFill>
                <a:schemeClr val="bg1"/>
              </a:solidFill>
            </a:endParaRPr>
          </a:p>
          <a:p>
            <a:pPr algn="l"/>
            <a:r>
              <a:rPr lang="en-GB" sz="1400" b="0" dirty="0">
                <a:solidFill>
                  <a:schemeClr val="bg1"/>
                </a:solidFill>
              </a:rPr>
              <a:t>Department Chair, </a:t>
            </a:r>
            <a:r>
              <a:rPr lang="en-US" sz="1400" b="0" dirty="0">
                <a:solidFill>
                  <a:schemeClr val="bg1"/>
                </a:solidFill>
              </a:rPr>
              <a:t>SEDS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086F93-4433-4EB3-8D96-3F0AEEE1C30D}"/>
              </a:ext>
            </a:extLst>
          </p:cNvPr>
          <p:cNvSpPr txBox="1"/>
          <p:nvPr/>
        </p:nvSpPr>
        <p:spPr>
          <a:xfrm>
            <a:off x="2078831" y="4679157"/>
            <a:ext cx="3450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Nazarbayev University, April  2022</a:t>
            </a:r>
            <a:endParaRPr lang="ru-KZ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B8C7D4-2C9C-4FF7-BD7E-9DCB6E2FE437}"/>
              </a:ext>
            </a:extLst>
          </p:cNvPr>
          <p:cNvSpPr txBox="1"/>
          <p:nvPr/>
        </p:nvSpPr>
        <p:spPr>
          <a:xfrm>
            <a:off x="414216" y="2274730"/>
            <a:ext cx="57677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by Baurzhan Orazbayev</a:t>
            </a: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endParaRPr lang="ru-K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2EC1F-846E-48AF-B20E-E0F5E0C7B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Research objectives</a:t>
            </a:r>
            <a:endParaRPr lang="ru-KZ" sz="2400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452FE4-77C1-4EB8-BAF7-76D6519DCCD3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33777" y="1803575"/>
            <a:ext cx="5750766" cy="2765400"/>
          </a:xfrm>
        </p:spPr>
        <p:txBody>
          <a:bodyPr/>
          <a:lstStyle/>
          <a:p>
            <a:pPr algn="l">
              <a:buClrTx/>
            </a:pPr>
            <a:r>
              <a:rPr lang="en-GB" sz="2000" b="0" i="0" u="none" strike="noStrike" baseline="0" dirty="0">
                <a:solidFill>
                  <a:schemeClr val="bg1"/>
                </a:solidFill>
                <a:latin typeface="F28"/>
              </a:rPr>
              <a:t>Potential interruption of the OTAA procedure</a:t>
            </a:r>
            <a:endParaRPr lang="en-GB" sz="2000" dirty="0">
              <a:solidFill>
                <a:schemeClr val="bg1"/>
              </a:solidFill>
              <a:latin typeface="F28"/>
            </a:endParaRPr>
          </a:p>
          <a:p>
            <a:pPr algn="l">
              <a:buClrTx/>
            </a:pPr>
            <a:r>
              <a:rPr lang="en-GB" sz="2000" b="0" i="0" u="none" strike="noStrike" baseline="0" dirty="0">
                <a:solidFill>
                  <a:schemeClr val="bg1"/>
                </a:solidFill>
                <a:latin typeface="F28"/>
              </a:rPr>
              <a:t>Investigating jamming vulnerabilities of the OTAA authentication in an </a:t>
            </a:r>
            <a:r>
              <a:rPr lang="en-US" sz="2000" b="0" i="0" u="none" strike="noStrike" baseline="0" dirty="0">
                <a:solidFill>
                  <a:schemeClr val="bg1"/>
                </a:solidFill>
                <a:latin typeface="F28"/>
              </a:rPr>
              <a:t>experimental test-bed.</a:t>
            </a:r>
          </a:p>
          <a:p>
            <a:pPr algn="l">
              <a:buClrTx/>
            </a:pPr>
            <a:r>
              <a:rPr lang="en-GB" sz="2000">
                <a:solidFill>
                  <a:schemeClr val="bg1"/>
                </a:solidFill>
                <a:latin typeface="F28"/>
              </a:rPr>
              <a:t>Evaluating two kinds of selective jamming attacks – fixed and channel hopping.</a:t>
            </a:r>
            <a:endParaRPr lang="ru-K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336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765AA-1D46-472B-AD88-38AA9D6E4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775" y="574525"/>
            <a:ext cx="6390450" cy="572700"/>
          </a:xfrm>
        </p:spPr>
        <p:txBody>
          <a:bodyPr/>
          <a:lstStyle/>
          <a:p>
            <a:r>
              <a:rPr lang="en-US" sz="2400" b="0" i="0" u="none" strike="noStrike" baseline="0" dirty="0">
                <a:solidFill>
                  <a:schemeClr val="bg1"/>
                </a:solidFill>
                <a:latin typeface="F39"/>
              </a:rPr>
              <a:t>Methodology and implementation: experimental configuration.</a:t>
            </a:r>
            <a:endParaRPr lang="ru-KZ" sz="2400" dirty="0">
              <a:solidFill>
                <a:schemeClr val="bg1"/>
              </a:solidFill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26F76106-FDA9-4B01-BECF-48488EB58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545" y="1521199"/>
            <a:ext cx="5820770" cy="2743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6AFD4A-87B5-43FA-B35A-198BAA4746D7}"/>
              </a:ext>
            </a:extLst>
          </p:cNvPr>
          <p:cNvSpPr txBox="1"/>
          <p:nvPr/>
        </p:nvSpPr>
        <p:spPr>
          <a:xfrm>
            <a:off x="133066" y="4638374"/>
            <a:ext cx="36917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u="none" strike="noStrike" baseline="0" dirty="0">
                <a:latin typeface="+mj-lt"/>
              </a:rPr>
              <a:t>Figure </a:t>
            </a:r>
            <a:r>
              <a:rPr lang="en-US" sz="2000" dirty="0">
                <a:latin typeface="+mj-lt"/>
              </a:rPr>
              <a:t>5.</a:t>
            </a:r>
            <a:r>
              <a:rPr lang="en-US" sz="2000" b="0" i="0" u="none" strike="noStrike" baseline="0" dirty="0">
                <a:latin typeface="+mj-lt"/>
              </a:rPr>
              <a:t> Jamming experiment</a:t>
            </a:r>
            <a:endParaRPr lang="ru-KZ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3183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3AC29-2B66-477A-9E2A-22E90071A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775" y="195545"/>
            <a:ext cx="6390450" cy="572700"/>
          </a:xfrm>
        </p:spPr>
        <p:txBody>
          <a:bodyPr/>
          <a:lstStyle/>
          <a:p>
            <a:r>
              <a:rPr lang="en-US" sz="2400" b="0" i="0" u="none" strike="noStrike" baseline="0" dirty="0">
                <a:solidFill>
                  <a:schemeClr val="bg1"/>
                </a:solidFill>
                <a:latin typeface="+mj-lt"/>
              </a:rPr>
              <a:t>Fixed channel jamming</a:t>
            </a:r>
            <a:endParaRPr lang="ru-KZ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848D9-A536-4EE6-8D4C-93D1809197A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79186" y="663140"/>
            <a:ext cx="6445039" cy="4179711"/>
          </a:xfrm>
        </p:spPr>
        <p:txBody>
          <a:bodyPr/>
          <a:lstStyle/>
          <a:p>
            <a:pPr>
              <a:buClrTx/>
            </a:pPr>
            <a:r>
              <a:rPr lang="en-US" sz="2000" dirty="0">
                <a:solidFill>
                  <a:schemeClr val="bg1"/>
                </a:solidFill>
              </a:rPr>
              <a:t>OTAA uses in the </a:t>
            </a:r>
            <a:r>
              <a:rPr lang="en-GB" sz="2000" dirty="0">
                <a:solidFill>
                  <a:schemeClr val="bg1"/>
                </a:solidFill>
              </a:rPr>
              <a:t>EU863-870 ISM Band </a:t>
            </a:r>
            <a:r>
              <a:rPr lang="en-US" sz="2000" dirty="0">
                <a:solidFill>
                  <a:schemeClr val="bg1"/>
                </a:solidFill>
              </a:rPr>
              <a:t>the three default frequency channels to authenticate end-devices:  </a:t>
            </a:r>
            <a:r>
              <a:rPr lang="en-GB" sz="2000" dirty="0">
                <a:solidFill>
                  <a:schemeClr val="bg1"/>
                </a:solidFill>
              </a:rPr>
              <a:t>868.1, 868.3, and 868.5 </a:t>
            </a:r>
            <a:r>
              <a:rPr lang="en-GB" sz="2000" dirty="0" err="1">
                <a:solidFill>
                  <a:schemeClr val="bg1"/>
                </a:solidFill>
              </a:rPr>
              <a:t>MHz.</a:t>
            </a:r>
            <a:endParaRPr lang="en-GB" sz="2000" dirty="0">
              <a:solidFill>
                <a:schemeClr val="bg1"/>
              </a:solidFill>
            </a:endParaRPr>
          </a:p>
          <a:p>
            <a:pPr algn="l">
              <a:buClrTx/>
            </a:pPr>
            <a:r>
              <a:rPr lang="en-GB" sz="2000" dirty="0">
                <a:solidFill>
                  <a:schemeClr val="bg1"/>
                </a:solidFill>
              </a:rPr>
              <a:t>The power of the interfering signal should be at least 6 dBm higher than a legitimate transmitter in case of nearby </a:t>
            </a:r>
            <a:r>
              <a:rPr lang="en-US" sz="2000" dirty="0">
                <a:solidFill>
                  <a:schemeClr val="bg1"/>
                </a:solidFill>
              </a:rPr>
              <a:t>location[1, 2].</a:t>
            </a:r>
          </a:p>
          <a:p>
            <a:pPr marL="114300" indent="0" algn="l">
              <a:buClrTx/>
              <a:buNone/>
            </a:pPr>
            <a:r>
              <a:rPr lang="en-GB" sz="2000" dirty="0">
                <a:solidFill>
                  <a:schemeClr val="bg1"/>
                </a:solidFill>
              </a:rPr>
              <a:t>To simplify the experiment, we used the following assumptions:</a:t>
            </a:r>
            <a:endParaRPr lang="en-US" sz="2000" dirty="0">
              <a:solidFill>
                <a:schemeClr val="bg1"/>
              </a:solidFill>
            </a:endParaRPr>
          </a:p>
          <a:p>
            <a:pPr algn="l">
              <a:buClrTx/>
            </a:pPr>
            <a:r>
              <a:rPr lang="en-GB" sz="2000" dirty="0">
                <a:solidFill>
                  <a:schemeClr val="bg1"/>
                </a:solidFill>
              </a:rPr>
              <a:t>The same SF, bandwidth and frequency for the jammer and end-device are used</a:t>
            </a:r>
          </a:p>
          <a:p>
            <a:pPr algn="l">
              <a:buClrTx/>
            </a:pPr>
            <a:r>
              <a:rPr lang="en-GB" sz="2000" dirty="0">
                <a:solidFill>
                  <a:schemeClr val="bg1"/>
                </a:solidFill>
              </a:rPr>
              <a:t>Interruption OTAA authentication were fixed after some(N&gt;15) attempts.</a:t>
            </a:r>
            <a:endParaRPr lang="ru-K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738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A92C5-A30D-4E99-BABB-472B52111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775" y="158321"/>
            <a:ext cx="6390450" cy="572700"/>
          </a:xfrm>
        </p:spPr>
        <p:txBody>
          <a:bodyPr/>
          <a:lstStyle/>
          <a:p>
            <a:r>
              <a:rPr lang="en-US" sz="2800" b="0" i="0" u="none" strike="noStrike" baseline="0" dirty="0">
                <a:solidFill>
                  <a:schemeClr val="bg1"/>
                </a:solidFill>
                <a:latin typeface="+mj-lt"/>
              </a:rPr>
              <a:t>Fixed channel jamming results.</a:t>
            </a:r>
            <a:endParaRPr lang="ru-KZ" dirty="0"/>
          </a:p>
        </p:txBody>
      </p:sp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144B7CC5-14AA-49DF-AD0D-A662122EB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75" y="1728256"/>
            <a:ext cx="6221616" cy="27515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DEDDAB-026F-4F34-BB39-E95462BF33DA}"/>
              </a:ext>
            </a:extLst>
          </p:cNvPr>
          <p:cNvSpPr txBox="1"/>
          <p:nvPr/>
        </p:nvSpPr>
        <p:spPr>
          <a:xfrm>
            <a:off x="233775" y="4561413"/>
            <a:ext cx="51775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0" i="0" u="none" strike="noStrike" baseline="0" dirty="0">
                <a:latin typeface="+mn-lt"/>
              </a:rPr>
              <a:t>Figure </a:t>
            </a:r>
            <a:r>
              <a:rPr lang="en-GB" sz="2000" dirty="0">
                <a:latin typeface="+mn-lt"/>
              </a:rPr>
              <a:t>6. </a:t>
            </a:r>
            <a:r>
              <a:rPr lang="en-GB" sz="2000" b="0" i="0" u="none" strike="noStrike" baseline="0" dirty="0">
                <a:latin typeface="+mn-lt"/>
              </a:rPr>
              <a:t>Fixed channel jamming</a:t>
            </a:r>
            <a:endParaRPr lang="ru-KZ" sz="2000" dirty="0"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165018-BBF7-4E7E-A71A-E7BC513E75DD}"/>
              </a:ext>
            </a:extLst>
          </p:cNvPr>
          <p:cNvSpPr txBox="1"/>
          <p:nvPr/>
        </p:nvSpPr>
        <p:spPr>
          <a:xfrm>
            <a:off x="358253" y="658964"/>
            <a:ext cx="639045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000" dirty="0">
                <a:solidFill>
                  <a:schemeClr val="bg1"/>
                </a:solidFill>
                <a:latin typeface="F28"/>
              </a:rPr>
              <a:t>-T</a:t>
            </a:r>
            <a:r>
              <a:rPr lang="en-GB" sz="2000" b="0" i="0" u="none" strike="noStrike" baseline="0" dirty="0">
                <a:solidFill>
                  <a:schemeClr val="bg1"/>
                </a:solidFill>
                <a:latin typeface="F28"/>
              </a:rPr>
              <a:t>he efficiency of influence diverse from 6 to 20 percent. </a:t>
            </a:r>
          </a:p>
          <a:p>
            <a:pPr algn="l"/>
            <a:r>
              <a:rPr lang="en-GB" sz="2000" b="0" i="0" u="none" strike="noStrike" baseline="0" dirty="0">
                <a:solidFill>
                  <a:schemeClr val="bg1"/>
                </a:solidFill>
                <a:latin typeface="F28"/>
              </a:rPr>
              <a:t>- Successful attempts of interruption OTAA authentication</a:t>
            </a:r>
          </a:p>
          <a:p>
            <a:pPr algn="l"/>
            <a:r>
              <a:rPr lang="en-US" sz="2000" b="0" i="0" u="none" strike="noStrike" baseline="0" dirty="0">
                <a:solidFill>
                  <a:schemeClr val="bg1"/>
                </a:solidFill>
                <a:latin typeface="F28"/>
              </a:rPr>
              <a:t>were not detected</a:t>
            </a:r>
            <a:endParaRPr lang="ru-K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464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16BCA-3C45-4AAA-8E2C-8A483F65D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777" y="195546"/>
            <a:ext cx="6390450" cy="572700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Channel hopping jamming</a:t>
            </a:r>
            <a:endParaRPr lang="ru-KZ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715981-85E0-42BD-9CBE-910B88EC690E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33777" y="909646"/>
            <a:ext cx="5627936" cy="3283982"/>
          </a:xfrm>
        </p:spPr>
        <p:txBody>
          <a:bodyPr/>
          <a:lstStyle/>
          <a:p>
            <a:pPr>
              <a:buClrTx/>
            </a:pPr>
            <a:r>
              <a:rPr lang="en-GB" dirty="0">
                <a:solidFill>
                  <a:schemeClr val="bg1"/>
                </a:solidFill>
              </a:rPr>
              <a:t>The attacker transmits a frame for a given SF on any default channel and then moves to the next frequency channel and performs another transmission.</a:t>
            </a:r>
          </a:p>
          <a:p>
            <a:pPr algn="l">
              <a:buClrTx/>
            </a:pPr>
            <a:r>
              <a:rPr lang="en-GB" dirty="0">
                <a:solidFill>
                  <a:schemeClr val="bg1"/>
                </a:solidFill>
              </a:rPr>
              <a:t>Jamming in all three default channels in a particular </a:t>
            </a:r>
            <a:r>
              <a:rPr lang="en-US" dirty="0">
                <a:solidFill>
                  <a:schemeClr val="bg1"/>
                </a:solidFill>
              </a:rPr>
              <a:t>SF </a:t>
            </a:r>
            <a:r>
              <a:rPr lang="en-GB" dirty="0">
                <a:solidFill>
                  <a:schemeClr val="bg1"/>
                </a:solidFill>
              </a:rPr>
              <a:t>868.1, 868.3, and 868.5 MHz with a bandwidth of 125 kHz.</a:t>
            </a:r>
          </a:p>
          <a:p>
            <a:pPr algn="l">
              <a:buClrTx/>
            </a:pPr>
            <a:r>
              <a:rPr lang="en-GB" dirty="0">
                <a:solidFill>
                  <a:schemeClr val="bg1"/>
                </a:solidFill>
              </a:rPr>
              <a:t>Different payloads used to influence to the air time of jamming signal.</a:t>
            </a:r>
          </a:p>
          <a:p>
            <a:pPr algn="l"/>
            <a:endParaRPr lang="en-US" dirty="0">
              <a:solidFill>
                <a:schemeClr val="bg1"/>
              </a:solidFill>
            </a:endParaRPr>
          </a:p>
          <a:p>
            <a:pPr algn="l"/>
            <a:endParaRPr lang="ru-K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570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8341B60-62A8-4B7E-9E9B-07D57D909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74" y="591895"/>
            <a:ext cx="6390449" cy="34887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031FC29-1987-45AE-BFFA-55D2A93DAFC1}"/>
              </a:ext>
            </a:extLst>
          </p:cNvPr>
          <p:cNvSpPr txBox="1"/>
          <p:nvPr/>
        </p:nvSpPr>
        <p:spPr>
          <a:xfrm>
            <a:off x="233772" y="4080681"/>
            <a:ext cx="63904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0" i="0" u="none" strike="noStrike" baseline="0" dirty="0">
                <a:latin typeface="F28"/>
              </a:rPr>
              <a:t>Figure </a:t>
            </a:r>
            <a:r>
              <a:rPr lang="en-GB" sz="2000" dirty="0">
                <a:latin typeface="F28"/>
              </a:rPr>
              <a:t>7.</a:t>
            </a:r>
            <a:r>
              <a:rPr lang="en-GB" sz="2000" b="0" i="0" u="none" strike="noStrike" baseline="0" dirty="0">
                <a:latin typeface="F28"/>
              </a:rPr>
              <a:t> Channel hopping experimental jamming results</a:t>
            </a:r>
            <a:endParaRPr lang="ru-KZ" sz="2000" dirty="0"/>
          </a:p>
        </p:txBody>
      </p:sp>
    </p:spTree>
    <p:extLst>
      <p:ext uri="{BB962C8B-B14F-4D97-AF65-F5344CB8AC3E}">
        <p14:creationId xmlns:p14="http://schemas.microsoft.com/office/powerpoint/2010/main" val="33093068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E15BF-D866-4599-B414-064B58C44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62" y="1219127"/>
            <a:ext cx="6390450" cy="572700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Conclusion</a:t>
            </a:r>
            <a:endParaRPr lang="ru-KZ" sz="2400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3E92C-0D4A-4BFC-B7B2-226C19EE676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5662" y="1846418"/>
            <a:ext cx="6390448" cy="2765400"/>
          </a:xfrm>
        </p:spPr>
        <p:txBody>
          <a:bodyPr/>
          <a:lstStyle/>
          <a:p>
            <a:pPr algn="l">
              <a:buClrTx/>
            </a:pPr>
            <a:r>
              <a:rPr lang="en-US" sz="2000" dirty="0">
                <a:solidFill>
                  <a:schemeClr val="bg1"/>
                </a:solidFill>
                <a:latin typeface="F28"/>
              </a:rPr>
              <a:t>O</a:t>
            </a:r>
            <a:r>
              <a:rPr lang="en-US" sz="2000" b="0" i="0" u="none" strike="noStrike" baseline="0" dirty="0">
                <a:solidFill>
                  <a:schemeClr val="bg1"/>
                </a:solidFill>
                <a:latin typeface="F28"/>
              </a:rPr>
              <a:t>ff-the-shelf devices</a:t>
            </a:r>
            <a:r>
              <a:rPr lang="en-GB" sz="2000" b="0" i="0" u="none" strike="noStrike" baseline="0" dirty="0">
                <a:solidFill>
                  <a:schemeClr val="bg1"/>
                </a:solidFill>
                <a:latin typeface="F28"/>
              </a:rPr>
              <a:t> can be used to create collisions</a:t>
            </a:r>
          </a:p>
          <a:p>
            <a:pPr>
              <a:buClrTx/>
            </a:pPr>
            <a:r>
              <a:rPr lang="en-GB" sz="2000" b="0" i="0" u="none" strike="noStrike" baseline="0" dirty="0">
                <a:solidFill>
                  <a:schemeClr val="bg1"/>
                </a:solidFill>
                <a:latin typeface="F28"/>
              </a:rPr>
              <a:t>Noise immunity of LoRa</a:t>
            </a:r>
          </a:p>
          <a:p>
            <a:pPr>
              <a:buClrTx/>
            </a:pPr>
            <a:r>
              <a:rPr lang="en-GB" sz="2000" dirty="0">
                <a:solidFill>
                  <a:schemeClr val="bg1"/>
                </a:solidFill>
                <a:latin typeface="F28"/>
              </a:rPr>
              <a:t>Experimental limitations</a:t>
            </a:r>
          </a:p>
          <a:p>
            <a:endParaRPr lang="ru-K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0783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24CFEC-FE4E-4FE2-BED6-1344324CD8A1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233775" y="794816"/>
            <a:ext cx="6390450" cy="3370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bg1"/>
              </a:buClr>
              <a:buSzPct val="100000"/>
              <a:buFont typeface="+mj-lt"/>
              <a:buAutoNum type="arabicPeriod"/>
            </a:pP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Emekcan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Aras, Nicolas Small, Gowri Sankar Ramachandran, Stéphane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Delbruel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Wouter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Joosen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Danny Hughes. Selective jamming of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lorawan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using commodity hardware. In Proceedings of the 14th EAI International Conference on Mobile and Ubiquitous Systems: Computing, Networking and Services,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MobiQuitous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2017, page 363–372, New York, NY, USA, 2017. Association for Computing Machinery. DOI:10.1145/3144457.3144478.</a:t>
            </a:r>
          </a:p>
          <a:p>
            <a:pPr marL="342900">
              <a:buClr>
                <a:schemeClr val="bg1"/>
              </a:buClr>
              <a:buSzPct val="100000"/>
              <a:buFont typeface="+mj-lt"/>
              <a:buAutoNum type="arabicPeriod"/>
            </a:pPr>
            <a:r>
              <a:rPr lang="en-GB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Clement </a:t>
            </a:r>
            <a:r>
              <a:rPr lang="en-GB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Demeslay</a:t>
            </a:r>
            <a:r>
              <a:rPr lang="en-GB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Roland Gautier, Anthony Fiche, and Gilles Burel. Band and tone jamming analysis and detection on lora signals. In Workshop on Security and Protection Information SPI2021, Jun 2021. Retrieved from </a:t>
            </a:r>
            <a:r>
              <a:rPr lang="en-GB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GB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preprint arXiv:2107.07782.2021.</a:t>
            </a:r>
          </a:p>
          <a:p>
            <a:pPr marL="342900">
              <a:buClr>
                <a:schemeClr val="bg1"/>
              </a:buClr>
              <a:buSzPct val="100000"/>
              <a:buFont typeface="+mj-lt"/>
              <a:buAutoNum type="arabicPeriod"/>
            </a:pPr>
            <a:r>
              <a:rPr lang="en-GB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Tahsin </a:t>
            </a:r>
            <a:r>
              <a:rPr lang="en-GB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Dönmez</a:t>
            </a:r>
            <a:r>
              <a:rPr lang="en-GB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Ethiopia </a:t>
            </a:r>
            <a:r>
              <a:rPr lang="en-GB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Nigussie</a:t>
            </a:r>
            <a:r>
              <a:rPr lang="en-GB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Security of join procedure and its delegation in </a:t>
            </a:r>
            <a:r>
              <a:rPr lang="en-GB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lorawan</a:t>
            </a:r>
            <a:r>
              <a:rPr lang="en-GB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v1.1. Procedia Computer Science, 134:204–211, 01 2018. DOI:10.1016/j.procs.2018.07.202.</a:t>
            </a:r>
          </a:p>
          <a:p>
            <a:pPr marL="342900">
              <a:buClr>
                <a:schemeClr val="bg1"/>
              </a:buClr>
              <a:buSzPct val="100000"/>
              <a:buFont typeface="+mj-lt"/>
              <a:buAutoNum type="arabicPeriod"/>
            </a:pPr>
            <a:r>
              <a:rPr lang="en-GB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Xingda</a:t>
            </a:r>
            <a:r>
              <a:rPr lang="en-GB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Chen, Margaret Lech, and </a:t>
            </a:r>
            <a:r>
              <a:rPr lang="en-GB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Liuping</a:t>
            </a:r>
            <a:r>
              <a:rPr lang="en-GB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Wang. A complete key management scheme for </a:t>
            </a:r>
            <a:r>
              <a:rPr lang="it-IT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lorawan v1. 1. Sensors,  21(9):2962, 2021. </a:t>
            </a:r>
          </a:p>
          <a:p>
            <a:pPr marL="342900">
              <a:buClr>
                <a:schemeClr val="bg1"/>
              </a:buClr>
              <a:buSzPct val="100000"/>
              <a:buFont typeface="+mj-lt"/>
              <a:buAutoNum type="arabicPeriod"/>
            </a:pP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Azhar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Iqbal, Muhammad, Sajjad Hussain,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Huanlai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Xing, and Muhammad Ali Imran. Internet of Things Security, pages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–xix. River Publishers, 2018. Retrieved from doi:10.1002/9781119701460.fmatter.</a:t>
            </a:r>
            <a:endParaRPr lang="ru-KZ" dirty="0"/>
          </a:p>
        </p:txBody>
      </p:sp>
      <p:sp>
        <p:nvSpPr>
          <p:cNvPr id="6" name="Google Shape;54;p13">
            <a:extLst>
              <a:ext uri="{FF2B5EF4-FFF2-40B4-BE49-F238E27FC236}">
                <a16:creationId xmlns:a16="http://schemas.microsoft.com/office/drawing/2014/main" id="{4E982A05-1383-4D4B-8DB2-EAE5FDC97D8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8897" y="223316"/>
            <a:ext cx="6391275" cy="571500"/>
          </a:xfrm>
          <a:prstGeom prst="rect">
            <a:avLst/>
          </a:prstGeom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342900" indent="-342900" algn="l">
              <a:buFont typeface="+mj-lt"/>
              <a:buAutoNum type="arabicPeriod"/>
            </a:pPr>
            <a:br>
              <a:rPr lang="en-US" sz="10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KZ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Noto Serif CJK SC"/>
                <a:cs typeface="Lohit Devanagari"/>
              </a:rPr>
            </a:br>
            <a:r>
              <a:rPr lang="en-US" sz="2400" dirty="0">
                <a:solidFill>
                  <a:schemeClr val="bg1"/>
                </a:solidFill>
              </a:rPr>
              <a:t>REFERENCES</a:t>
            </a:r>
            <a:br>
              <a:rPr lang="en-US" dirty="0">
                <a:solidFill>
                  <a:schemeClr val="bg1"/>
                </a:solidFill>
              </a:rPr>
            </a:br>
            <a:endParaRPr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6770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54;p13">
            <a:extLst>
              <a:ext uri="{FF2B5EF4-FFF2-40B4-BE49-F238E27FC236}">
                <a16:creationId xmlns:a16="http://schemas.microsoft.com/office/drawing/2014/main" id="{904F368C-55A4-4709-80F4-067DE3866B5E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233363" y="1803400"/>
            <a:ext cx="5744356" cy="2765425"/>
          </a:xfrm>
          <a:prstGeom prst="rect">
            <a:avLst/>
          </a:prstGeom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indent="0" algn="ctr">
              <a:buNone/>
            </a:pPr>
            <a:r>
              <a:rPr lang="en-US" sz="2000" dirty="0">
                <a:solidFill>
                  <a:schemeClr val="bg1"/>
                </a:solidFill>
              </a:rPr>
              <a:t>Thank you for attention!</a:t>
            </a:r>
            <a:br>
              <a:rPr lang="en-US" sz="2000" dirty="0">
                <a:solidFill>
                  <a:schemeClr val="bg1"/>
                </a:solidFill>
              </a:rPr>
            </a:br>
            <a:br>
              <a:rPr lang="en-US" sz="20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KZ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Noto Serif CJK SC"/>
                <a:cs typeface="Lohit Devanagari"/>
              </a:rPr>
            </a:br>
            <a:br>
              <a:rPr lang="en-US" dirty="0">
                <a:solidFill>
                  <a:schemeClr val="bg1"/>
                </a:solidFill>
              </a:rPr>
            </a:br>
            <a:endParaRPr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263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body" idx="4294967295"/>
          </p:nvPr>
        </p:nvSpPr>
        <p:spPr>
          <a:xfrm>
            <a:off x="233776" y="1064419"/>
            <a:ext cx="5924137" cy="3321844"/>
          </a:xfrm>
          <a:prstGeom prst="rect">
            <a:avLst/>
          </a:prstGeom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marL="285750" indent="-285750">
              <a:spcAft>
                <a:spcPts val="1200"/>
              </a:spcAft>
              <a:buClrTx/>
            </a:pPr>
            <a:r>
              <a:rPr lang="en-US" sz="2000" dirty="0">
                <a:solidFill>
                  <a:schemeClr val="bg1"/>
                </a:solidFill>
              </a:rPr>
              <a:t>Introduction</a:t>
            </a:r>
          </a:p>
          <a:p>
            <a:pPr marL="285750" indent="-285750">
              <a:spcAft>
                <a:spcPts val="1200"/>
              </a:spcAft>
              <a:buClrTx/>
            </a:pPr>
            <a:r>
              <a:rPr lang="en-US" sz="2000" dirty="0">
                <a:solidFill>
                  <a:schemeClr val="bg1"/>
                </a:solidFill>
              </a:rPr>
              <a:t>LoRa and </a:t>
            </a:r>
            <a:r>
              <a:rPr lang="en-US" sz="2000" dirty="0" err="1">
                <a:solidFill>
                  <a:schemeClr val="bg1"/>
                </a:solidFill>
              </a:rPr>
              <a:t>LoRaWAN</a:t>
            </a: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spcAft>
                <a:spcPts val="1200"/>
              </a:spcAft>
              <a:buClrTx/>
            </a:pPr>
            <a:r>
              <a:rPr lang="en-US" sz="2000" dirty="0">
                <a:solidFill>
                  <a:schemeClr val="bg1"/>
                </a:solidFill>
              </a:rPr>
              <a:t>Problem definition</a:t>
            </a:r>
          </a:p>
          <a:p>
            <a:pPr marL="285750" indent="-285750">
              <a:spcAft>
                <a:spcPts val="1200"/>
              </a:spcAft>
              <a:buClrTx/>
            </a:pPr>
            <a:r>
              <a:rPr lang="en-US" sz="2000" dirty="0">
                <a:solidFill>
                  <a:schemeClr val="bg1"/>
                </a:solidFill>
              </a:rPr>
              <a:t>Previous researches</a:t>
            </a:r>
          </a:p>
          <a:p>
            <a:pPr marL="285750" indent="-285750">
              <a:spcAft>
                <a:spcPts val="1200"/>
              </a:spcAft>
              <a:buClrTx/>
            </a:pPr>
            <a:r>
              <a:rPr lang="en-US" sz="2000" dirty="0">
                <a:solidFill>
                  <a:schemeClr val="bg1"/>
                </a:solidFill>
              </a:rPr>
              <a:t>Research objectives</a:t>
            </a:r>
          </a:p>
          <a:p>
            <a:pPr marL="285750" indent="-285750">
              <a:spcAft>
                <a:spcPts val="1200"/>
              </a:spcAft>
              <a:buClrTx/>
            </a:pPr>
            <a:r>
              <a:rPr lang="en-US" sz="2000" dirty="0">
                <a:solidFill>
                  <a:schemeClr val="bg1"/>
                </a:solidFill>
              </a:rPr>
              <a:t>Methodology and implementation</a:t>
            </a:r>
          </a:p>
          <a:p>
            <a:pPr marL="285750" indent="-285750">
              <a:spcAft>
                <a:spcPts val="1200"/>
              </a:spcAft>
              <a:buClrTx/>
            </a:pPr>
            <a:r>
              <a:rPr lang="en-US" sz="2000" dirty="0">
                <a:solidFill>
                  <a:schemeClr val="bg1"/>
                </a:solidFill>
              </a:rPr>
              <a:t>Conclusion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51859EEA-AD65-404F-8425-E417442FA117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GB" dirty="0">
                <a:solidFill>
                  <a:schemeClr val="bg1"/>
                </a:solidFill>
              </a:rPr>
              <a:t>Outline.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233775" y="580030"/>
            <a:ext cx="6390450" cy="4244731"/>
          </a:xfrm>
          <a:prstGeom prst="rect">
            <a:avLst/>
          </a:prstGeom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algn="just">
              <a:buFont typeface="+mj-lt"/>
              <a:buAutoNum type="arabicPeriod"/>
            </a:pPr>
            <a:r>
              <a:rPr lang="en-GB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LoRa (Long Range) is a long-range non-cellular wireless communication technology that uses a spread spectrum (CSS) radio modulation. </a:t>
            </a:r>
            <a:r>
              <a:rPr lang="en-GB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LoRaWAN</a:t>
            </a:r>
            <a:r>
              <a:rPr lang="en-GB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network architecture that uses LoRa.</a:t>
            </a:r>
            <a:br>
              <a:rPr lang="en-GB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LoRa and </a:t>
            </a:r>
            <a:r>
              <a:rPr lang="en-GB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LoRaWAN</a:t>
            </a:r>
            <a:r>
              <a:rPr lang="en-GB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low-power WAN technologies for IoT applications with long-range, low power, and low bandwidth.</a:t>
            </a:r>
            <a:br>
              <a:rPr 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GB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51859EEA-AD65-404F-8425-E417442FA117}"/>
              </a:ext>
            </a:extLst>
          </p:cNvPr>
          <p:cNvSpPr txBox="1">
            <a:spLocks/>
          </p:cNvSpPr>
          <p:nvPr/>
        </p:nvSpPr>
        <p:spPr>
          <a:xfrm>
            <a:off x="233775" y="123525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Introduction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E75925C0-7FC0-4A48-A7DE-D1824C9B8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030263"/>
              </p:ext>
            </p:extLst>
          </p:nvPr>
        </p:nvGraphicFramePr>
        <p:xfrm>
          <a:off x="756765" y="2110996"/>
          <a:ext cx="534447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2235">
                  <a:extLst>
                    <a:ext uri="{9D8B030D-6E8A-4147-A177-3AD203B41FA5}">
                      <a16:colId xmlns:a16="http://schemas.microsoft.com/office/drawing/2014/main" val="395638371"/>
                    </a:ext>
                  </a:extLst>
                </a:gridCol>
                <a:gridCol w="2672235">
                  <a:extLst>
                    <a:ext uri="{9D8B030D-6E8A-4147-A177-3AD203B41FA5}">
                      <a16:colId xmlns:a16="http://schemas.microsoft.com/office/drawing/2014/main" val="1319238119"/>
                    </a:ext>
                  </a:extLst>
                </a:gridCol>
              </a:tblGrid>
              <a:tr h="312234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LoRaWAN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main features</a:t>
                      </a:r>
                      <a:endParaRPr lang="ru-KZ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K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631058"/>
                  </a:ext>
                </a:extLst>
              </a:tr>
              <a:tr h="252248">
                <a:tc>
                  <a:txBody>
                    <a:bodyPr/>
                    <a:lstStyle/>
                    <a:p>
                      <a:pPr algn="l"/>
                      <a:r>
                        <a:rPr lang="en-US" sz="2000" b="0" i="0" dirty="0">
                          <a:solidFill>
                            <a:srgbClr val="555555"/>
                          </a:solidFill>
                          <a:effectLst/>
                          <a:latin typeface="+mn-lt"/>
                        </a:rPr>
                        <a:t>ISM frequency bands:</a:t>
                      </a:r>
                      <a:endParaRPr lang="ru-K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>
                          <a:solidFill>
                            <a:srgbClr val="555555"/>
                          </a:solidFill>
                          <a:effectLst/>
                          <a:latin typeface="+mn-lt"/>
                        </a:rPr>
                        <a:t>433, 868, 915  MHz</a:t>
                      </a:r>
                      <a:endParaRPr lang="ru-KZ" sz="20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499702"/>
                  </a:ext>
                </a:extLst>
              </a:tr>
              <a:tr h="252248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</a:t>
                      </a:r>
                      <a:endParaRPr lang="ru-K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 A, B, C</a:t>
                      </a:r>
                      <a:endParaRPr lang="ru-KZ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269296"/>
                  </a:ext>
                </a:extLst>
              </a:tr>
              <a:tr h="252248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Spreading Factor</a:t>
                      </a:r>
                      <a:endParaRPr lang="ru-K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7-12</a:t>
                      </a:r>
                      <a:endParaRPr lang="ru-KZ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9018488"/>
                  </a:ext>
                </a:extLst>
              </a:tr>
              <a:tr h="252248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Bandwidth</a:t>
                      </a:r>
                      <a:endParaRPr lang="ru-K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125, 250, and 500 kHz </a:t>
                      </a:r>
                      <a:endParaRPr lang="ru-KZ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511869"/>
                  </a:ext>
                </a:extLst>
              </a:tr>
              <a:tr h="252248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 rates</a:t>
                      </a:r>
                      <a:endParaRPr lang="ru-K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 to 50 kbps</a:t>
                      </a:r>
                      <a:endParaRPr lang="ru-KZ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9655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124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7791E64-EBEC-4FA8-9351-FC75CAD2F949}"/>
              </a:ext>
            </a:extLst>
          </p:cNvPr>
          <p:cNvSpPr txBox="1"/>
          <p:nvPr/>
        </p:nvSpPr>
        <p:spPr>
          <a:xfrm>
            <a:off x="199657" y="752986"/>
            <a:ext cx="63035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0" algn="l">
              <a:buNone/>
            </a:pPr>
            <a:r>
              <a:rPr lang="en-US" sz="2400" b="0" i="0" u="none" strike="noStrike" baseline="0" dirty="0">
                <a:solidFill>
                  <a:schemeClr val="bg1"/>
                </a:solidFill>
                <a:latin typeface="+mj-lt"/>
              </a:rPr>
              <a:t>Features </a:t>
            </a:r>
            <a:r>
              <a:rPr lang="it-IT" sz="2400" b="0" i="0" u="none" strike="noStrike" baseline="0" dirty="0">
                <a:solidFill>
                  <a:schemeClr val="bg1"/>
                </a:solidFill>
                <a:latin typeface="+mj-lt"/>
              </a:rPr>
              <a:t>of LoRa radio </a:t>
            </a:r>
            <a:r>
              <a:rPr lang="it-IT" sz="2400" dirty="0">
                <a:solidFill>
                  <a:schemeClr val="bg1"/>
                </a:solidFill>
                <a:latin typeface="+mj-lt"/>
              </a:rPr>
              <a:t>technology</a:t>
            </a:r>
            <a:r>
              <a:rPr lang="it-IT" sz="2400" b="0" i="0" u="none" strike="noStrike" baseline="0" dirty="0">
                <a:solidFill>
                  <a:schemeClr val="bg1"/>
                </a:solidFill>
                <a:latin typeface="+mj-lt"/>
              </a:rPr>
              <a:t>: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5705C231-9E9D-477A-BF70-7CD4945FB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6338"/>
            <a:ext cx="6858000" cy="331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986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8F072-57DF-4D9D-B303-6D3419134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775" y="606829"/>
            <a:ext cx="6390450" cy="572700"/>
          </a:xfrm>
        </p:spPr>
        <p:txBody>
          <a:bodyPr/>
          <a:lstStyle/>
          <a:p>
            <a:r>
              <a:rPr lang="en-US" sz="2400" dirty="0" err="1">
                <a:solidFill>
                  <a:schemeClr val="bg1"/>
                </a:solidFill>
              </a:rPr>
              <a:t>LoRaWAN</a:t>
            </a:r>
            <a:endParaRPr lang="ru-KZ" sz="2400" dirty="0">
              <a:solidFill>
                <a:schemeClr val="bg1"/>
              </a:solidFill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BDE3FC35-36DF-4AC1-B472-51FB06992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878" y="1386569"/>
            <a:ext cx="4476465" cy="28965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C325E7B-F804-4E3B-8F71-0068A6D259DD}"/>
              </a:ext>
            </a:extLst>
          </p:cNvPr>
          <p:cNvSpPr txBox="1"/>
          <p:nvPr/>
        </p:nvSpPr>
        <p:spPr>
          <a:xfrm>
            <a:off x="477672" y="4490113"/>
            <a:ext cx="5759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Figure 3. </a:t>
            </a:r>
            <a:r>
              <a:rPr lang="en-US" sz="2000" dirty="0" err="1"/>
              <a:t>LoRaWAN</a:t>
            </a:r>
            <a:r>
              <a:rPr lang="en-US" sz="2000" dirty="0"/>
              <a:t> architecture[3]</a:t>
            </a:r>
            <a:endParaRPr lang="ru-KZ" sz="2000" dirty="0"/>
          </a:p>
        </p:txBody>
      </p:sp>
    </p:spTree>
    <p:extLst>
      <p:ext uri="{BB962C8B-B14F-4D97-AF65-F5344CB8AC3E}">
        <p14:creationId xmlns:p14="http://schemas.microsoft.com/office/powerpoint/2010/main" val="2350089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436A5-DEBC-456D-B7C7-53203450D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775" y="625450"/>
            <a:ext cx="6390450" cy="572700"/>
          </a:xfrm>
        </p:spPr>
        <p:txBody>
          <a:bodyPr/>
          <a:lstStyle/>
          <a:p>
            <a:r>
              <a:rPr lang="en-US" sz="2400" dirty="0" err="1">
                <a:solidFill>
                  <a:schemeClr val="bg1"/>
                </a:solidFill>
              </a:rPr>
              <a:t>LoRaWAN</a:t>
            </a:r>
            <a:r>
              <a:rPr lang="en-US" sz="2400" dirty="0">
                <a:solidFill>
                  <a:schemeClr val="bg1"/>
                </a:solidFill>
              </a:rPr>
              <a:t> authentication protocols</a:t>
            </a:r>
            <a:endParaRPr lang="ru-KZ" sz="2400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CD6CA-12C5-43C8-8A94-DB927C4BDF87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33775" y="1114363"/>
            <a:ext cx="5696175" cy="3641881"/>
          </a:xfrm>
        </p:spPr>
        <p:txBody>
          <a:bodyPr/>
          <a:lstStyle/>
          <a:p>
            <a:pPr marL="114300" indent="0" algn="l">
              <a:buNone/>
            </a:pPr>
            <a:r>
              <a:rPr lang="en-GB" sz="2000" b="0" i="0" u="none" strike="noStrike" baseline="0" dirty="0">
                <a:solidFill>
                  <a:schemeClr val="bg1"/>
                </a:solidFill>
                <a:latin typeface="F28"/>
              </a:rPr>
              <a:t>Two possible ways of authentication are available in </a:t>
            </a:r>
            <a:r>
              <a:rPr lang="en-GB" sz="2000" b="0" i="0" u="none" strike="noStrike" baseline="0" dirty="0" err="1">
                <a:solidFill>
                  <a:schemeClr val="bg1"/>
                </a:solidFill>
                <a:latin typeface="F28"/>
              </a:rPr>
              <a:t>LoRaWAN</a:t>
            </a:r>
            <a:r>
              <a:rPr lang="en-GB" sz="2000" b="0" i="0" u="none" strike="noStrike" baseline="0" dirty="0">
                <a:solidFill>
                  <a:schemeClr val="bg1"/>
                </a:solidFill>
                <a:latin typeface="F28"/>
              </a:rPr>
              <a:t>:</a:t>
            </a:r>
          </a:p>
          <a:p>
            <a:pPr algn="l">
              <a:buClrTx/>
              <a:buAutoNum type="arabicPeriod"/>
            </a:pPr>
            <a:r>
              <a:rPr lang="en-GB" sz="2000" b="0" i="0" u="none" strike="noStrike" baseline="0" dirty="0">
                <a:solidFill>
                  <a:schemeClr val="bg1"/>
                </a:solidFill>
                <a:latin typeface="F28"/>
              </a:rPr>
              <a:t>ABP (Activation By Personalization), where a fixed </a:t>
            </a:r>
            <a:r>
              <a:rPr lang="en-GB" sz="2000" b="0" i="0" u="none" strike="noStrike" baseline="0" dirty="0" err="1">
                <a:solidFill>
                  <a:schemeClr val="bg1"/>
                </a:solidFill>
                <a:latin typeface="F28"/>
              </a:rPr>
              <a:t>DevAddr</a:t>
            </a:r>
            <a:r>
              <a:rPr lang="en-GB" sz="2000" b="0" i="0" u="none" strike="noStrike" baseline="0" dirty="0">
                <a:solidFill>
                  <a:schemeClr val="bg1"/>
                </a:solidFill>
                <a:latin typeface="F28"/>
              </a:rPr>
              <a:t> and session keys for a predefined WAN are implemented in the end device.</a:t>
            </a:r>
            <a:endParaRPr lang="en-US" sz="2000" dirty="0">
              <a:solidFill>
                <a:schemeClr val="bg1"/>
              </a:solidFill>
              <a:latin typeface="F28"/>
            </a:endParaRPr>
          </a:p>
          <a:p>
            <a:pPr algn="l">
              <a:buClrTx/>
              <a:buAutoNum type="arabicPeriod"/>
            </a:pPr>
            <a:r>
              <a:rPr lang="en-GB" sz="2000" b="0" i="0" u="none" strike="noStrike" baseline="0" dirty="0">
                <a:solidFill>
                  <a:schemeClr val="bg1"/>
                </a:solidFill>
                <a:latin typeface="F28"/>
              </a:rPr>
              <a:t>OTAA (Over The Air Activation), where the LoRa end-node generates a request to join </a:t>
            </a:r>
            <a:r>
              <a:rPr lang="en-GB" sz="2000" b="0" i="0" u="none" strike="noStrike" baseline="0" dirty="0" err="1">
                <a:solidFill>
                  <a:schemeClr val="bg1"/>
                </a:solidFill>
                <a:latin typeface="F28"/>
              </a:rPr>
              <a:t>LoRaWAN</a:t>
            </a:r>
            <a:r>
              <a:rPr lang="en-GB" sz="2000" b="0" i="0" u="none" strike="noStrike" baseline="0" dirty="0">
                <a:solidFill>
                  <a:schemeClr val="bg1"/>
                </a:solidFill>
                <a:latin typeface="F28"/>
              </a:rPr>
              <a:t> using root keys, which allows to assign end-device a </a:t>
            </a:r>
            <a:r>
              <a:rPr lang="en-GB" sz="2000" b="0" i="0" u="none" strike="noStrike" baseline="0" dirty="0" err="1">
                <a:solidFill>
                  <a:schemeClr val="bg1"/>
                </a:solidFill>
                <a:latin typeface="F28"/>
              </a:rPr>
              <a:t>DevAddr</a:t>
            </a:r>
            <a:r>
              <a:rPr lang="en-GB" sz="2000" b="0" i="0" u="none" strike="noStrike" baseline="0" dirty="0">
                <a:solidFill>
                  <a:schemeClr val="bg1"/>
                </a:solidFill>
                <a:latin typeface="F28"/>
              </a:rPr>
              <a:t> and generating new session keys [</a:t>
            </a:r>
            <a:r>
              <a:rPr lang="en-US" sz="20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2000" b="0" i="0" u="none" strike="noStrike" baseline="0" dirty="0">
                <a:solidFill>
                  <a:schemeClr val="bg1"/>
                </a:solidFill>
                <a:latin typeface="F28"/>
              </a:rPr>
              <a:t>].</a:t>
            </a:r>
            <a:endParaRPr lang="ru-K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807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016FFB08-B852-4684-A1FD-0DFECA139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1936" y="1665025"/>
            <a:ext cx="1646968" cy="15677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28F072-57DF-4D9D-B303-6D3419134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775" y="606829"/>
            <a:ext cx="6390450" cy="5727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Problem statement.</a:t>
            </a:r>
            <a:endParaRPr lang="ru-KZ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D33AC9-C369-4349-970A-AC935465921C}"/>
              </a:ext>
            </a:extLst>
          </p:cNvPr>
          <p:cNvSpPr txBox="1"/>
          <p:nvPr/>
        </p:nvSpPr>
        <p:spPr>
          <a:xfrm>
            <a:off x="320722" y="1337481"/>
            <a:ext cx="54045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b="0" i="0" u="none" strike="noStrike" baseline="0" dirty="0">
                <a:latin typeface="F28"/>
              </a:rPr>
              <a:t>The impact of jamming on OTAA </a:t>
            </a:r>
            <a:r>
              <a:rPr lang="en-GB" sz="2000" b="0" i="0" u="none" strike="noStrike" baseline="0" dirty="0" err="1">
                <a:latin typeface="F28"/>
              </a:rPr>
              <a:t>LoRaWAN</a:t>
            </a:r>
            <a:r>
              <a:rPr lang="en-GB" sz="2000" b="0" i="0" u="none" strike="noStrike" baseline="0" dirty="0">
                <a:latin typeface="F28"/>
              </a:rPr>
              <a:t> was be assessed with </a:t>
            </a:r>
            <a:r>
              <a:rPr lang="en-US" sz="2000" b="0" i="0" u="none" strike="noStrike" baseline="0" dirty="0">
                <a:latin typeface="F28"/>
              </a:rPr>
              <a:t>the following requirements:</a:t>
            </a:r>
          </a:p>
          <a:p>
            <a:pPr algn="l"/>
            <a:r>
              <a:rPr lang="en-GB" sz="2000" b="0" i="0" u="none" strike="noStrike" baseline="0" dirty="0">
                <a:latin typeface="F28"/>
              </a:rPr>
              <a:t>1. The microcontroller (MCU) must be small in size, economical, and energy-efficient.</a:t>
            </a:r>
          </a:p>
          <a:p>
            <a:pPr algn="l"/>
            <a:r>
              <a:rPr lang="en-GB" sz="2000" b="0" i="0" u="none" strike="noStrike" baseline="0" dirty="0">
                <a:latin typeface="F28"/>
              </a:rPr>
              <a:t>2. MCU must communicate using </a:t>
            </a:r>
            <a:r>
              <a:rPr lang="en-GB" sz="2000" b="0" i="0" u="none" strike="noStrike" baseline="0" dirty="0" err="1">
                <a:latin typeface="F28"/>
              </a:rPr>
              <a:t>LoRaWAN</a:t>
            </a:r>
            <a:r>
              <a:rPr lang="en-GB" sz="2000" b="0" i="0" u="none" strike="noStrike" baseline="0" dirty="0">
                <a:latin typeface="F28"/>
              </a:rPr>
              <a:t> technology.</a:t>
            </a:r>
          </a:p>
          <a:p>
            <a:pPr algn="l"/>
            <a:r>
              <a:rPr lang="en-GB" sz="2000" b="0" i="0" u="none" strike="noStrike" baseline="0" dirty="0">
                <a:latin typeface="F28"/>
              </a:rPr>
              <a:t>3. The experimental test-bed should be capable of evaluating OTAA authentication vulnerabilities</a:t>
            </a:r>
          </a:p>
          <a:p>
            <a:pPr algn="l"/>
            <a:r>
              <a:rPr lang="en-US" sz="2000" b="0" i="0" u="none" strike="noStrike" baseline="0" dirty="0">
                <a:latin typeface="F28"/>
              </a:rPr>
              <a:t>using available hardware.</a:t>
            </a:r>
            <a:endParaRPr lang="ru-KZ" sz="1600" dirty="0"/>
          </a:p>
        </p:txBody>
      </p:sp>
    </p:spTree>
    <p:extLst>
      <p:ext uri="{BB962C8B-B14F-4D97-AF65-F5344CB8AC3E}">
        <p14:creationId xmlns:p14="http://schemas.microsoft.com/office/powerpoint/2010/main" val="3153363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29775-C351-4152-BFFE-5EAEA43B0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0" i="0" u="none" strike="noStrike" baseline="0" dirty="0">
                <a:solidFill>
                  <a:schemeClr val="bg1"/>
                </a:solidFill>
                <a:latin typeface="+mj-lt"/>
              </a:rPr>
              <a:t>Jamming attacks in LoRa networks</a:t>
            </a:r>
            <a:endParaRPr lang="ru-KZ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CB9DFF-D94A-4F41-9F00-5A9E690C163A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33775" y="1580287"/>
            <a:ext cx="5941835" cy="2765400"/>
          </a:xfrm>
        </p:spPr>
        <p:txBody>
          <a:bodyPr/>
          <a:lstStyle/>
          <a:p>
            <a:pPr marL="114300" indent="0" algn="l">
              <a:buNone/>
            </a:pPr>
            <a:r>
              <a:rPr lang="en-GB" dirty="0">
                <a:solidFill>
                  <a:schemeClr val="bg1"/>
                </a:solidFill>
              </a:rPr>
              <a:t>JA is an attack when an attacker generates wireless signals in irregular or sophisticated RF interference signals, making it difficult for wireless devices to decode data packets. </a:t>
            </a:r>
            <a:r>
              <a:rPr lang="en-US" dirty="0">
                <a:solidFill>
                  <a:schemeClr val="bg1"/>
                </a:solidFill>
              </a:rPr>
              <a:t>Traditional jammer models:</a:t>
            </a:r>
            <a:endParaRPr lang="en-GB" dirty="0">
              <a:solidFill>
                <a:schemeClr val="bg1"/>
              </a:solidFill>
            </a:endParaRPr>
          </a:p>
          <a:p>
            <a:pPr marL="114300" indent="0" algn="l">
              <a:buNone/>
            </a:pPr>
            <a:r>
              <a:rPr lang="en-GB" dirty="0">
                <a:solidFill>
                  <a:schemeClr val="bg1"/>
                </a:solidFill>
              </a:rPr>
              <a:t>- Band Jamming (BJ) - BJ = B * p,  0 ≤ p ≤ 1.</a:t>
            </a:r>
          </a:p>
          <a:p>
            <a:pPr marL="114300" indent="0" algn="l">
              <a:buNone/>
            </a:pPr>
            <a:r>
              <a:rPr lang="en-GB" dirty="0">
                <a:solidFill>
                  <a:schemeClr val="bg1"/>
                </a:solidFill>
              </a:rPr>
              <a:t>- Tone Jamming (TJ) - combine several sine waveforms in the used bandwidth. TJ can be single and multi-tone jamming [2]</a:t>
            </a:r>
            <a:endParaRPr lang="ru-K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303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53C3F-34BF-4E71-AD6B-6F9C43D93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774" y="321623"/>
            <a:ext cx="6390450" cy="5727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Jamming techniques </a:t>
            </a:r>
            <a:endParaRPr lang="ru-KZ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719BF-D1CF-4F42-AFEF-54EF0A28166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33777" y="1046124"/>
            <a:ext cx="3195223" cy="1956383"/>
          </a:xfrm>
        </p:spPr>
        <p:txBody>
          <a:bodyPr/>
          <a:lstStyle/>
          <a:p>
            <a:pPr marL="114300" indent="0">
              <a:buNone/>
            </a:pPr>
            <a:r>
              <a:rPr lang="en-US" sz="2000" b="0" i="0" u="none" strike="noStrike" baseline="0" dirty="0">
                <a:solidFill>
                  <a:schemeClr val="bg1"/>
                </a:solidFill>
                <a:latin typeface="F28"/>
              </a:rPr>
              <a:t>Channel-oblivious cases:</a:t>
            </a:r>
            <a:endParaRPr lang="en-US" sz="2000" dirty="0">
              <a:solidFill>
                <a:schemeClr val="bg1"/>
              </a:solidFill>
              <a:latin typeface="F28"/>
            </a:endParaRPr>
          </a:p>
          <a:p>
            <a:pPr>
              <a:buClrTx/>
            </a:pPr>
            <a:r>
              <a:rPr lang="en-US" sz="2000" dirty="0">
                <a:solidFill>
                  <a:schemeClr val="bg1"/>
                </a:solidFill>
                <a:latin typeface="F28"/>
              </a:rPr>
              <a:t>Constant</a:t>
            </a:r>
            <a:r>
              <a:rPr lang="en-US" sz="2000" b="0" i="0" u="none" strike="noStrike" baseline="0" dirty="0">
                <a:solidFill>
                  <a:schemeClr val="bg1"/>
                </a:solidFill>
                <a:latin typeface="F28"/>
              </a:rPr>
              <a:t> jamming</a:t>
            </a:r>
          </a:p>
          <a:p>
            <a:pPr>
              <a:buClrTx/>
            </a:pPr>
            <a:r>
              <a:rPr lang="en-US" sz="2000" dirty="0">
                <a:solidFill>
                  <a:schemeClr val="bg1"/>
                </a:solidFill>
                <a:latin typeface="F28"/>
              </a:rPr>
              <a:t>Random</a:t>
            </a:r>
            <a:r>
              <a:rPr lang="en-US" sz="2000" b="0" i="0" u="none" strike="noStrike" baseline="0" dirty="0">
                <a:solidFill>
                  <a:schemeClr val="bg1"/>
                </a:solidFill>
                <a:latin typeface="F28"/>
              </a:rPr>
              <a:t> jamming</a:t>
            </a:r>
            <a:endParaRPr lang="en-US" sz="2000" dirty="0">
              <a:solidFill>
                <a:schemeClr val="bg1"/>
              </a:solidFill>
              <a:latin typeface="F28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C53B258-CF7D-4290-A039-A8426386B4C9}"/>
              </a:ext>
            </a:extLst>
          </p:cNvPr>
          <p:cNvSpPr txBox="1">
            <a:spLocks/>
          </p:cNvSpPr>
          <p:nvPr/>
        </p:nvSpPr>
        <p:spPr>
          <a:xfrm>
            <a:off x="3616660" y="1046124"/>
            <a:ext cx="2686844" cy="1956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>
              <a:buNone/>
            </a:pPr>
            <a:r>
              <a:rPr lang="en-US" sz="2000" b="0" i="0" u="none" strike="noStrike" baseline="0" dirty="0">
                <a:solidFill>
                  <a:schemeClr val="bg1"/>
                </a:solidFill>
                <a:latin typeface="F28"/>
              </a:rPr>
              <a:t>Channel-aware cases:</a:t>
            </a:r>
            <a:endParaRPr lang="en-US" sz="2000" dirty="0">
              <a:solidFill>
                <a:schemeClr val="bg1"/>
              </a:solidFill>
              <a:latin typeface="F28"/>
            </a:endParaRPr>
          </a:p>
          <a:p>
            <a:pPr>
              <a:buClrTx/>
            </a:pPr>
            <a:r>
              <a:rPr lang="en-US" sz="2000" dirty="0">
                <a:solidFill>
                  <a:schemeClr val="bg1"/>
                </a:solidFill>
                <a:latin typeface="F28"/>
              </a:rPr>
              <a:t>Triggered jamming</a:t>
            </a:r>
          </a:p>
          <a:p>
            <a:pPr>
              <a:buClrTx/>
            </a:pPr>
            <a:r>
              <a:rPr lang="en-US" sz="2000" dirty="0">
                <a:solidFill>
                  <a:schemeClr val="bg1"/>
                </a:solidFill>
                <a:latin typeface="F28"/>
              </a:rPr>
              <a:t>Selective Jamming</a:t>
            </a:r>
          </a:p>
          <a:p>
            <a:pPr>
              <a:buClrTx/>
            </a:pPr>
            <a:r>
              <a:rPr lang="en-US" sz="2000" dirty="0">
                <a:solidFill>
                  <a:schemeClr val="bg1"/>
                </a:solidFill>
                <a:latin typeface="F28"/>
              </a:rPr>
              <a:t>Reactive jamming</a:t>
            </a:r>
          </a:p>
          <a:p>
            <a:pPr>
              <a:buClrTx/>
            </a:pPr>
            <a:r>
              <a:rPr lang="en-US" sz="2000" dirty="0">
                <a:solidFill>
                  <a:schemeClr val="bg1"/>
                </a:solidFill>
                <a:latin typeface="F28"/>
              </a:rPr>
              <a:t>Replay attack</a:t>
            </a:r>
            <a:endParaRPr lang="ru-KZ" sz="2000" dirty="0">
              <a:solidFill>
                <a:schemeClr val="bg1"/>
              </a:solidFill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0D406F59-7EB5-44F2-AB11-B9EE9D446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53" y="3002507"/>
            <a:ext cx="6173849" cy="10276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4E6140B-F79E-4563-8EE6-34C651CAC1B1}"/>
              </a:ext>
            </a:extLst>
          </p:cNvPr>
          <p:cNvSpPr txBox="1"/>
          <p:nvPr/>
        </p:nvSpPr>
        <p:spPr>
          <a:xfrm>
            <a:off x="129650" y="4030174"/>
            <a:ext cx="665328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+mn-lt"/>
              </a:rPr>
              <a:t>Figure 4. </a:t>
            </a:r>
            <a:r>
              <a:rPr lang="en-GB" sz="2000" b="0" i="0" u="none" strike="noStrike" baseline="0" dirty="0">
                <a:latin typeface="+mn-lt"/>
              </a:rPr>
              <a:t>Timing of Triggered and Selective Jamming [1]</a:t>
            </a:r>
            <a:r>
              <a:rPr lang="en-US" sz="2000" dirty="0">
                <a:latin typeface="+mn-lt"/>
              </a:rPr>
              <a:t> </a:t>
            </a:r>
            <a:endParaRPr lang="ru-KZ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3617281"/>
      </p:ext>
    </p:extLst>
  </p:cSld>
  <p:clrMapOvr>
    <a:masterClrMapping/>
  </p:clrMapOvr>
</p:sld>
</file>

<file path=ppt/theme/theme1.xml><?xml version="1.0" encoding="utf-8"?>
<a:theme xmlns:a="http://schemas.openxmlformats.org/drawingml/2006/main" name="NU white  theme 4x3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8794</TotalTime>
  <Words>902</Words>
  <Application>Microsoft Office PowerPoint</Application>
  <PresentationFormat>Custom</PresentationFormat>
  <Paragraphs>90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F28</vt:lpstr>
      <vt:lpstr>F31</vt:lpstr>
      <vt:lpstr>F39</vt:lpstr>
      <vt:lpstr>Times New Roman</vt:lpstr>
      <vt:lpstr>NU white  theme 4x3</vt:lpstr>
      <vt:lpstr>Jamming LoRaWAN Over The Air Authentication</vt:lpstr>
      <vt:lpstr>PowerPoint Presentation</vt:lpstr>
      <vt:lpstr>LoRa (Long Range) is a long-range non-cellular wireless communication technology that uses a spread spectrum (CSS) radio modulation. LoRaWAN is a network architecture that uses LoRa. LoRa and LoRaWAN are low-power WAN technologies for IoT applications with long-range, low power, and low bandwidth.    </vt:lpstr>
      <vt:lpstr>PowerPoint Presentation</vt:lpstr>
      <vt:lpstr>LoRaWAN</vt:lpstr>
      <vt:lpstr>LoRaWAN authentication protocols</vt:lpstr>
      <vt:lpstr>Problem statement.</vt:lpstr>
      <vt:lpstr>Jamming attacks in LoRa networks</vt:lpstr>
      <vt:lpstr>Jamming techniques </vt:lpstr>
      <vt:lpstr>Research objectives</vt:lpstr>
      <vt:lpstr>Methodology and implementation: experimental configuration.</vt:lpstr>
      <vt:lpstr>Fixed channel jamming</vt:lpstr>
      <vt:lpstr>Fixed channel jamming results.</vt:lpstr>
      <vt:lpstr>Channel hopping jamming</vt:lpstr>
      <vt:lpstr>PowerPoint Presentation</vt:lpstr>
      <vt:lpstr>Conclusion</vt:lpstr>
      <vt:lpstr>  REFERENCES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Ainur Abikenova</dc:creator>
  <cp:lastModifiedBy>Baurzhan Orazbayev</cp:lastModifiedBy>
  <cp:revision>102</cp:revision>
  <dcterms:modified xsi:type="dcterms:W3CDTF">2022-04-27T06:52:30Z</dcterms:modified>
</cp:coreProperties>
</file>