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Playfair Display Medium"/>
      <p:regular r:id="rId18"/>
      <p:bold r:id="rId19"/>
      <p:italic r:id="rId20"/>
      <p:boldItalic r:id="rId21"/>
    </p:embeddedFont>
    <p:embeddedFont>
      <p:font typeface="Prata"/>
      <p:regular r:id="rId22"/>
    </p:embeddedFont>
    <p:embeddedFont>
      <p:font typeface="Playfair Display"/>
      <p:regular r:id="rId23"/>
      <p:bold r:id="rId24"/>
      <p:italic r:id="rId25"/>
      <p:boldItalic r:id="rId26"/>
    </p:embeddedFont>
    <p:embeddedFont>
      <p:font typeface="Alegreya Sans"/>
      <p:regular r:id="rId27"/>
      <p:bold r:id="rId28"/>
      <p:italic r:id="rId29"/>
      <p:boldItalic r:id="rId30"/>
    </p:embeddedFont>
    <p:embeddedFont>
      <p:font typeface="Inter Medium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3" roundtripDataSignature="AMtx7mid4QKrEkfq42gF+xQceEP5LtIt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Medium-italic.fntdata"/><Relationship Id="rId22" Type="http://schemas.openxmlformats.org/officeDocument/2006/relationships/font" Target="fonts/Prata-regular.fntdata"/><Relationship Id="rId21" Type="http://schemas.openxmlformats.org/officeDocument/2006/relationships/font" Target="fonts/PlayfairDisplayMedium-boldItalic.fntdata"/><Relationship Id="rId24" Type="http://schemas.openxmlformats.org/officeDocument/2006/relationships/font" Target="fonts/PlayfairDisplay-bold.fntdata"/><Relationship Id="rId23" Type="http://schemas.openxmlformats.org/officeDocument/2006/relationships/font" Target="fonts/PlayfairDisplay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PlayfairDisplay-boldItalic.fntdata"/><Relationship Id="rId25" Type="http://schemas.openxmlformats.org/officeDocument/2006/relationships/font" Target="fonts/PlayfairDisplay-italic.fntdata"/><Relationship Id="rId28" Type="http://schemas.openxmlformats.org/officeDocument/2006/relationships/font" Target="fonts/AlegreyaSans-bold.fntdata"/><Relationship Id="rId27" Type="http://schemas.openxmlformats.org/officeDocument/2006/relationships/font" Target="fonts/AlegreyaSans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legreya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InterMedium-regular.fntdata"/><Relationship Id="rId30" Type="http://schemas.openxmlformats.org/officeDocument/2006/relationships/font" Target="fonts/AlegreyaSans-boldItalic.fntdata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font" Target="fonts/InterMedium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PlayfairDisplayMedium-bold.fntdata"/><Relationship Id="rId18" Type="http://schemas.openxmlformats.org/officeDocument/2006/relationships/font" Target="fonts/PlayfairDisplay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f5016e17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2" name="Google Shape;182;g12f5016e17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a4b0d25e3f_0_5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6" name="Google Shape;316;g1a4b0d25e3f_0_5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1b228beb8e6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0" name="Google Shape;330;g1b228beb8e6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1a4a4617e12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4" name="Google Shape;344;g1a4a4617e12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9d021f3ee0_0_19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8" name="Google Shape;198;g19d021f3ee0_0_19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6dae1431b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3" name="Google Shape;213;g16dae1431b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a7e05b2c8a_0_1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7" name="Google Shape;227;g1a7e05b2c8a_0_1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a5aa85712f_0_8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2" name="Google Shape;242;g1a5aa85712f_0_8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a7e05b2c8a_0_5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6" name="Google Shape;256;g1a7e05b2c8a_0_5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9c40583980_0_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1" name="Google Shape;271;g19c40583980_0_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a7e05b2c8a_0_22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6" name="Google Shape;286;g1a7e05b2c8a_0_22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a810ae96ae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1" name="Google Shape;301;g1a810ae96ae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f5016e17f_0_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2f5016e17f_0_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2f5016e17f_0_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24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2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62" name="Google Shape;62;p27"/>
          <p:cNvSpPr txBox="1"/>
          <p:nvPr>
            <p:ph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0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0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0"/>
          <p:cNvSpPr txBox="1"/>
          <p:nvPr>
            <p:ph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30"/>
          <p:cNvSpPr txBox="1"/>
          <p:nvPr>
            <p:ph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30"/>
          <p:cNvSpPr txBox="1"/>
          <p:nvPr>
            <p:ph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30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8" name="Google Shape;78;p30"/>
          <p:cNvSpPr txBox="1"/>
          <p:nvPr>
            <p:ph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p30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0" name="Google Shape;90;p32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1" name="Google Shape;91;p32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32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3" name="Google Shape;93;p32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4" name="Google Shape;94;p32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32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6" name="Google Shape;96;p32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1" name="Google Shape;101;p33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33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3" name="Google Shape;103;p33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33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5" name="Google Shape;105;p33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33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33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9" name="Google Shape;109;p33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33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5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0" name="Google Shape;120;p36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7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3" name="Google Shape;123;p37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38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0" name="Google Shape;130;p39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9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39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35" name="Google Shape;135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6" name="Google Shape;136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7" name="Google Shape;147;g12f5016e17f_0_24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8" name="Google Shape;148;g12f5016e17f_0_24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9" name="Google Shape;149;g12f5016e17f_0_24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0" name="Google Shape;150;g12f5016e17f_0_24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3" name="Google Shape;153;g12f5016e17f_0_2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4" name="Google Shape;154;g12f5016e17f_0_2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7" name="Google Shape;157;g12f5016e17f_0_24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g12f5016e17f_0_24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g12f5016e17f_0_2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0" name="Google Shape;160;g12f5016e17f_0_2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g12f5016e17f_0_252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g12f5016e17f_0_252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g12f5016e17f_0_25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6" name="Google Shape;166;g12f5016e17f_0_25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7" name="Google Shape;167;g12f5016e17f_0_25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f5016e17f_0_25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0" name="Google Shape;170;g12f5016e17f_0_25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g12f5016e17f_0_25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g12f5016e17f_0_25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a5aa85712f_0_238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5" name="Google Shape;175;g1a5aa85712f_0_238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a7e05b2c8a_0_22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8" name="Google Shape;178;g1a7e05b2c8a_0_222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179" name="Google Shape;179;g1a7e05b2c8a_0_222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/>
          <p:nvPr>
            <p:ph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1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2" name="Google Shape;22;p17"/>
          <p:cNvSpPr txBox="1"/>
          <p:nvPr>
            <p:ph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1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1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18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3" name="Google Shape;33;p20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20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5" name="Google Shape;35;p20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22"/>
          <p:cNvSpPr txBox="1"/>
          <p:nvPr>
            <p:ph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4" name="Google Shape;44;p22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b="0" i="0" sz="2800" u="none" cap="none" strike="noStrike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b="0" i="0" sz="18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g12f5016e17f_0_2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g12f5016e17f_0_2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g12f5016e17f_0_2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g12f5016e17f_0_2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hyperlink" Target="https://www.mailerlite.com" TargetMode="External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hyperlink" Target="https://sendpulse.kz/support/glossary/email-campaign" TargetMode="External"/><Relationship Id="rId8" Type="http://schemas.openxmlformats.org/officeDocument/2006/relationships/hyperlink" Target="https://sendpulse.kz/support/glossary/email-campaign" TargetMode="External"/><Relationship Id="rId10" Type="http://schemas.openxmlformats.org/officeDocument/2006/relationships/hyperlink" Target="https://support.google.com/a/users/answer/9308841?hl=ru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hyperlink" Target="mailto:madina.kabiyeva@nu.edu.kz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9.png"/><Relationship Id="rId8" Type="http://schemas.openxmlformats.org/officeDocument/2006/relationships/image" Target="../media/image2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hyperlink" Target="https://sendpulse.kz/support/glossary/email-campaign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hyperlink" Target="https://stripo.email/?sub1=kak-zapustit-email-rassilku-besplatno&amp;sub2=blog&amp;sub4=www.google.com" TargetMode="External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hyperlink" Target="https://www.mailerlite.com/?sub1=kak-zapustit-email-rassilku-besplatno&amp;sub2=blog&amp;sub4=www.google.com" TargetMode="External"/><Relationship Id="rId8" Type="http://schemas.openxmlformats.org/officeDocument/2006/relationships/hyperlink" Target="https://www.unisender.com/?sub1=kak-zapustit-email-rassilku-besplatno&amp;sub2=blog&amp;sub4=www.google.com" TargetMode="External"/><Relationship Id="rId11" Type="http://schemas.openxmlformats.org/officeDocument/2006/relationships/hyperlink" Target="https://sendsay.ru/" TargetMode="External"/><Relationship Id="rId10" Type="http://schemas.openxmlformats.org/officeDocument/2006/relationships/hyperlink" Target="https://sendpulse.com/ru" TargetMode="External"/><Relationship Id="rId13" Type="http://schemas.openxmlformats.org/officeDocument/2006/relationships/hyperlink" Target="https://mailchimp.com/?sub1=kak-zapustit-email-rassilku-besplatno&amp;sub2=blog&amp;sub4=www.google.com" TargetMode="External"/><Relationship Id="rId12" Type="http://schemas.openxmlformats.org/officeDocument/2006/relationships/hyperlink" Target="https://www.benchmarkemail.com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hyperlink" Target="https://www.mailerlite.com" TargetMode="External"/><Relationship Id="rId8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hyperlink" Target="https://docs.google.com/document/u/0/?ftv=1&amp;tgif=c" TargetMode="External"/><Relationship Id="rId8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hyperlink" Target="https://support.google.com/a/users/answer/9308841?hl=ru" TargetMode="External"/><Relationship Id="rId8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hyperlink" Target="https://support.google.com/a/users/answer/9308841?hl=ru" TargetMode="External"/><Relationship Id="rId8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2f5016e17f_0_0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986B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g12f5016e17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7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2f5016e17f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2f5016e17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8" name="Google Shape;188;g12f5016e17f_0_0"/>
          <p:cNvGrpSpPr/>
          <p:nvPr/>
        </p:nvGrpSpPr>
        <p:grpSpPr>
          <a:xfrm>
            <a:off x="442575" y="4503778"/>
            <a:ext cx="180499" cy="269166"/>
            <a:chOff x="973124" y="9902793"/>
            <a:chExt cx="396875" cy="591833"/>
          </a:xfrm>
        </p:grpSpPr>
        <p:sp>
          <p:nvSpPr>
            <p:cNvPr id="189" name="Google Shape;189;g12f5016e17f_0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0" name="Google Shape;190;g12f5016e17f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1" name="Google Shape;191;g12f5016e17f_0_0"/>
          <p:cNvSpPr txBox="1"/>
          <p:nvPr/>
        </p:nvSpPr>
        <p:spPr>
          <a:xfrm>
            <a:off x="436825" y="1387975"/>
            <a:ext cx="3151800" cy="18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" sz="20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МОДУЛЬ 5</a:t>
            </a:r>
            <a:endParaRPr i="0" sz="20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Тема 2: </a:t>
            </a:r>
            <a:r>
              <a:rPr lang="en" sz="20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Инструменты создания e-mail рассылок</a:t>
            </a:r>
            <a:endParaRPr sz="20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" sz="20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 </a:t>
            </a:r>
            <a:endParaRPr i="0" sz="20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92" name="Google Shape;192;g12f5016e17f_0_0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nu.edu.kz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12f5016e17f_0_0"/>
          <p:cNvSpPr txBox="1"/>
          <p:nvPr/>
        </p:nvSpPr>
        <p:spPr>
          <a:xfrm>
            <a:off x="436825" y="3724238"/>
            <a:ext cx="25539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Старший менеджер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Офис обслуживания пользователей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12f5016e17f_0_0"/>
          <p:cNvSpPr txBox="1"/>
          <p:nvPr/>
        </p:nvSpPr>
        <p:spPr>
          <a:xfrm>
            <a:off x="436836" y="3451794"/>
            <a:ext cx="18642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Мадина Абдыкаимова</a:t>
            </a:r>
            <a:endParaRPr b="0" i="0" sz="13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12f5016e17f_0_0"/>
          <p:cNvSpPr txBox="1"/>
          <p:nvPr/>
        </p:nvSpPr>
        <p:spPr>
          <a:xfrm>
            <a:off x="436823" y="363950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g1a4b0d25e3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g1a4b0d25e3f_0_55"/>
          <p:cNvSpPr txBox="1"/>
          <p:nvPr/>
        </p:nvSpPr>
        <p:spPr>
          <a:xfrm>
            <a:off x="436825" y="913613"/>
            <a:ext cx="74619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Рекомендации по выбору и использованию email сервиса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20" name="Google Shape;320;g1a4b0d25e3f_0_55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21" name="Google Shape;321;g1a4b0d25e3f_0_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2" name="Google Shape;322;g1a4b0d25e3f_0_5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23" name="Google Shape;323;g1a4b0d25e3f_0_55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24" name="Google Shape;324;g1a4b0d25e3f_0_55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25" name="Google Shape;325;g1a4b0d25e3f_0_5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26" name="Google Shape;326;g1a4b0d25e3f_0_55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g1a4b0d25e3f_0_55"/>
          <p:cNvSpPr txBox="1"/>
          <p:nvPr/>
        </p:nvSpPr>
        <p:spPr>
          <a:xfrm>
            <a:off x="324300" y="1426675"/>
            <a:ext cx="8495400" cy="30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Проконсультируйтесь с IT специалистами и/или маркетологами для подбора оптимального для вас сервиса.</a:t>
            </a:r>
            <a:endParaRPr sz="1200">
              <a:solidFill>
                <a:srgbClr val="333333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Разработайте план email писем, определите их виды, количество и частоту отправки.</a:t>
            </a:r>
            <a:endParaRPr sz="1200">
              <a:solidFill>
                <a:srgbClr val="333333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Создайте один или несколько универсальных шаблонов, которые будут отражать вашу айдентику и соответствовать целям рассылки.</a:t>
            </a:r>
            <a:endParaRPr sz="1200">
              <a:solidFill>
                <a:srgbClr val="333333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Протестируйте несколько инструментов, чтобы выбрать наиболее подходящий для вас.</a:t>
            </a:r>
            <a:endParaRPr sz="1200">
              <a:solidFill>
                <a:srgbClr val="333333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Используйте инструкции доступные на каналах нужного вам сервиса (сайт, социальные сети и тд).</a:t>
            </a:r>
            <a:endParaRPr sz="1200">
              <a:solidFill>
                <a:srgbClr val="333333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Мониторьте результативность ваших писем с помощью рейтинга открываемости и кликабельности.</a:t>
            </a:r>
            <a:endParaRPr sz="1200">
              <a:solidFill>
                <a:srgbClr val="333333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Не забывайте о политике конфиденциальности, антиспама и маркетинговых трендах.</a:t>
            </a:r>
            <a:endParaRPr sz="1200">
              <a:solidFill>
                <a:srgbClr val="333333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33333"/>
              </a:buClr>
              <a:buSzPts val="1200"/>
              <a:buAutoNum type="arabicPeriod"/>
            </a:pPr>
            <a:r>
              <a:rPr lang="en" sz="1200">
                <a:solidFill>
                  <a:srgbClr val="333333"/>
                </a:solidFill>
              </a:rPr>
              <a:t>При возникновении трудностей, обращайтесь в службу поддержки выбранного вами сервиса</a:t>
            </a:r>
            <a:r>
              <a:rPr lang="en" sz="1200">
                <a:solidFill>
                  <a:srgbClr val="333333"/>
                </a:solidFill>
              </a:rPr>
              <a:t>.</a:t>
            </a:r>
            <a:endParaRPr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g1b228beb8e6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1b228beb8e6_0_0"/>
          <p:cNvSpPr txBox="1"/>
          <p:nvPr/>
        </p:nvSpPr>
        <p:spPr>
          <a:xfrm>
            <a:off x="436825" y="951251"/>
            <a:ext cx="74619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Использованные источники</a:t>
            </a:r>
            <a:endParaRPr b="0"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34" name="Google Shape;334;g1b228beb8e6_0_0"/>
          <p:cNvGrpSpPr/>
          <p:nvPr/>
        </p:nvGrpSpPr>
        <p:grpSpPr>
          <a:xfrm>
            <a:off x="556875" y="4503779"/>
            <a:ext cx="1176056" cy="269166"/>
            <a:chOff x="442575" y="4503779"/>
            <a:chExt cx="1176056" cy="269166"/>
          </a:xfrm>
        </p:grpSpPr>
        <p:pic>
          <p:nvPicPr>
            <p:cNvPr id="335" name="Google Shape;335;g1b228beb8e6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6" name="Google Shape;336;g1b228beb8e6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37" name="Google Shape;337;g1b228beb8e6_0_0"/>
            <p:cNvGrpSpPr/>
            <p:nvPr/>
          </p:nvGrpSpPr>
          <p:grpSpPr>
            <a:xfrm>
              <a:off x="442575" y="4503779"/>
              <a:ext cx="180499" cy="269166"/>
              <a:chOff x="973124" y="9902793"/>
              <a:chExt cx="396875" cy="591833"/>
            </a:xfrm>
          </p:grpSpPr>
          <p:sp>
            <p:nvSpPr>
              <p:cNvPr id="338" name="Google Shape;338;g1b228beb8e6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39" name="Google Shape;339;g1b228beb8e6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40" name="Google Shape;340;g1b228beb8e6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g1b228beb8e6_0_0"/>
          <p:cNvSpPr txBox="1"/>
          <p:nvPr/>
        </p:nvSpPr>
        <p:spPr>
          <a:xfrm>
            <a:off x="316100" y="1504775"/>
            <a:ext cx="6132300" cy="20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Что такое email рассылка? - Руководство </a:t>
            </a:r>
            <a:r>
              <a:rPr lang="en" sz="1200">
                <a:solidFill>
                  <a:schemeClr val="dk1"/>
                </a:solidFill>
              </a:rPr>
              <a:t>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https://sendpulse.kz/support/glossary/email-campaign</a:t>
            </a:r>
            <a:r>
              <a:rPr lang="en" sz="12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200">
                <a:solidFill>
                  <a:schemeClr val="dk1"/>
                </a:solidFill>
              </a:rPr>
              <a:t>(дата обращения: 07.12.2022)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Create email marketing automations landing pages signup forms websites automations email marketing your audience will love</a:t>
            </a:r>
            <a:r>
              <a:rPr lang="en" sz="1200">
                <a:solidFill>
                  <a:schemeClr val="dk1"/>
                </a:solidFill>
              </a:rPr>
              <a:t> 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https://www.mailerlite.com</a:t>
            </a:r>
            <a:r>
              <a:rPr lang="en" sz="1200">
                <a:solidFill>
                  <a:schemeClr val="dk1"/>
                </a:solidFill>
              </a:rPr>
              <a:t> (дата обращения: 07.12.2022)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Как создавать профессионально оформленные новостные рассылки [Электронный ресурс]. URL: </a:t>
            </a:r>
            <a:r>
              <a:rPr lang="en" sz="1200" u="sng">
                <a:solidFill>
                  <a:schemeClr val="dk1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https://support.google.com/a/users/answer/9308841?hl=ru</a:t>
            </a:r>
            <a:r>
              <a:rPr lang="en" sz="1200">
                <a:solidFill>
                  <a:schemeClr val="dk1"/>
                </a:solidFill>
              </a:rPr>
              <a:t> (дата обращения: 07.12.2022)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g1a4a4617e1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g1a4a4617e12_0_0"/>
          <p:cNvSpPr txBox="1"/>
          <p:nvPr>
            <p:ph type="title"/>
          </p:nvPr>
        </p:nvSpPr>
        <p:spPr>
          <a:xfrm>
            <a:off x="436825" y="1088651"/>
            <a:ext cx="31161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</a:rPr>
              <a:t>Спасибо за внимание!</a:t>
            </a:r>
            <a:endParaRPr sz="1800">
              <a:solidFill>
                <a:srgbClr val="7A4C90"/>
              </a:solidFill>
            </a:endParaRPr>
          </a:p>
        </p:txBody>
      </p:sp>
      <p:sp>
        <p:nvSpPr>
          <p:cNvPr id="348" name="Google Shape;348;g1a4a4617e12_0_0"/>
          <p:cNvSpPr txBox="1"/>
          <p:nvPr/>
        </p:nvSpPr>
        <p:spPr>
          <a:xfrm>
            <a:off x="499500" y="3353975"/>
            <a:ext cx="5793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E</a:t>
            </a: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-mail: </a:t>
            </a:r>
            <a:r>
              <a:rPr b="0" i="0" lang="en" sz="11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madina.kabiyeva@nu.edu.kz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9" name="Google Shape;349;g1a4a4617e12_0_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50" name="Google Shape;350;g1a4a4617e12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1" name="Google Shape;351;g1a4a4617e12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52" name="Google Shape;352;g1a4a4617e12_0_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53" name="Google Shape;353;g1a4a4617e12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54" name="Google Shape;354;g1a4a4617e12_0_0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55" name="Google Shape;355;g1a4a4617e12_0_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56" name="Google Shape;356;g1a4a4617e12_0_0"/>
          <p:cNvPicPr preferRelativeResize="0"/>
          <p:nvPr/>
        </p:nvPicPr>
        <p:blipFill rotWithShape="1">
          <a:blip r:embed="rId8">
            <a:alphaModFix/>
          </a:blip>
          <a:srcRect b="0" l="19" r="29" t="0"/>
          <a:stretch/>
        </p:blipFill>
        <p:spPr>
          <a:xfrm>
            <a:off x="499488" y="1861958"/>
            <a:ext cx="1290819" cy="1290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19d021f3ee0_0_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19d021f3ee0_0_191"/>
          <p:cNvSpPr txBox="1"/>
          <p:nvPr/>
        </p:nvSpPr>
        <p:spPr>
          <a:xfrm>
            <a:off x="410875" y="997213"/>
            <a:ext cx="31041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" sz="1900">
                <a:solidFill>
                  <a:srgbClr val="7A4C90"/>
                </a:solidFill>
                <a:highlight>
                  <a:srgbClr val="FFFFFF"/>
                </a:highlight>
                <a:latin typeface="Prata"/>
                <a:ea typeface="Prata"/>
                <a:cs typeface="Prata"/>
                <a:sym typeface="Prata"/>
              </a:rPr>
              <a:t>Email рассылка</a:t>
            </a:r>
            <a:endParaRPr sz="1900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02" name="Google Shape;202;g19d021f3ee0_0_191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03" name="Google Shape;203;g19d021f3ee0_0_19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g19d021f3ee0_0_19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05" name="Google Shape;205;g19d021f3ee0_0_191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06" name="Google Shape;206;g19d021f3ee0_0_191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07" name="Google Shape;207;g19d021f3ee0_0_19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08" name="Google Shape;208;g19d021f3ee0_0_191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19d021f3ee0_0_191"/>
          <p:cNvSpPr txBox="1"/>
          <p:nvPr/>
        </p:nvSpPr>
        <p:spPr>
          <a:xfrm>
            <a:off x="410875" y="1607600"/>
            <a:ext cx="3472800" cy="17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>
                <a:solidFill>
                  <a:schemeClr val="dk1"/>
                </a:solidFill>
                <a:highlight>
                  <a:srgbClr val="FFFFFF"/>
                </a:highlight>
              </a:rPr>
              <a:t>Email рассылка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 (англ. </a:t>
            </a:r>
            <a:r>
              <a:rPr lang="en">
                <a:solidFill>
                  <a:schemeClr val="dk1"/>
                </a:solidFill>
              </a:rPr>
              <a:t>email campaign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)  — это письмо, отправленное определенной группе получателей.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1" lang="en">
                <a:solidFill>
                  <a:schemeClr val="dk1"/>
                </a:solidFill>
                <a:highlight>
                  <a:srgbClr val="FFFFFF"/>
                </a:highlight>
              </a:rPr>
              <a:t>Эффективный инструмент маркетинга и средство коммуникации с клиентами.</a:t>
            </a:r>
            <a:endParaRPr i="1" u="none" cap="none" strike="noStrike">
              <a:solidFill>
                <a:schemeClr val="dk1"/>
              </a:solidFill>
            </a:endParaRPr>
          </a:p>
        </p:txBody>
      </p:sp>
      <p:sp>
        <p:nvSpPr>
          <p:cNvPr id="210" name="Google Shape;210;g19d021f3ee0_0_191"/>
          <p:cNvSpPr txBox="1"/>
          <p:nvPr/>
        </p:nvSpPr>
        <p:spPr>
          <a:xfrm>
            <a:off x="353500" y="3715100"/>
            <a:ext cx="4055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https://sendpulse.kz/support/glossary/email-campaign</a:t>
            </a:r>
            <a:endParaRPr sz="1000" u="sng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g16dae1431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16dae1431bf_0_0"/>
          <p:cNvSpPr txBox="1"/>
          <p:nvPr/>
        </p:nvSpPr>
        <p:spPr>
          <a:xfrm>
            <a:off x="436825" y="953575"/>
            <a:ext cx="28569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9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Основные функции </a:t>
            </a:r>
            <a:r>
              <a:rPr lang="en" sz="1900">
                <a:solidFill>
                  <a:srgbClr val="7A4C90"/>
                </a:solidFill>
                <a:highlight>
                  <a:srgbClr val="FFFFFF"/>
                </a:highlight>
                <a:latin typeface="Prata"/>
                <a:ea typeface="Prata"/>
                <a:cs typeface="Prata"/>
                <a:sym typeface="Prata"/>
              </a:rPr>
              <a:t>e</a:t>
            </a:r>
            <a:r>
              <a:rPr lang="en" sz="1900">
                <a:solidFill>
                  <a:srgbClr val="7A4C90"/>
                </a:solidFill>
                <a:highlight>
                  <a:srgbClr val="FFFFFF"/>
                </a:highlight>
                <a:latin typeface="Prata"/>
                <a:ea typeface="Prata"/>
                <a:cs typeface="Prata"/>
                <a:sym typeface="Prata"/>
              </a:rPr>
              <a:t>mail рассылок</a:t>
            </a:r>
            <a:endParaRPr sz="19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17" name="Google Shape;217;g16dae1431bf_0_0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18" name="Google Shape;218;g16dae1431bf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" name="Google Shape;219;g16dae1431bf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20" name="Google Shape;220;g16dae1431bf_0_0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21" name="Google Shape;221;g16dae1431bf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22" name="Google Shape;222;g16dae1431bf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23" name="Google Shape;223;g16dae1431bf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16dae1431bf_0_0"/>
          <p:cNvSpPr txBox="1"/>
          <p:nvPr/>
        </p:nvSpPr>
        <p:spPr>
          <a:xfrm>
            <a:off x="362900" y="1975650"/>
            <a:ext cx="4815300" cy="14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Поддерживают вовлеченность получателей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Собирают данные о подписчиках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Помогают конвертировать информацию о подписчиках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Способствуют развитию организации</a:t>
            </a:r>
            <a:endParaRPr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g1a7e05b2c8a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g1a7e05b2c8a_0_19"/>
          <p:cNvSpPr txBox="1"/>
          <p:nvPr/>
        </p:nvSpPr>
        <p:spPr>
          <a:xfrm>
            <a:off x="436825" y="830650"/>
            <a:ext cx="32040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17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Сервисы email рассылок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31" name="Google Shape;231;g1a7e05b2c8a_0_19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32" name="Google Shape;232;g1a7e05b2c8a_0_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" name="Google Shape;233;g1a7e05b2c8a_0_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34" name="Google Shape;234;g1a7e05b2c8a_0_19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35" name="Google Shape;235;g1a7e05b2c8a_0_19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36" name="Google Shape;236;g1a7e05b2c8a_0_19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37" name="Google Shape;237;g1a7e05b2c8a_0_19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1a7e05b2c8a_0_19"/>
          <p:cNvSpPr txBox="1"/>
          <p:nvPr>
            <p:ph idx="4294967295" type="subTitle"/>
          </p:nvPr>
        </p:nvSpPr>
        <p:spPr>
          <a:xfrm>
            <a:off x="372425" y="1507725"/>
            <a:ext cx="2462700" cy="2462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-228600" lvl="0" marL="457200" rtl="0" algn="l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MailerLite</a:t>
            </a:r>
            <a:endParaRPr b="1" sz="16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UniSender</a:t>
            </a:r>
            <a:endParaRPr b="1" sz="16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Stripo.email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SendPulse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SendSay</a:t>
            </a:r>
            <a:endParaRPr b="1"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BenchMark</a:t>
            </a:r>
            <a:endParaRPr b="1"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Mailchimp</a:t>
            </a:r>
            <a:endParaRPr b="1"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1a7e05b2c8a_0_19"/>
          <p:cNvSpPr txBox="1"/>
          <p:nvPr/>
        </p:nvSpPr>
        <p:spPr>
          <a:xfrm>
            <a:off x="2542650" y="1411225"/>
            <a:ext cx="44055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i="1" lang="en"/>
              <a:t>Автоматизация отправки писем</a:t>
            </a:r>
            <a:endParaRPr i="1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i="1" lang="en"/>
              <a:t>Создание индивидуального дизайна</a:t>
            </a:r>
            <a:endParaRPr i="1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i="1" lang="en"/>
              <a:t>Интерфейс и техподдержка на русском языке (у большинства из них)</a:t>
            </a:r>
            <a:endParaRPr i="1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i="1" lang="en"/>
              <a:t>Адаптивные шаблоны для писем</a:t>
            </a:r>
            <a:endParaRPr i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g1a5aa85712f_0_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1a5aa85712f_0_80"/>
          <p:cNvSpPr txBox="1"/>
          <p:nvPr/>
        </p:nvSpPr>
        <p:spPr>
          <a:xfrm>
            <a:off x="436825" y="988763"/>
            <a:ext cx="37419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190500" rtl="0" algn="l">
              <a:lnSpc>
                <a:spcPct val="130000"/>
              </a:lnSpc>
              <a:spcBef>
                <a:spcPts val="17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highlight>
                  <a:srgbClr val="FFFFFF"/>
                </a:highlight>
                <a:latin typeface="Prata"/>
                <a:ea typeface="Prata"/>
                <a:cs typeface="Prata"/>
                <a:sym typeface="Prata"/>
              </a:rPr>
              <a:t>Как выбрать email сервис?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46" name="Google Shape;246;g1a5aa85712f_0_8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47" name="Google Shape;247;g1a5aa85712f_0_8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" name="Google Shape;248;g1a5aa85712f_0_8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49" name="Google Shape;249;g1a5aa85712f_0_8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50" name="Google Shape;250;g1a5aa85712f_0_8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51" name="Google Shape;251;g1a5aa85712f_0_8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52" name="Google Shape;252;g1a5aa85712f_0_8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1a5aa85712f_0_80"/>
          <p:cNvSpPr txBox="1"/>
          <p:nvPr/>
        </p:nvSpPr>
        <p:spPr>
          <a:xfrm>
            <a:off x="354775" y="1657338"/>
            <a:ext cx="4684200" cy="21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Тарифный план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Репутация домена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Пользовательский опыт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Управление списком рассылки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Сбор статистики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Инструменты автоматизации</a:t>
            </a:r>
            <a:endParaRPr>
              <a:solidFill>
                <a:srgbClr val="333333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AutoNum type="arabicPeriod"/>
            </a:pPr>
            <a:r>
              <a:rPr lang="en">
                <a:solidFill>
                  <a:srgbClr val="333333"/>
                </a:solidFill>
              </a:rPr>
              <a:t>Поддержка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g1a7e05b2c8a_0_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g1a7e05b2c8a_0_54"/>
          <p:cNvSpPr txBox="1"/>
          <p:nvPr/>
        </p:nvSpPr>
        <p:spPr>
          <a:xfrm>
            <a:off x="436825" y="797900"/>
            <a:ext cx="323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MailerLite — обзор сервиса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60" name="Google Shape;260;g1a7e05b2c8a_0_54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61" name="Google Shape;261;g1a7e05b2c8a_0_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2" name="Google Shape;262;g1a7e05b2c8a_0_5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63" name="Google Shape;263;g1a7e05b2c8a_0_54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64" name="Google Shape;264;g1a7e05b2c8a_0_54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65" name="Google Shape;265;g1a7e05b2c8a_0_54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66" name="Google Shape;266;g1a7e05b2c8a_0_54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g1a7e05b2c8a_0_54"/>
          <p:cNvSpPr txBox="1"/>
          <p:nvPr/>
        </p:nvSpPr>
        <p:spPr>
          <a:xfrm>
            <a:off x="3799100" y="4543242"/>
            <a:ext cx="50196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200" u="sng">
                <a:solidFill>
                  <a:schemeClr val="hlink"/>
                </a:solidFill>
                <a:hlinkClick r:id="rId7"/>
              </a:rPr>
              <a:t>https://www.mailerlite.com</a:t>
            </a:r>
            <a:endParaRPr b="0" sz="1200" u="sng" cap="none" strike="noStrik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" name="Google Shape;268;g1a7e05b2c8a_0_5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955000" y="1344974"/>
            <a:ext cx="4665375" cy="2915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g19c40583980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g19c40583980_0_2"/>
          <p:cNvSpPr txBox="1"/>
          <p:nvPr/>
        </p:nvSpPr>
        <p:spPr>
          <a:xfrm>
            <a:off x="436825" y="768813"/>
            <a:ext cx="47415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Google Docs как инструмент оформления email-рассылки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75" name="Google Shape;275;g19c40583980_0_2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76" name="Google Shape;276;g19c40583980_0_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g19c40583980_0_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78" name="Google Shape;278;g19c40583980_0_2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79" name="Google Shape;279;g19c40583980_0_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80" name="Google Shape;280;g19c40583980_0_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81" name="Google Shape;281;g19c40583980_0_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g19c40583980_0_2"/>
          <p:cNvSpPr txBox="1"/>
          <p:nvPr/>
        </p:nvSpPr>
        <p:spPr>
          <a:xfrm>
            <a:off x="5710900" y="4543250"/>
            <a:ext cx="31080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u="sng">
                <a:solidFill>
                  <a:schemeClr val="hlink"/>
                </a:solidFill>
                <a:hlinkClick r:id="rId7"/>
              </a:rPr>
              <a:t>https://docs.google.com/document/u/0/?ftv=1&amp;tgif=c</a:t>
            </a:r>
            <a:endParaRPr b="0" sz="900" u="sng" cap="none" strike="noStrike">
              <a:solidFill>
                <a:srgbClr val="83838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g19c40583980_0_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89350" y="1608563"/>
            <a:ext cx="4387026" cy="2741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g1a7e05b2c8a_0_2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g1a7e05b2c8a_0_226"/>
          <p:cNvSpPr txBox="1"/>
          <p:nvPr/>
        </p:nvSpPr>
        <p:spPr>
          <a:xfrm>
            <a:off x="436825" y="768813"/>
            <a:ext cx="47415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Google Docs как инструмент оформления email-рассылки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90" name="Google Shape;290;g1a7e05b2c8a_0_226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91" name="Google Shape;291;g1a7e05b2c8a_0_22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2" name="Google Shape;292;g1a7e05b2c8a_0_22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93" name="Google Shape;293;g1a7e05b2c8a_0_226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94" name="Google Shape;294;g1a7e05b2c8a_0_22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95" name="Google Shape;295;g1a7e05b2c8a_0_22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96" name="Google Shape;296;g1a7e05b2c8a_0_22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g1a7e05b2c8a_0_226"/>
          <p:cNvSpPr txBox="1"/>
          <p:nvPr/>
        </p:nvSpPr>
        <p:spPr>
          <a:xfrm>
            <a:off x="5260250" y="4543250"/>
            <a:ext cx="35586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https://support.google.com/a/users/answer/9308841?hl=ru</a:t>
            </a:r>
            <a:endParaRPr sz="900" u="sng">
              <a:solidFill>
                <a:srgbClr val="838383"/>
              </a:solidFill>
            </a:endParaRPr>
          </a:p>
        </p:txBody>
      </p:sp>
      <p:pic>
        <p:nvPicPr>
          <p:cNvPr id="298" name="Google Shape;298;g1a7e05b2c8a_0_2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167225" y="1615500"/>
            <a:ext cx="4259963" cy="2662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g1a810ae96a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1a810ae96ae_0_0"/>
          <p:cNvSpPr txBox="1"/>
          <p:nvPr/>
        </p:nvSpPr>
        <p:spPr>
          <a:xfrm>
            <a:off x="436825" y="768813"/>
            <a:ext cx="47415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Примеры писем</a:t>
            </a:r>
            <a:endParaRPr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05" name="Google Shape;305;g1a810ae96ae_0_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06" name="Google Shape;306;g1a810ae96ae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7" name="Google Shape;307;g1a810ae96ae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08" name="Google Shape;308;g1a810ae96ae_0_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09" name="Google Shape;309;g1a810ae96ae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10" name="Google Shape;310;g1a810ae96ae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11" name="Google Shape;311;g1a810ae96ae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g1a810ae96ae_0_0"/>
          <p:cNvSpPr txBox="1"/>
          <p:nvPr/>
        </p:nvSpPr>
        <p:spPr>
          <a:xfrm>
            <a:off x="5260250" y="4543250"/>
            <a:ext cx="35586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https://support.google.com/a/users/answer/9308841?hl=ru</a:t>
            </a:r>
            <a:endParaRPr sz="900" u="sng">
              <a:solidFill>
                <a:srgbClr val="838383"/>
              </a:solidFill>
            </a:endParaRPr>
          </a:p>
        </p:txBody>
      </p:sp>
      <p:pic>
        <p:nvPicPr>
          <p:cNvPr id="313" name="Google Shape;313;g1a810ae96ae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167225" y="1402475"/>
            <a:ext cx="4259963" cy="2662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