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333" r:id="rId2"/>
    <p:sldId id="334" r:id="rId3"/>
    <p:sldId id="336" r:id="rId4"/>
    <p:sldId id="393" r:id="rId5"/>
    <p:sldId id="392" r:id="rId6"/>
    <p:sldId id="376" r:id="rId7"/>
    <p:sldId id="394" r:id="rId8"/>
    <p:sldId id="391" r:id="rId9"/>
    <p:sldId id="389" r:id="rId10"/>
    <p:sldId id="390" r:id="rId11"/>
    <p:sldId id="339" r:id="rId12"/>
    <p:sldId id="400" r:id="rId13"/>
    <p:sldId id="354" r:id="rId14"/>
    <p:sldId id="355" r:id="rId15"/>
    <p:sldId id="346" r:id="rId16"/>
    <p:sldId id="349" r:id="rId17"/>
    <p:sldId id="350" r:id="rId18"/>
    <p:sldId id="352" r:id="rId19"/>
    <p:sldId id="395" r:id="rId20"/>
    <p:sldId id="380" r:id="rId21"/>
    <p:sldId id="396" r:id="rId22"/>
    <p:sldId id="381" r:id="rId23"/>
    <p:sldId id="382" r:id="rId24"/>
    <p:sldId id="383" r:id="rId25"/>
    <p:sldId id="384" r:id="rId26"/>
    <p:sldId id="385" r:id="rId27"/>
    <p:sldId id="360" r:id="rId28"/>
    <p:sldId id="361" r:id="rId29"/>
    <p:sldId id="362" r:id="rId30"/>
    <p:sldId id="374" r:id="rId31"/>
    <p:sldId id="363" r:id="rId32"/>
    <p:sldId id="364" r:id="rId33"/>
    <p:sldId id="365" r:id="rId34"/>
    <p:sldId id="366" r:id="rId35"/>
    <p:sldId id="367" r:id="rId36"/>
    <p:sldId id="368" r:id="rId37"/>
    <p:sldId id="370" r:id="rId38"/>
    <p:sldId id="359" r:id="rId39"/>
    <p:sldId id="378" r:id="rId40"/>
    <p:sldId id="373" r:id="rId41"/>
    <p:sldId id="357" r:id="rId42"/>
    <p:sldId id="358" r:id="rId43"/>
    <p:sldId id="398" r:id="rId44"/>
    <p:sldId id="399" r:id="rId45"/>
    <p:sldId id="401" r:id="rId46"/>
    <p:sldId id="353" r:id="rId4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20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AB92B9-E4B8-4B31-8D82-CDA61B4FA7EF}" type="doc">
      <dgm:prSet loTypeId="urn:microsoft.com/office/officeart/2005/8/layout/cycle8" loCatId="cycle" qsTypeId="urn:microsoft.com/office/officeart/2005/8/quickstyle/simple5" qsCatId="simple" csTypeId="urn:microsoft.com/office/officeart/2005/8/colors/accent2_1" csCatId="accent2" phldr="1"/>
      <dgm:spPr/>
    </dgm:pt>
    <dgm:pt modelId="{30C396C3-FA3B-4791-9717-39A5551778C7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2C8FCB05-0674-4633-A0ED-C14AAC540840}" type="parTrans" cxnId="{7C4B440D-A58F-4AF0-9A36-F4BD8BC03911}">
      <dgm:prSet/>
      <dgm:spPr/>
      <dgm:t>
        <a:bodyPr/>
        <a:lstStyle/>
        <a:p>
          <a:endParaRPr lang="ru-RU"/>
        </a:p>
      </dgm:t>
    </dgm:pt>
    <dgm:pt modelId="{601DE268-FEB5-4D4A-BA0A-3D99AB99C775}" type="sibTrans" cxnId="{7C4B440D-A58F-4AF0-9A36-F4BD8BC03911}">
      <dgm:prSet/>
      <dgm:spPr/>
      <dgm:t>
        <a:bodyPr/>
        <a:lstStyle/>
        <a:p>
          <a:endParaRPr lang="ru-RU"/>
        </a:p>
      </dgm:t>
    </dgm:pt>
    <dgm:pt modelId="{9CA146C3-0C01-47E0-86D0-AF1BE29BB1E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5D8E5EB-5EE3-494B-8EE4-EEA51D8E0D6B}" type="parTrans" cxnId="{32485D2C-39B9-44C0-8C94-7E79DE8C573D}">
      <dgm:prSet/>
      <dgm:spPr/>
      <dgm:t>
        <a:bodyPr/>
        <a:lstStyle/>
        <a:p>
          <a:endParaRPr lang="ru-RU"/>
        </a:p>
      </dgm:t>
    </dgm:pt>
    <dgm:pt modelId="{FD5AD9EA-8780-4A07-ADC6-C39C946BB18E}" type="sibTrans" cxnId="{32485D2C-39B9-44C0-8C94-7E79DE8C573D}">
      <dgm:prSet/>
      <dgm:spPr/>
      <dgm:t>
        <a:bodyPr/>
        <a:lstStyle/>
        <a:p>
          <a:endParaRPr lang="ru-RU"/>
        </a:p>
      </dgm:t>
    </dgm:pt>
    <dgm:pt modelId="{EB634000-50CA-4CC3-9580-830DA5003AE6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A684D917-46F7-4E19-8C82-F5722D66658C}" type="parTrans" cxnId="{B3C1F7B4-B9FA-4142-8FEF-058DBC05063F}">
      <dgm:prSet/>
      <dgm:spPr/>
      <dgm:t>
        <a:bodyPr/>
        <a:lstStyle/>
        <a:p>
          <a:endParaRPr lang="ru-RU"/>
        </a:p>
      </dgm:t>
    </dgm:pt>
    <dgm:pt modelId="{07C98152-1C1F-4033-9FF3-7744E85F55D3}" type="sibTrans" cxnId="{B3C1F7B4-B9FA-4142-8FEF-058DBC05063F}">
      <dgm:prSet/>
      <dgm:spPr/>
      <dgm:t>
        <a:bodyPr/>
        <a:lstStyle/>
        <a:p>
          <a:endParaRPr lang="ru-RU"/>
        </a:p>
      </dgm:t>
    </dgm:pt>
    <dgm:pt modelId="{B031F416-4BD8-4A25-B804-EDC5908382B1}">
      <dgm:prSet/>
      <dgm:spPr/>
      <dgm:t>
        <a:bodyPr/>
        <a:lstStyle/>
        <a:p>
          <a:endParaRPr lang="ru-RU" dirty="0"/>
        </a:p>
      </dgm:t>
    </dgm:pt>
    <dgm:pt modelId="{EDE1BF24-052E-4DA3-80B2-8241FEC0E742}" type="parTrans" cxnId="{535A1805-3735-4BBD-8915-94E0DC9C745B}">
      <dgm:prSet/>
      <dgm:spPr/>
      <dgm:t>
        <a:bodyPr/>
        <a:lstStyle/>
        <a:p>
          <a:endParaRPr lang="ru-RU"/>
        </a:p>
      </dgm:t>
    </dgm:pt>
    <dgm:pt modelId="{357E6749-0BBF-474E-BCF2-3A85A94AFD98}" type="sibTrans" cxnId="{535A1805-3735-4BBD-8915-94E0DC9C745B}">
      <dgm:prSet/>
      <dgm:spPr/>
      <dgm:t>
        <a:bodyPr/>
        <a:lstStyle/>
        <a:p>
          <a:endParaRPr lang="ru-RU"/>
        </a:p>
      </dgm:t>
    </dgm:pt>
    <dgm:pt modelId="{E314E125-DBB2-4CA5-A03C-237E66D1741F}" type="pres">
      <dgm:prSet presAssocID="{13AB92B9-E4B8-4B31-8D82-CDA61B4FA7EF}" presName="compositeShape" presStyleCnt="0">
        <dgm:presLayoutVars>
          <dgm:chMax val="7"/>
          <dgm:dir/>
          <dgm:resizeHandles val="exact"/>
        </dgm:presLayoutVars>
      </dgm:prSet>
      <dgm:spPr/>
    </dgm:pt>
    <dgm:pt modelId="{7317F98C-12E5-4FCD-8D87-3B9662BFEC38}" type="pres">
      <dgm:prSet presAssocID="{13AB92B9-E4B8-4B31-8D82-CDA61B4FA7EF}" presName="wedge1" presStyleLbl="node1" presStyleIdx="0" presStyleCnt="4"/>
      <dgm:spPr/>
      <dgm:t>
        <a:bodyPr/>
        <a:lstStyle/>
        <a:p>
          <a:endParaRPr lang="ru-RU"/>
        </a:p>
      </dgm:t>
    </dgm:pt>
    <dgm:pt modelId="{2701B109-A283-4090-8D3B-59B35705CDCD}" type="pres">
      <dgm:prSet presAssocID="{13AB92B9-E4B8-4B31-8D82-CDA61B4FA7EF}" presName="dummy1a" presStyleCnt="0"/>
      <dgm:spPr/>
    </dgm:pt>
    <dgm:pt modelId="{C5086783-E002-47C1-A29A-F8A9CDC749F8}" type="pres">
      <dgm:prSet presAssocID="{13AB92B9-E4B8-4B31-8D82-CDA61B4FA7EF}" presName="dummy1b" presStyleCnt="0"/>
      <dgm:spPr/>
    </dgm:pt>
    <dgm:pt modelId="{F065A793-909A-4AB4-9817-D40052424A99}" type="pres">
      <dgm:prSet presAssocID="{13AB92B9-E4B8-4B31-8D82-CDA61B4FA7EF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4650E-3997-479A-92C4-2A78578233E9}" type="pres">
      <dgm:prSet presAssocID="{13AB92B9-E4B8-4B31-8D82-CDA61B4FA7EF}" presName="wedge2" presStyleLbl="node1" presStyleIdx="1" presStyleCnt="4"/>
      <dgm:spPr/>
      <dgm:t>
        <a:bodyPr/>
        <a:lstStyle/>
        <a:p>
          <a:endParaRPr lang="ru-RU"/>
        </a:p>
      </dgm:t>
    </dgm:pt>
    <dgm:pt modelId="{9818213E-1A4E-4312-96FD-E2631A1687E1}" type="pres">
      <dgm:prSet presAssocID="{13AB92B9-E4B8-4B31-8D82-CDA61B4FA7EF}" presName="dummy2a" presStyleCnt="0"/>
      <dgm:spPr/>
    </dgm:pt>
    <dgm:pt modelId="{5273F97D-4A0C-4C11-A3AD-C6061A0A4FA5}" type="pres">
      <dgm:prSet presAssocID="{13AB92B9-E4B8-4B31-8D82-CDA61B4FA7EF}" presName="dummy2b" presStyleCnt="0"/>
      <dgm:spPr/>
    </dgm:pt>
    <dgm:pt modelId="{8E671E00-77FE-494D-A0DF-585D044B3372}" type="pres">
      <dgm:prSet presAssocID="{13AB92B9-E4B8-4B31-8D82-CDA61B4FA7EF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0FD4D-205D-40A9-B1EA-A79CFA2D5E1C}" type="pres">
      <dgm:prSet presAssocID="{13AB92B9-E4B8-4B31-8D82-CDA61B4FA7EF}" presName="wedge3" presStyleLbl="node1" presStyleIdx="2" presStyleCnt="4"/>
      <dgm:spPr/>
      <dgm:t>
        <a:bodyPr/>
        <a:lstStyle/>
        <a:p>
          <a:endParaRPr lang="ru-RU"/>
        </a:p>
      </dgm:t>
    </dgm:pt>
    <dgm:pt modelId="{8B7E95EA-3C15-4AC4-813F-34FF0C07BDA6}" type="pres">
      <dgm:prSet presAssocID="{13AB92B9-E4B8-4B31-8D82-CDA61B4FA7EF}" presName="dummy3a" presStyleCnt="0"/>
      <dgm:spPr/>
    </dgm:pt>
    <dgm:pt modelId="{6EE87ED2-03F8-4042-9CEE-4B9C1A55308D}" type="pres">
      <dgm:prSet presAssocID="{13AB92B9-E4B8-4B31-8D82-CDA61B4FA7EF}" presName="dummy3b" presStyleCnt="0"/>
      <dgm:spPr/>
    </dgm:pt>
    <dgm:pt modelId="{D53EA875-8816-4643-ACB6-6FBDA20EFB09}" type="pres">
      <dgm:prSet presAssocID="{13AB92B9-E4B8-4B31-8D82-CDA61B4FA7EF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1CF2E-129C-42C5-9B74-8777C3AEC435}" type="pres">
      <dgm:prSet presAssocID="{13AB92B9-E4B8-4B31-8D82-CDA61B4FA7EF}" presName="wedge4" presStyleLbl="node1" presStyleIdx="3" presStyleCnt="4"/>
      <dgm:spPr/>
      <dgm:t>
        <a:bodyPr/>
        <a:lstStyle/>
        <a:p>
          <a:endParaRPr lang="ru-RU"/>
        </a:p>
      </dgm:t>
    </dgm:pt>
    <dgm:pt modelId="{644C9867-618F-4DDE-8763-44C7A01896A8}" type="pres">
      <dgm:prSet presAssocID="{13AB92B9-E4B8-4B31-8D82-CDA61B4FA7EF}" presName="dummy4a" presStyleCnt="0"/>
      <dgm:spPr/>
    </dgm:pt>
    <dgm:pt modelId="{338F9041-7A96-4D22-88ED-99DB1D265C47}" type="pres">
      <dgm:prSet presAssocID="{13AB92B9-E4B8-4B31-8D82-CDA61B4FA7EF}" presName="dummy4b" presStyleCnt="0"/>
      <dgm:spPr/>
    </dgm:pt>
    <dgm:pt modelId="{125CB9D6-2D0C-4479-985D-76181414F4C4}" type="pres">
      <dgm:prSet presAssocID="{13AB92B9-E4B8-4B31-8D82-CDA61B4FA7EF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DC94C-17B3-4A8C-A519-5CA4677A349D}" type="pres">
      <dgm:prSet presAssocID="{601DE268-FEB5-4D4A-BA0A-3D99AB99C775}" presName="arrowWedge1" presStyleLbl="fgSibTrans2D1" presStyleIdx="0" presStyleCnt="4"/>
      <dgm:spPr/>
    </dgm:pt>
    <dgm:pt modelId="{1E690497-990D-4230-9C21-6C8DFEFFBB2D}" type="pres">
      <dgm:prSet presAssocID="{357E6749-0BBF-474E-BCF2-3A85A94AFD98}" presName="arrowWedge2" presStyleLbl="fgSibTrans2D1" presStyleIdx="1" presStyleCnt="4"/>
      <dgm:spPr/>
    </dgm:pt>
    <dgm:pt modelId="{678AFDB7-9E50-4ADA-B9C9-666F5BA01611}" type="pres">
      <dgm:prSet presAssocID="{FD5AD9EA-8780-4A07-ADC6-C39C946BB18E}" presName="arrowWedge3" presStyleLbl="fgSibTrans2D1" presStyleIdx="2" presStyleCnt="4"/>
      <dgm:spPr/>
    </dgm:pt>
    <dgm:pt modelId="{7716C610-A245-4744-9F57-AD19F8AC6ADC}" type="pres">
      <dgm:prSet presAssocID="{07C98152-1C1F-4033-9FF3-7744E85F55D3}" presName="arrowWedge4" presStyleLbl="fgSibTrans2D1" presStyleIdx="3" presStyleCnt="4"/>
      <dgm:spPr/>
    </dgm:pt>
  </dgm:ptLst>
  <dgm:cxnLst>
    <dgm:cxn modelId="{7C4B440D-A58F-4AF0-9A36-F4BD8BC03911}" srcId="{13AB92B9-E4B8-4B31-8D82-CDA61B4FA7EF}" destId="{30C396C3-FA3B-4791-9717-39A5551778C7}" srcOrd="0" destOrd="0" parTransId="{2C8FCB05-0674-4633-A0ED-C14AAC540840}" sibTransId="{601DE268-FEB5-4D4A-BA0A-3D99AB99C775}"/>
    <dgm:cxn modelId="{32485D2C-39B9-44C0-8C94-7E79DE8C573D}" srcId="{13AB92B9-E4B8-4B31-8D82-CDA61B4FA7EF}" destId="{9CA146C3-0C01-47E0-86D0-AF1BE29BB1E9}" srcOrd="2" destOrd="0" parTransId="{F5D8E5EB-5EE3-494B-8EE4-EEA51D8E0D6B}" sibTransId="{FD5AD9EA-8780-4A07-ADC6-C39C946BB18E}"/>
    <dgm:cxn modelId="{54B01D4D-037A-4A50-9C9C-8C6D2469A2A3}" type="presOf" srcId="{EB634000-50CA-4CC3-9580-830DA5003AE6}" destId="{125CB9D6-2D0C-4479-985D-76181414F4C4}" srcOrd="1" destOrd="0" presId="urn:microsoft.com/office/officeart/2005/8/layout/cycle8"/>
    <dgm:cxn modelId="{B2B7D181-88B0-4747-AF9B-5E3B27B0676E}" type="presOf" srcId="{B031F416-4BD8-4A25-B804-EDC5908382B1}" destId="{D244650E-3997-479A-92C4-2A78578233E9}" srcOrd="0" destOrd="0" presId="urn:microsoft.com/office/officeart/2005/8/layout/cycle8"/>
    <dgm:cxn modelId="{F2F688C9-D2AF-4015-B794-B544ACAB02CE}" type="presOf" srcId="{13AB92B9-E4B8-4B31-8D82-CDA61B4FA7EF}" destId="{E314E125-DBB2-4CA5-A03C-237E66D1741F}" srcOrd="0" destOrd="0" presId="urn:microsoft.com/office/officeart/2005/8/layout/cycle8"/>
    <dgm:cxn modelId="{B3C1F7B4-B9FA-4142-8FEF-058DBC05063F}" srcId="{13AB92B9-E4B8-4B31-8D82-CDA61B4FA7EF}" destId="{EB634000-50CA-4CC3-9580-830DA5003AE6}" srcOrd="3" destOrd="0" parTransId="{A684D917-46F7-4E19-8C82-F5722D66658C}" sibTransId="{07C98152-1C1F-4033-9FF3-7744E85F55D3}"/>
    <dgm:cxn modelId="{B36BF1AC-A16D-4E0D-9F47-669873C88A27}" type="presOf" srcId="{9CA146C3-0C01-47E0-86D0-AF1BE29BB1E9}" destId="{D53EA875-8816-4643-ACB6-6FBDA20EFB09}" srcOrd="1" destOrd="0" presId="urn:microsoft.com/office/officeart/2005/8/layout/cycle8"/>
    <dgm:cxn modelId="{940351F8-C078-4AF6-A9E4-42B777BD55E5}" type="presOf" srcId="{EB634000-50CA-4CC3-9580-830DA5003AE6}" destId="{7AA1CF2E-129C-42C5-9B74-8777C3AEC435}" srcOrd="0" destOrd="0" presId="urn:microsoft.com/office/officeart/2005/8/layout/cycle8"/>
    <dgm:cxn modelId="{E35CEEED-E4E6-4D5C-A0E4-4242A5BD7943}" type="presOf" srcId="{B031F416-4BD8-4A25-B804-EDC5908382B1}" destId="{8E671E00-77FE-494D-A0DF-585D044B3372}" srcOrd="1" destOrd="0" presId="urn:microsoft.com/office/officeart/2005/8/layout/cycle8"/>
    <dgm:cxn modelId="{BDEDECFE-0A53-4D84-B689-683536D769C5}" type="presOf" srcId="{30C396C3-FA3B-4791-9717-39A5551778C7}" destId="{7317F98C-12E5-4FCD-8D87-3B9662BFEC38}" srcOrd="0" destOrd="0" presId="urn:microsoft.com/office/officeart/2005/8/layout/cycle8"/>
    <dgm:cxn modelId="{535A1805-3735-4BBD-8915-94E0DC9C745B}" srcId="{13AB92B9-E4B8-4B31-8D82-CDA61B4FA7EF}" destId="{B031F416-4BD8-4A25-B804-EDC5908382B1}" srcOrd="1" destOrd="0" parTransId="{EDE1BF24-052E-4DA3-80B2-8241FEC0E742}" sibTransId="{357E6749-0BBF-474E-BCF2-3A85A94AFD98}"/>
    <dgm:cxn modelId="{0C502A1E-4C0E-4E39-9302-C65E0C616775}" type="presOf" srcId="{9CA146C3-0C01-47E0-86D0-AF1BE29BB1E9}" destId="{D5A0FD4D-205D-40A9-B1EA-A79CFA2D5E1C}" srcOrd="0" destOrd="0" presId="urn:microsoft.com/office/officeart/2005/8/layout/cycle8"/>
    <dgm:cxn modelId="{F6937974-3D42-4C99-A364-501315FF55C8}" type="presOf" srcId="{30C396C3-FA3B-4791-9717-39A5551778C7}" destId="{F065A793-909A-4AB4-9817-D40052424A99}" srcOrd="1" destOrd="0" presId="urn:microsoft.com/office/officeart/2005/8/layout/cycle8"/>
    <dgm:cxn modelId="{E9E21184-ADF6-41A0-808C-E21BBDB74694}" type="presParOf" srcId="{E314E125-DBB2-4CA5-A03C-237E66D1741F}" destId="{7317F98C-12E5-4FCD-8D87-3B9662BFEC38}" srcOrd="0" destOrd="0" presId="urn:microsoft.com/office/officeart/2005/8/layout/cycle8"/>
    <dgm:cxn modelId="{0F059DE4-F1B7-4D20-A39F-F77BADDC8557}" type="presParOf" srcId="{E314E125-DBB2-4CA5-A03C-237E66D1741F}" destId="{2701B109-A283-4090-8D3B-59B35705CDCD}" srcOrd="1" destOrd="0" presId="urn:microsoft.com/office/officeart/2005/8/layout/cycle8"/>
    <dgm:cxn modelId="{FD14F697-00CA-4500-A944-0609D181FEAF}" type="presParOf" srcId="{E314E125-DBB2-4CA5-A03C-237E66D1741F}" destId="{C5086783-E002-47C1-A29A-F8A9CDC749F8}" srcOrd="2" destOrd="0" presId="urn:microsoft.com/office/officeart/2005/8/layout/cycle8"/>
    <dgm:cxn modelId="{468B7556-9C8D-4D5C-86AB-5DB579261F2D}" type="presParOf" srcId="{E314E125-DBB2-4CA5-A03C-237E66D1741F}" destId="{F065A793-909A-4AB4-9817-D40052424A99}" srcOrd="3" destOrd="0" presId="urn:microsoft.com/office/officeart/2005/8/layout/cycle8"/>
    <dgm:cxn modelId="{E5062035-7CB4-4F0F-8CC3-B79B0B46BF95}" type="presParOf" srcId="{E314E125-DBB2-4CA5-A03C-237E66D1741F}" destId="{D244650E-3997-479A-92C4-2A78578233E9}" srcOrd="4" destOrd="0" presId="urn:microsoft.com/office/officeart/2005/8/layout/cycle8"/>
    <dgm:cxn modelId="{046D03FC-DF2B-40BD-88DC-2A7BC2FDC0D5}" type="presParOf" srcId="{E314E125-DBB2-4CA5-A03C-237E66D1741F}" destId="{9818213E-1A4E-4312-96FD-E2631A1687E1}" srcOrd="5" destOrd="0" presId="urn:microsoft.com/office/officeart/2005/8/layout/cycle8"/>
    <dgm:cxn modelId="{AD7DF300-4ED2-43E8-A01E-0F8B4756F427}" type="presParOf" srcId="{E314E125-DBB2-4CA5-A03C-237E66D1741F}" destId="{5273F97D-4A0C-4C11-A3AD-C6061A0A4FA5}" srcOrd="6" destOrd="0" presId="urn:microsoft.com/office/officeart/2005/8/layout/cycle8"/>
    <dgm:cxn modelId="{2C10A686-79CC-495E-B356-5B4F9CDC61AF}" type="presParOf" srcId="{E314E125-DBB2-4CA5-A03C-237E66D1741F}" destId="{8E671E00-77FE-494D-A0DF-585D044B3372}" srcOrd="7" destOrd="0" presId="urn:microsoft.com/office/officeart/2005/8/layout/cycle8"/>
    <dgm:cxn modelId="{7F7B0E68-94F5-411C-9AF8-8302AD686767}" type="presParOf" srcId="{E314E125-DBB2-4CA5-A03C-237E66D1741F}" destId="{D5A0FD4D-205D-40A9-B1EA-A79CFA2D5E1C}" srcOrd="8" destOrd="0" presId="urn:microsoft.com/office/officeart/2005/8/layout/cycle8"/>
    <dgm:cxn modelId="{A02D8789-A059-4752-A5BA-2C039B2B2FC4}" type="presParOf" srcId="{E314E125-DBB2-4CA5-A03C-237E66D1741F}" destId="{8B7E95EA-3C15-4AC4-813F-34FF0C07BDA6}" srcOrd="9" destOrd="0" presId="urn:microsoft.com/office/officeart/2005/8/layout/cycle8"/>
    <dgm:cxn modelId="{04FD7B71-6A23-49A0-B9B7-35B272FF6EB9}" type="presParOf" srcId="{E314E125-DBB2-4CA5-A03C-237E66D1741F}" destId="{6EE87ED2-03F8-4042-9CEE-4B9C1A55308D}" srcOrd="10" destOrd="0" presId="urn:microsoft.com/office/officeart/2005/8/layout/cycle8"/>
    <dgm:cxn modelId="{AEA36F16-A720-4712-A4C1-7B2F18D6446E}" type="presParOf" srcId="{E314E125-DBB2-4CA5-A03C-237E66D1741F}" destId="{D53EA875-8816-4643-ACB6-6FBDA20EFB09}" srcOrd="11" destOrd="0" presId="urn:microsoft.com/office/officeart/2005/8/layout/cycle8"/>
    <dgm:cxn modelId="{8EBBD12D-F3BE-4F47-8D01-328A5B6DF5A7}" type="presParOf" srcId="{E314E125-DBB2-4CA5-A03C-237E66D1741F}" destId="{7AA1CF2E-129C-42C5-9B74-8777C3AEC435}" srcOrd="12" destOrd="0" presId="urn:microsoft.com/office/officeart/2005/8/layout/cycle8"/>
    <dgm:cxn modelId="{D1DB5CCA-DE8D-45AF-847B-B59E4E50EE4E}" type="presParOf" srcId="{E314E125-DBB2-4CA5-A03C-237E66D1741F}" destId="{644C9867-618F-4DDE-8763-44C7A01896A8}" srcOrd="13" destOrd="0" presId="urn:microsoft.com/office/officeart/2005/8/layout/cycle8"/>
    <dgm:cxn modelId="{72174AA6-8542-4FBC-ABC8-4CAEA3D05C15}" type="presParOf" srcId="{E314E125-DBB2-4CA5-A03C-237E66D1741F}" destId="{338F9041-7A96-4D22-88ED-99DB1D265C47}" srcOrd="14" destOrd="0" presId="urn:microsoft.com/office/officeart/2005/8/layout/cycle8"/>
    <dgm:cxn modelId="{44F51EAA-24D1-4510-8A3D-4391C287EB26}" type="presParOf" srcId="{E314E125-DBB2-4CA5-A03C-237E66D1741F}" destId="{125CB9D6-2D0C-4479-985D-76181414F4C4}" srcOrd="15" destOrd="0" presId="urn:microsoft.com/office/officeart/2005/8/layout/cycle8"/>
    <dgm:cxn modelId="{1248D6E1-E1B6-46EB-910C-8FFF291CA258}" type="presParOf" srcId="{E314E125-DBB2-4CA5-A03C-237E66D1741F}" destId="{D7DDC94C-17B3-4A8C-A519-5CA4677A349D}" srcOrd="16" destOrd="0" presId="urn:microsoft.com/office/officeart/2005/8/layout/cycle8"/>
    <dgm:cxn modelId="{3576591A-5194-4D93-A176-AC57CAD6FC15}" type="presParOf" srcId="{E314E125-DBB2-4CA5-A03C-237E66D1741F}" destId="{1E690497-990D-4230-9C21-6C8DFEFFBB2D}" srcOrd="17" destOrd="0" presId="urn:microsoft.com/office/officeart/2005/8/layout/cycle8"/>
    <dgm:cxn modelId="{26CBA647-847A-4D82-B76E-4FB1BDA43CF0}" type="presParOf" srcId="{E314E125-DBB2-4CA5-A03C-237E66D1741F}" destId="{678AFDB7-9E50-4ADA-B9C9-666F5BA01611}" srcOrd="18" destOrd="0" presId="urn:microsoft.com/office/officeart/2005/8/layout/cycle8"/>
    <dgm:cxn modelId="{2E211C54-4987-4E0C-889A-539C602C8461}" type="presParOf" srcId="{E314E125-DBB2-4CA5-A03C-237E66D1741F}" destId="{7716C610-A245-4744-9F57-AD19F8AC6ADC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7F98C-12E5-4FCD-8D87-3B9662BFEC38}">
      <dsp:nvSpPr>
        <dsp:cNvPr id="0" name=""/>
        <dsp:cNvSpPr/>
      </dsp:nvSpPr>
      <dsp:spPr>
        <a:xfrm>
          <a:off x="3663031" y="358618"/>
          <a:ext cx="4800600" cy="4800600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6211350" y="1353599"/>
        <a:ext cx="1771650" cy="1314450"/>
      </dsp:txXfrm>
    </dsp:sp>
    <dsp:sp modelId="{D244650E-3997-479A-92C4-2A78578233E9}">
      <dsp:nvSpPr>
        <dsp:cNvPr id="0" name=""/>
        <dsp:cNvSpPr/>
      </dsp:nvSpPr>
      <dsp:spPr>
        <a:xfrm>
          <a:off x="3663031" y="519781"/>
          <a:ext cx="4800600" cy="4800600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6211350" y="3010950"/>
        <a:ext cx="1771650" cy="1314450"/>
      </dsp:txXfrm>
    </dsp:sp>
    <dsp:sp modelId="{D5A0FD4D-205D-40A9-B1EA-A79CFA2D5E1C}">
      <dsp:nvSpPr>
        <dsp:cNvPr id="0" name=""/>
        <dsp:cNvSpPr/>
      </dsp:nvSpPr>
      <dsp:spPr>
        <a:xfrm>
          <a:off x="3501868" y="519781"/>
          <a:ext cx="4800600" cy="4800600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3982500" y="3010950"/>
        <a:ext cx="1771650" cy="1314450"/>
      </dsp:txXfrm>
    </dsp:sp>
    <dsp:sp modelId="{7AA1CF2E-129C-42C5-9B74-8777C3AEC435}">
      <dsp:nvSpPr>
        <dsp:cNvPr id="0" name=""/>
        <dsp:cNvSpPr/>
      </dsp:nvSpPr>
      <dsp:spPr>
        <a:xfrm>
          <a:off x="3501868" y="358618"/>
          <a:ext cx="4800600" cy="4800600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3982500" y="1353599"/>
        <a:ext cx="1771650" cy="1314450"/>
      </dsp:txXfrm>
    </dsp:sp>
    <dsp:sp modelId="{D7DDC94C-17B3-4A8C-A519-5CA4677A349D}">
      <dsp:nvSpPr>
        <dsp:cNvPr id="0" name=""/>
        <dsp:cNvSpPr/>
      </dsp:nvSpPr>
      <dsp:spPr>
        <a:xfrm>
          <a:off x="3365851" y="61438"/>
          <a:ext cx="5394960" cy="539496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690497-990D-4230-9C21-6C8DFEFFBB2D}">
      <dsp:nvSpPr>
        <dsp:cNvPr id="0" name=""/>
        <dsp:cNvSpPr/>
      </dsp:nvSpPr>
      <dsp:spPr>
        <a:xfrm>
          <a:off x="3365851" y="222601"/>
          <a:ext cx="5394960" cy="539496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78AFDB7-9E50-4ADA-B9C9-666F5BA01611}">
      <dsp:nvSpPr>
        <dsp:cNvPr id="0" name=""/>
        <dsp:cNvSpPr/>
      </dsp:nvSpPr>
      <dsp:spPr>
        <a:xfrm>
          <a:off x="3204688" y="222601"/>
          <a:ext cx="5394960" cy="539496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716C610-A245-4744-9F57-AD19F8AC6ADC}">
      <dsp:nvSpPr>
        <dsp:cNvPr id="0" name=""/>
        <dsp:cNvSpPr/>
      </dsp:nvSpPr>
      <dsp:spPr>
        <a:xfrm>
          <a:off x="3204688" y="61438"/>
          <a:ext cx="5394960" cy="539496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64F5-F5D1-48DD-95E4-D6AB8AEA5215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41944-19FB-4AEB-981C-2FFD9A97C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2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com.ru/news/1443/?returnto=0&amp;n=1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f.ru/gazeta/number/15257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com.ru/news/1443/?returnto=0&amp;n=1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com.ru/news/1443/?returnto=0&amp;n=1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1pPr>
            <a:lvl2pPr marL="742950" indent="-28575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2pPr>
            <a:lvl3pPr marL="11445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3pPr>
            <a:lvl4pPr marL="16017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4pPr>
            <a:lvl5pPr marL="2058988" indent="-228600"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5pPr>
            <a:lvl6pPr marL="25161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6pPr>
            <a:lvl7pPr marL="29733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7pPr>
            <a:lvl8pPr marL="34305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8pPr>
            <a:lvl9pPr marL="3887788" indent="-22860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9pPr>
          </a:lstStyle>
          <a:p>
            <a:fld id="{14C480BA-B917-4ECE-9DAC-5892C52B9F25}" type="slidenum">
              <a:rPr lang="en-US" altLang="ru-RU" sz="1200" smtClean="0"/>
              <a:pPr/>
              <a:t>1</a:t>
            </a:fld>
            <a:endParaRPr lang="en-US" altLang="ru-RU" sz="1200"/>
          </a:p>
        </p:txBody>
      </p:sp>
    </p:spTree>
    <p:extLst>
      <p:ext uri="{BB962C8B-B14F-4D97-AF65-F5344CB8AC3E}">
        <p14:creationId xmlns:p14="http://schemas.microsoft.com/office/powerpoint/2010/main" val="701060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hlinkClick r:id="rId3"/>
              </a:rPr>
              <a:t>http://www.ifapcom.ru/news/1443/?returnto=0&amp;n=1</a:t>
            </a:r>
            <a:r>
              <a:rPr lang="ru-RU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739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Стрит-арт художник Паша Кас разбил вдребезги телевизоры в центре Алматы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 октября 2015</a:t>
            </a:r>
            <a:endParaRPr lang="ru-RU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"/>
              </a:rPr>
              <a:t>Паша Кас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эпатажный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стрит-арт художник. Ему 20 лет. Известен различными скандальными работами, такими как "Всем ПОХ" о проблеме суицида, "Трусы перед властями", которые висели перед зданием акимата Алматы с текстом "Год культуры".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59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опасностей виртуального общения в интернете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aif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psychologic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/1011744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Статья из газеты: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АиФ. Здоровье №44 31/10/2013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так давно американские ученые провели опрос пользователей известной социальной сети, в котором участвовало около тысячи человек. Выяснилось, что люди, не получающие «лайки» (хорошие оценки) к фотографиям, не на шутку из-за этого переживают. Известен случай, когда жительница Сербии, Снежана Павлович, так расстроилась, что ее заметку не оценили «электронные» друзья, что попала… в психиатрическую больницу. У медиков даже появился новый термин – «синдром Снежаны».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Впрочем, бывает и по-другому: когда виртуальных комплиментов становится слишком много, самооценка взлетает до небес, что может осложнить отношения с окружающими. Вывод – относитесь к «лайкам» с иронией. Все-таки мы живем не в виртуальном, а в реальном мире.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46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039AB-8528-43E4-B712-F0D1BF72699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23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1E5507A-8867-4406-98A6-76EA694E5F20}" type="slidenum">
              <a:rPr lang="ru-RU" altLang="en-US" sz="1200" smtClean="0">
                <a:latin typeface="Times New Roman" pitchFamily="18" charset="0"/>
              </a:rPr>
              <a:pPr/>
              <a:t>6</a:t>
            </a:fld>
            <a:endParaRPr lang="ru-RU" altLang="en-US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2607D83-040A-4F6D-BEB8-78EC5F4A432F}" type="slidenum">
              <a:rPr lang="ru-RU" altLang="en-US" sz="1200" smtClean="0">
                <a:latin typeface="Times New Roman" pitchFamily="18" charset="0"/>
              </a:rPr>
              <a:pPr/>
              <a:t>19</a:t>
            </a:fld>
            <a:endParaRPr lang="ru-RU" altLang="en-US" sz="1200" smtClean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7588" cy="3430588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45" y="4343915"/>
            <a:ext cx="5485111" cy="41143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0B83F54-5E94-4B8A-AE20-D2D98A39AE64}" type="slidenum">
              <a:rPr lang="ru-RU" altLang="en-US" sz="1200" smtClean="0">
                <a:latin typeface="Times New Roman" pitchFamily="18" charset="0"/>
              </a:rPr>
              <a:pPr/>
              <a:t>23</a:t>
            </a:fld>
            <a:endParaRPr lang="ru-RU" altLang="en-US" sz="1200" smtClean="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14C9AD3-4521-479B-8EEB-89937ACDA79D}" type="slidenum">
              <a:rPr lang="ru-RU" altLang="en-US" sz="1200" smtClean="0">
                <a:latin typeface="Times New Roman" pitchFamily="18" charset="0"/>
              </a:rPr>
              <a:pPr/>
              <a:t>24</a:t>
            </a:fld>
            <a:endParaRPr lang="ru-RU" altLang="en-US" sz="1200" smtClean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D1E29EA-1FED-491E-9687-34FBC62C982D}" type="slidenum">
              <a:rPr lang="ru-RU" altLang="en-US" sz="1200" smtClean="0">
                <a:latin typeface="Times New Roman" pitchFamily="18" charset="0"/>
              </a:rPr>
              <a:pPr/>
              <a:t>25</a:t>
            </a:fld>
            <a:endParaRPr lang="ru-RU" altLang="en-US" sz="1200" smtClean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080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BF134C6-8A28-4BFB-BF1E-85E2EC299EFC}" type="slidenum">
              <a:rPr lang="ru-RU" altLang="en-US" sz="1200" smtClean="0">
                <a:latin typeface="Times New Roman" pitchFamily="18" charset="0"/>
              </a:rPr>
              <a:pPr/>
              <a:t>26</a:t>
            </a:fld>
            <a:endParaRPr lang="ru-RU" altLang="en-US" sz="1200" smtClean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hlinkClick r:id="rId3"/>
              </a:rPr>
              <a:t>http://www.ifapcom.ru/news/1443/?returnto=0&amp;n=1</a:t>
            </a:r>
            <a:r>
              <a:rPr lang="ru-RU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3359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en-US">
                <a:solidFill>
                  <a:srgbClr val="11069A"/>
                </a:solidFill>
                <a:hlinkClick r:id="rId3"/>
              </a:rPr>
              <a:t>http://www.ifapcom.ru/news/1443/?returnto=0&amp;n=1</a:t>
            </a:r>
            <a:r>
              <a:rPr lang="ru-RU" altLang="en-US">
                <a:solidFill>
                  <a:srgbClr val="11069A"/>
                </a:solidFill>
              </a:rPr>
              <a:t> </a:t>
            </a:r>
            <a:r>
              <a:rPr lang="ru-RU" altLang="ko-KR" i="1">
                <a:solidFill>
                  <a:srgbClr val="11069A"/>
                </a:solidFill>
              </a:rPr>
              <a:t> В этих условиях все большее значение приобретает продвижение компетенций (навыков, знаний и установок), объединяемых термином </a:t>
            </a:r>
            <a:r>
              <a:rPr lang="ru-RU" altLang="ko-KR" b="1" i="1">
                <a:solidFill>
                  <a:srgbClr val="11069A"/>
                </a:solidFill>
              </a:rPr>
              <a:t>«медийно-информационная грамотность»,</a:t>
            </a:r>
            <a:r>
              <a:rPr lang="ru-RU" altLang="ko-KR" i="1">
                <a:solidFill>
                  <a:srgbClr val="11069A"/>
                </a:solidFill>
              </a:rPr>
              <a:t> обеспечивающих ответственное и безопасное, основанное на критическом мышлении использование сетей для свободного доступа, производства и обмена информацией и знаниями во всех языковых, культурных и социальных группах.</a:t>
            </a:r>
            <a:endParaRPr lang="ru-RU" altLang="en-US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5FB539-B326-4663-BF5B-390C1071A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63AFB1C-1403-4817-AA0A-799B78B66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6EF0EB2-5922-42AB-B7CE-C6AA1DF8D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838A02-369B-4F5C-AC6B-7A99F1BE1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BE98BC1-0DB2-4655-ACED-B407D004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81C15D-3532-4321-ACFD-0735DCA3B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DF5239C-BABF-4C5F-9082-6D43AD752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9E5DC4A-100F-4A65-98D8-B97CFE866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F5E3A7E-CE26-404B-B63A-6740FB22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CA21F7-E96C-43A5-885C-343785148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79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213FBA9-E97D-459E-A8C4-B851364EB8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7C278F5-3382-4D8B-81F0-78CF8B56F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3A3E24-E2AB-453C-8F9A-2B08A5AE3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D41CB1-CEFD-4A44-B583-DAA9C077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66B67C-C9A8-44FB-842E-06355131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32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altLang="en-US"/>
              <a:t>Киевский национальный университет им.Т.Г.Шевченко, Киев, 23.05.2006г.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03C349-2C2E-4EB6-AE1C-DC06218222A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23747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268"/>
            <a:ext cx="12192000" cy="6857732"/>
            <a:chOff x="0" y="268"/>
            <a:chExt cx="9144000" cy="6857732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68"/>
              <a:ext cx="9144000" cy="685746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243068" y="6489290"/>
              <a:ext cx="1921398" cy="368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0436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EB113-D8C4-4B6F-9990-7F22FBE75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502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D4DE08-BEF4-4BDD-96BE-C52C969D4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C14E61-5394-4E2E-AAF8-CB8CE7EB6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B947E4-E998-4BD0-95F8-9E24ED6F9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5045CB6-8BB3-4590-A1AF-2D9E1A25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E4B2DE-4632-4047-8622-3DB519E42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28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C86294-AE69-4FFD-93F8-7AB3E3A6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7F2EAC-EE1D-465F-BE32-91CEA22A9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83A0C44-3DD1-48ED-A0B6-EE4918EAB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DA45C3-C5F4-4D60-AADF-51B6ADC9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1263F0-2AD7-4924-8DD2-073ADA95B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2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55D3B-313A-4DF4-BB70-E887E553D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E4E1356-1A6C-45B7-8691-A64F4AD07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FE0516-9367-4822-A0A2-920EE04C4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4AAEA2C-B4D4-41A9-A958-DAB45E4D1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B5B9F63-EC15-4A11-89CD-C857BA1B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B423CC0-D5FE-42C0-A7E2-65CCF111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8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3802A4-8635-4DD5-AA13-857B831E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30C49AA-A77A-4239-B706-3FBC5CD56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18D4E85-3667-4943-BF61-2BA8170DC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91C041-8C79-46F8-ABBD-7202B7B79B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16D57DB-6A0A-44DE-9DFC-14CADDBD7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551097C-DD5E-463E-8140-96ABEE1DB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373BECB-74E8-40C6-A662-26D68A2F1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1CE0F5B-CF84-4EDF-BAEB-A76F27B4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54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EDA988-BBDD-4539-83B4-6FEC9C85D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76E8B95-FD9D-49CB-9EB0-73331147C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B086013-317B-41A7-BCCC-2366D65CC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E0C65E6-9615-4720-A290-C8BA02876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76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7B9964D-FA6C-418B-8642-F8A067822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2520FA7-F58E-4CFB-8ABA-1671ED67A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096223F-730B-4DFA-9341-94EA27393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3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9B47C5-9519-4799-B426-7592DA5FA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E020E9-D7AD-4C47-BC6E-85EAE5CFB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09636E9-B585-413B-8896-D126267D8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8D4E538-D7D6-4460-9D9D-73A92C481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57A634D-1ADC-43CE-B6DE-48D7E2BFC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92F8AC1-6D57-4489-BBB9-D14CAFED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36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06E6A9-B519-4BE2-AF97-3BA34980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0AD4BB8-8694-4387-82DE-C8522F80BB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AF8287-79DA-4FAD-8B08-6C6DC9530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7E48550-D385-4EAC-9F8F-983E84FFB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6583F7-7AC5-4523-BFF9-45B50B552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BEC4A48-C8D6-412A-B573-C52ACC823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A8FD9A-BC1E-4DAB-90A0-806616EB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63FE6BC-9890-463B-A168-61EF155F9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0570E7-2986-4C45-B815-E0B563F60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9BCE8-272C-4FDB-88D4-7A928D7FEFE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79D1333-1C91-4712-AEAE-83DF5627FA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81AA9CC-7F7C-4D54-BA84-20247DF28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3E801-DFFA-4596-8267-7C11DA4F5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0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seidimbek.yvision.kz/post/241107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4149" y="1484996"/>
            <a:ext cx="10221604" cy="3013076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en-US" sz="4000" b="1" dirty="0">
                <a:solidFill>
                  <a:schemeClr val="tx2"/>
                </a:solidFill>
              </a:rPr>
              <a:t>Компетенции 21 </a:t>
            </a:r>
            <a:r>
              <a:rPr lang="ru-RU" altLang="en-US" sz="4000" b="1" dirty="0" smtClean="0">
                <a:solidFill>
                  <a:schemeClr val="tx2"/>
                </a:solidFill>
              </a:rPr>
              <a:t>века</a:t>
            </a:r>
            <a:br>
              <a:rPr lang="ru-RU" altLang="en-US" sz="4000" b="1" dirty="0" smtClean="0">
                <a:solidFill>
                  <a:schemeClr val="tx2"/>
                </a:solidFill>
              </a:rPr>
            </a:br>
            <a:r>
              <a:rPr lang="ru-RU" altLang="en-US" sz="4000" b="1" dirty="0" smtClean="0">
                <a:solidFill>
                  <a:schemeClr val="tx2"/>
                </a:solidFill>
              </a:rPr>
              <a:t>и участие библиотеки Назарбаев Университета в продвижении </a:t>
            </a:r>
            <a:r>
              <a:rPr lang="ru-RU" altLang="en-US" sz="4000" b="1" dirty="0" err="1" smtClean="0">
                <a:solidFill>
                  <a:schemeClr val="tx2"/>
                </a:solidFill>
              </a:rPr>
              <a:t>медийной</a:t>
            </a:r>
            <a:r>
              <a:rPr lang="ru-RU" altLang="en-US" sz="4000" b="1" dirty="0" smtClean="0">
                <a:solidFill>
                  <a:schemeClr val="tx2"/>
                </a:solidFill>
              </a:rPr>
              <a:t> и информационной грамотности в Казахстане </a:t>
            </a:r>
            <a:endParaRPr lang="en-US" sz="4000" b="1" dirty="0">
              <a:solidFill>
                <a:schemeClr val="tx2"/>
              </a:solidFill>
              <a:latin typeface="Century" panose="02040604050505020304" pitchFamily="18" charset="0"/>
              <a:ea typeface="ヒラギノ角ゴ ProN W3" pitchFamily="-84" charset="-128"/>
              <a:cs typeface="+mn-cs"/>
              <a:sym typeface="Gill Sans Light" pitchFamily="-84" charset="0"/>
            </a:endParaRPr>
          </a:p>
        </p:txBody>
      </p:sp>
      <p:pic>
        <p:nvPicPr>
          <p:cNvPr id="614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482" y="4800600"/>
            <a:ext cx="1525240" cy="215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48006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Лапо Петр Михайлович,</a:t>
            </a:r>
          </a:p>
          <a:p>
            <a:r>
              <a:rPr lang="ru-RU" sz="2400" dirty="0">
                <a:solidFill>
                  <a:schemeClr val="tx2"/>
                </a:solidFill>
              </a:rPr>
              <a:t>генеральный эксперт</a:t>
            </a:r>
          </a:p>
          <a:p>
            <a:r>
              <a:rPr lang="ru-RU" sz="2400" dirty="0">
                <a:solidFill>
                  <a:schemeClr val="tx2"/>
                </a:solidFill>
              </a:rPr>
              <a:t>Научная библиотека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Назарбаев Университета</a:t>
            </a:r>
          </a:p>
          <a:p>
            <a:r>
              <a:rPr lang="ru-RU" sz="2400" dirty="0">
                <a:solidFill>
                  <a:schemeClr val="tx2"/>
                </a:solidFill>
              </a:rPr>
              <a:t>Э-почта: </a:t>
            </a:r>
            <a:r>
              <a:rPr lang="en-US" sz="2400" dirty="0">
                <a:solidFill>
                  <a:schemeClr val="tx2"/>
                </a:solidFill>
              </a:rPr>
              <a:t>piotr.lapo@nu.edu.kz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5272" y="114300"/>
            <a:ext cx="1752600" cy="1567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96361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763" y="75848"/>
            <a:ext cx="10972800" cy="48418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IFLA Global Vision </a:t>
            </a:r>
            <a:r>
              <a:rPr lang="ru-RU" b="1" dirty="0">
                <a:solidFill>
                  <a:schemeClr val="tx2"/>
                </a:solidFill>
              </a:rPr>
              <a:t>в Казахстане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613" y="838570"/>
            <a:ext cx="5553476" cy="31238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" y="4049882"/>
            <a:ext cx="4043943" cy="22747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1" y="857806"/>
            <a:ext cx="5519280" cy="31045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19" y="4049882"/>
            <a:ext cx="4043944" cy="22747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981" y="4069302"/>
            <a:ext cx="4009420" cy="225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>
            <a:extLst>
              <a:ext uri="{FF2B5EF4-FFF2-40B4-BE49-F238E27FC236}">
                <a16:creationId xmlns:a16="http://schemas.microsoft.com/office/drawing/2014/main" xmlns="" id="{3CFCD4B4-409A-4F45-BC6D-6BED81D1A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6" y="280989"/>
            <a:ext cx="82280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zh-TW" sz="3600" b="1" i="1" dirty="0">
                <a:solidFill>
                  <a:srgbClr val="11069A"/>
                </a:solidFill>
              </a:rPr>
              <a:t>Переход к обществам знаний</a:t>
            </a:r>
            <a:endParaRPr lang="ru-RU" altLang="ru-RU" sz="3600" b="1" i="1" dirty="0">
              <a:solidFill>
                <a:srgbClr val="11069A"/>
              </a:solidFill>
            </a:endParaRPr>
          </a:p>
        </p:txBody>
      </p:sp>
      <p:sp>
        <p:nvSpPr>
          <p:cNvPr id="76803" name="Text Box 3">
            <a:extLst>
              <a:ext uri="{FF2B5EF4-FFF2-40B4-BE49-F238E27FC236}">
                <a16:creationId xmlns:a16="http://schemas.microsoft.com/office/drawing/2014/main" xmlns="" id="{F1F9ADB8-0D70-4C5D-9E63-D775DA86B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740" y="1412876"/>
            <a:ext cx="1119116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zh-HK" sz="2800" dirty="0">
                <a:solidFill>
                  <a:srgbClr val="11069A"/>
                </a:solidFill>
              </a:rPr>
              <a:t>Прием, производство и передача информации</a:t>
            </a:r>
            <a:r>
              <a:rPr lang="en-US" altLang="zh-HK" sz="2800" dirty="0">
                <a:solidFill>
                  <a:srgbClr val="11069A"/>
                </a:solidFill>
                <a:ea typeface="新細明體" panose="02020500000000000000" pitchFamily="18" charset="-120"/>
              </a:rPr>
              <a:t>/</a:t>
            </a:r>
            <a:r>
              <a:rPr lang="ru-RU" altLang="zh-HK" sz="2800" dirty="0">
                <a:solidFill>
                  <a:srgbClr val="11069A"/>
                </a:solidFill>
              </a:rPr>
              <a:t>знаний особенно важно в общественном, экономическом, политическом и культурном секторах общества</a:t>
            </a:r>
          </a:p>
          <a:p>
            <a:endParaRPr lang="ru-RU" altLang="zh-HK" sz="2800" dirty="0">
              <a:solidFill>
                <a:srgbClr val="11069A"/>
              </a:solidFill>
            </a:endParaRPr>
          </a:p>
          <a:p>
            <a:r>
              <a:rPr kumimoji="1" lang="ru-RU" altLang="zh-TW" sz="2800" b="1" i="1" dirty="0">
                <a:solidFill>
                  <a:srgbClr val="11069A"/>
                </a:solidFill>
              </a:rPr>
              <a:t>Формирование </a:t>
            </a:r>
            <a:r>
              <a:rPr kumimoji="1" lang="ru-RU" altLang="zh-TW" sz="2800" b="1" i="1" dirty="0" err="1">
                <a:solidFill>
                  <a:srgbClr val="11069A"/>
                </a:solidFill>
              </a:rPr>
              <a:t>медийно</a:t>
            </a:r>
            <a:r>
              <a:rPr kumimoji="1" lang="ru-RU" altLang="zh-TW" sz="2800" b="1" i="1" dirty="0">
                <a:solidFill>
                  <a:srgbClr val="11069A"/>
                </a:solidFill>
              </a:rPr>
              <a:t>- и информационно грамотного населения становится существенно важным для развития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2817245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>
            <a:extLst>
              <a:ext uri="{FF2B5EF4-FFF2-40B4-BE49-F238E27FC236}">
                <a16:creationId xmlns:a16="http://schemas.microsoft.com/office/drawing/2014/main" xmlns="" id="{3CFCD4B4-409A-4F45-BC6D-6BED81D1A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319" y="240045"/>
            <a:ext cx="1102739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zh-HK" sz="3600" dirty="0">
                <a:solidFill>
                  <a:srgbClr val="11069A"/>
                </a:solidFill>
              </a:rPr>
              <a:t>Рекомендации ИФЛА </a:t>
            </a:r>
            <a:r>
              <a:rPr lang="ru-RU" altLang="zh-HK" sz="3600" dirty="0" smtClean="0">
                <a:solidFill>
                  <a:srgbClr val="11069A"/>
                </a:solidFill>
              </a:rPr>
              <a:t/>
            </a:r>
            <a:br>
              <a:rPr lang="ru-RU" altLang="zh-HK" sz="3600" dirty="0" smtClean="0">
                <a:solidFill>
                  <a:srgbClr val="11069A"/>
                </a:solidFill>
              </a:rPr>
            </a:br>
            <a:r>
              <a:rPr lang="ru-RU" altLang="zh-HK" sz="3600" dirty="0" smtClean="0">
                <a:solidFill>
                  <a:srgbClr val="11069A"/>
                </a:solidFill>
              </a:rPr>
              <a:t>по </a:t>
            </a:r>
            <a:r>
              <a:rPr lang="ru-RU" altLang="zh-HK" sz="3600" dirty="0" err="1" smtClean="0">
                <a:solidFill>
                  <a:srgbClr val="11069A"/>
                </a:solidFill>
              </a:rPr>
              <a:t>медийной</a:t>
            </a:r>
            <a:r>
              <a:rPr lang="ru-RU" altLang="zh-HK" sz="3600" dirty="0" smtClean="0">
                <a:solidFill>
                  <a:srgbClr val="11069A"/>
                </a:solidFill>
              </a:rPr>
              <a:t> </a:t>
            </a:r>
            <a:r>
              <a:rPr lang="ru-RU" altLang="zh-HK" sz="3600" dirty="0">
                <a:solidFill>
                  <a:srgbClr val="11069A"/>
                </a:solidFill>
              </a:rPr>
              <a:t>и информационной грамотности</a:t>
            </a:r>
            <a:endParaRPr lang="ru-RU" altLang="zh-HK" sz="3600" dirty="0">
              <a:solidFill>
                <a:srgbClr val="11069A"/>
              </a:solidFill>
            </a:endParaRPr>
          </a:p>
        </p:txBody>
      </p:sp>
      <p:sp>
        <p:nvSpPr>
          <p:cNvPr id="76803" name="Text Box 3">
            <a:extLst>
              <a:ext uri="{FF2B5EF4-FFF2-40B4-BE49-F238E27FC236}">
                <a16:creationId xmlns:a16="http://schemas.microsoft.com/office/drawing/2014/main" xmlns="" id="{F1F9ADB8-0D70-4C5D-9E63-D775DA86B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740" y="1522060"/>
            <a:ext cx="1119116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zh-HK" sz="2800" dirty="0" smtClean="0">
                <a:solidFill>
                  <a:srgbClr val="11069A"/>
                </a:solidFill>
              </a:rPr>
              <a:t>Для того чтобы </a:t>
            </a:r>
            <a:r>
              <a:rPr lang="ru-RU" altLang="zh-HK" sz="2800" dirty="0">
                <a:solidFill>
                  <a:srgbClr val="11069A"/>
                </a:solidFill>
              </a:rPr>
              <a:t>выжить и развиваться, принимать решения и решать проблемы во всех аспектах жизни </a:t>
            </a:r>
            <a:r>
              <a:rPr lang="ru-RU" altLang="zh-HK" sz="2800" dirty="0" smtClean="0">
                <a:solidFill>
                  <a:srgbClr val="11069A"/>
                </a:solidFill>
              </a:rPr>
              <a:t>- личных</a:t>
            </a:r>
            <a:r>
              <a:rPr lang="ru-RU" altLang="zh-HK" sz="2800" dirty="0">
                <a:solidFill>
                  <a:srgbClr val="11069A"/>
                </a:solidFill>
              </a:rPr>
              <a:t>, социальных, образовательных и профессиональных, </a:t>
            </a:r>
            <a:r>
              <a:rPr lang="ru-RU" altLang="zh-HK" sz="2800" dirty="0" smtClean="0">
                <a:solidFill>
                  <a:srgbClr val="11069A"/>
                </a:solidFill>
              </a:rPr>
              <a:t>отдельным лицам, сообществам и нациям нужна информация </a:t>
            </a:r>
            <a:r>
              <a:rPr lang="ru-RU" altLang="zh-HK" sz="2800" dirty="0">
                <a:solidFill>
                  <a:srgbClr val="11069A"/>
                </a:solidFill>
              </a:rPr>
              <a:t>о себе, а также </a:t>
            </a:r>
            <a:r>
              <a:rPr lang="ru-RU" altLang="zh-HK" sz="2800" dirty="0" smtClean="0">
                <a:solidFill>
                  <a:srgbClr val="11069A"/>
                </a:solidFill>
              </a:rPr>
              <a:t>об их физической </a:t>
            </a:r>
            <a:r>
              <a:rPr lang="ru-RU" altLang="zh-HK" sz="2800" dirty="0">
                <a:solidFill>
                  <a:srgbClr val="11069A"/>
                </a:solidFill>
              </a:rPr>
              <a:t>и </a:t>
            </a:r>
            <a:r>
              <a:rPr lang="ru-RU" altLang="zh-HK" sz="2800" dirty="0" smtClean="0">
                <a:solidFill>
                  <a:srgbClr val="11069A"/>
                </a:solidFill>
              </a:rPr>
              <a:t>социальной среде. Эта информация </a:t>
            </a:r>
            <a:r>
              <a:rPr lang="ru-RU" altLang="zh-HK" sz="2800" dirty="0">
                <a:solidFill>
                  <a:srgbClr val="11069A"/>
                </a:solidFill>
              </a:rPr>
              <a:t>доступна </a:t>
            </a:r>
            <a:r>
              <a:rPr lang="ru-RU" altLang="zh-HK" sz="2800" dirty="0" smtClean="0">
                <a:solidFill>
                  <a:srgbClr val="11069A"/>
                </a:solidFill>
              </a:rPr>
              <a:t>посредством трёх процессов: </a:t>
            </a:r>
            <a:r>
              <a:rPr lang="ru-RU" altLang="zh-HK" sz="2800" i="1" dirty="0">
                <a:solidFill>
                  <a:srgbClr val="11069A"/>
                </a:solidFill>
              </a:rPr>
              <a:t>наблюдение и экспериментирование, </a:t>
            </a:r>
            <a:r>
              <a:rPr lang="ru-RU" altLang="zh-HK" sz="2800" i="1" dirty="0" smtClean="0">
                <a:solidFill>
                  <a:srgbClr val="11069A"/>
                </a:solidFill>
              </a:rPr>
              <a:t>общение (</a:t>
            </a:r>
            <a:r>
              <a:rPr lang="ru-RU" altLang="zh-HK" sz="2800" i="1" dirty="0">
                <a:solidFill>
                  <a:srgbClr val="11069A"/>
                </a:solidFill>
              </a:rPr>
              <a:t>с другими лицами) и консультации (с учреждениями памяти</a:t>
            </a:r>
            <a:r>
              <a:rPr lang="ru-RU" altLang="zh-HK" sz="2800" i="1" dirty="0" smtClean="0">
                <a:solidFill>
                  <a:srgbClr val="11069A"/>
                </a:solidFill>
              </a:rPr>
              <a:t>).</a:t>
            </a:r>
          </a:p>
          <a:p>
            <a:pPr indent="914400"/>
            <a:r>
              <a:rPr lang="ru-RU" altLang="zh-HK" sz="2800" dirty="0" smtClean="0">
                <a:solidFill>
                  <a:srgbClr val="11069A"/>
                </a:solidFill>
              </a:rPr>
              <a:t> Компетентность выполнять эти процессы эффективно </a:t>
            </a:r>
            <a:r>
              <a:rPr lang="ru-RU" altLang="zh-HK" sz="2800" dirty="0">
                <a:solidFill>
                  <a:srgbClr val="11069A"/>
                </a:solidFill>
              </a:rPr>
              <a:t>и </a:t>
            </a:r>
            <a:r>
              <a:rPr lang="ru-RU" altLang="zh-HK" sz="2800" dirty="0" smtClean="0">
                <a:solidFill>
                  <a:srgbClr val="11069A"/>
                </a:solidFill>
              </a:rPr>
              <a:t>рационально </a:t>
            </a:r>
            <a:r>
              <a:rPr lang="ru-RU" altLang="zh-HK" sz="2800" dirty="0">
                <a:solidFill>
                  <a:srgbClr val="11069A"/>
                </a:solidFill>
              </a:rPr>
              <a:t>называется </a:t>
            </a:r>
            <a:r>
              <a:rPr lang="ru-RU" altLang="zh-HK" sz="2800" b="1" dirty="0" err="1" smtClean="0">
                <a:solidFill>
                  <a:srgbClr val="11069A"/>
                </a:solidFill>
              </a:rPr>
              <a:t>медийной</a:t>
            </a:r>
            <a:r>
              <a:rPr lang="ru-RU" altLang="zh-HK" sz="2800" b="1" dirty="0" smtClean="0">
                <a:solidFill>
                  <a:srgbClr val="11069A"/>
                </a:solidFill>
              </a:rPr>
              <a:t> и информационной грамотностью</a:t>
            </a:r>
            <a:r>
              <a:rPr lang="ru-RU" altLang="zh-HK" sz="2800" dirty="0" smtClean="0">
                <a:solidFill>
                  <a:srgbClr val="11069A"/>
                </a:solidFill>
              </a:rPr>
              <a:t>.</a:t>
            </a:r>
            <a:endParaRPr kumimoji="1" lang="ru-RU" altLang="zh-TW" sz="2800" dirty="0">
              <a:solidFill>
                <a:srgbClr val="11069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63303" y="5991365"/>
            <a:ext cx="6974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Утверждены Управляющим Советом ИФЛА</a:t>
            </a:r>
            <a:r>
              <a:rPr lang="en-US" sz="2400" dirty="0" smtClean="0"/>
              <a:t> </a:t>
            </a:r>
            <a:r>
              <a:rPr lang="ru-RU" sz="2400" dirty="0" smtClean="0"/>
              <a:t>на его заседании в Гааге</a:t>
            </a:r>
            <a:r>
              <a:rPr lang="en-US" sz="2400" dirty="0" smtClean="0"/>
              <a:t>, </a:t>
            </a:r>
            <a:r>
              <a:rPr lang="ru-RU" sz="2400" dirty="0" smtClean="0"/>
              <a:t>Нидерланды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en-US" sz="2400" dirty="0" smtClean="0"/>
              <a:t>7 </a:t>
            </a:r>
            <a:r>
              <a:rPr lang="ru-RU" sz="2400" dirty="0" smtClean="0"/>
              <a:t>декабря</a:t>
            </a:r>
            <a:r>
              <a:rPr lang="en-US" sz="2400" dirty="0" smtClean="0"/>
              <a:t> 2011</a:t>
            </a:r>
            <a:r>
              <a:rPr lang="ru-RU" sz="2400" dirty="0" smtClean="0"/>
              <a:t>г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3785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xmlns="" id="{E070C9F7-5B92-488B-9D57-842759BE54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199" y="188914"/>
            <a:ext cx="9046191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 smtClean="0">
                <a:solidFill>
                  <a:srgbClr val="11069A"/>
                </a:solidFill>
                <a:latin typeface="Arial" panose="020B0604020202020204" pitchFamily="34" charset="0"/>
              </a:rPr>
              <a:t>Будущие компетенции в Обществах знаний:</a:t>
            </a:r>
            <a:br>
              <a:rPr lang="ru-RU" altLang="ru-RU" sz="3200" b="1" dirty="0" smtClean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ru-RU" sz="3200" b="1" dirty="0" smtClean="0">
                <a:solidFill>
                  <a:srgbClr val="11069A"/>
                </a:solidFill>
                <a:latin typeface="Arial" panose="020B0604020202020204" pitchFamily="34" charset="0"/>
              </a:rPr>
              <a:t>Представление </a:t>
            </a:r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компетенций </a:t>
            </a:r>
            <a:r>
              <a:rPr lang="en-US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XXI</a:t>
            </a:r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 века</a:t>
            </a:r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xmlns="" id="{33D21F9D-15C5-456E-9684-A259CF7FC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09" y="1412146"/>
            <a:ext cx="82819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ru-RU" altLang="zh-TW" sz="2400" i="1" dirty="0">
                <a:solidFill>
                  <a:srgbClr val="11069A"/>
                </a:solidFill>
              </a:rPr>
              <a:t>Теории управления</a:t>
            </a:r>
            <a:endParaRPr kumimoji="1" lang="en-US" altLang="zh-TW" sz="2400" i="1" dirty="0">
              <a:solidFill>
                <a:srgbClr val="11069A"/>
              </a:solidFill>
              <a:ea typeface="新細明體" panose="02020500000000000000" pitchFamily="18" charset="-120"/>
            </a:endParaRPr>
          </a:p>
          <a:p>
            <a:pPr lvl="1"/>
            <a:r>
              <a:rPr kumimoji="1" lang="ru-RU" altLang="zh-TW" sz="2400" dirty="0">
                <a:solidFill>
                  <a:srgbClr val="11069A"/>
                </a:solidFill>
              </a:rPr>
              <a:t>Менеджеры и управляющие должны обладать 3 видами навыков</a:t>
            </a:r>
            <a:r>
              <a:rPr kumimoji="1" lang="en-US" altLang="zh-TW" sz="2400" dirty="0">
                <a:solidFill>
                  <a:srgbClr val="11069A"/>
                </a:solidFill>
                <a:ea typeface="新細明體" panose="02020500000000000000" pitchFamily="18" charset="-120"/>
              </a:rPr>
              <a:t>: </a:t>
            </a:r>
            <a:r>
              <a:rPr kumimoji="1" lang="ru-RU" altLang="zh-TW" sz="2400" dirty="0">
                <a:solidFill>
                  <a:srgbClr val="11069A"/>
                </a:solidFill>
              </a:rPr>
              <a:t>концептуальными, техническими и гуманистическими</a:t>
            </a:r>
            <a:endParaRPr kumimoji="1" lang="en-US" altLang="zh-TW" sz="2400" dirty="0">
              <a:solidFill>
                <a:srgbClr val="11069A"/>
              </a:solidFill>
              <a:ea typeface="新細明體" panose="02020500000000000000" pitchFamily="18" charset="-120"/>
            </a:endParaRPr>
          </a:p>
        </p:txBody>
      </p:sp>
      <p:pic>
        <p:nvPicPr>
          <p:cNvPr id="90116" name="Picture 4" descr="508150">
            <a:extLst>
              <a:ext uri="{FF2B5EF4-FFF2-40B4-BE49-F238E27FC236}">
                <a16:creationId xmlns:a16="http://schemas.microsoft.com/office/drawing/2014/main" xmlns="" id="{C95F83E4-E222-48D8-B67A-DEA59F90B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413" y="2538484"/>
            <a:ext cx="2698536" cy="39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7" name="Text Box 5">
            <a:extLst>
              <a:ext uri="{FF2B5EF4-FFF2-40B4-BE49-F238E27FC236}">
                <a16:creationId xmlns:a16="http://schemas.microsoft.com/office/drawing/2014/main" xmlns="" id="{D938B72A-BC51-40E9-9137-0256C2E04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9901" y="4076701"/>
            <a:ext cx="532145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ru-RU" altLang="zh-TW" sz="2400" i="1" dirty="0">
                <a:solidFill>
                  <a:srgbClr val="11069A"/>
                </a:solidFill>
              </a:rPr>
              <a:t>Питер </a:t>
            </a:r>
            <a:r>
              <a:rPr kumimoji="1" lang="ru-RU" altLang="zh-TW" sz="2400" i="1" dirty="0" err="1">
                <a:solidFill>
                  <a:srgbClr val="11069A"/>
                </a:solidFill>
              </a:rPr>
              <a:t>Друкер</a:t>
            </a:r>
            <a:r>
              <a:rPr kumimoji="1" lang="ru-RU" altLang="zh-TW" sz="2400" i="1" dirty="0">
                <a:solidFill>
                  <a:srgbClr val="11069A"/>
                </a:solidFill>
              </a:rPr>
              <a:t> (</a:t>
            </a:r>
            <a:r>
              <a:rPr kumimoji="1" lang="en-US" altLang="zh-TW" sz="2400" i="1" dirty="0">
                <a:solidFill>
                  <a:srgbClr val="11069A"/>
                </a:solidFill>
                <a:ea typeface="新細明體" panose="02020500000000000000" pitchFamily="18" charset="-120"/>
              </a:rPr>
              <a:t>Peter Drucker</a:t>
            </a:r>
            <a:r>
              <a:rPr kumimoji="1" lang="ru-RU" altLang="zh-TW" sz="2400" i="1" dirty="0">
                <a:solidFill>
                  <a:srgbClr val="11069A"/>
                </a:solidFill>
              </a:rPr>
              <a:t>)</a:t>
            </a:r>
            <a:r>
              <a:rPr kumimoji="1" lang="en-US" altLang="zh-TW" sz="2400" i="1" dirty="0">
                <a:solidFill>
                  <a:srgbClr val="11069A"/>
                </a:solidFill>
                <a:ea typeface="新細明體" panose="02020500000000000000" pitchFamily="18" charset="-120"/>
              </a:rPr>
              <a:t>:</a:t>
            </a:r>
            <a:endParaRPr kumimoji="1" lang="ru-RU" altLang="zh-TW" sz="2400" i="1" dirty="0">
              <a:solidFill>
                <a:srgbClr val="11069A"/>
              </a:solidFill>
            </a:endParaRPr>
          </a:p>
          <a:p>
            <a:r>
              <a:rPr kumimoji="1" lang="ru-RU" altLang="zh-TW" sz="2400" dirty="0">
                <a:solidFill>
                  <a:srgbClr val="11069A"/>
                </a:solidFill>
              </a:rPr>
              <a:t>Каждый работник в обществе знаний –</a:t>
            </a:r>
          </a:p>
          <a:p>
            <a:r>
              <a:rPr kumimoji="1" lang="ru-RU" altLang="zh-TW" sz="2400" dirty="0">
                <a:solidFill>
                  <a:srgbClr val="11069A"/>
                </a:solidFill>
              </a:rPr>
              <a:t>управляющий</a:t>
            </a:r>
            <a:endParaRPr kumimoji="1" lang="ru-RU" altLang="ru-RU" sz="2400" dirty="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C43B05CC-A47B-4AFC-AA6C-FC5B65CEA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188914"/>
            <a:ext cx="8229600" cy="1139825"/>
          </a:xfrm>
        </p:spPr>
        <p:txBody>
          <a:bodyPr/>
          <a:lstStyle/>
          <a:p>
            <a:pPr algn="ctr"/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Представление компетенций </a:t>
            </a:r>
            <a:r>
              <a:rPr lang="en-US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XXI</a:t>
            </a:r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 века</a:t>
            </a:r>
          </a:p>
        </p:txBody>
      </p:sp>
      <p:sp>
        <p:nvSpPr>
          <p:cNvPr id="89108" name="Rectangle 20">
            <a:extLst>
              <a:ext uri="{FF2B5EF4-FFF2-40B4-BE49-F238E27FC236}">
                <a16:creationId xmlns:a16="http://schemas.microsoft.com/office/drawing/2014/main" xmlns="" id="{CC5CEA3C-E3CC-4014-B969-44C39BE1C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1576389"/>
            <a:ext cx="8281987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ru-RU" altLang="zh-TW" sz="2800" b="1" i="1">
                <a:solidFill>
                  <a:srgbClr val="11069A"/>
                </a:solidFill>
              </a:rPr>
              <a:t>Концептуальные компетенции</a:t>
            </a:r>
            <a:r>
              <a:rPr kumimoji="1" lang="en-US" altLang="zh-TW" sz="2800">
                <a:solidFill>
                  <a:srgbClr val="11069A"/>
                </a:solidFill>
                <a:ea typeface="新細明體" panose="02020500000000000000" pitchFamily="18" charset="-120"/>
              </a:rPr>
              <a:t>: </a:t>
            </a:r>
            <a:r>
              <a:rPr kumimoji="1" lang="ru-RU" altLang="zh-TW" sz="2800">
                <a:solidFill>
                  <a:srgbClr val="11069A"/>
                </a:solidFill>
              </a:rPr>
              <a:t>Способы обдумывания</a:t>
            </a:r>
          </a:p>
          <a:p>
            <a:endParaRPr kumimoji="1" lang="en-US" altLang="zh-TW" sz="2800">
              <a:solidFill>
                <a:srgbClr val="11069A"/>
              </a:solidFill>
              <a:ea typeface="新細明體" panose="02020500000000000000" pitchFamily="18" charset="-120"/>
            </a:endParaRPr>
          </a:p>
          <a:p>
            <a:r>
              <a:rPr kumimoji="1" lang="ru-RU" altLang="zh-TW" sz="2800" b="1" i="1">
                <a:solidFill>
                  <a:srgbClr val="11069A"/>
                </a:solidFill>
              </a:rPr>
              <a:t>Практические компетенции</a:t>
            </a:r>
            <a:r>
              <a:rPr kumimoji="1" lang="en-US" altLang="zh-TW" sz="2800">
                <a:solidFill>
                  <a:srgbClr val="11069A"/>
                </a:solidFill>
                <a:ea typeface="新細明體" panose="02020500000000000000" pitchFamily="18" charset="-120"/>
              </a:rPr>
              <a:t>: </a:t>
            </a:r>
            <a:r>
              <a:rPr kumimoji="1" lang="ru-RU" altLang="zh-TW" sz="2800">
                <a:solidFill>
                  <a:srgbClr val="11069A"/>
                </a:solidFill>
              </a:rPr>
              <a:t>Способы работы с информацией на работе и в жизни</a:t>
            </a:r>
          </a:p>
          <a:p>
            <a:endParaRPr kumimoji="1" lang="en-US" altLang="zh-TW" sz="2800">
              <a:solidFill>
                <a:srgbClr val="11069A"/>
              </a:solidFill>
              <a:ea typeface="新細明體" panose="02020500000000000000" pitchFamily="18" charset="-120"/>
            </a:endParaRPr>
          </a:p>
          <a:p>
            <a:r>
              <a:rPr kumimoji="1" lang="ru-RU" altLang="zh-TW" sz="2800" b="1" i="1">
                <a:solidFill>
                  <a:srgbClr val="11069A"/>
                </a:solidFill>
              </a:rPr>
              <a:t>Гуманистические компетенции</a:t>
            </a:r>
            <a:r>
              <a:rPr kumimoji="1" lang="en-US" altLang="zh-TW" sz="2800">
                <a:solidFill>
                  <a:srgbClr val="11069A"/>
                </a:solidFill>
                <a:ea typeface="新細明體" panose="02020500000000000000" pitchFamily="18" charset="-120"/>
              </a:rPr>
              <a:t>: </a:t>
            </a:r>
            <a:r>
              <a:rPr kumimoji="1" lang="ru-RU" altLang="zh-TW" sz="2800">
                <a:solidFill>
                  <a:srgbClr val="11069A"/>
                </a:solidFill>
              </a:rPr>
              <a:t>способы взаимодействия с другими людьми</a:t>
            </a:r>
            <a:endParaRPr kumimoji="1" lang="ru-RU" altLang="ru-RU" sz="280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>
            <a:extLst>
              <a:ext uri="{FF2B5EF4-FFF2-40B4-BE49-F238E27FC236}">
                <a16:creationId xmlns:a16="http://schemas.microsoft.com/office/drawing/2014/main" xmlns="" id="{95923B56-2190-4AAA-8423-F67845600E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188915"/>
            <a:ext cx="8229600" cy="719136"/>
          </a:xfrm>
        </p:spPr>
        <p:txBody>
          <a:bodyPr/>
          <a:lstStyle/>
          <a:p>
            <a:pPr algn="ctr"/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Представление компетенций </a:t>
            </a:r>
            <a:r>
              <a:rPr lang="en-US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XXI</a:t>
            </a:r>
            <a:r>
              <a:rPr lang="ru-RU" altLang="ru-RU" sz="3200" b="1" dirty="0">
                <a:solidFill>
                  <a:srgbClr val="11069A"/>
                </a:solidFill>
                <a:latin typeface="Arial" panose="020B0604020202020204" pitchFamily="34" charset="0"/>
              </a:rPr>
              <a:t> века</a:t>
            </a:r>
          </a:p>
        </p:txBody>
      </p:sp>
      <p:graphicFrame>
        <p:nvGraphicFramePr>
          <p:cNvPr id="86042" name="Group 26">
            <a:extLst>
              <a:ext uri="{FF2B5EF4-FFF2-40B4-BE49-F238E27FC236}">
                <a16:creationId xmlns:a16="http://schemas.microsoft.com/office/drawing/2014/main" xmlns="" id="{9766CE4A-7B10-48B0-B582-4BBB0DC4E8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073693"/>
              </p:ext>
            </p:extLst>
          </p:nvPr>
        </p:nvGraphicFramePr>
        <p:xfrm>
          <a:off x="1597889" y="908050"/>
          <a:ext cx="10132292" cy="5761036"/>
        </p:xfrm>
        <a:graphic>
          <a:graphicData uri="http://schemas.openxmlformats.org/drawingml/2006/table">
            <a:tbl>
              <a:tblPr/>
              <a:tblGrid>
                <a:gridCol w="2521485">
                  <a:extLst>
                    <a:ext uri="{9D8B030D-6E8A-4147-A177-3AD203B41FA5}">
                      <a16:colId xmlns:a16="http://schemas.microsoft.com/office/drawing/2014/main" xmlns="" val="4251220457"/>
                    </a:ext>
                  </a:extLst>
                </a:gridCol>
                <a:gridCol w="7610807">
                  <a:extLst>
                    <a:ext uri="{9D8B030D-6E8A-4147-A177-3AD203B41FA5}">
                      <a16:colId xmlns:a16="http://schemas.microsoft.com/office/drawing/2014/main" xmlns="" val="3133660073"/>
                    </a:ext>
                  </a:extLst>
                </a:gridCol>
              </a:tblGrid>
              <a:tr h="574161">
                <a:tc gridSpan="2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699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0223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398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681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138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595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052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509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kumimoji="0" lang="en-US" altLang="zh-TW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Century Competencies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0527967"/>
                  </a:ext>
                </a:extLst>
              </a:tr>
              <a:tr h="19768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8604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906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8859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4050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8622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3194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7766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2338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Концептуальные компетенции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Коммуникативные навыки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 инновационного мышления и решения проблем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 критического мышления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 рефлексии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 позитивного мышления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09976039"/>
                  </a:ext>
                </a:extLst>
              </a:tr>
              <a:tr h="123135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8604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906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8859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4050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8622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3194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7766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2338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Практические компетенции</a:t>
                      </a: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Медийная и информационная грамотность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Навыки к обучению</a:t>
                      </a:r>
                      <a:r>
                        <a:rPr kumimoji="0" lang="en-US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учеба</a:t>
                      </a:r>
                      <a:r>
                        <a:rPr kumimoji="0" lang="en-US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самоуправляемое обучение</a:t>
                      </a:r>
                      <a:r>
                        <a:rPr kumimoji="0" lang="en-US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в течение жизни</a:t>
                      </a:r>
                      <a:r>
                        <a:rPr kumimoji="0" lang="en-US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62435373"/>
                  </a:ext>
                </a:extLst>
              </a:tr>
              <a:tr h="19786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71525" indent="-325438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01750" indent="-35083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97050" indent="-315913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316163" indent="-3397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7733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2305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6877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144963" indent="-3397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Гуманистические компетенции</a:t>
                      </a:r>
                      <a:endParaRPr kumimoji="0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общение и виртуальное сотрудничество</a:t>
                      </a: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Личный менеджмент</a:t>
                      </a: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Гуманистическое сознание</a:t>
                      </a: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Цифровое гражданство</a:t>
                      </a: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 межкультурного взаимодействия</a:t>
                      </a: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43294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17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4">
            <a:extLst>
              <a:ext uri="{FF2B5EF4-FFF2-40B4-BE49-F238E27FC236}">
                <a16:creationId xmlns:a16="http://schemas.microsoft.com/office/drawing/2014/main" xmlns="" id="{603EEB3E-29BB-458A-967E-40D436C6B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-12700"/>
            <a:ext cx="82296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1181" name="Group 45">
            <a:extLst>
              <a:ext uri="{FF2B5EF4-FFF2-40B4-BE49-F238E27FC236}">
                <a16:creationId xmlns:a16="http://schemas.microsoft.com/office/drawing/2014/main" xmlns="" id="{B7B87E52-C74E-4F31-BAF2-F3C98ACE5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794316"/>
              </p:ext>
            </p:extLst>
          </p:nvPr>
        </p:nvGraphicFramePr>
        <p:xfrm>
          <a:off x="1752599" y="228600"/>
          <a:ext cx="2339109" cy="1920240"/>
        </p:xfrm>
        <a:graphic>
          <a:graphicData uri="http://schemas.openxmlformats.org/drawingml/2006/table">
            <a:tbl>
              <a:tblPr/>
              <a:tblGrid>
                <a:gridCol w="261568">
                  <a:extLst>
                    <a:ext uri="{9D8B030D-6E8A-4147-A177-3AD203B41FA5}">
                      <a16:colId xmlns:a16="http://schemas.microsoft.com/office/drawing/2014/main" xmlns="" val="4169699923"/>
                    </a:ext>
                  </a:extLst>
                </a:gridCol>
                <a:gridCol w="2077541">
                  <a:extLst>
                    <a:ext uri="{9D8B030D-6E8A-4147-A177-3AD203B41FA5}">
                      <a16:colId xmlns:a16="http://schemas.microsoft.com/office/drawing/2014/main" xmlns="" val="2478961963"/>
                    </a:ext>
                  </a:extLst>
                </a:gridCol>
              </a:tblGrid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Концептуальные компетенции</a:t>
                      </a:r>
                      <a:endParaRPr kumimoji="0" lang="en-US" altLang="zh-TW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71957120"/>
                  </a:ext>
                </a:extLst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Практические компетенции</a:t>
                      </a:r>
                      <a:endParaRPr kumimoji="0" lang="en-US" altLang="zh-TW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41518183"/>
                  </a:ext>
                </a:extLst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Гуманистические компетенции</a:t>
                      </a:r>
                      <a:endParaRPr kumimoji="0" lang="en-US" altLang="zh-TW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0718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771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1" name="Group 41">
            <a:extLst>
              <a:ext uri="{FF2B5EF4-FFF2-40B4-BE49-F238E27FC236}">
                <a16:creationId xmlns:a16="http://schemas.microsoft.com/office/drawing/2014/main" xmlns="" id="{FB216F19-A28D-4698-9E8D-4DD099AFEFF6}"/>
              </a:ext>
            </a:extLst>
          </p:cNvPr>
          <p:cNvGraphicFramePr>
            <a:graphicFrameLocks noGrp="1"/>
          </p:cNvGraphicFramePr>
          <p:nvPr/>
        </p:nvGraphicFramePr>
        <p:xfrm>
          <a:off x="1828800" y="1"/>
          <a:ext cx="8839200" cy="6657025"/>
        </p:xfrm>
        <a:graphic>
          <a:graphicData uri="http://schemas.openxmlformats.org/drawingml/2006/table">
            <a:tbl>
              <a:tblPr/>
              <a:tblGrid>
                <a:gridCol w="2281238">
                  <a:extLst>
                    <a:ext uri="{9D8B030D-6E8A-4147-A177-3AD203B41FA5}">
                      <a16:colId xmlns:a16="http://schemas.microsoft.com/office/drawing/2014/main" xmlns="" val="3732337030"/>
                    </a:ext>
                  </a:extLst>
                </a:gridCol>
                <a:gridCol w="6557962">
                  <a:extLst>
                    <a:ext uri="{9D8B030D-6E8A-4147-A177-3AD203B41FA5}">
                      <a16:colId xmlns:a16="http://schemas.microsoft.com/office/drawing/2014/main" xmlns="" val="570484484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11069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Компоненты будущей МИГ</a:t>
                      </a:r>
                      <a:r>
                        <a:rPr kumimoji="0" lang="en-GB" altLang="zh-TW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11069A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rgbClr val="11069A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TW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11069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Знания, навыки и умения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rgbClr val="11069A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3165495"/>
                  </a:ext>
                </a:extLst>
              </a:tr>
              <a:tr h="274638">
                <a:tc gridSpan="2">
                  <a:txBody>
                    <a:bodyPr/>
                    <a:lstStyle>
                      <a:lvl1pPr indent="12207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12207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  Access/Retrieval of Media and Information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3100206"/>
                  </a:ext>
                </a:extLst>
              </a:tr>
              <a:tr h="8223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Access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zh-TW" altLang="en-GB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‘</a:t>
                      </a: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Button knowledge</a:t>
                      </a: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: the technical skills needed to use digital technologies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Information search skills 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Curation intelligence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Transmedia navigation skills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3609727"/>
                  </a:ext>
                </a:extLst>
              </a:tr>
              <a:tr h="27463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                                  Evaluation/Understanding of Media and Information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4541728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Understanding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Understanding media and informational content, format, institutions and audience 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Computational thinking: ability to translate vast amounts of data into abstract concepts and understand data-based reasoning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3580639"/>
                  </a:ext>
                </a:extLst>
              </a:tr>
              <a:tr h="11874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Assessment and Evaluation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Cognitive load management: ability to discriminate and filter information for importance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Sense-making: ability to determine the deeper meaning or significance of what is being expressed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Critical digital literacy: ability to critically assess the quality and validity of content that uses new media forms, and to leverage these media for persuasive communication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Photo-visual skills: ability to read instructions from graphical displays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Real-time processing skills: ability to process and evaluate large volume of information in real time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014365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Organisation and Synthesis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Knowledge management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Skill of abandonment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0409639"/>
                  </a:ext>
                </a:extLst>
              </a:tr>
              <a:tr h="27463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                                  Use/Create/Communicate Media and Information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2117580"/>
                  </a:ext>
                </a:extLst>
              </a:tr>
              <a:tr h="13700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Communication and Use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Effective communication and information sharing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Story-telling skills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Specific medium use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Interactive tool use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Security practice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Application and goal achievement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Ethical use of media and information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83546994"/>
                  </a:ext>
                </a:extLst>
              </a:tr>
              <a:tr h="8223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Creation and Problem Solving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Creativity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Design mindset: ability to represent and develop tasks and work processes for desired outcomes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Media and information production techniques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Collective knowledge construction and collaborative problem solving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221807"/>
                  </a:ext>
                </a:extLst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Monitoring</a:t>
                      </a:r>
                      <a:endParaRPr kumimoji="0" lang="en-GB" altLang="zh-TW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tabLst>
                          <a:tab pos="228600" algn="l"/>
                        </a:tabLs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anose="02020603050405020304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en-GB" altLang="zh-TW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Media and information criticism and monitoring</a:t>
                      </a:r>
                      <a:endParaRPr kumimoji="0" lang="en-GB" altLang="zh-TW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4733947"/>
                  </a:ext>
                </a:extLst>
              </a:tr>
            </a:tbl>
          </a:graphicData>
        </a:graphic>
      </p:graphicFrame>
      <p:sp>
        <p:nvSpPr>
          <p:cNvPr id="92200" name="Rectangle 40">
            <a:extLst>
              <a:ext uri="{FF2B5EF4-FFF2-40B4-BE49-F238E27FC236}">
                <a16:creationId xmlns:a16="http://schemas.microsoft.com/office/drawing/2014/main" xmlns="" id="{0CD30214-5421-48AC-8C19-A2B15BA48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459018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 sz="24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89170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xmlns="" id="{C6ECE557-7A12-468A-898D-D81EC25B0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89" y="-1238250"/>
            <a:ext cx="47783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GB" altLang="zh-TW" sz="1200" b="1">
                <a:latin typeface="Times New Roman" panose="02020603050405020304" pitchFamily="18" charset="0"/>
                <a:ea typeface="新細明體" panose="02020500000000000000" pitchFamily="18" charset="-120"/>
              </a:rPr>
              <a:t>Figure 2: Partnership Model of Promoting 21</a:t>
            </a:r>
            <a:r>
              <a:rPr kumimoji="1" lang="en-GB" altLang="zh-TW" sz="1200" b="1" baseline="30000">
                <a:latin typeface="Times New Roman" panose="02020603050405020304" pitchFamily="18" charset="0"/>
                <a:ea typeface="新細明體" panose="02020500000000000000" pitchFamily="18" charset="-120"/>
              </a:rPr>
              <a:t>st</a:t>
            </a:r>
            <a:r>
              <a:rPr kumimoji="1" lang="en-GB" altLang="zh-TW" sz="1200" b="1">
                <a:latin typeface="Times New Roman" panose="02020603050405020304" pitchFamily="18" charset="0"/>
                <a:ea typeface="新細明體" panose="02020500000000000000" pitchFamily="18" charset="-120"/>
              </a:rPr>
              <a:t> Century Competencies </a:t>
            </a:r>
            <a:endParaRPr kumimoji="1" lang="en-GB" altLang="zh-TW" sz="24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pic>
        <p:nvPicPr>
          <p:cNvPr id="96259" name="Picture 2">
            <a:extLst>
              <a:ext uri="{FF2B5EF4-FFF2-40B4-BE49-F238E27FC236}">
                <a16:creationId xmlns:a16="http://schemas.microsoft.com/office/drawing/2014/main" xmlns="" id="{DF8E319B-8393-4ED2-9F9D-343397EAD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4" y="0"/>
            <a:ext cx="4783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0" name="Rectangle 4">
            <a:extLst>
              <a:ext uri="{FF2B5EF4-FFF2-40B4-BE49-F238E27FC236}">
                <a16:creationId xmlns:a16="http://schemas.microsoft.com/office/drawing/2014/main" xmlns="" id="{9DCF3E7F-2B2D-46CC-8241-3A4CF62DF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89" y="7453204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zh-TW" altLang="en-GB" sz="1200" b="1"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kumimoji="1" lang="zh-TW" altLang="en-GB" sz="1200" b="1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endParaRPr kumimoji="1" lang="zh-TW" altLang="en-GB" sz="24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4225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94767" y="771525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204884" y="801688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664004" name="WordArt 4"/>
          <p:cNvSpPr>
            <a:spLocks noChangeArrowheads="1" noChangeShapeType="1" noTextEdit="1"/>
          </p:cNvSpPr>
          <p:nvPr/>
        </p:nvSpPr>
        <p:spPr bwMode="auto">
          <a:xfrm>
            <a:off x="285709" y="142852"/>
            <a:ext cx="11641667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Понятия «информационная культура личности» и «информационная грамотность»: сходство и различие</a:t>
            </a:r>
          </a:p>
        </p:txBody>
      </p:sp>
      <p:graphicFrame>
        <p:nvGraphicFramePr>
          <p:cNvPr id="1664005" name="Group 5"/>
          <p:cNvGraphicFramePr>
            <a:graphicFrameLocks noGrp="1"/>
          </p:cNvGraphicFramePr>
          <p:nvPr/>
        </p:nvGraphicFramePr>
        <p:xfrm>
          <a:off x="761963" y="2214554"/>
          <a:ext cx="10746316" cy="210744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5484283"/>
                <a:gridCol w="5262033"/>
              </a:tblGrid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Совпадающий </a:t>
                      </a:r>
                      <a:b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компонент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Отличительный компонент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Когнитивный компонент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0000" marR="12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Информационное мировоззрение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0000" marR="12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Операционально-технологический компонент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0000" marR="12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Включенность в сферу культуры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0000" marR="12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44381" y="6086901"/>
            <a:ext cx="22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i="1" dirty="0" smtClean="0"/>
              <a:t>Н.И. </a:t>
            </a:r>
            <a:r>
              <a:rPr lang="ru-RU" sz="2800" i="1" dirty="0" err="1" smtClean="0"/>
              <a:t>Гендина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28652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6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6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xmlns="" id="{BA27C1F7-9F6D-40C5-95BA-29618E7948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68742" y="241039"/>
            <a:ext cx="10822675" cy="1655998"/>
          </a:xfrm>
        </p:spPr>
        <p:txBody>
          <a:bodyPr anchor="t"/>
          <a:lstStyle/>
          <a:p>
            <a:pPr algn="l"/>
            <a:r>
              <a:rPr lang="ru-RU" altLang="zh-HK" sz="2800" dirty="0">
                <a:solidFill>
                  <a:srgbClr val="11069A"/>
                </a:solidFill>
                <a:latin typeface="Arial" panose="020B0604020202020204" pitchFamily="34" charset="0"/>
              </a:rPr>
              <a:t>Исследование «</a:t>
            </a:r>
            <a:r>
              <a:rPr lang="ru-RU" altLang="zh-HK" sz="2800" b="1" i="1" dirty="0">
                <a:solidFill>
                  <a:srgbClr val="11069A"/>
                </a:solidFill>
                <a:latin typeface="Arial" panose="020B0604020202020204" pitchFamily="34" charset="0"/>
              </a:rPr>
              <a:t>Грамотность и компетенции, требуемые для участия в обществе знаний</a:t>
            </a:r>
            <a:r>
              <a:rPr lang="ru-RU" altLang="zh-HK" sz="2800" dirty="0" smtClean="0">
                <a:solidFill>
                  <a:srgbClr val="11069A"/>
                </a:solidFill>
                <a:latin typeface="Arial" panose="020B0604020202020204" pitchFamily="34" charset="0"/>
              </a:rPr>
              <a:t>» (2013) </a:t>
            </a:r>
            <a:r>
              <a:rPr lang="ru-RU" altLang="zh-HK" sz="2400" dirty="0">
                <a:solidFill>
                  <a:srgbClr val="11069A"/>
                </a:solidFill>
                <a:latin typeface="Arial" panose="020B0604020202020204" pitchFamily="34" charset="0"/>
              </a:rPr>
              <a:t>(Авторы: Элис Ли, </a:t>
            </a:r>
            <a:r>
              <a:rPr lang="en-US" altLang="zh-HK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Hong Kong Baptist University</a:t>
            </a:r>
            <a:r>
              <a:rPr lang="ru-RU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),</a:t>
            </a:r>
            <a:r>
              <a:rPr lang="en-US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 </a:t>
            </a:r>
            <a:r>
              <a:rPr lang="ru-RU" altLang="zh-HK" sz="2400" dirty="0" err="1" smtClean="0">
                <a:solidFill>
                  <a:srgbClr val="11069A"/>
                </a:solidFill>
                <a:latin typeface="Arial" panose="020B0604020202020204" pitchFamily="34" charset="0"/>
              </a:rPr>
              <a:t>Н.И.Гендина</a:t>
            </a:r>
            <a:r>
              <a:rPr lang="ru-RU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, </a:t>
            </a:r>
            <a:r>
              <a:rPr lang="en-US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Kemerovo University of Culture &amp; Arts</a:t>
            </a:r>
            <a:r>
              <a:rPr lang="ru-RU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 </a:t>
            </a:r>
            <a:r>
              <a:rPr lang="ru-RU" altLang="zh-HK" sz="2400" dirty="0">
                <a:solidFill>
                  <a:srgbClr val="11069A"/>
                </a:solidFill>
                <a:latin typeface="Arial" panose="020B0604020202020204" pitchFamily="34" charset="0"/>
              </a:rPr>
              <a:t>и др</a:t>
            </a:r>
            <a:r>
              <a:rPr lang="ru-RU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.</a:t>
            </a:r>
            <a:r>
              <a:rPr lang="en-US" altLang="zh-HK" sz="2400" dirty="0" smtClean="0">
                <a:solidFill>
                  <a:srgbClr val="11069A"/>
                </a:solidFill>
                <a:latin typeface="Arial" panose="020B0604020202020204" pitchFamily="34" charset="0"/>
              </a:rPr>
              <a:t>)</a:t>
            </a:r>
            <a:endParaRPr lang="en-US" altLang="zh-TW" sz="24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773" y="1624077"/>
            <a:ext cx="12028227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HK" sz="2800" b="1" i="1" dirty="0">
                <a:solidFill>
                  <a:srgbClr val="11069A"/>
                </a:solidFill>
                <a:latin typeface="Arial" panose="020B0604020202020204" pitchFamily="34" charset="0"/>
              </a:rPr>
              <a:t>Цели исследования</a:t>
            </a:r>
            <a:r>
              <a:rPr lang="ru-RU" altLang="zh-HK" sz="2800" b="1" i="1" dirty="0" smtClean="0">
                <a:solidFill>
                  <a:srgbClr val="11069A"/>
                </a:solidFill>
                <a:latin typeface="Arial" panose="020B0604020202020204" pitchFamily="34" charset="0"/>
              </a:rPr>
              <a:t>:</a:t>
            </a:r>
            <a:endParaRPr lang="en-US" altLang="zh-HK" sz="2800" b="1" i="1" dirty="0" smtClean="0">
              <a:solidFill>
                <a:srgbClr val="11069A"/>
              </a:solidFill>
              <a:latin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1</a:t>
            </a: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 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Исследовать новую </a:t>
            </a:r>
            <a:r>
              <a:rPr lang="ru-RU" altLang="zh-TW" sz="2200" dirty="0" err="1" smtClean="0">
                <a:solidFill>
                  <a:srgbClr val="11069A"/>
                </a:solidFill>
                <a:latin typeface="Arial" panose="020B0604020202020204" pitchFamily="34" charset="0"/>
              </a:rPr>
              <a:t>социо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-технологическую среду и проанализировать необходимость новых подходов в сфере обучения информационной грамотности</a:t>
            </a: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2)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Исследовать концепции грамотности, получившие развитие в последние годы,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определить необходимые в будущем навыки и предложить набор компетенций, необходимых для жизни в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XXI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 веке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.</a:t>
            </a:r>
            <a:endParaRPr lang="en-US" altLang="zh-TW" sz="2200" dirty="0" smtClean="0">
              <a:solidFill>
                <a:srgbClr val="11069A"/>
              </a:solidFill>
              <a:latin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3)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проанализировать условия выполнения намеченных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WSIS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в Плане Действий направлений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:</a:t>
            </a: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          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-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C3 (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Доступ к Знаниям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ru-RU" altLang="zh-TW" sz="2200" dirty="0" smtClean="0">
                <a:solidFill>
                  <a:srgbClr val="11069A"/>
                </a:solidFill>
                <a:latin typeface="Arial" panose="020B0604020202020204" pitchFamily="34" charset="0"/>
              </a:rPr>
              <a:t>-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C9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 (Медиа)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и увязать их с формированием компетенций 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XXI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 века в развитых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и развивающихся странах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; </a:t>
            </a:r>
            <a:endParaRPr lang="en-US" altLang="zh-TW" sz="2200" dirty="0" smtClean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</a:t>
            </a:r>
            <a:r>
              <a:rPr lang="en-US" altLang="zh-TW" sz="2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4) </a:t>
            </a:r>
            <a:r>
              <a:rPr lang="ru-RU" altLang="zh-TW" sz="2200" dirty="0">
                <a:solidFill>
                  <a:srgbClr val="11069A"/>
                </a:solidFill>
                <a:latin typeface="Arial" panose="020B0604020202020204" pitchFamily="34" charset="0"/>
              </a:rPr>
              <a:t>Подготовить рекомендации о продвижении доступа к информации для всех и формировании компетенций, способствующих плодотворному участию всех людей в обществах знаний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53735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14"/>
          <p:cNvSpPr>
            <a:spLocks noChangeArrowheads="1" noChangeShapeType="1" noTextEdit="1"/>
          </p:cNvSpPr>
          <p:nvPr/>
        </p:nvSpPr>
        <p:spPr bwMode="auto">
          <a:xfrm>
            <a:off x="1369312" y="152400"/>
            <a:ext cx="78975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/>
              </a:rPr>
              <a:t>Соотношение ключевых понятий  </a:t>
            </a:r>
          </a:p>
        </p:txBody>
      </p:sp>
      <p:pic>
        <p:nvPicPr>
          <p:cNvPr id="26627" name="Picture 12" descr="http://www.ifla.org/files/information-literacy/IL-logo-IFLA-site-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16" y="228601"/>
            <a:ext cx="9144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246415" y="1295400"/>
            <a:ext cx="7653867" cy="5467350"/>
            <a:chOff x="1066" y="816"/>
            <a:chExt cx="3616" cy="3444"/>
          </a:xfrm>
        </p:grpSpPr>
        <p:sp>
          <p:nvSpPr>
            <p:cNvPr id="26629" name="AutoShape 4"/>
            <p:cNvSpPr>
              <a:spLocks noChangeArrowheads="1"/>
            </p:cNvSpPr>
            <p:nvPr/>
          </p:nvSpPr>
          <p:spPr bwMode="auto">
            <a:xfrm>
              <a:off x="1066" y="816"/>
              <a:ext cx="3616" cy="3444"/>
            </a:xfrm>
            <a:prstGeom prst="roundRect">
              <a:avLst>
                <a:gd name="adj" fmla="val 16667"/>
              </a:avLst>
            </a:prstGeom>
            <a:solidFill>
              <a:srgbClr val="2D5FFF"/>
            </a:solidFill>
            <a:ln w="9525">
              <a:round/>
              <a:headEnd/>
              <a:tailEnd/>
            </a:ln>
            <a:scene3d>
              <a:camera prst="legacyObliqueTopRight"/>
              <a:lightRig rig="legacyFlat2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2D5FFF"/>
              </a:extrusionClr>
            </a:sp3d>
          </p:spPr>
          <p:txBody>
            <a:bodyPr wrap="none" anchor="ctr">
              <a:flatTx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en-US" sz="1600" b="1"/>
                <a:t>Информационная грамотность</a:t>
              </a:r>
            </a:p>
            <a:p>
              <a:pPr algn="ctr" eaLnBrk="1" hangingPunct="1"/>
              <a:endParaRPr lang="ru-RU" altLang="en-US" sz="1600" b="1"/>
            </a:p>
          </p:txBody>
        </p:sp>
        <p:sp>
          <p:nvSpPr>
            <p:cNvPr id="26630" name="AutoShape 5"/>
            <p:cNvSpPr>
              <a:spLocks noChangeArrowheads="1"/>
            </p:cNvSpPr>
            <p:nvPr/>
          </p:nvSpPr>
          <p:spPr bwMode="auto">
            <a:xfrm>
              <a:off x="1207" y="1208"/>
              <a:ext cx="3312" cy="2926"/>
            </a:xfrm>
            <a:prstGeom prst="roundRect">
              <a:avLst>
                <a:gd name="adj" fmla="val 16667"/>
              </a:avLst>
            </a:prstGeom>
            <a:solidFill>
              <a:srgbClr val="0066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en-US" sz="1600" b="1"/>
                <a:t>Информационное мировоззрение</a:t>
              </a:r>
            </a:p>
            <a:p>
              <a:pPr algn="ctr" eaLnBrk="1" hangingPunct="1"/>
              <a:endParaRPr lang="ru-RU" altLang="en-US" sz="1600" b="1"/>
            </a:p>
          </p:txBody>
        </p:sp>
        <p:sp>
          <p:nvSpPr>
            <p:cNvPr id="26631" name="AutoShape 6"/>
            <p:cNvSpPr>
              <a:spLocks noChangeArrowheads="1"/>
            </p:cNvSpPr>
            <p:nvPr/>
          </p:nvSpPr>
          <p:spPr bwMode="auto">
            <a:xfrm>
              <a:off x="1377" y="1600"/>
              <a:ext cx="3024" cy="2408"/>
            </a:xfrm>
            <a:prstGeom prst="roundRect">
              <a:avLst>
                <a:gd name="adj" fmla="val 16667"/>
              </a:avLst>
            </a:prstGeom>
            <a:solidFill>
              <a:srgbClr val="3399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endParaRPr lang="en-US" altLang="en-US" sz="1600" b="1"/>
            </a:p>
          </p:txBody>
        </p:sp>
        <p:grpSp>
          <p:nvGrpSpPr>
            <p:cNvPr id="26632" name="Group 7"/>
            <p:cNvGrpSpPr>
              <a:grpSpLocks/>
            </p:cNvGrpSpPr>
            <p:nvPr/>
          </p:nvGrpSpPr>
          <p:grpSpPr bwMode="auto">
            <a:xfrm>
              <a:off x="1648" y="2608"/>
              <a:ext cx="2448" cy="1284"/>
              <a:chOff x="1392" y="2448"/>
              <a:chExt cx="2736" cy="1008"/>
            </a:xfrm>
          </p:grpSpPr>
          <p:sp>
            <p:nvSpPr>
              <p:cNvPr id="26637" name="AutoShape 8"/>
              <p:cNvSpPr>
                <a:spLocks noChangeArrowheads="1"/>
              </p:cNvSpPr>
              <p:nvPr/>
            </p:nvSpPr>
            <p:spPr bwMode="auto">
              <a:xfrm>
                <a:off x="1392" y="2448"/>
                <a:ext cx="2736" cy="1008"/>
              </a:xfrm>
              <a:prstGeom prst="roundRect">
                <a:avLst>
                  <a:gd name="adj" fmla="val 16667"/>
                </a:avLst>
              </a:prstGeom>
              <a:solidFill>
                <a:srgbClr val="72A1FE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 eaLnBrk="1" hangingPunct="1"/>
                <a:endParaRPr lang="en-US" altLang="en-US" sz="1600" b="1"/>
              </a:p>
            </p:txBody>
          </p:sp>
          <p:sp>
            <p:nvSpPr>
              <p:cNvPr id="2" name="Text Box 9"/>
              <p:cNvSpPr txBox="1">
                <a:spLocks noChangeArrowheads="1"/>
              </p:cNvSpPr>
              <p:nvPr/>
            </p:nvSpPr>
            <p:spPr bwMode="auto">
              <a:xfrm>
                <a:off x="1584" y="2496"/>
                <a:ext cx="2448" cy="7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indent="19050" algn="ctr">
                  <a:spcBef>
                    <a:spcPct val="50000"/>
                  </a:spcBef>
                  <a:defRPr/>
                </a:pPr>
                <a:r>
                  <a:rPr lang="ru-RU" b="1" dirty="0">
                    <a:solidFill>
                      <a:schemeClr val="bg1">
                        <a:lumMod val="95000"/>
                      </a:schemeClr>
                    </a:solidFill>
                    <a:latin typeface="Arial" charset="0"/>
                    <a:cs typeface="Arial" charset="0"/>
                  </a:rPr>
                  <a:t>Информационная грамотность </a:t>
                </a:r>
              </a:p>
              <a:p>
                <a:pPr indent="19050" algn="ctr">
                  <a:spcBef>
                    <a:spcPct val="50000"/>
                  </a:spcBef>
                  <a:defRPr/>
                </a:pPr>
                <a:r>
                  <a:rPr lang="ru-RU" sz="1600" b="1" dirty="0">
                    <a:latin typeface="Arial" charset="0"/>
                    <a:cs typeface="Arial" charset="0"/>
                  </a:rPr>
                  <a:t>- Получение информации</a:t>
                </a:r>
              </a:p>
              <a:p>
                <a:pPr indent="19050" algn="ctr">
                  <a:spcBef>
                    <a:spcPct val="50000"/>
                  </a:spcBef>
                  <a:defRPr/>
                </a:pPr>
                <a:r>
                  <a:rPr lang="ru-RU" sz="1600" b="1" dirty="0">
                    <a:latin typeface="Arial" charset="0"/>
                    <a:cs typeface="Arial" charset="0"/>
                  </a:rPr>
                  <a:t>- Оценка информации</a:t>
                </a:r>
              </a:p>
              <a:p>
                <a:pPr indent="19050" algn="ctr">
                  <a:spcBef>
                    <a:spcPct val="50000"/>
                  </a:spcBef>
                  <a:defRPr/>
                </a:pPr>
                <a:r>
                  <a:rPr lang="ru-RU" sz="1600" b="1" dirty="0">
                    <a:latin typeface="Arial" charset="0"/>
                    <a:cs typeface="Arial" charset="0"/>
                  </a:rPr>
                  <a:t>- Использование информации</a:t>
                </a:r>
              </a:p>
            </p:txBody>
          </p:sp>
        </p:grpSp>
        <p:sp>
          <p:nvSpPr>
            <p:cNvPr id="12294" name="Text Box 11"/>
            <p:cNvSpPr txBox="1">
              <a:spLocks noChangeArrowheads="1"/>
            </p:cNvSpPr>
            <p:nvPr/>
          </p:nvSpPr>
          <p:spPr bwMode="auto">
            <a:xfrm>
              <a:off x="1256" y="1656"/>
              <a:ext cx="3192" cy="5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85725" indent="19050" algn="ctr">
                <a:spcBef>
                  <a:spcPct val="50000"/>
                </a:spcBef>
                <a:defRPr/>
              </a:pPr>
              <a:r>
                <a:rPr lang="ru-RU" sz="2500" b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rPr>
                <a:t>Информационная </a:t>
              </a:r>
              <a:r>
                <a:rPr lang="en-US" sz="2500" b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rPr>
                <a:t/>
              </a:r>
              <a:br>
                <a:rPr lang="en-US" sz="2500" b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rPr>
              </a:br>
              <a:r>
                <a:rPr lang="ru-RU" sz="2500" b="1" dirty="0">
                  <a:solidFill>
                    <a:schemeClr val="bg1">
                      <a:lumMod val="95000"/>
                    </a:schemeClr>
                  </a:solidFill>
                  <a:latin typeface="Arial" charset="0"/>
                  <a:cs typeface="Arial" charset="0"/>
                </a:rPr>
                <a:t>культура личности</a:t>
              </a:r>
              <a:endParaRPr lang="ru-RU" sz="2500" dirty="0">
                <a:latin typeface="Arial" charset="0"/>
                <a:cs typeface="Arial" charset="0"/>
              </a:endParaRPr>
            </a:p>
          </p:txBody>
        </p:sp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1340" y="1264"/>
              <a:ext cx="3052" cy="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>
                <a:spcBef>
                  <a:spcPct val="50000"/>
                </a:spcBef>
                <a:defRPr/>
              </a:pPr>
              <a:r>
                <a:rPr lang="ru-RU" sz="2600" b="1" dirty="0">
                  <a:solidFill>
                    <a:schemeClr val="bg1"/>
                  </a:solidFill>
                  <a:latin typeface="+mn-lt"/>
                </a:rPr>
                <a:t>К</a:t>
              </a:r>
              <a:r>
                <a:rPr lang="en-US" sz="2600" b="1" dirty="0" err="1">
                  <a:solidFill>
                    <a:schemeClr val="bg1"/>
                  </a:solidFill>
                  <a:latin typeface="+mn-lt"/>
                </a:rPr>
                <a:t>ультура</a:t>
              </a:r>
              <a:r>
                <a:rPr lang="en-US" sz="26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2600" b="1" dirty="0" err="1">
                  <a:solidFill>
                    <a:schemeClr val="bg1"/>
                  </a:solidFill>
                  <a:latin typeface="+mn-lt"/>
                </a:rPr>
                <a:t>личности</a:t>
              </a:r>
              <a:endParaRPr lang="ru-RU" sz="2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561" name="Rectangle 12"/>
            <p:cNvSpPr>
              <a:spLocks noChangeArrowheads="1"/>
            </p:cNvSpPr>
            <p:nvPr/>
          </p:nvSpPr>
          <p:spPr bwMode="auto">
            <a:xfrm>
              <a:off x="2068" y="844"/>
              <a:ext cx="1680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>
                <a:spcBef>
                  <a:spcPct val="50000"/>
                </a:spcBef>
                <a:defRPr/>
              </a:pPr>
              <a:r>
                <a:rPr lang="ru-RU" sz="2800" b="1" dirty="0">
                  <a:solidFill>
                    <a:schemeClr val="bg1"/>
                  </a:solidFill>
                  <a:latin typeface="+mn-lt"/>
                </a:rPr>
                <a:t>Культура</a:t>
              </a:r>
            </a:p>
          </p:txBody>
        </p:sp>
        <p:sp>
          <p:nvSpPr>
            <p:cNvPr id="26636" name="Text Box 11"/>
            <p:cNvSpPr txBox="1">
              <a:spLocks noChangeArrowheads="1"/>
            </p:cNvSpPr>
            <p:nvPr/>
          </p:nvSpPr>
          <p:spPr bwMode="auto">
            <a:xfrm>
              <a:off x="1312" y="2191"/>
              <a:ext cx="3192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85725" indent="190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ts val="600"/>
                </a:spcBef>
              </a:pPr>
              <a:r>
                <a:rPr lang="ru-RU" altLang="en-US" sz="1600" b="1">
                  <a:cs typeface="Arial" pitchFamily="34" charset="0"/>
                </a:rPr>
                <a:t>- Информационное мировоззрение </a:t>
              </a:r>
              <a:endParaRPr lang="en-US" altLang="en-US" sz="1600" b="1">
                <a:cs typeface="Arial" pitchFamily="34" charset="0"/>
              </a:endParaRPr>
            </a:p>
            <a:p>
              <a:pPr algn="ctr" eaLnBrk="1" hangingPunct="1">
                <a:spcBef>
                  <a:spcPts val="600"/>
                </a:spcBef>
              </a:pPr>
              <a:r>
                <a:rPr lang="ru-RU" altLang="en-US" sz="1600" b="1">
                  <a:cs typeface="Arial" pitchFamily="34" charset="0"/>
                </a:rPr>
                <a:t>- Мотивация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490301" y="6155141"/>
            <a:ext cx="22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i="1" dirty="0" smtClean="0"/>
              <a:t>Н.И. </a:t>
            </a:r>
            <a:r>
              <a:rPr lang="ru-RU" sz="2800" i="1" dirty="0" err="1" smtClean="0"/>
              <a:t>Гендина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04246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6594" name="Picture 2" descr="tre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" y="1285876"/>
            <a:ext cx="4874683" cy="5000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46595" name="WordArt 3"/>
          <p:cNvSpPr>
            <a:spLocks noChangeArrowheads="1" noChangeShapeType="1" noTextEdit="1"/>
          </p:cNvSpPr>
          <p:nvPr/>
        </p:nvSpPr>
        <p:spPr bwMode="auto">
          <a:xfrm>
            <a:off x="556684" y="1"/>
            <a:ext cx="10979149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Информационная культура личности </a:t>
            </a:r>
            <a:b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как обобщающее понятие 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976283" y="1066800"/>
            <a:ext cx="7215719" cy="4185761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66"/>
                </a:solidFill>
                <a:latin typeface="+mn-lt"/>
              </a:rPr>
              <a:t>Информационная культура личности 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-  </a:t>
            </a:r>
            <a:br>
              <a:rPr lang="ru-RU" sz="2400" dirty="0">
                <a:solidFill>
                  <a:srgbClr val="000066"/>
                </a:solidFill>
                <a:latin typeface="+mn-lt"/>
              </a:rPr>
            </a:br>
            <a:r>
              <a:rPr lang="ru-RU" sz="2200" dirty="0">
                <a:solidFill>
                  <a:srgbClr val="000066"/>
                </a:solidFill>
                <a:latin typeface="+mn-lt"/>
              </a:rPr>
              <a:t>одна из составляющих общей культуры человека; совокупность информационного мировоззрения и системы знаний и умений, обеспечивающих целенаправленную самостоятельную деятельность по оптимальному удовлетворению индивидуальных информационных потребностей с использованием как  традиционных, так и новых информационных и технологий. Является  важнейшим фактором успешной профессиональной и непрофессиональной деятельности, а также социальной защищенности личности в информационном обществе.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13133" y="6086901"/>
            <a:ext cx="22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i="1" dirty="0" smtClean="0"/>
              <a:t>Н.И. </a:t>
            </a:r>
            <a:r>
              <a:rPr lang="ru-RU" sz="2800" i="1" dirty="0" err="1" smtClean="0"/>
              <a:t>Гендина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411564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4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4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9" name="WordArt 3"/>
          <p:cNvSpPr>
            <a:spLocks noChangeArrowheads="1" noChangeShapeType="1" noTextEdit="1"/>
          </p:cNvSpPr>
          <p:nvPr/>
        </p:nvSpPr>
        <p:spPr bwMode="auto">
          <a:xfrm>
            <a:off x="152770" y="86032"/>
            <a:ext cx="118872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Курс «Основы информационной культуры личности» </a:t>
            </a:r>
          </a:p>
          <a:p>
            <a:pPr algn="ctr" eaLnBrk="0" hangingPunct="0">
              <a:defRPr/>
            </a:pPr>
            <a:r>
              <a:rPr lang="ru-RU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как инструмент формирования </a:t>
            </a:r>
            <a:r>
              <a:rPr lang="ru-RU" b="1" kern="1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креативной</a:t>
            </a:r>
            <a:r>
              <a:rPr lang="ru-RU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/творческой личности</a:t>
            </a:r>
          </a:p>
        </p:txBody>
      </p:sp>
      <p:grpSp>
        <p:nvGrpSpPr>
          <p:cNvPr id="28675" name="Группа 13"/>
          <p:cNvGrpSpPr>
            <a:grpSpLocks/>
          </p:cNvGrpSpPr>
          <p:nvPr/>
        </p:nvGrpSpPr>
        <p:grpSpPr bwMode="auto">
          <a:xfrm>
            <a:off x="182034" y="1219200"/>
            <a:ext cx="12001500" cy="5715000"/>
            <a:chOff x="142844" y="1185516"/>
            <a:chExt cx="9001156" cy="5715016"/>
          </a:xfrm>
        </p:grpSpPr>
        <p:graphicFrame>
          <p:nvGraphicFramePr>
            <p:cNvPr id="21" name="Схема 20"/>
            <p:cNvGraphicFramePr/>
            <p:nvPr/>
          </p:nvGraphicFramePr>
          <p:xfrm>
            <a:off x="142844" y="1185516"/>
            <a:ext cx="9001156" cy="57150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8677" name="TextBox 27"/>
            <p:cNvSpPr txBox="1">
              <a:spLocks noChangeArrowheads="1"/>
            </p:cNvSpPr>
            <p:nvPr/>
          </p:nvSpPr>
          <p:spPr bwMode="auto">
            <a:xfrm>
              <a:off x="2586524" y="3020999"/>
              <a:ext cx="1915896" cy="784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ru-RU" altLang="en-US" sz="1500" b="1"/>
                <a:t>Раздел I.</a:t>
              </a:r>
              <a:r>
                <a:rPr lang="en-US" altLang="en-US" sz="1500" b="1"/>
                <a:t> </a:t>
              </a:r>
              <a:r>
                <a:rPr lang="ru-RU" altLang="en-US" sz="1500" b="1"/>
                <a:t/>
              </a:r>
              <a:br>
                <a:rPr lang="ru-RU" altLang="en-US" sz="1500" b="1"/>
              </a:br>
              <a:r>
                <a:rPr lang="ru-RU" altLang="en-US" sz="1500"/>
                <a:t>Информационные </a:t>
              </a:r>
              <a:br>
                <a:rPr lang="ru-RU" altLang="en-US" sz="1500"/>
              </a:br>
              <a:r>
                <a:rPr lang="ru-RU" altLang="en-US" sz="1500"/>
                <a:t>ресурсы общества </a:t>
              </a:r>
              <a:endParaRPr lang="ru-RU" altLang="en-US"/>
            </a:p>
          </p:txBody>
        </p:sp>
        <p:pic>
          <p:nvPicPr>
            <p:cNvPr id="22" name="Picture 3" descr="mount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147992" y="2042768"/>
              <a:ext cx="1281116" cy="81121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9" name="Picture 9" descr="3DMaz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55517" y="1899896"/>
              <a:ext cx="1073805" cy="8572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8680" name="TextBox 29"/>
            <p:cNvSpPr txBox="1">
              <a:spLocks noChangeArrowheads="1"/>
            </p:cNvSpPr>
            <p:nvPr/>
          </p:nvSpPr>
          <p:spPr bwMode="auto">
            <a:xfrm>
              <a:off x="4578611" y="2716232"/>
              <a:ext cx="2285744" cy="1169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ru-RU" altLang="en-US" sz="1400" b="1"/>
                <a:t>Раздел II. </a:t>
              </a:r>
              <a:r>
                <a:rPr lang="ru-RU" altLang="en-US" sz="1400"/>
                <a:t>Основные </a:t>
              </a:r>
              <a:br>
                <a:rPr lang="ru-RU" altLang="en-US" sz="1400"/>
              </a:br>
              <a:r>
                <a:rPr lang="ru-RU" altLang="en-US" sz="1400"/>
                <a:t>типы информационно-поисковых задач </a:t>
              </a:r>
              <a:br>
                <a:rPr lang="ru-RU" altLang="en-US" sz="1400"/>
              </a:br>
              <a:r>
                <a:rPr lang="ru-RU" altLang="en-US" sz="1400"/>
                <a:t>и алгоритмы </a:t>
              </a:r>
              <a:r>
                <a:rPr lang="en-US" altLang="en-US" sz="1400"/>
                <a:t/>
              </a:r>
              <a:br>
                <a:rPr lang="en-US" altLang="en-US" sz="1400"/>
              </a:br>
              <a:r>
                <a:rPr lang="ru-RU" altLang="en-US" sz="1400"/>
                <a:t>их решения</a:t>
              </a:r>
            </a:p>
          </p:txBody>
        </p:sp>
        <p:pic>
          <p:nvPicPr>
            <p:cNvPr id="31" name="Picture 10" descr="vesiii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857735" y="5257465"/>
              <a:ext cx="1071567" cy="90805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682" name="TextBox 31"/>
            <p:cNvSpPr txBox="1">
              <a:spLocks noChangeArrowheads="1"/>
            </p:cNvSpPr>
            <p:nvPr/>
          </p:nvSpPr>
          <p:spPr bwMode="auto">
            <a:xfrm>
              <a:off x="4730993" y="4087681"/>
              <a:ext cx="2209552" cy="738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ru-RU" altLang="en-US" sz="1400" b="1"/>
                <a:t>Раздел </a:t>
              </a:r>
              <a:r>
                <a:rPr lang="en-US" altLang="en-US" sz="1400" b="1"/>
                <a:t>III.</a:t>
              </a:r>
              <a:r>
                <a:rPr lang="ru-RU" altLang="en-US" sz="1400" b="1"/>
                <a:t> </a:t>
              </a:r>
              <a:r>
                <a:rPr lang="ru-RU" altLang="en-US" sz="1400"/>
                <a:t>Аналитико-синтетическая переработка</a:t>
              </a:r>
              <a:r>
                <a:rPr lang="en-US" altLang="en-US" sz="1400"/>
                <a:t> </a:t>
              </a:r>
              <a:r>
                <a:rPr lang="ru-RU" altLang="en-US" sz="1400"/>
                <a:t/>
              </a:r>
              <a:br>
                <a:rPr lang="ru-RU" altLang="en-US" sz="1400"/>
              </a:br>
              <a:r>
                <a:rPr lang="ru-RU" altLang="en-US" sz="1400"/>
                <a:t>источников информации</a:t>
              </a:r>
            </a:p>
          </p:txBody>
        </p:sp>
        <p:pic>
          <p:nvPicPr>
            <p:cNvPr id="33" name="Picture 11" descr="shar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357543" y="5400341"/>
              <a:ext cx="428626" cy="42862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4" name="Picture 12" descr="port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3294" y="5328903"/>
              <a:ext cx="763590" cy="80645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685" name="TextBox 34"/>
            <p:cNvSpPr txBox="1">
              <a:spLocks noChangeArrowheads="1"/>
            </p:cNvSpPr>
            <p:nvPr/>
          </p:nvSpPr>
          <p:spPr bwMode="auto">
            <a:xfrm>
              <a:off x="2429378" y="4087681"/>
              <a:ext cx="2071455" cy="784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ru-RU" altLang="en-US" sz="1500" b="1"/>
                <a:t>Раздел IV. </a:t>
              </a:r>
              <a:r>
                <a:rPr lang="ru-RU" altLang="en-US" sz="1500"/>
                <a:t>Технология подготовки информационных продуктов</a:t>
              </a:r>
              <a:endParaRPr lang="ru-RU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654077" y="6086901"/>
            <a:ext cx="22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i="1" dirty="0" smtClean="0"/>
              <a:t>Н.И. </a:t>
            </a:r>
            <a:r>
              <a:rPr lang="ru-RU" sz="2800" i="1" dirty="0" err="1" smtClean="0"/>
              <a:t>Гендина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3412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8180" name="Group 196"/>
          <p:cNvGraphicFramePr>
            <a:graphicFrameLocks noGrp="1"/>
          </p:cNvGraphicFramePr>
          <p:nvPr/>
        </p:nvGraphicFramePr>
        <p:xfrm>
          <a:off x="213785" y="1663700"/>
          <a:ext cx="5041900" cy="5051477"/>
        </p:xfrm>
        <a:graphic>
          <a:graphicData uri="http://schemas.openxmlformats.org/drawingml/2006/table">
            <a:tbl>
              <a:tblPr/>
              <a:tblGrid>
                <a:gridCol w="5041900"/>
              </a:tblGrid>
              <a:tr h="7085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 I. ИНФОРМАЦИОННЫЕ РЕСУРСЫ ОБЩЕСТВА</a:t>
                      </a: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 ИНФОРМАЦИОННАЯ КУЛЬТУРА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02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1.1. Введение. Информатизация общества и информационная культура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708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1.2. Первичный документальный поток как составная часть информационных ресурсов общества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708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1.3. Вторичный документальный поток как составная часть информационных ресурсов общества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708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1.4. Закономерности развития и функционирования документальных потоков по культуре и искусству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708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1.5. Государственная система научно-технической информации Российской Федерации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02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1.6. Система информации по культуре и искусству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02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1.7. Информационные ресурсы Интернета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5425018" y="1981201"/>
            <a:ext cx="6481233" cy="4498987"/>
            <a:chOff x="2540" y="921"/>
            <a:chExt cx="3062" cy="2834"/>
          </a:xfrm>
        </p:grpSpPr>
        <p:sp>
          <p:nvSpPr>
            <p:cNvPr id="29720" name="Text Box 145"/>
            <p:cNvSpPr txBox="1">
              <a:spLocks noChangeArrowheads="1"/>
            </p:cNvSpPr>
            <p:nvPr/>
          </p:nvSpPr>
          <p:spPr bwMode="auto">
            <a:xfrm>
              <a:off x="3163" y="921"/>
              <a:ext cx="2439" cy="989"/>
            </a:xfrm>
            <a:prstGeom prst="rect">
              <a:avLst/>
            </a:prstGeom>
            <a:solidFill>
              <a:srgbClr val="99CC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ТВОРЧЕСТВО: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Широкий кругозор, эрудированность как основа творческого мышления; разносторонняя информация  как стимул  воображения, рождения новых образов и идей, развития  интуиции </a:t>
              </a:r>
            </a:p>
          </p:txBody>
        </p:sp>
        <p:sp>
          <p:nvSpPr>
            <p:cNvPr id="29721" name="Text Box 146"/>
            <p:cNvSpPr txBox="1">
              <a:spLocks noChangeArrowheads="1"/>
            </p:cNvSpPr>
            <p:nvPr/>
          </p:nvSpPr>
          <p:spPr bwMode="auto">
            <a:xfrm>
              <a:off x="3163" y="3076"/>
              <a:ext cx="2439" cy="679"/>
            </a:xfrm>
            <a:prstGeom prst="rect">
              <a:avLst/>
            </a:prstGeom>
            <a:solidFill>
              <a:srgbClr val="9999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КРЕАТИВНОСТЬ: </a:t>
              </a:r>
            </a:p>
            <a:p>
              <a:pPr algn="ctr"/>
              <a:r>
                <a:rPr lang="ru-RU" altLang="en-US" sz="1600" dirty="0" err="1">
                  <a:solidFill>
                    <a:srgbClr val="000066"/>
                  </a:solidFill>
                  <a:latin typeface="Arial Black" pitchFamily="34" charset="0"/>
                </a:rPr>
                <a:t>Алгоритмичность</a:t>
              </a:r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 и технологичность как основа продуктивных действий и достижения  позитивного результата </a:t>
              </a:r>
            </a:p>
          </p:txBody>
        </p:sp>
        <p:sp>
          <p:nvSpPr>
            <p:cNvPr id="29722" name="AutoShape 190"/>
            <p:cNvSpPr>
              <a:spLocks noChangeArrowheads="1"/>
            </p:cNvSpPr>
            <p:nvPr/>
          </p:nvSpPr>
          <p:spPr bwMode="auto">
            <a:xfrm>
              <a:off x="2540" y="1310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23" name="AutoShape 191"/>
            <p:cNvSpPr>
              <a:spLocks noChangeArrowheads="1"/>
            </p:cNvSpPr>
            <p:nvPr/>
          </p:nvSpPr>
          <p:spPr bwMode="auto">
            <a:xfrm>
              <a:off x="2568" y="3323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24" name="AutoShape 192"/>
            <p:cNvSpPr>
              <a:spLocks noChangeArrowheads="1"/>
            </p:cNvSpPr>
            <p:nvPr/>
          </p:nvSpPr>
          <p:spPr bwMode="auto">
            <a:xfrm>
              <a:off x="4297" y="2193"/>
              <a:ext cx="227" cy="495"/>
            </a:xfrm>
            <a:prstGeom prst="upDownArrow">
              <a:avLst>
                <a:gd name="adj1" fmla="val 50000"/>
                <a:gd name="adj2" fmla="val 34981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578177" name="WordArt 193"/>
          <p:cNvSpPr>
            <a:spLocks noChangeArrowheads="1" noChangeShapeType="1" noTextEdit="1"/>
          </p:cNvSpPr>
          <p:nvPr/>
        </p:nvSpPr>
        <p:spPr bwMode="auto">
          <a:xfrm>
            <a:off x="1" y="136074"/>
            <a:ext cx="12192000" cy="12926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Взаимосвязи между формированием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творческой /</a:t>
            </a:r>
            <a:r>
              <a:rPr lang="ru-RU" sz="2600" b="1" kern="1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креативной</a:t>
            </a: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 личности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 информационной культурой </a:t>
            </a:r>
          </a:p>
        </p:txBody>
      </p:sp>
    </p:spTree>
    <p:extLst>
      <p:ext uri="{BB962C8B-B14F-4D97-AF65-F5344CB8AC3E}">
        <p14:creationId xmlns:p14="http://schemas.microsoft.com/office/powerpoint/2010/main" val="32864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7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8749" name="Group 45"/>
          <p:cNvGraphicFramePr>
            <a:graphicFrameLocks noGrp="1"/>
          </p:cNvGraphicFramePr>
          <p:nvPr/>
        </p:nvGraphicFramePr>
        <p:xfrm>
          <a:off x="275167" y="1716088"/>
          <a:ext cx="4802717" cy="4784984"/>
        </p:xfrm>
        <a:graphic>
          <a:graphicData uri="http://schemas.openxmlformats.org/drawingml/2006/table">
            <a:tbl>
              <a:tblPr/>
              <a:tblGrid>
                <a:gridCol w="4802717"/>
              </a:tblGrid>
              <a:tr h="1066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 II. ОСНОВНЫЕ ТИПЫ ИНФОРМАЦИОННО-ПОИСКОВЫХ ЗАДАЧ И АЛГОРИТМЫ ИХ РЕШЕНИЯ 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822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2.1. Библиотека как информационно-поисковая система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79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2.2. Интернет: поисковые системы и сервисы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79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2.3. Адресный поиск и алгоритм его выполнения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79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2.4. Фактографический поиск и алгоритм его выполнения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79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2.5. Тематический поиск и алгоритм его выполнения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79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2.6. Поиск информации по аналитическим запросам</a:t>
                      </a:r>
                    </a:p>
                  </a:txBody>
                  <a:tcPr marL="121920" marR="121920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5075767" y="1720852"/>
            <a:ext cx="6841067" cy="4335463"/>
            <a:chOff x="2398" y="1010"/>
            <a:chExt cx="3232" cy="2731"/>
          </a:xfrm>
        </p:grpSpPr>
        <p:sp>
          <p:nvSpPr>
            <p:cNvPr id="30742" name="Text Box 24"/>
            <p:cNvSpPr txBox="1">
              <a:spLocks noChangeArrowheads="1"/>
            </p:cNvSpPr>
            <p:nvPr/>
          </p:nvSpPr>
          <p:spPr bwMode="auto">
            <a:xfrm>
              <a:off x="2965" y="1010"/>
              <a:ext cx="2665" cy="1144"/>
            </a:xfrm>
            <a:prstGeom prst="rect">
              <a:avLst/>
            </a:prstGeom>
            <a:solidFill>
              <a:srgbClr val="99CC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ТВОРЧЕСТВО: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Отбор наиболее  ценного и нового  в результате  перебора большого количества промежуточных вариантов на основе  критического анализа;  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способность принимать решение в условиях нечеткой информации, развитие интуиции</a:t>
              </a:r>
            </a:p>
          </p:txBody>
        </p:sp>
        <p:sp>
          <p:nvSpPr>
            <p:cNvPr id="30743" name="Text Box 25"/>
            <p:cNvSpPr txBox="1">
              <a:spLocks noChangeArrowheads="1"/>
            </p:cNvSpPr>
            <p:nvPr/>
          </p:nvSpPr>
          <p:spPr bwMode="auto">
            <a:xfrm>
              <a:off x="2937" y="2597"/>
              <a:ext cx="2693" cy="1144"/>
            </a:xfrm>
            <a:prstGeom prst="rect">
              <a:avLst/>
            </a:prstGeom>
            <a:solidFill>
              <a:srgbClr val="9999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КРЕАТИВНОСТЬ: 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Формулирование и уточнение своих информационных запросов как основа четкой постановки  творческой задачи. </a:t>
              </a:r>
              <a:r>
                <a:rPr lang="ru-RU" altLang="en-US" sz="1600" dirty="0" err="1">
                  <a:solidFill>
                    <a:srgbClr val="000066"/>
                  </a:solidFill>
                  <a:latin typeface="Arial Black" pitchFamily="34" charset="0"/>
                </a:rPr>
                <a:t>Алгоритмичность</a:t>
              </a:r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 и  технологичность как основа продуктивных действий и достижения  позитивного результата</a:t>
              </a:r>
            </a:p>
          </p:txBody>
        </p:sp>
        <p:sp>
          <p:nvSpPr>
            <p:cNvPr id="30744" name="AutoShape 26"/>
            <p:cNvSpPr>
              <a:spLocks noChangeArrowheads="1"/>
            </p:cNvSpPr>
            <p:nvPr/>
          </p:nvSpPr>
          <p:spPr bwMode="auto">
            <a:xfrm>
              <a:off x="2427" y="1480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5" name="AutoShape 27"/>
            <p:cNvSpPr>
              <a:spLocks noChangeArrowheads="1"/>
            </p:cNvSpPr>
            <p:nvPr/>
          </p:nvSpPr>
          <p:spPr bwMode="auto">
            <a:xfrm>
              <a:off x="2398" y="3068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6" name="AutoShape 28"/>
            <p:cNvSpPr>
              <a:spLocks noChangeArrowheads="1"/>
            </p:cNvSpPr>
            <p:nvPr/>
          </p:nvSpPr>
          <p:spPr bwMode="auto">
            <a:xfrm>
              <a:off x="4212" y="2245"/>
              <a:ext cx="199" cy="341"/>
            </a:xfrm>
            <a:prstGeom prst="upDownArrow">
              <a:avLst>
                <a:gd name="adj1" fmla="val 50000"/>
                <a:gd name="adj2" fmla="val 34271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1" name="WordArt 193"/>
          <p:cNvSpPr>
            <a:spLocks noChangeArrowheads="1" noChangeShapeType="1" noTextEdit="1"/>
          </p:cNvSpPr>
          <p:nvPr/>
        </p:nvSpPr>
        <p:spPr bwMode="auto">
          <a:xfrm>
            <a:off x="1" y="-24"/>
            <a:ext cx="12192000" cy="12926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Взаимосвязи между формированием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творческой /</a:t>
            </a:r>
            <a:r>
              <a:rPr lang="ru-RU" sz="2600" b="1" kern="1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креативной</a:t>
            </a: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 личности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 информационной культурой </a:t>
            </a:r>
          </a:p>
        </p:txBody>
      </p:sp>
    </p:spTree>
    <p:extLst>
      <p:ext uri="{BB962C8B-B14F-4D97-AF65-F5344CB8AC3E}">
        <p14:creationId xmlns:p14="http://schemas.microsoft.com/office/powerpoint/2010/main" val="15909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0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0822" name="Group 70"/>
          <p:cNvGraphicFramePr>
            <a:graphicFrameLocks noGrp="1"/>
          </p:cNvGraphicFramePr>
          <p:nvPr/>
        </p:nvGraphicFramePr>
        <p:xfrm>
          <a:off x="154517" y="1500188"/>
          <a:ext cx="5461000" cy="5205486"/>
        </p:xfrm>
        <a:graphic>
          <a:graphicData uri="http://schemas.openxmlformats.org/drawingml/2006/table">
            <a:tbl>
              <a:tblPr/>
              <a:tblGrid>
                <a:gridCol w="5461000"/>
              </a:tblGrid>
              <a:tr h="4480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 III. АНАЛИТИКО-СИНТЕТИЧЕСКАЯ ПЕРЕРАБОТКА ИНФОРМАЦИИ 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48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3.1. Аналитико-синтетическая переработка информации: сущность, назначение, виды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48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3.2. Текст как объект аналитико-синтетической переработки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48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3.3. Учебный текст как объект аналитико-синтетической переработки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48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3.4. Научный текст как объект аналитико-синтетической переработки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626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3.5. Формализованный метод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аналитико-синтетической переработки информации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8046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3.6. Библиографическое описание и библиографические ссылки как результат формализованной аналитико-синтетической переработки информации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190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3.7. Формализованное аннотирование 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190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3.8. Формализованное реферирование 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6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3.9. Формализованное составление обзоров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626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3.10. Неформализованные способы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работы с текстом в ходе аналитико-синтетической переработки информации</a:t>
                      </a:r>
                    </a:p>
                  </a:txBody>
                  <a:tcPr marL="121920" marR="121920"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5736167" y="2022475"/>
            <a:ext cx="6121400" cy="4300549"/>
            <a:chOff x="2710" y="1050"/>
            <a:chExt cx="2892" cy="2709"/>
          </a:xfrm>
        </p:grpSpPr>
        <p:sp>
          <p:nvSpPr>
            <p:cNvPr id="31774" name="Text Box 22"/>
            <p:cNvSpPr txBox="1">
              <a:spLocks noChangeArrowheads="1"/>
            </p:cNvSpPr>
            <p:nvPr/>
          </p:nvSpPr>
          <p:spPr bwMode="auto">
            <a:xfrm>
              <a:off x="3277" y="1050"/>
              <a:ext cx="2325" cy="834"/>
            </a:xfrm>
            <a:prstGeom prst="rect">
              <a:avLst/>
            </a:prstGeom>
            <a:solidFill>
              <a:srgbClr val="99CC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ТВОРЧЕСТВО: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Анализ,  сопоставление, обобщение и  критическая оценка информации, развитие критического мышления на основе сопоставления данных </a:t>
              </a:r>
            </a:p>
          </p:txBody>
        </p:sp>
        <p:sp>
          <p:nvSpPr>
            <p:cNvPr id="31775" name="Text Box 23"/>
            <p:cNvSpPr txBox="1">
              <a:spLocks noChangeArrowheads="1"/>
            </p:cNvSpPr>
            <p:nvPr/>
          </p:nvSpPr>
          <p:spPr bwMode="auto">
            <a:xfrm>
              <a:off x="3277" y="2925"/>
              <a:ext cx="2325" cy="834"/>
            </a:xfrm>
            <a:prstGeom prst="rect">
              <a:avLst/>
            </a:prstGeom>
            <a:solidFill>
              <a:srgbClr val="9999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КРЕАТИВНОСТЬ: 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Использование формализованных методов свертывания как основы продуктивных действий и достижения  позитивного результата </a:t>
              </a:r>
            </a:p>
          </p:txBody>
        </p:sp>
        <p:sp>
          <p:nvSpPr>
            <p:cNvPr id="31776" name="AutoShape 24"/>
            <p:cNvSpPr>
              <a:spLocks noChangeArrowheads="1"/>
            </p:cNvSpPr>
            <p:nvPr/>
          </p:nvSpPr>
          <p:spPr bwMode="auto">
            <a:xfrm>
              <a:off x="2710" y="1366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77" name="AutoShape 25"/>
            <p:cNvSpPr>
              <a:spLocks noChangeArrowheads="1"/>
            </p:cNvSpPr>
            <p:nvPr/>
          </p:nvSpPr>
          <p:spPr bwMode="auto">
            <a:xfrm>
              <a:off x="2710" y="3237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78" name="AutoShape 26"/>
            <p:cNvSpPr>
              <a:spLocks noChangeArrowheads="1"/>
            </p:cNvSpPr>
            <p:nvPr/>
          </p:nvSpPr>
          <p:spPr bwMode="auto">
            <a:xfrm>
              <a:off x="4320" y="2206"/>
              <a:ext cx="227" cy="405"/>
            </a:xfrm>
            <a:prstGeom prst="upDownArrow">
              <a:avLst>
                <a:gd name="adj1" fmla="val 50000"/>
                <a:gd name="adj2" fmla="val 34981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1" name="WordArt 193"/>
          <p:cNvSpPr>
            <a:spLocks noChangeArrowheads="1" noChangeShapeType="1" noTextEdit="1"/>
          </p:cNvSpPr>
          <p:nvPr/>
        </p:nvSpPr>
        <p:spPr bwMode="auto">
          <a:xfrm>
            <a:off x="1" y="136074"/>
            <a:ext cx="12192000" cy="12926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Взаимосвязи между формированием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творческой /</a:t>
            </a:r>
            <a:r>
              <a:rPr lang="ru-RU" sz="2600" b="1" kern="1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креативной</a:t>
            </a: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 личности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 информационной культурой </a:t>
            </a:r>
          </a:p>
        </p:txBody>
      </p:sp>
    </p:spTree>
    <p:extLst>
      <p:ext uri="{BB962C8B-B14F-4D97-AF65-F5344CB8AC3E}">
        <p14:creationId xmlns:p14="http://schemas.microsoft.com/office/powerpoint/2010/main" val="34528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1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2847" name="Group 47"/>
          <p:cNvGraphicFramePr>
            <a:graphicFrameLocks noGrp="1"/>
          </p:cNvGraphicFramePr>
          <p:nvPr/>
        </p:nvGraphicFramePr>
        <p:xfrm>
          <a:off x="213785" y="1941513"/>
          <a:ext cx="5041900" cy="4130676"/>
        </p:xfrm>
        <a:graphic>
          <a:graphicData uri="http://schemas.openxmlformats.org/drawingml/2006/table">
            <a:tbl>
              <a:tblPr/>
              <a:tblGrid>
                <a:gridCol w="5041900"/>
              </a:tblGrid>
              <a:tr h="12803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Раздел IV. ТЕХНОЛОГИИ ПОДГОТОВКИ И ОФОРМЛЕНИЯ</a:t>
                      </a:r>
                      <a:br>
                        <a:rPr kumimoji="0" lang="ru-RU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ru-RU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РЕЗУЛЬТАТОВ САМОСТОЯТЕЛЬНОЙ УЧЕБНОЙ И НАУЧНО-ИССЛЕДОВАТЕЛЬСКОЙ РАБОТЫ СТУДЕНТОВ 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896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4.1. Технология подготовки планов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048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4.2. Технология подготовки конспектов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6859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4.3. Технология подготовки курсовых и дипломных (выпускных квалификационных) работ 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877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4.4. Технология подготовки выступления, доклада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048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4.5. Технология подготовки отзывов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896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4.6. Технология подготовки рецензий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877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4.7. Технология подготовки тезисов как научной публикации</a:t>
                      </a:r>
                    </a:p>
                  </a:txBody>
                  <a:tcPr marL="121920" marR="121920"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376334" y="1936750"/>
            <a:ext cx="6599767" cy="4102106"/>
            <a:chOff x="2540" y="1019"/>
            <a:chExt cx="3118" cy="2584"/>
          </a:xfrm>
        </p:grpSpPr>
        <p:sp>
          <p:nvSpPr>
            <p:cNvPr id="32792" name="Text Box 22"/>
            <p:cNvSpPr txBox="1">
              <a:spLocks noChangeArrowheads="1"/>
            </p:cNvSpPr>
            <p:nvPr/>
          </p:nvSpPr>
          <p:spPr bwMode="auto">
            <a:xfrm>
              <a:off x="3135" y="1019"/>
              <a:ext cx="2523" cy="1144"/>
            </a:xfrm>
            <a:prstGeom prst="rect">
              <a:avLst/>
            </a:prstGeom>
            <a:solidFill>
              <a:srgbClr val="99CC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ТВОРЧЕСТВО:</a:t>
              </a:r>
            </a:p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Создание собственного информационного продукта (на основе найденной, критически оцененной и преобразованной информации),  отражающего  профессиональную компетентность; интерпретация полученных результатов</a:t>
              </a:r>
            </a:p>
          </p:txBody>
        </p:sp>
        <p:sp>
          <p:nvSpPr>
            <p:cNvPr id="32793" name="Text Box 23"/>
            <p:cNvSpPr txBox="1">
              <a:spLocks noChangeArrowheads="1"/>
            </p:cNvSpPr>
            <p:nvPr/>
          </p:nvSpPr>
          <p:spPr bwMode="auto">
            <a:xfrm>
              <a:off x="3135" y="2924"/>
              <a:ext cx="2523" cy="679"/>
            </a:xfrm>
            <a:prstGeom prst="rect">
              <a:avLst/>
            </a:prstGeom>
            <a:solidFill>
              <a:srgbClr val="9999FF">
                <a:alpha val="70195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КРЕАТИВНОСТЬ: </a:t>
              </a:r>
            </a:p>
            <a:p>
              <a:pPr algn="ctr"/>
              <a:r>
                <a:rPr lang="ru-RU" altLang="en-US" sz="1600" dirty="0" err="1">
                  <a:solidFill>
                    <a:srgbClr val="000066"/>
                  </a:solidFill>
                  <a:latin typeface="Arial Black" pitchFamily="34" charset="0"/>
                </a:rPr>
                <a:t>Алгоритмичность</a:t>
              </a:r>
              <a:r>
                <a:rPr lang="ru-RU" altLang="en-US" sz="1600" dirty="0">
                  <a:solidFill>
                    <a:srgbClr val="000066"/>
                  </a:solidFill>
                  <a:latin typeface="Arial Black" pitchFamily="34" charset="0"/>
                </a:rPr>
                <a:t> и  технологичность как основа продуктивных действий и достижения  позитивного результата</a:t>
              </a:r>
            </a:p>
          </p:txBody>
        </p:sp>
        <p:sp>
          <p:nvSpPr>
            <p:cNvPr id="32794" name="AutoShape 24"/>
            <p:cNvSpPr>
              <a:spLocks noChangeArrowheads="1"/>
            </p:cNvSpPr>
            <p:nvPr/>
          </p:nvSpPr>
          <p:spPr bwMode="auto">
            <a:xfrm>
              <a:off x="2568" y="1480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795" name="AutoShape 25"/>
            <p:cNvSpPr>
              <a:spLocks noChangeArrowheads="1"/>
            </p:cNvSpPr>
            <p:nvPr/>
          </p:nvSpPr>
          <p:spPr bwMode="auto">
            <a:xfrm>
              <a:off x="2540" y="3180"/>
              <a:ext cx="510" cy="198"/>
            </a:xfrm>
            <a:prstGeom prst="leftRightArrow">
              <a:avLst>
                <a:gd name="adj1" fmla="val 50000"/>
                <a:gd name="adj2" fmla="val 51515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796" name="AutoShape 26"/>
            <p:cNvSpPr>
              <a:spLocks noChangeArrowheads="1"/>
            </p:cNvSpPr>
            <p:nvPr/>
          </p:nvSpPr>
          <p:spPr bwMode="auto">
            <a:xfrm>
              <a:off x="4212" y="2387"/>
              <a:ext cx="227" cy="397"/>
            </a:xfrm>
            <a:prstGeom prst="upDownArrow">
              <a:avLst>
                <a:gd name="adj1" fmla="val 50000"/>
                <a:gd name="adj2" fmla="val 34978"/>
              </a:avLst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1" name="WordArt 193"/>
          <p:cNvSpPr>
            <a:spLocks noChangeArrowheads="1" noChangeShapeType="1" noTextEdit="1"/>
          </p:cNvSpPr>
          <p:nvPr/>
        </p:nvSpPr>
        <p:spPr bwMode="auto">
          <a:xfrm>
            <a:off x="1" y="136074"/>
            <a:ext cx="12192000" cy="12926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Взаимосвязи между формированием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творческой /</a:t>
            </a:r>
            <a:r>
              <a:rPr lang="ru-RU" sz="2600" b="1" kern="1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креативной</a:t>
            </a: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 личности </a:t>
            </a:r>
            <a:b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 информационной культурой </a:t>
            </a:r>
          </a:p>
        </p:txBody>
      </p:sp>
    </p:spTree>
    <p:extLst>
      <p:ext uri="{BB962C8B-B14F-4D97-AF65-F5344CB8AC3E}">
        <p14:creationId xmlns:p14="http://schemas.microsoft.com/office/powerpoint/2010/main" val="277536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12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84075" y="120673"/>
            <a:ext cx="8785225" cy="1223962"/>
          </a:xfrm>
        </p:spPr>
        <p:txBody>
          <a:bodyPr/>
          <a:lstStyle/>
          <a:p>
            <a:pPr algn="ctr" defTabSz="912813"/>
            <a:r>
              <a:rPr lang="ru-RU" altLang="ko-KR" sz="2400" b="1" dirty="0">
                <a:solidFill>
                  <a:srgbClr val="11069A"/>
                </a:solidFill>
                <a:latin typeface="Arial" pitchFamily="34" charset="0"/>
              </a:rPr>
              <a:t>«Интернет и социокультурные трансформации в информационном обществе» </a:t>
            </a:r>
            <a:br>
              <a:rPr lang="ru-RU" altLang="ko-KR" sz="2400" b="1" dirty="0">
                <a:solidFill>
                  <a:srgbClr val="11069A"/>
                </a:solidFill>
                <a:latin typeface="Arial" pitchFamily="34" charset="0"/>
              </a:rPr>
            </a:br>
            <a:r>
              <a:rPr lang="ru-RU" altLang="ko-KR" sz="2400" b="1" dirty="0">
                <a:solidFill>
                  <a:srgbClr val="11069A"/>
                </a:solidFill>
                <a:latin typeface="Arial" pitchFamily="34" charset="0"/>
              </a:rPr>
              <a:t>(г.Южно-Сахалинск, 8 по 12 сентября 2013г.)</a:t>
            </a:r>
            <a:endParaRPr lang="ru-RU" altLang="en-US" sz="2400" b="1" dirty="0">
              <a:solidFill>
                <a:srgbClr val="11069A"/>
              </a:solidFill>
              <a:latin typeface="Arial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842" y="1628776"/>
            <a:ext cx="11559654" cy="4176713"/>
          </a:xfrm>
        </p:spPr>
        <p:txBody>
          <a:bodyPr/>
          <a:lstStyle/>
          <a:p>
            <a:pPr marL="0" indent="0" defTabSz="912813">
              <a:lnSpc>
                <a:spcPct val="80000"/>
              </a:lnSpc>
              <a:buNone/>
            </a:pPr>
            <a:r>
              <a:rPr lang="ru-RU" altLang="ko-KR" sz="2400" dirty="0">
                <a:solidFill>
                  <a:srgbClr val="11069A"/>
                </a:solidFill>
              </a:rPr>
              <a:t>Участники конференции пришли к согласию в том, что:</a:t>
            </a:r>
          </a:p>
          <a:p>
            <a:pPr marL="0" indent="0" defTabSz="912813">
              <a:lnSpc>
                <a:spcPct val="80000"/>
              </a:lnSpc>
              <a:buNone/>
            </a:pPr>
            <a:endParaRPr lang="ru-RU" altLang="ko-KR" sz="2400" dirty="0">
              <a:solidFill>
                <a:srgbClr val="11069A"/>
              </a:solidFill>
            </a:endParaRPr>
          </a:p>
          <a:p>
            <a:pPr marL="0" indent="0" defTabSz="912813">
              <a:lnSpc>
                <a:spcPct val="80000"/>
              </a:lnSpc>
            </a:pPr>
            <a:r>
              <a:rPr lang="ru-RU" altLang="ko-KR" sz="2400" dirty="0">
                <a:solidFill>
                  <a:srgbClr val="11069A"/>
                </a:solidFill>
              </a:rPr>
              <a:t> Интернет представляет собой не узкофункциональную технологию, а глобальный системный феномен, обладающий свойством саморазвития и создающий широкий спектр социокультурных эффектов.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2400" dirty="0">
                <a:solidFill>
                  <a:srgbClr val="11069A"/>
                </a:solidFill>
              </a:rPr>
              <a:t> Интернет определяет процесс и формы медиатизации культуры. Интернет и новые медиа становятся основным пространством групповой и межличностной коммуникации, где генерируются новые культурные смыслы и способы взаимодействия. </a:t>
            </a:r>
          </a:p>
        </p:txBody>
      </p:sp>
    </p:spTree>
    <p:extLst>
      <p:ext uri="{BB962C8B-B14F-4D97-AF65-F5344CB8AC3E}">
        <p14:creationId xmlns:p14="http://schemas.microsoft.com/office/powerpoint/2010/main" val="16552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1" y="115888"/>
            <a:ext cx="8785225" cy="1223962"/>
          </a:xfrm>
        </p:spPr>
        <p:txBody>
          <a:bodyPr/>
          <a:lstStyle/>
          <a:p>
            <a:pPr algn="ctr" defTabSz="912813"/>
            <a: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  <a:t>«Интернет и социокультурные трансформации в информационном обществе» </a:t>
            </a:r>
            <a:b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</a:br>
            <a: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  <a:t>(г.Южно-Сахалинск, 8 по 12 сентября 2013г.)</a:t>
            </a:r>
            <a:endParaRPr lang="ru-RU" altLang="en-US" sz="2400" b="1">
              <a:solidFill>
                <a:srgbClr val="11069A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433" y="1360488"/>
            <a:ext cx="11614245" cy="5040313"/>
          </a:xfrm>
        </p:spPr>
        <p:txBody>
          <a:bodyPr>
            <a:normAutofit/>
          </a:bodyPr>
          <a:lstStyle/>
          <a:p>
            <a:pPr marL="0" indent="0" defTabSz="912813">
              <a:lnSpc>
                <a:spcPct val="80000"/>
              </a:lnSpc>
              <a:buNone/>
            </a:pPr>
            <a:r>
              <a:rPr lang="ru-RU" altLang="ko-KR" sz="1900" dirty="0">
                <a:solidFill>
                  <a:srgbClr val="11069A"/>
                </a:solidFill>
              </a:rPr>
              <a:t>В частности, были отмечены следующие социокультурные эффекты: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Интернет создает базовую среду социализации новых поколений, меняя способ мышления и ценностные ориентации.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 В результате усиливается культурный разрыв между поколениями. Нарушаются традиционные механизмы культурной преемственности. Старшие поколения вследствие отставания в освоении новых технологий теряют свой статус носителя ценного культурного опыта.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 Возникает феномен нового эскапизма: ухода в виртуальное пространство от решения проблем реального мира.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 Утрачивается доминирование логоцентрического, нарративного типа мышления, оно дополняется и отчасти замещается "клиповым" мышлением, характеризующимся меньшей степенью логичной связности, критичности, системности.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 Погруженное в киберпространство сознание в значительной мере теряет способность к надситуативной активности и долгосрочному планированию. В результате возникает вызов сложившимся в предшествующий период моделям интеллектуального обеспечения базовых процессов социального управления.</a:t>
            </a:r>
          </a:p>
          <a:p>
            <a:pPr marL="0" indent="0" defTabSz="912813">
              <a:lnSpc>
                <a:spcPct val="80000"/>
              </a:lnSpc>
            </a:pPr>
            <a:r>
              <a:rPr lang="ru-RU" altLang="ko-KR" sz="1900" dirty="0">
                <a:solidFill>
                  <a:srgbClr val="11069A"/>
                </a:solidFill>
              </a:rPr>
              <a:t> Развитие Интернета является частью глобального вызова национальным культурам и национальным языкам.</a:t>
            </a:r>
          </a:p>
        </p:txBody>
      </p:sp>
    </p:spTree>
    <p:extLst>
      <p:ext uri="{BB962C8B-B14F-4D97-AF65-F5344CB8AC3E}">
        <p14:creationId xmlns:p14="http://schemas.microsoft.com/office/powerpoint/2010/main" val="169752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1" y="115888"/>
            <a:ext cx="8785225" cy="1223962"/>
          </a:xfrm>
        </p:spPr>
        <p:txBody>
          <a:bodyPr/>
          <a:lstStyle/>
          <a:p>
            <a:pPr algn="ctr"/>
            <a: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  <a:t>«Интернет и социокультурные трансформации в информационном обществе» </a:t>
            </a:r>
            <a:b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</a:br>
            <a:r>
              <a:rPr lang="ru-RU" altLang="ko-KR" sz="2400" b="1">
                <a:solidFill>
                  <a:srgbClr val="11069A"/>
                </a:solidFill>
                <a:latin typeface="Arial" pitchFamily="34" charset="0"/>
              </a:rPr>
              <a:t>(г.Южно-Сахалинск, 8 по 12 сентября 2013г.)</a:t>
            </a:r>
            <a:endParaRPr lang="ru-RU" altLang="en-US" sz="2400" b="1">
              <a:solidFill>
                <a:srgbClr val="11069A"/>
              </a:solidFill>
              <a:latin typeface="Arial" pitchFamily="34" charset="0"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604" y="1557339"/>
            <a:ext cx="11600596" cy="3959225"/>
          </a:xfrm>
        </p:spPr>
        <p:txBody>
          <a:bodyPr/>
          <a:lstStyle/>
          <a:p>
            <a:pPr marL="0" indent="0">
              <a:buNone/>
            </a:pPr>
            <a:r>
              <a:rPr lang="ru-RU" altLang="ko-KR" i="1" dirty="0">
                <a:solidFill>
                  <a:srgbClr val="11069A"/>
                </a:solidFill>
              </a:rPr>
              <a:t>     В этих условиях все большее значение приобретает продвижение компетенций (навыков, знаний и установок), объединяемых термином </a:t>
            </a:r>
            <a:r>
              <a:rPr lang="ru-RU" altLang="ko-KR" b="1" i="1" dirty="0">
                <a:solidFill>
                  <a:srgbClr val="11069A"/>
                </a:solidFill>
              </a:rPr>
              <a:t>«</a:t>
            </a:r>
            <a:r>
              <a:rPr lang="ru-RU" altLang="ko-KR" b="1" i="1" dirty="0" err="1">
                <a:solidFill>
                  <a:srgbClr val="11069A"/>
                </a:solidFill>
              </a:rPr>
              <a:t>медийно</a:t>
            </a:r>
            <a:r>
              <a:rPr lang="ru-RU" altLang="ko-KR" b="1" i="1" dirty="0">
                <a:solidFill>
                  <a:srgbClr val="11069A"/>
                </a:solidFill>
              </a:rPr>
              <a:t>-информационная грамотность»,</a:t>
            </a:r>
            <a:r>
              <a:rPr lang="ru-RU" altLang="ko-KR" i="1" dirty="0">
                <a:solidFill>
                  <a:srgbClr val="11069A"/>
                </a:solidFill>
              </a:rPr>
              <a:t> обеспечивающих ответственное и безопасное, основанное на критическом мышлении использование сетей для свободного доступа, производства и обмена информацией и знаниями во всех языковых, культурных и социальных группах.</a:t>
            </a:r>
          </a:p>
        </p:txBody>
      </p:sp>
    </p:spTree>
    <p:extLst>
      <p:ext uri="{BB962C8B-B14F-4D97-AF65-F5344CB8AC3E}">
        <p14:creationId xmlns:p14="http://schemas.microsoft.com/office/powerpoint/2010/main" val="416969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xmlns="" id="{7E728777-F1DE-40D1-96CE-7B37EB18069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75819" y="254686"/>
            <a:ext cx="8640763" cy="577825"/>
          </a:xfrm>
        </p:spPr>
        <p:txBody>
          <a:bodyPr anchor="t">
            <a:normAutofit fontScale="90000"/>
          </a:bodyPr>
          <a:lstStyle/>
          <a:p>
            <a:r>
              <a:rPr lang="ru-RU" altLang="zh-HK" sz="3200" b="1" i="1" dirty="0">
                <a:solidFill>
                  <a:srgbClr val="11069A"/>
                </a:solidFill>
                <a:latin typeface="Arial" panose="020B0604020202020204" pitchFamily="34" charset="0"/>
              </a:rPr>
              <a:t>Меняющийся мир</a:t>
            </a:r>
            <a:r>
              <a:rPr lang="ru-RU" altLang="zh-HK" sz="3200" i="1" dirty="0">
                <a:solidFill>
                  <a:srgbClr val="11069A"/>
                </a:solidFill>
                <a:latin typeface="Arial" panose="020B0604020202020204" pitchFamily="34" charset="0"/>
              </a:rPr>
              <a:t> </a:t>
            </a:r>
            <a:br>
              <a:rPr lang="ru-RU" altLang="zh-HK" sz="3200" i="1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HK" sz="3200" i="1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HK" sz="3200" i="1" dirty="0">
                <a:solidFill>
                  <a:srgbClr val="11069A"/>
                </a:solidFill>
                <a:latin typeface="Arial" panose="020B0604020202020204" pitchFamily="34" charset="0"/>
              </a:rPr>
            </a:br>
            <a:endParaRPr lang="en-US" altLang="zh-TW" sz="28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1444" y="1296537"/>
            <a:ext cx="112730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3088" indent="-573088"/>
            <a:r>
              <a:rPr lang="en-US" altLang="zh-TW" sz="2400" b="1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3</a:t>
            </a:r>
            <a:r>
              <a:rPr lang="ru-RU" altLang="zh-TW" sz="2400" b="1" dirty="0">
                <a:solidFill>
                  <a:srgbClr val="11069A"/>
                </a:solidFill>
                <a:latin typeface="Arial" panose="020B0604020202020204" pitchFamily="34" charset="0"/>
              </a:rPr>
              <a:t> главные мировые тенденции:</a:t>
            </a:r>
            <a:br>
              <a:rPr lang="ru-RU" altLang="zh-TW" sz="2400" b="1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1. Революционное развитие ИКТ</a:t>
            </a:r>
            <a:b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2. Переход к обществам знаний</a:t>
            </a:r>
            <a:b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/>
            </a:r>
            <a:b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3. Новые способы обучения Сетевого Поколения</a:t>
            </a:r>
            <a:r>
              <a:rPr lang="en-US" altLang="zh-TW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/>
            </a:r>
            <a:br>
              <a:rPr lang="en-US" altLang="zh-TW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</a:b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 </a:t>
            </a:r>
            <a:r>
              <a:rPr lang="en-US" altLang="zh-TW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   </a:t>
            </a: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(</a:t>
            </a:r>
            <a:r>
              <a:rPr lang="en-US" altLang="zh-TW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Net Generation</a:t>
            </a:r>
            <a:r>
              <a:rPr lang="ru-RU" altLang="zh-TW" sz="2400" dirty="0">
                <a:solidFill>
                  <a:srgbClr val="11069A"/>
                </a:solidFill>
                <a:latin typeface="Arial" panose="020B0604020202020204" pitchFamily="34" charset="0"/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8289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57" y="0"/>
            <a:ext cx="6477000" cy="4320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38748" y="6150114"/>
            <a:ext cx="8909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Стрит-арт художник Паша Кас разбил вдребезги телевизоры в центре Алматы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ru-RU" sz="2000" dirty="0">
                <a:solidFill>
                  <a:schemeClr val="tx2"/>
                </a:solidFill>
              </a:rPr>
              <a:t>Автор: Виктор Магдеев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9228" y="4343400"/>
            <a:ext cx="8877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"Что я хочу донести своим перформансом? Какой смысл несет моя работа?</a:t>
            </a:r>
          </a:p>
          <a:p>
            <a:r>
              <a:rPr lang="ru-RU" dirty="0">
                <a:solidFill>
                  <a:schemeClr val="tx2"/>
                </a:solidFill>
              </a:rPr>
              <a:t>Мне кажется, именно сейчас,</a:t>
            </a:r>
            <a:r>
              <a:rPr lang="en-US" dirty="0">
                <a:solidFill>
                  <a:schemeClr val="tx2"/>
                </a:solidFill>
              </a:rPr>
              <a:t> </a:t>
            </a:r>
            <a:r>
              <a:rPr lang="ru-RU" dirty="0">
                <a:solidFill>
                  <a:schemeClr val="tx2"/>
                </a:solidFill>
              </a:rPr>
              <a:t>когда новости практически всех центральных СМИ стали</a:t>
            </a:r>
          </a:p>
          <a:p>
            <a:r>
              <a:rPr lang="ru-RU" dirty="0">
                <a:solidFill>
                  <a:schemeClr val="tx2"/>
                </a:solidFill>
              </a:rPr>
              <a:t>откровенно пропагандистскими, причем в самой</a:t>
            </a:r>
            <a:r>
              <a:rPr lang="en-US" dirty="0">
                <a:solidFill>
                  <a:schemeClr val="tx2"/>
                </a:solidFill>
              </a:rPr>
              <a:t> </a:t>
            </a:r>
            <a:r>
              <a:rPr lang="ru-RU" dirty="0">
                <a:solidFill>
                  <a:schemeClr val="tx2"/>
                </a:solidFill>
              </a:rPr>
              <a:t>откровенной форме насаждается</a:t>
            </a:r>
          </a:p>
          <a:p>
            <a:r>
              <a:rPr lang="ru-RU" dirty="0">
                <a:solidFill>
                  <a:schemeClr val="tx2"/>
                </a:solidFill>
              </a:rPr>
              <a:t>идеология противостояния между народами - сейчас самое время пригласить</a:t>
            </a:r>
            <a:r>
              <a:rPr lang="en-US" dirty="0">
                <a:solidFill>
                  <a:schemeClr val="tx2"/>
                </a:solidFill>
              </a:rPr>
              <a:t> </a:t>
            </a:r>
            <a:r>
              <a:rPr lang="ru-RU" dirty="0">
                <a:solidFill>
                  <a:schemeClr val="tx2"/>
                </a:solidFill>
              </a:rPr>
              <a:t>людей</a:t>
            </a:r>
          </a:p>
          <a:p>
            <a:r>
              <a:rPr lang="ru-RU" dirty="0">
                <a:solidFill>
                  <a:schemeClr val="tx2"/>
                </a:solidFill>
              </a:rPr>
              <a:t>к размышлению. Для этого необходимо в первую очередь отключить источники шума – </a:t>
            </a:r>
          </a:p>
          <a:p>
            <a:r>
              <a:rPr lang="ru-RU" dirty="0">
                <a:solidFill>
                  <a:schemeClr val="tx2"/>
                </a:solidFill>
              </a:rPr>
              <a:t>надо понять, где мы</a:t>
            </a:r>
            <a:r>
              <a:rPr lang="en-US" dirty="0">
                <a:solidFill>
                  <a:schemeClr val="tx2"/>
                </a:solidFill>
              </a:rPr>
              <a:t> </a:t>
            </a:r>
            <a:r>
              <a:rPr lang="ru-RU" dirty="0">
                <a:solidFill>
                  <a:schemeClr val="tx2"/>
                </a:solidFill>
              </a:rPr>
              <a:t>сейчас и что с нами происходит здесь.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6201"/>
            <a:ext cx="8991600" cy="685800"/>
          </a:xfrm>
        </p:spPr>
        <p:txBody>
          <a:bodyPr>
            <a:normAutofit fontScale="90000"/>
          </a:bodyPr>
          <a:lstStyle/>
          <a:p>
            <a:r>
              <a:rPr lang="ru-RU" altLang="en-US" b="1" dirty="0">
                <a:solidFill>
                  <a:srgbClr val="11069A"/>
                </a:solidFill>
              </a:rPr>
              <a:t>Риски в виртуальной среде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52600" y="1066800"/>
            <a:ext cx="8915400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en-US" sz="2400" b="1" dirty="0">
                <a:solidFill>
                  <a:schemeClr val="tx2"/>
                </a:solidFill>
              </a:rPr>
              <a:t>Зависимость от функций, выполняемых компьютером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доступ к информации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обработка информации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коммуникация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времяпрепровождение</a:t>
            </a:r>
          </a:p>
          <a:p>
            <a:pPr>
              <a:lnSpc>
                <a:spcPct val="80000"/>
              </a:lnSpc>
            </a:pPr>
            <a:r>
              <a:rPr lang="ru-RU" altLang="en-US" sz="2400" b="1" dirty="0">
                <a:solidFill>
                  <a:schemeClr val="tx2"/>
                </a:solidFill>
              </a:rPr>
              <a:t>Потеря конфиденциальности (приватности)</a:t>
            </a:r>
          </a:p>
          <a:p>
            <a:pPr lvl="1">
              <a:lnSpc>
                <a:spcPct val="8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Регистрация</a:t>
            </a:r>
          </a:p>
          <a:p>
            <a:pPr lvl="1">
              <a:lnSpc>
                <a:spcPct val="8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потеря чувствительности к нарушениям конфиденциальности</a:t>
            </a:r>
          </a:p>
          <a:p>
            <a:pPr lvl="1">
              <a:lnSpc>
                <a:spcPct val="8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опасность шантажа</a:t>
            </a:r>
          </a:p>
          <a:p>
            <a:pPr lvl="1">
              <a:lnSpc>
                <a:spcPct val="8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проницаемость личных границ (компьютерные вирусы)*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1" y="5562600"/>
            <a:ext cx="8668207" cy="128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en-US" dirty="0"/>
              <a:t>_____________________</a:t>
            </a:r>
          </a:p>
          <a:p>
            <a:pPr>
              <a:lnSpc>
                <a:spcPct val="9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*Сергеева О.В. Повседневность новых медиа. – Волгоград, 2010.</a:t>
            </a:r>
          </a:p>
          <a:p>
            <a:pPr>
              <a:lnSpc>
                <a:spcPct val="90000"/>
              </a:lnSpc>
            </a:pPr>
            <a:r>
              <a:rPr lang="ru-RU" altLang="en-US" sz="2400" dirty="0">
                <a:solidFill>
                  <a:schemeClr val="tx2"/>
                </a:solidFill>
              </a:rPr>
              <a:t>- С. 125-126.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6201"/>
            <a:ext cx="8991600" cy="685800"/>
          </a:xfrm>
        </p:spPr>
        <p:txBody>
          <a:bodyPr>
            <a:normAutofit fontScale="90000"/>
          </a:bodyPr>
          <a:lstStyle/>
          <a:p>
            <a:r>
              <a:rPr lang="ru-RU" altLang="en-US" b="1" dirty="0">
                <a:solidFill>
                  <a:srgbClr val="11069A"/>
                </a:solidFill>
              </a:rPr>
              <a:t>Риски в виртуальной среде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52600" y="1143000"/>
            <a:ext cx="8915400" cy="4114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en-US" sz="2400" b="1" dirty="0">
                <a:solidFill>
                  <a:schemeClr val="tx2"/>
                </a:solidFill>
              </a:rPr>
              <a:t>Ложная анонимность, безнаказанность</a:t>
            </a:r>
            <a:endParaRPr lang="ru-RU" altLang="en-US" sz="2400" dirty="0">
              <a:solidFill>
                <a:schemeClr val="tx2"/>
              </a:solidFill>
            </a:endParaRP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настойчивые провокации «друзей», подстрекательства к нанесению ущерба</a:t>
            </a:r>
          </a:p>
          <a:p>
            <a:r>
              <a:rPr lang="ru-RU" altLang="en-US" sz="2400" b="1" dirty="0">
                <a:solidFill>
                  <a:schemeClr val="tx2"/>
                </a:solidFill>
              </a:rPr>
              <a:t>Нарушения самооценки</a:t>
            </a:r>
            <a:endParaRPr lang="ru-RU" altLang="en-US" sz="2400" dirty="0">
              <a:solidFill>
                <a:schemeClr val="tx2"/>
              </a:solidFill>
            </a:endParaRP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контроль ситуации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самоактуализация</a:t>
            </a:r>
          </a:p>
          <a:p>
            <a:pPr lvl="1"/>
            <a:r>
              <a:rPr lang="ru-RU" altLang="en-US" sz="2400" dirty="0">
                <a:solidFill>
                  <a:schemeClr val="tx2"/>
                </a:solidFill>
              </a:rPr>
              <a:t>статус</a:t>
            </a:r>
            <a:r>
              <a:rPr lang="ru-RU" altLang="en-US" sz="2400" i="1" dirty="0">
                <a:solidFill>
                  <a:srgbClr val="11069A"/>
                </a:solidFill>
              </a:rPr>
              <a:t>  </a:t>
            </a:r>
            <a:endParaRPr lang="ru-RU" altLang="en-US" sz="2400" dirty="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6201"/>
            <a:ext cx="8991600" cy="865187"/>
          </a:xfrm>
        </p:spPr>
        <p:txBody>
          <a:bodyPr>
            <a:normAutofit/>
          </a:bodyPr>
          <a:lstStyle/>
          <a:p>
            <a:r>
              <a:rPr lang="ru-RU" altLang="en-US" b="1" dirty="0">
                <a:solidFill>
                  <a:srgbClr val="11069A"/>
                </a:solidFill>
              </a:rPr>
              <a:t>Риски в виртуальной среде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52600" y="1219202"/>
            <a:ext cx="8610600" cy="541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altLang="en-US" sz="2400" b="1" dirty="0">
                <a:solidFill>
                  <a:schemeClr val="tx2"/>
                </a:solidFill>
              </a:rPr>
              <a:t>Экономические риски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Стирание граней между рабочим временем </a:t>
            </a:r>
            <a:br>
              <a:rPr lang="ru-RU" altLang="en-US" sz="2400" dirty="0">
                <a:solidFill>
                  <a:schemeClr val="tx2"/>
                </a:solidFill>
              </a:rPr>
            </a:br>
            <a:r>
              <a:rPr lang="ru-RU" altLang="en-US" sz="2400" dirty="0">
                <a:solidFill>
                  <a:schemeClr val="tx2"/>
                </a:solidFill>
              </a:rPr>
              <a:t>и досугом – как норма, интенсификация исполнения служебных обязанностей, эксплуатации (Сергеева, с. 127-129)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Электронный шопинг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Электронный банкинг</a:t>
            </a:r>
          </a:p>
          <a:p>
            <a:pPr marL="0" indent="0">
              <a:buNone/>
            </a:pPr>
            <a:r>
              <a:rPr lang="ru-RU" altLang="en-US" sz="2400" b="1" dirty="0">
                <a:solidFill>
                  <a:schemeClr val="tx2"/>
                </a:solidFill>
              </a:rPr>
              <a:t>Риски контента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Контент, не соответствующий возрасту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Запрещенный законом контент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Отсутствие проверки контента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Нарушение авторских прав</a:t>
            </a:r>
          </a:p>
          <a:p>
            <a:pPr>
              <a:lnSpc>
                <a:spcPct val="80000"/>
              </a:lnSpc>
            </a:pPr>
            <a:endParaRPr lang="ru-RU" altLang="en-US" sz="2100" i="1" dirty="0">
              <a:solidFill>
                <a:srgbClr val="11069A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ru-RU" altLang="en-US" sz="1400" i="1" dirty="0">
              <a:solidFill>
                <a:srgbClr val="11069A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en-US" sz="1100" i="1" dirty="0">
                <a:solidFill>
                  <a:srgbClr val="11069A"/>
                </a:solidFill>
              </a:rPr>
              <a:t>    </a:t>
            </a:r>
            <a:endParaRPr lang="ru-RU" altLang="en-US" sz="1100" dirty="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1981200" y="1371601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i="1" dirty="0">
                <a:solidFill>
                  <a:schemeClr val="tx2"/>
                </a:solidFill>
              </a:rPr>
              <a:t>Деструктивные сообщества,</a:t>
            </a:r>
            <a:br>
              <a:rPr lang="ru-RU" altLang="en-US" i="1" dirty="0">
                <a:solidFill>
                  <a:schemeClr val="tx2"/>
                </a:solidFill>
              </a:rPr>
            </a:br>
            <a:r>
              <a:rPr lang="ru-RU" altLang="en-US" i="1" dirty="0">
                <a:solidFill>
                  <a:schemeClr val="tx2"/>
                </a:solidFill>
              </a:rPr>
              <a:t>культивирующие рискованное поведение</a:t>
            </a:r>
          </a:p>
          <a:p>
            <a:pPr eaLnBrk="1" hangingPunct="1"/>
            <a:r>
              <a:rPr lang="ru-RU" altLang="en-US" dirty="0">
                <a:solidFill>
                  <a:schemeClr val="tx2"/>
                </a:solidFill>
              </a:rPr>
              <a:t>Самоубийц</a:t>
            </a:r>
          </a:p>
          <a:p>
            <a:pPr eaLnBrk="1" hangingPunct="1"/>
            <a:r>
              <a:rPr lang="ru-RU" altLang="en-US" dirty="0">
                <a:solidFill>
                  <a:schemeClr val="tx2"/>
                </a:solidFill>
              </a:rPr>
              <a:t>Дог-хантеров</a:t>
            </a:r>
          </a:p>
          <a:p>
            <a:pPr eaLnBrk="1" hangingPunct="1"/>
            <a:r>
              <a:rPr lang="ru-RU" altLang="en-US" dirty="0">
                <a:solidFill>
                  <a:schemeClr val="tx2"/>
                </a:solidFill>
              </a:rPr>
              <a:t>Рисковых видов спорта (зацепинг, паркур)</a:t>
            </a:r>
          </a:p>
          <a:p>
            <a:pPr eaLnBrk="1" hangingPunct="1"/>
            <a:r>
              <a:rPr lang="ru-RU" altLang="en-US" dirty="0">
                <a:solidFill>
                  <a:schemeClr val="tx2"/>
                </a:solidFill>
              </a:rPr>
              <a:t>Религиозные секты</a:t>
            </a:r>
          </a:p>
          <a:p>
            <a:pPr eaLnBrk="1" hangingPunct="1"/>
            <a:endParaRPr lang="ru-RU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76201"/>
            <a:ext cx="8991600" cy="865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 b="1">
                <a:solidFill>
                  <a:srgbClr val="11069A"/>
                </a:solidFill>
              </a:rPr>
              <a:t>Риски в виртуальной среде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16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1981200" y="1371601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Поведенческие риски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Игры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Деятельность педофилов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Грубость и оскорбления на форумах, блогах и т.п.</a:t>
            </a:r>
          </a:p>
          <a:p>
            <a:r>
              <a:rPr lang="ru-RU" altLang="en-US" sz="2400" dirty="0">
                <a:solidFill>
                  <a:schemeClr val="tx2"/>
                </a:solidFill>
              </a:rPr>
              <a:t>Внебрачные отношения</a:t>
            </a:r>
            <a:br>
              <a:rPr lang="ru-RU" altLang="en-US" sz="2400" dirty="0">
                <a:solidFill>
                  <a:schemeClr val="tx2"/>
                </a:solidFill>
              </a:rPr>
            </a:br>
            <a:r>
              <a:rPr lang="ru-RU" altLang="en-US" sz="2400" dirty="0">
                <a:solidFill>
                  <a:schemeClr val="tx2"/>
                </a:solidFill>
              </a:rPr>
              <a:t>     ◊  разрушение семьи</a:t>
            </a:r>
            <a:br>
              <a:rPr lang="ru-RU" altLang="en-US" sz="2400" dirty="0">
                <a:solidFill>
                  <a:schemeClr val="tx2"/>
                </a:solidFill>
              </a:rPr>
            </a:br>
            <a:r>
              <a:rPr lang="ru-RU" altLang="en-US" sz="2400" dirty="0">
                <a:solidFill>
                  <a:schemeClr val="tx2"/>
                </a:solidFill>
              </a:rPr>
              <a:t>     ◊  жертвы брачных аферистов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76201"/>
            <a:ext cx="8991600" cy="865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 b="1">
                <a:solidFill>
                  <a:srgbClr val="11069A"/>
                </a:solidFill>
              </a:rPr>
              <a:t>Риски в виртуальной среде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en-US" sz="3600" b="1" dirty="0">
                <a:solidFill>
                  <a:schemeClr val="tx2"/>
                </a:solidFill>
                <a:latin typeface="Arial" charset="0"/>
              </a:rPr>
              <a:t>Медийная и информационная грамотность: назначение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ru-RU" altLang="en-US" dirty="0"/>
          </a:p>
          <a:p>
            <a:pPr eaLnBrk="1" hangingPunct="1"/>
            <a:r>
              <a:rPr lang="ru-RU" altLang="en-US" dirty="0">
                <a:solidFill>
                  <a:schemeClr val="tx2"/>
                </a:solidFill>
              </a:rPr>
              <a:t>Возможность/способность принимать решения с учетом полноты всей имеющейся информации.*</a:t>
            </a:r>
          </a:p>
          <a:p>
            <a:r>
              <a:rPr lang="ru-RU" altLang="en-US" dirty="0">
                <a:solidFill>
                  <a:schemeClr val="tx2"/>
                </a:solidFill>
              </a:rPr>
              <a:t>Противодействие «использованию современных ИКТ с целью манипулирования сознанием и поведением людей, как со стороны отдельных недобросовестных лиц, так и целых сообществ</a:t>
            </a:r>
            <a:r>
              <a:rPr lang="ru-RU" altLang="en-US" dirty="0" smtClean="0">
                <a:solidFill>
                  <a:schemeClr val="tx2"/>
                </a:solidFill>
              </a:rPr>
              <a:t>»**</a:t>
            </a:r>
            <a:endParaRPr lang="ru-RU" altLang="en-US" dirty="0">
              <a:solidFill>
                <a:schemeClr val="tx2"/>
              </a:solidFill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en-US" dirty="0" smtClean="0">
                <a:solidFill>
                  <a:schemeClr val="tx2"/>
                </a:solidFill>
              </a:rPr>
              <a:t>________________________</a:t>
            </a:r>
            <a:endParaRPr lang="ru-RU" altLang="en-US" dirty="0">
              <a:solidFill>
                <a:schemeClr val="tx2"/>
              </a:solidFill>
            </a:endParaRPr>
          </a:p>
          <a:p>
            <a:pPr marL="287338" indent="-287338" eaLnBrk="1" hangingPunct="1">
              <a:buNone/>
            </a:pPr>
            <a:r>
              <a:rPr lang="ru-RU" altLang="en-US" sz="2000" b="1" dirty="0" smtClean="0">
                <a:solidFill>
                  <a:schemeClr val="tx2"/>
                </a:solidFill>
              </a:rPr>
              <a:t>*  </a:t>
            </a:r>
            <a:r>
              <a:rPr lang="ru-RU" altLang="en-US" sz="2000" b="1" dirty="0" err="1" smtClean="0">
                <a:solidFill>
                  <a:schemeClr val="tx2"/>
                </a:solidFill>
              </a:rPr>
              <a:t>Медийная</a:t>
            </a:r>
            <a:r>
              <a:rPr lang="ru-RU" altLang="en-US" sz="2000" b="1" dirty="0" smtClean="0">
                <a:solidFill>
                  <a:schemeClr val="tx2"/>
                </a:solidFill>
              </a:rPr>
              <a:t> </a:t>
            </a:r>
            <a:r>
              <a:rPr lang="ru-RU" altLang="en-US" sz="2000" b="1" dirty="0">
                <a:solidFill>
                  <a:schemeClr val="tx2"/>
                </a:solidFill>
              </a:rPr>
              <a:t>и информационная грамотность: программа обучения педагогов. – Париж: ООН по вопросам образования, науки и культуры, 2012. – 199 с.</a:t>
            </a:r>
            <a:r>
              <a:rPr lang="ru-RU" altLang="en-US" sz="2000" dirty="0">
                <a:solidFill>
                  <a:schemeClr val="tx2"/>
                </a:solidFill>
              </a:rPr>
              <a:t> (</a:t>
            </a:r>
            <a:r>
              <a:rPr lang="en-US" altLang="en-US" sz="2000" dirty="0">
                <a:solidFill>
                  <a:schemeClr val="tx2"/>
                </a:solidFill>
              </a:rPr>
              <a:t>c</a:t>
            </a:r>
            <a:r>
              <a:rPr lang="ru-RU" altLang="en-US" sz="2000" dirty="0">
                <a:solidFill>
                  <a:schemeClr val="tx2"/>
                </a:solidFill>
              </a:rPr>
              <a:t>. 18) </a:t>
            </a:r>
            <a:endParaRPr lang="ru-RU" altLang="en-US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altLang="en-US" sz="2000" b="1" dirty="0" smtClean="0"/>
              <a:t>** Московская </a:t>
            </a:r>
            <a:r>
              <a:rPr lang="ru-RU" altLang="en-US" sz="2000" b="1" dirty="0"/>
              <a:t>декларация о медиа- и информационной грамотности. -- Москва, 26 июня 2012 г.</a:t>
            </a:r>
          </a:p>
        </p:txBody>
      </p:sp>
    </p:spTree>
    <p:extLst>
      <p:ext uri="{BB962C8B-B14F-4D97-AF65-F5344CB8AC3E}">
        <p14:creationId xmlns:p14="http://schemas.microsoft.com/office/powerpoint/2010/main" val="6338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5 опасностей виртуального общения</a:t>
            </a:r>
            <a:endParaRPr lang="ru-RU" altLang="en-US" sz="36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1905000" y="685800"/>
            <a:ext cx="8610600" cy="6019800"/>
          </a:xfrm>
        </p:spPr>
        <p:txBody>
          <a:bodyPr>
            <a:noAutofit/>
          </a:bodyPr>
          <a:lstStyle/>
          <a:p>
            <a:pPr marL="339725" indent="-339725">
              <a:buFont typeface="+mj-lt"/>
              <a:buAutoNum type="arabicPeriod"/>
            </a:pPr>
            <a:r>
              <a:rPr lang="ru-RU" sz="2200" b="1" dirty="0">
                <a:solidFill>
                  <a:schemeClr val="tx2"/>
                </a:solidFill>
              </a:rPr>
              <a:t>Неадекватная самооценка </a:t>
            </a:r>
            <a:r>
              <a:rPr lang="ru-RU" sz="2200" dirty="0">
                <a:solidFill>
                  <a:schemeClr val="tx2"/>
                </a:solidFill>
              </a:rPr>
              <a:t>(«синдром Снежаны», относитесь к «лайкам» с иронией. Все-таки мы живем не в виртуальном, а в реальном мире)</a:t>
            </a:r>
          </a:p>
          <a:p>
            <a:pPr marL="339725" indent="-339725">
              <a:buFont typeface="+mj-lt"/>
              <a:buAutoNum type="arabicPeriod"/>
            </a:pPr>
            <a:r>
              <a:rPr lang="ru-RU" sz="2200" b="1" dirty="0">
                <a:solidFill>
                  <a:schemeClr val="tx2"/>
                </a:solidFill>
              </a:rPr>
              <a:t>Зависть и агрессия </a:t>
            </a:r>
            <a:r>
              <a:rPr lang="ru-RU" sz="2200" dirty="0">
                <a:solidFill>
                  <a:schemeClr val="tx2"/>
                </a:solidFill>
              </a:rPr>
              <a:t>(лучше размещать в соцсетях фото попроще. А успехами делиться с самыми близкими: теми, кто искренне за вас порадуется)</a:t>
            </a:r>
          </a:p>
          <a:p>
            <a:pPr marL="339725" indent="-339725">
              <a:buFont typeface="+mj-lt"/>
              <a:buAutoNum type="arabicPeriod"/>
            </a:pPr>
            <a:r>
              <a:rPr lang="ru-RU" sz="2200" b="1" dirty="0">
                <a:solidFill>
                  <a:schemeClr val="tx2"/>
                </a:solidFill>
              </a:rPr>
              <a:t>Мошенники</a:t>
            </a:r>
            <a:r>
              <a:rPr lang="ru-RU" sz="2200" dirty="0">
                <a:solidFill>
                  <a:schemeClr val="tx2"/>
                </a:solidFill>
              </a:rPr>
              <a:t> (не выкладывайте слишком много информации о себе и не добавляйте в друзья всех подряд – только тех, кого хорошо знаете)</a:t>
            </a:r>
          </a:p>
          <a:p>
            <a:pPr marL="339725" indent="-339725">
              <a:buFont typeface="+mj-lt"/>
              <a:buAutoNum type="arabicPeriod"/>
            </a:pPr>
            <a:r>
              <a:rPr lang="ru-RU" sz="2200" b="1" dirty="0" err="1">
                <a:solidFill>
                  <a:schemeClr val="tx2"/>
                </a:solidFill>
              </a:rPr>
              <a:t>П</a:t>
            </a:r>
            <a:r>
              <a:rPr lang="en-US" sz="2200" b="1" dirty="0" err="1">
                <a:solidFill>
                  <a:schemeClr val="tx2"/>
                </a:solidFill>
              </a:rPr>
              <a:t>одмена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реальной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жизни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виртуальной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dirty="0">
                <a:solidFill>
                  <a:schemeClr val="tx2"/>
                </a:solidFill>
              </a:rPr>
              <a:t>(не сидите в сети слишком долго: компьютерная зависимость лечится с трудом! Иногда даже требуется лечение в психиатрической больнице)</a:t>
            </a:r>
          </a:p>
          <a:p>
            <a:pPr marL="339725" indent="-339725">
              <a:buFont typeface="+mj-lt"/>
              <a:buAutoNum type="arabicPeriod"/>
            </a:pPr>
            <a:r>
              <a:rPr lang="ru-RU" sz="2200" b="1" dirty="0">
                <a:solidFill>
                  <a:schemeClr val="tx2"/>
                </a:solidFill>
              </a:rPr>
              <a:t>Потеря работы </a:t>
            </a:r>
            <a:r>
              <a:rPr lang="ru-RU" sz="2200" dirty="0">
                <a:solidFill>
                  <a:schemeClr val="tx2"/>
                </a:solidFill>
              </a:rPr>
              <a:t>(По данным отчета </a:t>
            </a:r>
            <a:r>
              <a:rPr lang="en-US" sz="2200" dirty="0">
                <a:solidFill>
                  <a:schemeClr val="tx2"/>
                </a:solidFill>
              </a:rPr>
              <a:t>CareerBuilder</a:t>
            </a:r>
            <a:r>
              <a:rPr lang="ru-RU" sz="2200" dirty="0">
                <a:solidFill>
                  <a:schemeClr val="tx2"/>
                </a:solidFill>
              </a:rPr>
              <a:t>, 45% работодателей просматривают страничку соискателей в соцсетях. При этом 35% из них отказывают потенциальным работникам, обнаружив провокационные фотографии или комментарии (особенно демонстрирующие любовь к алкоголю)</a:t>
            </a:r>
            <a:endParaRPr lang="ru-RU" altLang="en-US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10972800" cy="914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dirty="0" smtClean="0">
                <a:solidFill>
                  <a:schemeClr val="tx2"/>
                </a:solidFill>
              </a:rPr>
              <a:t>КРИТИЧЕСКОЕ МЫШЛЕНИЕ </a:t>
            </a:r>
            <a:br>
              <a:rPr lang="ru-RU" altLang="ru-RU" sz="3600" b="1" dirty="0" smtClean="0">
                <a:solidFill>
                  <a:schemeClr val="tx2"/>
                </a:solidFill>
              </a:rPr>
            </a:br>
            <a:r>
              <a:rPr lang="ru-RU" altLang="ru-RU" sz="3600" b="1" dirty="0" smtClean="0">
                <a:solidFill>
                  <a:schemeClr val="tx2"/>
                </a:solidFill>
              </a:rPr>
              <a:t>(определения)</a:t>
            </a:r>
            <a:endParaRPr lang="en-US" altLang="ru-RU" sz="3600" b="1" dirty="0" smtClean="0">
              <a:solidFill>
                <a:schemeClr val="tx2"/>
              </a:solidFill>
            </a:endParaRPr>
          </a:p>
        </p:txBody>
      </p:sp>
      <p:sp>
        <p:nvSpPr>
          <p:cNvPr id="512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203200" y="1447800"/>
            <a:ext cx="11988800" cy="44196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pitchFamily="34" charset="0"/>
              <a:buNone/>
              <a:defRPr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Критическое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мышление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- это открытое мышление, дающее возможность анализировать, обобщать полученную информацию и рефлексировать учебный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процесс (Марина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Пильская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Критичность ума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– это такое его свойство, когда человек умеет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правильно оценивать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мысли, свои и чужие, критически относиться к информации, когда он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способен анализировать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все выдвигаемые положения и выводы, а не принимать их на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веру (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Дайана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Халперн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Критическое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мышление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— это использование когнитивных техник или стратегий, которые увеличивают вероятность получения желаемого конечного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результата (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Дайана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Халперн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alt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762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/>
                </a:solidFill>
              </a:rPr>
              <a:t>Из блога студентки НУ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1143000"/>
            <a:ext cx="6502400" cy="472440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>
                <a:solidFill>
                  <a:schemeClr val="tx2"/>
                </a:solidFill>
              </a:rPr>
              <a:t>...Что касается нас, пожалуй самой большой проблемой с которой сталкиваются иностранные преподаватели в работе с нашими студентами – это наша привычка заучивать, а не мыслить. Мы привыкли искать единственно правильный ответ, или «узнав» его у преподавателя – выучить и пересказать на экзамене, и получить свою «заслуженную» пятерку. Однако здесь этого не достаточно, приходится перевернуть множественное количество научных журналов, статей, публикаций в поисках своего, нового и неординарного ответа. </a:t>
            </a:r>
            <a:r>
              <a:rPr lang="ru-RU" u="sng" dirty="0">
                <a:hlinkClick r:id="rId3"/>
              </a:rPr>
              <a:t>http://seidimbek.yvision.kz/post/241107</a:t>
            </a:r>
            <a:endParaRPr lang="ru-R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272481"/>
            <a:ext cx="5892800" cy="34614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14415B0-73B5-41C4-B91B-004BFCF5D29D}"/>
              </a:ext>
            </a:extLst>
          </p:cNvPr>
          <p:cNvSpPr txBox="1"/>
          <p:nvPr/>
        </p:nvSpPr>
        <p:spPr>
          <a:xfrm>
            <a:off x="508000" y="5943601"/>
            <a:ext cx="869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Критическое мышление – основа информационной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3170086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158877" y="152401"/>
            <a:ext cx="99155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zh-TW" sz="3600" b="1" i="1" dirty="0">
                <a:solidFill>
                  <a:srgbClr val="11069A"/>
                </a:solidFill>
              </a:rPr>
              <a:t>Переход к обществам знаний</a:t>
            </a:r>
            <a:endParaRPr lang="ru-RU" altLang="en-US" sz="3600" b="1" i="1" dirty="0">
              <a:solidFill>
                <a:srgbClr val="11069A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95291" y="1947208"/>
            <a:ext cx="11491909" cy="223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indent="860425" algn="just" eaLnBrk="1" hangingPunct="1">
              <a:lnSpc>
                <a:spcPct val="150000"/>
              </a:lnSpc>
            </a:pPr>
            <a:r>
              <a:rPr kumimoji="1" lang="ru-RU" altLang="zh-TW" sz="2400" dirty="0">
                <a:solidFill>
                  <a:srgbClr val="11069A"/>
                </a:solidFill>
              </a:rPr>
              <a:t>Будущие работники обществ знаний должны иметь способности не только получать информацию, но также трансформировать ее в знание, которое вооружает их для улучшения качества их жизни и их достойного вклада в </a:t>
            </a:r>
            <a:r>
              <a:rPr kumimoji="1" lang="ru-RU" altLang="zh-TW" sz="2400" dirty="0" smtClean="0">
                <a:solidFill>
                  <a:srgbClr val="11069A"/>
                </a:solidFill>
              </a:rPr>
              <a:t>социальное </a:t>
            </a:r>
            <a:r>
              <a:rPr kumimoji="1" lang="ru-RU" altLang="zh-TW" sz="2400" dirty="0">
                <a:solidFill>
                  <a:srgbClr val="11069A"/>
                </a:solidFill>
              </a:rPr>
              <a:t>и экономическое развитие их общества</a:t>
            </a:r>
            <a:endParaRPr kumimoji="1" lang="ru-RU" altLang="en-US" sz="2400" dirty="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0"/>
            <a:ext cx="5524500" cy="5314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1" y="5486401"/>
            <a:ext cx="7754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Все, что мы слышим, является мнением, а не фактом. 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Все, что мы видим, является наблюдением, а не правдой 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(Марк Аврелий) 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C43B05CC-A47B-4AFC-AA6C-FC5B65CEA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0687" y="188914"/>
            <a:ext cx="9387385" cy="1139825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 smtClean="0">
                <a:solidFill>
                  <a:srgbClr val="11069A"/>
                </a:solidFill>
                <a:latin typeface="Arial" panose="020B0604020202020204" pitchFamily="34" charset="0"/>
              </a:rPr>
              <a:t>Пути продвижения МИГ в Казахстане</a:t>
            </a:r>
            <a:endParaRPr lang="ru-RU" altLang="ru-RU" sz="3600" b="1" dirty="0">
              <a:solidFill>
                <a:srgbClr val="11069A"/>
              </a:solidFill>
              <a:latin typeface="Arial" panose="020B0604020202020204" pitchFamily="34" charset="0"/>
            </a:endParaRPr>
          </a:p>
        </p:txBody>
      </p:sp>
      <p:sp>
        <p:nvSpPr>
          <p:cNvPr id="89108" name="Rectangle 20">
            <a:extLst>
              <a:ext uri="{FF2B5EF4-FFF2-40B4-BE49-F238E27FC236}">
                <a16:creationId xmlns:a16="http://schemas.microsoft.com/office/drawing/2014/main" xmlns="" id="{CC5CEA3C-E3CC-4014-B969-44C39BE1C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2764" y="1576389"/>
            <a:ext cx="10522423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Тренинги для студентов и преподавателей университета</a:t>
            </a:r>
            <a:endParaRPr kumimoji="1" lang="ru-RU" altLang="zh-TW" sz="2400" dirty="0">
              <a:solidFill>
                <a:srgbClr val="1106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>
              <a:spcBef>
                <a:spcPts val="1200"/>
              </a:spcBef>
            </a:pP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2) Создание открытых информационных ресурсов по МИГ (</a:t>
            </a:r>
            <a:r>
              <a:rPr kumimoji="1" lang="en-US" altLang="zh-TW" sz="2400" dirty="0" err="1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LibGuides</a:t>
            </a:r>
            <a:r>
              <a:rPr kumimoji="1" lang="en-US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, </a:t>
            </a: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видео-инструкции (</a:t>
            </a:r>
            <a:r>
              <a:rPr kumimoji="1" lang="en-US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CREDO</a:t>
            </a: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</a:t>
            </a:r>
            <a:r>
              <a:rPr kumimoji="1" lang="en-US" altLang="zh-TW" sz="24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,</a:t>
            </a:r>
            <a:r>
              <a:rPr kumimoji="1" lang="en-US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статьи в институциональном </a:t>
            </a:r>
            <a:r>
              <a:rPr kumimoji="1" lang="ru-RU" altLang="zh-TW" sz="2400" dirty="0" err="1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репозитории</a:t>
            </a: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НУ)</a:t>
            </a:r>
          </a:p>
          <a:p>
            <a:pPr marL="341313" indent="-341313">
              <a:spcBef>
                <a:spcPts val="1200"/>
              </a:spcBef>
            </a:pP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3) Проведение семинаров-тренингов по МИГ для библиотекарей Казахстана</a:t>
            </a:r>
          </a:p>
          <a:p>
            <a:pPr marL="341313" indent="-341313">
              <a:spcBef>
                <a:spcPts val="1200"/>
              </a:spcBef>
            </a:pPr>
            <a:r>
              <a:rPr kumimoji="1" lang="ru-RU" altLang="zh-TW" sz="24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4</a:t>
            </a:r>
            <a:r>
              <a:rPr kumimoji="1" lang="ru-RU" altLang="zh-TW" sz="2400" i="1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) Интеграция курсов по МИГ в учебные программы общеобразовательных и высших учебных заведений</a:t>
            </a:r>
          </a:p>
          <a:p>
            <a:endParaRPr kumimoji="1" lang="en-US" altLang="zh-TW" sz="24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2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C43B05CC-A47B-4AFC-AA6C-FC5B65CEA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421" y="93378"/>
            <a:ext cx="11859904" cy="780077"/>
          </a:xfrm>
        </p:spPr>
        <p:txBody>
          <a:bodyPr>
            <a:normAutofit/>
          </a:bodyPr>
          <a:lstStyle/>
          <a:p>
            <a:pPr marL="457200" indent="-457200" algn="ctr"/>
            <a:r>
              <a:rPr kumimoji="1" lang="ru-RU" altLang="zh-TW" sz="3600" dirty="0">
                <a:solidFill>
                  <a:srgbClr val="1106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Тренинги для студентов и </a:t>
            </a:r>
            <a:r>
              <a:rPr kumimoji="1" lang="ru-RU" altLang="zh-TW" sz="3600" dirty="0" smtClean="0">
                <a:solidFill>
                  <a:srgbClr val="1106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преподавателей НУ</a:t>
            </a:r>
            <a:endParaRPr kumimoji="1" lang="ru-RU" altLang="zh-TW" sz="3600" dirty="0">
              <a:solidFill>
                <a:srgbClr val="1106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108" name="Rectangle 20">
            <a:extLst>
              <a:ext uri="{FF2B5EF4-FFF2-40B4-BE49-F238E27FC236}">
                <a16:creationId xmlns:a16="http://schemas.microsoft.com/office/drawing/2014/main" xmlns="" id="{CC5CEA3C-E3CC-4014-B969-44C39BE1C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2764" y="1576389"/>
            <a:ext cx="10522423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информации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избежать хищных журналов/конференций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Авторское право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spcBef>
                <a:spcPts val="1200"/>
              </a:spcBef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избежать плагиата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Форум «Неделя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медийной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информационной грамотности»-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200"/>
              </a:spcBef>
              <a:buFontTx/>
              <a:buChar char="-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endParaRPr kumimoji="1" lang="ru-RU" altLang="zh-TW" sz="2400" dirty="0">
              <a:solidFill>
                <a:srgbClr val="1106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zh-TW" sz="24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84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150"/>
            <a:ext cx="10972800" cy="718473"/>
          </a:xfrm>
        </p:spPr>
        <p:txBody>
          <a:bodyPr/>
          <a:lstStyle/>
          <a:p>
            <a:pPr algn="ctr"/>
            <a:r>
              <a:rPr lang="ru-RU" dirty="0" smtClean="0"/>
              <a:t>Тематические путеводители (</a:t>
            </a:r>
            <a:r>
              <a:rPr lang="en-US" dirty="0" err="1" smtClean="0"/>
              <a:t>LibGuides</a:t>
            </a:r>
            <a:r>
              <a:rPr lang="ru-RU" dirty="0" smtClean="0"/>
              <a:t>)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759" y="726991"/>
            <a:ext cx="7505067" cy="611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6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C43B05CC-A47B-4AFC-AA6C-FC5B65CEA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0687" y="11490"/>
            <a:ext cx="9387385" cy="1139825"/>
          </a:xfrm>
        </p:spPr>
        <p:txBody>
          <a:bodyPr>
            <a:normAutofit/>
          </a:bodyPr>
          <a:lstStyle/>
          <a:p>
            <a:pPr marL="341313" indent="-341313" algn="ctr">
              <a:spcBef>
                <a:spcPts val="1200"/>
              </a:spcBef>
            </a:pPr>
            <a:r>
              <a:rPr kumimoji="1" lang="ru-RU" altLang="zh-TW" sz="3200" dirty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Проведение семинаров-тренингов по МИГ для библиотекарей Казахстана</a:t>
            </a:r>
          </a:p>
        </p:txBody>
      </p:sp>
      <p:sp>
        <p:nvSpPr>
          <p:cNvPr id="89108" name="Rectangle 20">
            <a:extLst>
              <a:ext uri="{FF2B5EF4-FFF2-40B4-BE49-F238E27FC236}">
                <a16:creationId xmlns:a16="http://schemas.microsoft.com/office/drawing/2014/main" xmlns="" id="{CC5CEA3C-E3CC-4014-B969-44C39BE1C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955" y="1126005"/>
            <a:ext cx="11696131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ru-RU" altLang="zh-TW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ренинг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Участие библиотеки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 формировании информационной и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медийной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грамотности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» в рамках семинара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семинар «Современная вузовская библиотека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образовательно-информационный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среде: опыт, проблемы 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решения» (Алматы,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Нархоз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5 февраля 2016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г.)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Инициирование и участие в международной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научно-практической конференции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«Продвижение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медийной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и информационной грамотности с целью повышения информационной культуры общества в Республике Казахстан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»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(Алматы, Казахский национальный университет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имени аль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Фараби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25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ноября 2016 г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Семинар-тренинг «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Медийная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и информационная грамотность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» (Астана, Назарбаев Университет, 22 -23 января 2018 г., совместно с международным центром журналистики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MediaNet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k-KZ" sz="24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международной организацией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IREX Europe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Встреча-семинар «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Внедрение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медийной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и информационной грамотности в Центральной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Азии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» (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Астана, Назарбаев Университет,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при поддержке </a:t>
            </a:r>
            <a:r>
              <a:rPr lang="ru-RU" sz="2400" dirty="0" smtClean="0"/>
              <a:t>Кластерного </a:t>
            </a:r>
            <a:r>
              <a:rPr lang="ru-RU" sz="2400" dirty="0"/>
              <a:t>Бюро ЮНЕСКО в Алматы по Казахстану, Кыргызстану, Таджикистану и </a:t>
            </a:r>
            <a:r>
              <a:rPr lang="ru-RU" sz="2400" dirty="0" smtClean="0"/>
              <a:t>Узбекистану,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24 октября 2018 г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.)</a:t>
            </a:r>
            <a:endParaRPr kumimoji="1" lang="en-US" altLang="zh-TW" sz="24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C43B05CC-A47B-4AFC-AA6C-FC5B65CEA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0687" y="11490"/>
            <a:ext cx="9387385" cy="1139825"/>
          </a:xfrm>
        </p:spPr>
        <p:txBody>
          <a:bodyPr>
            <a:normAutofit/>
          </a:bodyPr>
          <a:lstStyle/>
          <a:p>
            <a:pPr marL="341313" indent="-341313" algn="ctr">
              <a:spcBef>
                <a:spcPts val="1200"/>
              </a:spcBef>
            </a:pPr>
            <a:r>
              <a:rPr kumimoji="1" lang="ru-RU" altLang="zh-TW" sz="3200" dirty="0" smtClean="0">
                <a:solidFill>
                  <a:srgbClr val="11069A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Использованные источники</a:t>
            </a:r>
            <a:endParaRPr kumimoji="1" lang="ru-RU" altLang="zh-TW" sz="3200" dirty="0">
              <a:solidFill>
                <a:srgbClr val="11069A"/>
              </a:solidFill>
              <a:latin typeface="Arial" panose="020B0604020202020204" pitchFamily="34" charset="0"/>
              <a:ea typeface="新細明體" panose="02020500000000000000" pitchFamily="18" charset="-120"/>
              <a:cs typeface="Arial" panose="020B0604020202020204" pitchFamily="34" charset="0"/>
            </a:endParaRPr>
          </a:p>
        </p:txBody>
      </p:sp>
      <p:sp>
        <p:nvSpPr>
          <p:cNvPr id="89108" name="Rectangle 20">
            <a:extLst>
              <a:ext uri="{FF2B5EF4-FFF2-40B4-BE49-F238E27FC236}">
                <a16:creationId xmlns:a16="http://schemas.microsoft.com/office/drawing/2014/main" xmlns="" id="{CC5CEA3C-E3CC-4014-B969-44C39BE1C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659" y="1317077"/>
            <a:ext cx="11696131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zh-HK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Исследование </a:t>
            </a:r>
            <a:r>
              <a:rPr lang="ru-RU" altLang="zh-HK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эгидой ЮНЕСКО «Грамотность </a:t>
            </a:r>
            <a:r>
              <a:rPr lang="ru-RU" altLang="zh-HK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компетенции, требуемые для участия в обществе знаний» (2013) (Авторы: Элис Ли</a:t>
            </a:r>
            <a:r>
              <a:rPr lang="ru-RU" altLang="zh-HK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HK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zh-HK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Н.И.Гендина</a:t>
            </a:r>
            <a:r>
              <a:rPr lang="ru-RU" altLang="zh-HK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altLang="zh-HK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др.</a:t>
            </a:r>
            <a:r>
              <a:rPr lang="en-US" altLang="zh-HK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zh-HK" sz="24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Гендина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Н.И. Курс «Основы информационной культуры личности как инструмент формирования креативной/творческой личности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Терещенко О.В.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Медийная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информационная грамотность как инструмент предупреждения рисков в виртуальной среде.</a:t>
            </a: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26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E5E53A98-CBFD-469F-B8DC-BCA74199D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B837E49-AA30-4650-BDAB-ED64ACAEA0FA}" type="slidenum">
              <a:rPr lang="ru-RU" altLang="en-US">
                <a:latin typeface="Garamond" panose="02020404030301010803" pitchFamily="18" charset="0"/>
              </a:rPr>
              <a:pPr eaLnBrk="1" hangingPunct="1"/>
              <a:t>46</a:t>
            </a:fld>
            <a:endParaRPr lang="ru-RU" altLang="en-US">
              <a:latin typeface="Garamond" panose="02020404030301010803" pitchFamily="18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xmlns="" id="{75752F1E-CF96-4A09-BD00-351900FD9E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170114" y="2441860"/>
            <a:ext cx="7850187" cy="13335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4300" b="1" dirty="0">
                <a:solidFill>
                  <a:srgbClr val="11069A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1407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685800"/>
          </a:xfrm>
        </p:spPr>
        <p:txBody>
          <a:bodyPr>
            <a:normAutofit/>
          </a:bodyPr>
          <a:lstStyle/>
          <a:p>
            <a:pPr algn="ctr" defTabSz="684610"/>
            <a:r>
              <a:rPr lang="ru-RU" altLang="en-US" sz="3600" b="1" dirty="0">
                <a:solidFill>
                  <a:srgbClr val="11069A"/>
                </a:solidFill>
                <a:latin typeface="Arial" pitchFamily="34" charset="0"/>
              </a:rPr>
              <a:t>Общество знаний (ОЗ) 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11582400" cy="5715000"/>
          </a:xfrm>
        </p:spPr>
        <p:txBody>
          <a:bodyPr>
            <a:noAutofit/>
          </a:bodyPr>
          <a:lstStyle/>
          <a:p>
            <a:pPr marL="627063" indent="-627063" defTabSz="684610">
              <a:lnSpc>
                <a:spcPct val="80000"/>
              </a:lnSpc>
              <a:buNone/>
            </a:pPr>
            <a:r>
              <a:rPr lang="ru-RU" altLang="en-US" sz="2400" b="1" i="1" dirty="0">
                <a:solidFill>
                  <a:srgbClr val="1106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Общество знаний (ОЗ)– это динамично развивающееся общество, для которого характерно следующее:</a:t>
            </a:r>
          </a:p>
          <a:p>
            <a:pPr defTabSz="684610">
              <a:lnSpc>
                <a:spcPct val="80000"/>
              </a:lnSpc>
              <a:buNone/>
            </a:pPr>
            <a:endParaRPr lang="ru-RU" altLang="en-US" sz="2400" b="1" i="1" dirty="0">
              <a:solidFill>
                <a:srgbClr val="11069A"/>
              </a:solidFill>
            </a:endParaRPr>
          </a:p>
          <a:p>
            <a:pPr defTabSz="684610">
              <a:lnSpc>
                <a:spcPct val="80000"/>
              </a:lnSpc>
            </a:pPr>
            <a:r>
              <a:rPr lang="ru-RU" altLang="en-US" sz="2400" dirty="0">
                <a:solidFill>
                  <a:srgbClr val="11069A"/>
                </a:solidFill>
              </a:rPr>
              <a:t>осознается роль знания как фактора успеха в любой сфере деятельности; </a:t>
            </a:r>
          </a:p>
          <a:p>
            <a:pPr defTabSz="684610">
              <a:lnSpc>
                <a:spcPct val="80000"/>
              </a:lnSpc>
            </a:pPr>
            <a:r>
              <a:rPr lang="ru-RU" altLang="en-US" sz="2400" dirty="0">
                <a:solidFill>
                  <a:srgbClr val="11069A"/>
                </a:solidFill>
              </a:rPr>
              <a:t>существует постоянная потребность в новых знаниях, необходимых для решения новых задач, создания новых видов продукции и услуг; </a:t>
            </a:r>
          </a:p>
          <a:p>
            <a:pPr defTabSz="684610">
              <a:lnSpc>
                <a:spcPct val="80000"/>
              </a:lnSpc>
            </a:pPr>
            <a:r>
              <a:rPr lang="ru-RU" altLang="en-US" sz="2400" dirty="0">
                <a:solidFill>
                  <a:srgbClr val="11069A"/>
                </a:solidFill>
              </a:rPr>
              <a:t>эффективно функционируют системы производства знаний и передачи знаний; </a:t>
            </a:r>
          </a:p>
          <a:p>
            <a:pPr defTabSz="684610">
              <a:lnSpc>
                <a:spcPct val="80000"/>
              </a:lnSpc>
            </a:pPr>
            <a:r>
              <a:rPr lang="ru-RU" altLang="en-US" sz="2400" dirty="0">
                <a:solidFill>
                  <a:srgbClr val="11069A"/>
                </a:solidFill>
              </a:rPr>
              <a:t>предложение знаний стремится не только удовлетворять имеющийся спрос на знания, но и формировать такой спрос; </a:t>
            </a:r>
          </a:p>
          <a:p>
            <a:pPr defTabSz="684610">
              <a:lnSpc>
                <a:spcPct val="80000"/>
              </a:lnSpc>
            </a:pPr>
            <a:r>
              <a:rPr lang="ru-RU" altLang="en-US" sz="2400" dirty="0">
                <a:solidFill>
                  <a:srgbClr val="11069A"/>
                </a:solidFill>
              </a:rPr>
              <a:t>в рамках организаций и общества в целом системы/подсистемы, производящие знание, эффективно взаимодействуют друг с другом и с системами/подсистемами, производящими материальный продукт. </a:t>
            </a:r>
          </a:p>
          <a:p>
            <a:pPr defTabSz="684610"/>
            <a:endParaRPr lang="ru-RU" altLang="en-US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354DE4-978B-4449-855E-255B7579016E}" type="slidenum">
              <a:rPr lang="ru-RU" altLang="en-US">
                <a:latin typeface="+mj-lt"/>
              </a:rPr>
              <a:pPr>
                <a:defRPr/>
              </a:pPr>
              <a:t>5</a:t>
            </a:fld>
            <a:endParaRPr lang="ru-RU" alt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19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61" y="142852"/>
            <a:ext cx="11239579" cy="147732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000" b="1" kern="10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Информационное общество и общества знаний: различия в доминантах </a:t>
            </a:r>
            <a:br>
              <a:rPr lang="ru-RU" sz="3000" b="1" kern="10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3000" b="1" kern="10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и ценностях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2167" y="2133600"/>
            <a:ext cx="4836584" cy="38625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200" dirty="0"/>
              <a:t>Информационное общество</a:t>
            </a:r>
          </a:p>
          <a:p>
            <a:pPr algn="ctr" eaLnBrk="0" hangingPunct="0">
              <a:defRPr/>
            </a:pPr>
            <a:endParaRPr lang="ru-RU" sz="2200" dirty="0"/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Информация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Единообразная модель </a:t>
            </a:r>
            <a:br>
              <a:rPr lang="ru-RU" sz="2200" dirty="0"/>
            </a:br>
            <a:r>
              <a:rPr lang="ru-RU" sz="2200" dirty="0"/>
              <a:t>   развития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Техника 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Информационно-</a:t>
            </a:r>
            <a:br>
              <a:rPr lang="ru-RU" sz="2200" dirty="0"/>
            </a:br>
            <a:r>
              <a:rPr lang="ru-RU" sz="2200" dirty="0"/>
              <a:t>   коммуникационные </a:t>
            </a:r>
            <a:br>
              <a:rPr lang="ru-RU" sz="2200" dirty="0"/>
            </a:br>
            <a:r>
              <a:rPr lang="ru-RU" sz="2200" dirty="0"/>
              <a:t>   технологии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</a:t>
            </a:r>
            <a:r>
              <a:rPr lang="ru-RU" sz="2200" dirty="0" err="1"/>
              <a:t>Медиа</a:t>
            </a:r>
            <a:r>
              <a:rPr lang="ru-RU" sz="2200" dirty="0"/>
              <a:t> и телекоммуникации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1" y="2209801"/>
            <a:ext cx="4762500" cy="35394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200" dirty="0"/>
              <a:t>Общества </a:t>
            </a:r>
            <a:br>
              <a:rPr lang="ru-RU" sz="2200" dirty="0"/>
            </a:br>
            <a:r>
              <a:rPr lang="ru-RU" sz="2200" dirty="0"/>
              <a:t>знаний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 smtClean="0"/>
              <a:t> </a:t>
            </a:r>
            <a:r>
              <a:rPr lang="ru-RU" sz="2200" dirty="0"/>
              <a:t>Знания</a:t>
            </a:r>
          </a:p>
          <a:p>
            <a:pPr marL="236538" indent="-236538"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 smtClean="0"/>
              <a:t>Множественность моделей </a:t>
            </a:r>
            <a:r>
              <a:rPr lang="ru-RU" sz="2200" dirty="0"/>
              <a:t>развития 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Образование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Культура</a:t>
            </a:r>
          </a:p>
          <a:p>
            <a:pPr eaLnBrk="0" hangingPunct="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2200" dirty="0"/>
              <a:t> Человек</a:t>
            </a:r>
          </a:p>
          <a:p>
            <a:pPr eaLnBrk="0" hangingPunct="0">
              <a:spcBef>
                <a:spcPts val="600"/>
              </a:spcBef>
              <a:defRPr/>
            </a:pPr>
            <a:endParaRPr lang="ru-RU" sz="1800" dirty="0"/>
          </a:p>
        </p:txBody>
      </p:sp>
      <p:sp>
        <p:nvSpPr>
          <p:cNvPr id="8" name="Стрелка вправо 7"/>
          <p:cNvSpPr/>
          <p:nvPr/>
        </p:nvSpPr>
        <p:spPr bwMode="auto">
          <a:xfrm>
            <a:off x="5560485" y="3714751"/>
            <a:ext cx="1238249" cy="50006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ru-RU">
              <a:solidFill>
                <a:schemeClr val="tx1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9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925"/>
            <a:ext cx="10515600" cy="5765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Культура в Обществах Знаний (ПАЙДЕЙЯ)</a:t>
            </a:r>
            <a:endParaRPr lang="en-US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9554"/>
            <a:ext cx="12191999" cy="59640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ПАЙДЕЙЯ </a:t>
            </a:r>
            <a:r>
              <a:rPr lang="ru-RU" sz="2000" dirty="0" smtClean="0"/>
              <a:t>(греч</a:t>
            </a:r>
            <a:r>
              <a:rPr lang="ru-RU" sz="2000" dirty="0"/>
              <a:t>. πα</a:t>
            </a:r>
            <a:r>
              <a:rPr lang="ru-RU" sz="2000" dirty="0" err="1"/>
              <a:t>ιδεί</a:t>
            </a:r>
            <a:r>
              <a:rPr lang="ru-RU" sz="2000" dirty="0"/>
              <a:t>α - формирование </a:t>
            </a:r>
            <a:r>
              <a:rPr lang="ru-RU" sz="2000" dirty="0" smtClean="0"/>
              <a:t>ребенка, образование, воспитанность, культура, лат</a:t>
            </a:r>
            <a:r>
              <a:rPr lang="ru-RU" sz="2000" dirty="0"/>
              <a:t>. </a:t>
            </a:r>
            <a:r>
              <a:rPr lang="ru-RU" sz="2000" dirty="0" err="1"/>
              <a:t>humanitas</a:t>
            </a:r>
            <a:r>
              <a:rPr lang="ru-RU" sz="2000" dirty="0"/>
              <a:t> - </a:t>
            </a:r>
            <a:r>
              <a:rPr lang="ru-RU" sz="2000" dirty="0" smtClean="0"/>
              <a:t>вселенская образованность как существо человека) – универсальная образованность; …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Понятие </a:t>
            </a:r>
            <a:r>
              <a:rPr lang="ru-RU" sz="2000" dirty="0" err="1" smtClean="0"/>
              <a:t>пайдейи</a:t>
            </a:r>
            <a:r>
              <a:rPr lang="ru-RU" sz="2000" dirty="0" smtClean="0"/>
              <a:t> возникло в греческой </a:t>
            </a:r>
            <a:r>
              <a:rPr lang="ru-RU" sz="2000" b="1" dirty="0" smtClean="0"/>
              <a:t>софистике </a:t>
            </a:r>
            <a:r>
              <a:rPr lang="ru-RU" sz="2000" dirty="0"/>
              <a:t> </a:t>
            </a:r>
            <a:r>
              <a:rPr lang="en-US" sz="2000" dirty="0" smtClean="0"/>
              <a:t>V </a:t>
            </a:r>
            <a:r>
              <a:rPr lang="ru-RU" sz="2000" dirty="0" smtClean="0"/>
              <a:t>в.</a:t>
            </a:r>
            <a:r>
              <a:rPr lang="en-US" sz="2000" dirty="0" smtClean="0"/>
              <a:t> </a:t>
            </a:r>
            <a:r>
              <a:rPr lang="ru-RU" sz="2000" dirty="0" smtClean="0"/>
              <a:t>до</a:t>
            </a:r>
            <a:r>
              <a:rPr lang="en-US" sz="2000" dirty="0" smtClean="0"/>
              <a:t> </a:t>
            </a:r>
            <a:r>
              <a:rPr lang="ru-RU" sz="2000" dirty="0" smtClean="0"/>
              <a:t>н.э.,</a:t>
            </a:r>
            <a:r>
              <a:rPr lang="en-US" sz="2000" dirty="0" smtClean="0"/>
              <a:t> </a:t>
            </a:r>
            <a:r>
              <a:rPr lang="ru-RU" sz="2000" dirty="0" smtClean="0"/>
              <a:t>…</a:t>
            </a:r>
            <a:r>
              <a:rPr lang="en-US" sz="2000" dirty="0" smtClean="0"/>
              <a:t> 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было</a:t>
            </a:r>
            <a:r>
              <a:rPr lang="en-US" sz="2000" dirty="0" smtClean="0"/>
              <a:t> </a:t>
            </a:r>
            <a:r>
              <a:rPr lang="ru-RU" sz="2000" dirty="0" smtClean="0"/>
              <a:t>разработано</a:t>
            </a:r>
            <a:r>
              <a:rPr lang="en-US" sz="2000" dirty="0" smtClean="0"/>
              <a:t> </a:t>
            </a:r>
            <a:r>
              <a:rPr lang="ru-RU" sz="2000" dirty="0" smtClean="0"/>
              <a:t>Платоном</a:t>
            </a:r>
            <a:r>
              <a:rPr lang="en-US" sz="2000" dirty="0" smtClean="0"/>
              <a:t> </a:t>
            </a:r>
            <a:r>
              <a:rPr lang="ru-RU" sz="2000" dirty="0" smtClean="0"/>
              <a:t>в</a:t>
            </a:r>
            <a:r>
              <a:rPr lang="en-US" sz="2000" dirty="0" smtClean="0"/>
              <a:t> </a:t>
            </a:r>
            <a:r>
              <a:rPr lang="ru-RU" sz="2000" dirty="0" smtClean="0"/>
              <a:t>диалогах</a:t>
            </a:r>
            <a:r>
              <a:rPr lang="en-US" sz="2000" dirty="0" smtClean="0"/>
              <a:t> </a:t>
            </a:r>
            <a:r>
              <a:rPr lang="ru-RU" sz="2000" dirty="0" smtClean="0"/>
              <a:t>«Государство»</a:t>
            </a:r>
            <a:r>
              <a:rPr lang="en-US" sz="2000" dirty="0" smtClean="0"/>
              <a:t> 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«Законы».</a:t>
            </a:r>
            <a:r>
              <a:rPr lang="en-US" sz="2000" dirty="0" smtClean="0"/>
              <a:t> </a:t>
            </a:r>
            <a:r>
              <a:rPr lang="ru-RU" sz="2000" dirty="0" smtClean="0"/>
              <a:t>В</a:t>
            </a:r>
            <a:r>
              <a:rPr lang="en-US" sz="2000" dirty="0" smtClean="0"/>
              <a:t> </a:t>
            </a:r>
            <a:r>
              <a:rPr lang="ru-RU" sz="2000" dirty="0" smtClean="0"/>
              <a:t>соединении</a:t>
            </a:r>
            <a:r>
              <a:rPr lang="en-US" sz="2000" dirty="0" smtClean="0"/>
              <a:t> </a:t>
            </a:r>
            <a:r>
              <a:rPr lang="ru-RU" sz="2000" dirty="0" smtClean="0"/>
              <a:t>с</a:t>
            </a:r>
            <a:r>
              <a:rPr lang="en-US" sz="2000" dirty="0" smtClean="0"/>
              <a:t> </a:t>
            </a:r>
            <a:r>
              <a:rPr lang="ru-RU" sz="2000" dirty="0" smtClean="0"/>
              <a:t>учением</a:t>
            </a:r>
            <a:r>
              <a:rPr lang="en-US" sz="2000" dirty="0" smtClean="0"/>
              <a:t> </a:t>
            </a:r>
            <a:r>
              <a:rPr lang="ru-RU" sz="2000" dirty="0" smtClean="0"/>
              <a:t>о</a:t>
            </a:r>
            <a:r>
              <a:rPr lang="en-US" sz="2000" dirty="0" smtClean="0"/>
              <a:t> </a:t>
            </a:r>
            <a:r>
              <a:rPr lang="ru-RU" sz="2000" dirty="0" smtClean="0"/>
              <a:t>бессмертии</a:t>
            </a:r>
            <a:r>
              <a:rPr lang="en-US" sz="2000" dirty="0" smtClean="0"/>
              <a:t> </a:t>
            </a:r>
            <a:r>
              <a:rPr lang="ru-RU" sz="2000" dirty="0" smtClean="0"/>
              <a:t>души</a:t>
            </a:r>
            <a:r>
              <a:rPr lang="en-US" sz="2000" dirty="0" smtClean="0"/>
              <a:t> </a:t>
            </a:r>
            <a:r>
              <a:rPr lang="ru-RU" sz="2000" dirty="0" smtClean="0"/>
              <a:t>политическая</a:t>
            </a:r>
            <a:r>
              <a:rPr lang="en-US" sz="2000" dirty="0" smtClean="0"/>
              <a:t> </a:t>
            </a:r>
            <a:r>
              <a:rPr lang="ru-RU" sz="2000" dirty="0" smtClean="0"/>
              <a:t>программа</a:t>
            </a:r>
            <a:r>
              <a:rPr lang="en-US" sz="2000" dirty="0" smtClean="0"/>
              <a:t> </a:t>
            </a:r>
            <a:r>
              <a:rPr lang="ru-RU" sz="2000" dirty="0" smtClean="0"/>
              <a:t>Платона,</a:t>
            </a:r>
            <a:r>
              <a:rPr lang="en-US" sz="2000" dirty="0" smtClean="0"/>
              <a:t> </a:t>
            </a:r>
            <a:r>
              <a:rPr lang="ru-RU" sz="2000" dirty="0" smtClean="0"/>
              <a:t>полагающая</a:t>
            </a:r>
            <a:r>
              <a:rPr lang="en-US" sz="2000" dirty="0" smtClean="0"/>
              <a:t> </a:t>
            </a:r>
            <a:r>
              <a:rPr lang="ru-RU" sz="2000" dirty="0" smtClean="0"/>
              <a:t>воспитание</a:t>
            </a:r>
            <a:r>
              <a:rPr lang="en-US" sz="2000" dirty="0" smtClean="0"/>
              <a:t> </a:t>
            </a:r>
            <a:r>
              <a:rPr lang="ru-RU" sz="2000" dirty="0" smtClean="0"/>
              <a:t>«стражей»</a:t>
            </a:r>
            <a:r>
              <a:rPr lang="en-US" sz="2000" dirty="0" smtClean="0"/>
              <a:t> 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«правителей»</a:t>
            </a:r>
            <a:r>
              <a:rPr lang="en-US" sz="2000" dirty="0" smtClean="0"/>
              <a:t> </a:t>
            </a:r>
            <a:r>
              <a:rPr lang="ru-RU" sz="2000" dirty="0" smtClean="0"/>
              <a:t>фундаментом</a:t>
            </a:r>
            <a:r>
              <a:rPr lang="en-US" sz="2000" dirty="0" smtClean="0"/>
              <a:t> </a:t>
            </a:r>
            <a:r>
              <a:rPr lang="ru-RU" sz="2000" dirty="0" smtClean="0"/>
              <a:t>правильного</a:t>
            </a:r>
            <a:r>
              <a:rPr lang="en-US" sz="2000" dirty="0" smtClean="0"/>
              <a:t> </a:t>
            </a:r>
            <a:r>
              <a:rPr lang="ru-RU" sz="2000" dirty="0" smtClean="0"/>
              <a:t>государственного</a:t>
            </a:r>
            <a:r>
              <a:rPr lang="en-US" sz="2000" dirty="0" smtClean="0"/>
              <a:t> </a:t>
            </a:r>
            <a:r>
              <a:rPr lang="ru-RU" sz="2000" dirty="0" smtClean="0"/>
              <a:t>устройства,</a:t>
            </a:r>
            <a:r>
              <a:rPr lang="en-US" sz="2000" dirty="0" smtClean="0"/>
              <a:t> </a:t>
            </a:r>
            <a:r>
              <a:rPr lang="ru-RU" sz="2000" dirty="0" smtClean="0"/>
              <a:t>представляет</a:t>
            </a:r>
            <a:r>
              <a:rPr lang="en-US" sz="2000" dirty="0" smtClean="0"/>
              <a:t> </a:t>
            </a:r>
            <a:r>
              <a:rPr lang="ru-RU" sz="2000" dirty="0" err="1" smtClean="0"/>
              <a:t>пайдейю</a:t>
            </a:r>
            <a:r>
              <a:rPr lang="en-US" sz="2000" dirty="0" smtClean="0"/>
              <a:t> </a:t>
            </a:r>
            <a:r>
              <a:rPr lang="ru-RU" sz="2000" dirty="0" smtClean="0"/>
              <a:t>не</a:t>
            </a:r>
            <a:r>
              <a:rPr lang="en-US" sz="2000" dirty="0" smtClean="0"/>
              <a:t> </a:t>
            </a:r>
            <a:r>
              <a:rPr lang="ru-RU" sz="2000" dirty="0" smtClean="0"/>
              <a:t>только</a:t>
            </a:r>
            <a:r>
              <a:rPr lang="ru-RU" sz="2000" dirty="0"/>
              <a:t> </a:t>
            </a:r>
            <a:r>
              <a:rPr lang="ru-RU" sz="2000" dirty="0" smtClean="0"/>
              <a:t>как</a:t>
            </a:r>
            <a:r>
              <a:rPr lang="en-US" sz="2000" dirty="0" smtClean="0"/>
              <a:t> </a:t>
            </a:r>
            <a:r>
              <a:rPr lang="ru-RU" sz="2000" dirty="0" smtClean="0"/>
              <a:t>смысл</a:t>
            </a:r>
            <a:r>
              <a:rPr lang="en-US" sz="2000" dirty="0" smtClean="0"/>
              <a:t> </a:t>
            </a:r>
            <a:r>
              <a:rPr lang="ru-RU" sz="2000" dirty="0" smtClean="0"/>
              <a:t>политики,</a:t>
            </a:r>
            <a:r>
              <a:rPr lang="en-US" sz="2000" dirty="0" smtClean="0"/>
              <a:t> </a:t>
            </a:r>
            <a:r>
              <a:rPr lang="ru-RU" sz="2000" dirty="0" smtClean="0"/>
              <a:t>но</a:t>
            </a:r>
            <a:r>
              <a:rPr lang="en-US" sz="2000" dirty="0" smtClean="0"/>
              <a:t> 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как</a:t>
            </a:r>
            <a:r>
              <a:rPr lang="en-US" sz="2000" dirty="0" smtClean="0"/>
              <a:t> </a:t>
            </a:r>
            <a:r>
              <a:rPr lang="ru-RU" sz="2000" dirty="0" smtClean="0"/>
              <a:t>смысл</a:t>
            </a:r>
            <a:r>
              <a:rPr lang="en-US" sz="2000" dirty="0" smtClean="0"/>
              <a:t> </a:t>
            </a:r>
            <a:r>
              <a:rPr lang="ru-RU" sz="2000" dirty="0" smtClean="0"/>
              <a:t>жизни</a:t>
            </a:r>
            <a:r>
              <a:rPr lang="en-US" sz="2000" dirty="0" smtClean="0"/>
              <a:t> </a:t>
            </a:r>
            <a:r>
              <a:rPr lang="ru-RU" sz="2000" dirty="0" smtClean="0"/>
              <a:t>души:</a:t>
            </a:r>
            <a:r>
              <a:rPr lang="en-US" sz="2000" dirty="0" smtClean="0"/>
              <a:t> </a:t>
            </a:r>
            <a:r>
              <a:rPr lang="ru-RU" sz="2000" dirty="0" smtClean="0"/>
              <a:t>согласно</a:t>
            </a:r>
            <a:r>
              <a:rPr lang="ru-RU" sz="2000" dirty="0"/>
              <a:t> </a:t>
            </a:r>
            <a:r>
              <a:rPr lang="ru-RU" sz="2000" dirty="0" smtClean="0"/>
              <a:t>диалогу Платона «</a:t>
            </a:r>
            <a:r>
              <a:rPr lang="ru-RU" sz="2000" dirty="0" err="1" smtClean="0"/>
              <a:t>Федон</a:t>
            </a:r>
            <a:r>
              <a:rPr lang="ru-RU" sz="2000" dirty="0" smtClean="0"/>
              <a:t> или О бессмертии души», </a:t>
            </a:r>
            <a:r>
              <a:rPr lang="ru-RU" sz="2000" b="1" dirty="0" smtClean="0"/>
              <a:t>душа уносит с собой на тот свет только воспитание-</a:t>
            </a:r>
            <a:r>
              <a:rPr lang="ru-RU" sz="2000" b="1" dirty="0" err="1" smtClean="0"/>
              <a:t>пайдейю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Аристотель продолжил … разработку понятия в трактате «Политика»: согласно его учению, </a:t>
            </a:r>
            <a:r>
              <a:rPr lang="ru-RU" sz="2000" b="1" dirty="0" smtClean="0"/>
              <a:t>объединение людей («</a:t>
            </a:r>
            <a:r>
              <a:rPr lang="ru-RU" sz="2000" b="1" dirty="0"/>
              <a:t>толпы</a:t>
            </a:r>
            <a:r>
              <a:rPr lang="ru-RU" sz="2000" b="1" dirty="0" smtClean="0"/>
              <a:t>») в единое государство возможно только «путем ее воспитания», т.е. через «внедрение добрых нравов, философии и законов</a:t>
            </a:r>
            <a:r>
              <a:rPr lang="ru-RU" sz="2000" b="1" dirty="0"/>
              <a:t>»</a:t>
            </a:r>
            <a:r>
              <a:rPr lang="ru-RU" sz="2000" dirty="0"/>
              <a:t> </a:t>
            </a:r>
            <a:r>
              <a:rPr lang="ru-RU" sz="2000" dirty="0" smtClean="0"/>
              <a:t>. … </a:t>
            </a:r>
            <a:r>
              <a:rPr lang="ru-RU" sz="2000" b="1" dirty="0" smtClean="0"/>
              <a:t>Воспитание-</a:t>
            </a:r>
            <a:r>
              <a:rPr lang="ru-RU" sz="2000" b="1" dirty="0" err="1" smtClean="0"/>
              <a:t>пайдейя</a:t>
            </a:r>
            <a:r>
              <a:rPr lang="ru-RU" sz="2000" b="1" dirty="0" smtClean="0"/>
              <a:t> в системе этико-политических взглядов Аристотеля</a:t>
            </a:r>
            <a:r>
              <a:rPr lang="ru-RU" sz="2000" b="1" dirty="0"/>
              <a:t> </a:t>
            </a:r>
            <a:r>
              <a:rPr lang="ru-RU" sz="2000" b="1" dirty="0" smtClean="0"/>
              <a:t>- условие счастья для всех членов общества</a:t>
            </a:r>
            <a:r>
              <a:rPr lang="ru-RU" sz="2000" dirty="0" smtClean="0"/>
              <a:t>, в то время</a:t>
            </a:r>
            <a:r>
              <a:rPr lang="ru-RU" sz="2000" dirty="0"/>
              <a:t> как для </a:t>
            </a:r>
            <a:r>
              <a:rPr lang="ru-RU" sz="2000" dirty="0" smtClean="0"/>
              <a:t>Платона воспитание мыслится как задача онтологическая</a:t>
            </a:r>
            <a:r>
              <a:rPr lang="ru-RU" sz="2000" dirty="0"/>
              <a:t> </a:t>
            </a:r>
            <a:r>
              <a:rPr lang="ru-RU" sz="2000" dirty="0" smtClean="0"/>
              <a:t>- как условие спасения души, способ приобщения к истинному бытию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 smtClean="0"/>
              <a:t>Через усвоение соответствующего термина благодаря переводу Библии т.н. 70 толковниками понятие </a:t>
            </a:r>
            <a:r>
              <a:rPr lang="ru-RU" sz="2000" dirty="0" err="1" smtClean="0"/>
              <a:t>пайдейи</a:t>
            </a:r>
            <a:r>
              <a:rPr lang="ru-RU" sz="2000" dirty="0" smtClean="0"/>
              <a:t> было воспринято </a:t>
            </a:r>
            <a:r>
              <a:rPr lang="ru-RU" sz="2000" dirty="0" err="1" smtClean="0"/>
              <a:t>эллинизированным</a:t>
            </a:r>
            <a:r>
              <a:rPr lang="ru-RU" sz="2000" dirty="0" smtClean="0"/>
              <a:t> иудейством (многочисленные тексты Филона Александрийского), и в дальнейшем ранним христианством (напр., «Послание к евреям» 12:5, 3; см. также многочисленные тексты </a:t>
            </a:r>
            <a:r>
              <a:rPr lang="ru-RU" sz="2000" dirty="0" err="1" smtClean="0"/>
              <a:t>Иустина</a:t>
            </a:r>
            <a:r>
              <a:rPr lang="ru-RU" sz="2000" dirty="0" smtClean="0"/>
              <a:t> Философа, Климента Римского, Климента Александрийского, </a:t>
            </a:r>
            <a:r>
              <a:rPr lang="ru-RU" sz="2000" dirty="0" err="1" smtClean="0"/>
              <a:t>Оригена</a:t>
            </a:r>
            <a:r>
              <a:rPr lang="ru-RU" sz="2000" dirty="0" smtClean="0"/>
              <a:t> Александрийского, </a:t>
            </a:r>
            <a:r>
              <a:rPr lang="ru-RU" sz="2000" dirty="0" err="1" smtClean="0"/>
              <a:t>Евсевия</a:t>
            </a:r>
            <a:r>
              <a:rPr lang="ru-RU" sz="2000" dirty="0" smtClean="0"/>
              <a:t> Кесарийского) и</a:t>
            </a:r>
            <a:r>
              <a:rPr lang="ru-RU" sz="2000" dirty="0"/>
              <a:t> </a:t>
            </a:r>
            <a:r>
              <a:rPr lang="ru-RU" sz="2000" dirty="0" smtClean="0"/>
              <a:t>патристикой (Василий Великий, Григорий Богослов, Иоанн Златоуст, Григорий </a:t>
            </a:r>
            <a:r>
              <a:rPr lang="ru-RU" sz="2000" dirty="0" err="1" smtClean="0"/>
              <a:t>Нисский</a:t>
            </a:r>
            <a:r>
              <a:rPr lang="ru-RU" sz="2000" dirty="0" smtClean="0"/>
              <a:t>, Афанасий Александрийский</a:t>
            </a:r>
            <a:r>
              <a:rPr lang="ru-RU" sz="2000" dirty="0"/>
              <a:t> и др.).</a:t>
            </a:r>
          </a:p>
          <a:p>
            <a:pPr marL="0" indent="0">
              <a:buNone/>
            </a:pPr>
            <a:r>
              <a:rPr lang="ru-RU" sz="2000" dirty="0" smtClean="0"/>
              <a:t>В</a:t>
            </a:r>
            <a:r>
              <a:rPr lang="ru-RU" sz="2000" dirty="0"/>
              <a:t> </a:t>
            </a:r>
            <a:r>
              <a:rPr lang="ru-RU" sz="2000" dirty="0" smtClean="0"/>
              <a:t>19-20</a:t>
            </a:r>
            <a:r>
              <a:rPr lang="ru-RU" sz="2000" dirty="0"/>
              <a:t> </a:t>
            </a:r>
            <a:r>
              <a:rPr lang="ru-RU" sz="2000" dirty="0" smtClean="0"/>
              <a:t>вв. понятия </a:t>
            </a:r>
            <a:r>
              <a:rPr lang="ru-RU" sz="2000" dirty="0" err="1" smtClean="0"/>
              <a:t>пайдейи</a:t>
            </a:r>
            <a:r>
              <a:rPr lang="ru-RU" sz="2000" dirty="0" smtClean="0"/>
              <a:t> возрождается в</a:t>
            </a:r>
            <a:r>
              <a:rPr lang="ru-RU" sz="2000" dirty="0"/>
              <a:t> </a:t>
            </a:r>
            <a:r>
              <a:rPr lang="ru-RU" sz="2000" dirty="0" smtClean="0"/>
              <a:t>немецкой классической философии (Гегель), </a:t>
            </a:r>
            <a:r>
              <a:rPr lang="ru-RU" sz="2000" dirty="0" err="1" smtClean="0"/>
              <a:t>неогуманизме</a:t>
            </a:r>
            <a:r>
              <a:rPr lang="ru-RU" sz="2000" dirty="0" smtClean="0"/>
              <a:t> (В</a:t>
            </a:r>
            <a:r>
              <a:rPr lang="ru-RU" sz="2000" dirty="0"/>
              <a:t>. </a:t>
            </a:r>
            <a:r>
              <a:rPr lang="ru-RU" sz="2000" dirty="0" err="1"/>
              <a:t>Йегер</a:t>
            </a:r>
            <a:r>
              <a:rPr lang="ru-RU" sz="2000" dirty="0"/>
              <a:t>, </a:t>
            </a:r>
            <a:r>
              <a:rPr lang="ru-RU" sz="2000" dirty="0" smtClean="0"/>
              <a:t>А.И</a:t>
            </a:r>
            <a:r>
              <a:rPr lang="ru-RU" sz="2000" dirty="0"/>
              <a:t>. </a:t>
            </a:r>
            <a:r>
              <a:rPr lang="ru-RU" sz="2000" dirty="0" err="1" smtClean="0"/>
              <a:t>Марру</a:t>
            </a:r>
            <a:r>
              <a:rPr lang="ru-RU" sz="2000" dirty="0" smtClean="0"/>
              <a:t>) и</a:t>
            </a:r>
            <a:r>
              <a:rPr lang="ru-RU" sz="2000" dirty="0"/>
              <a:t> герменевтике (</a:t>
            </a:r>
            <a:r>
              <a:rPr lang="ru-RU" sz="2000" dirty="0" smtClean="0"/>
              <a:t>М. Хайдеггер</a:t>
            </a:r>
            <a:r>
              <a:rPr lang="ru-RU" sz="2000" dirty="0"/>
              <a:t>, </a:t>
            </a:r>
            <a:r>
              <a:rPr lang="ru-RU" sz="2000" dirty="0" smtClean="0"/>
              <a:t>Х.Г. </a:t>
            </a:r>
            <a:r>
              <a:rPr lang="ru-RU" sz="2000" dirty="0" err="1" smtClean="0"/>
              <a:t>Гадамер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673851" y="6523630"/>
            <a:ext cx="5526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smtClean="0"/>
              <a:t>antique_philosophy.academic.ru/261/</a:t>
            </a:r>
            <a:r>
              <a:rPr lang="ru-RU" b="1" dirty="0" smtClean="0"/>
              <a:t>ПАЙДЕЙЯ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48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6906"/>
            <a:ext cx="12192000" cy="42366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6543" y="140348"/>
            <a:ext cx="997241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>Цели в области устойчивого развития.</a:t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>Повестка ООН до 2030 года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9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2588</Words>
  <Application>Microsoft Office PowerPoint</Application>
  <PresentationFormat>Произвольный</PresentationFormat>
  <Paragraphs>356</Paragraphs>
  <Slides>46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Компетенции 21 века и участие библиотеки Назарбаев Университета в продвижении медийной и информационной грамотности в Казахстане </vt:lpstr>
      <vt:lpstr>Исследование «Грамотность и компетенции, требуемые для участия в обществе знаний» (2013) (Авторы: Элис Ли, Hong Kong Baptist University), Н.И.Гендина, Kemerovo University of Culture &amp; Arts и др.)</vt:lpstr>
      <vt:lpstr>Меняющийся мир   </vt:lpstr>
      <vt:lpstr>Презентация PowerPoint</vt:lpstr>
      <vt:lpstr>Общество знаний (ОЗ) </vt:lpstr>
      <vt:lpstr>Презентация PowerPoint</vt:lpstr>
      <vt:lpstr>Культура в Обществах Знаний (ПАЙДЕЙЯ)</vt:lpstr>
      <vt:lpstr>Презентация PowerPoint</vt:lpstr>
      <vt:lpstr>Презентация PowerPoint</vt:lpstr>
      <vt:lpstr>IFLA Global Vision в Казахстане</vt:lpstr>
      <vt:lpstr>Презентация PowerPoint</vt:lpstr>
      <vt:lpstr>Презентация PowerPoint</vt:lpstr>
      <vt:lpstr>Будущие компетенции в Обществах знаний: Представление компетенций XXI века</vt:lpstr>
      <vt:lpstr>Представление компетенций XXI века</vt:lpstr>
      <vt:lpstr>Представление компетенций XXI 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«Интернет и социокультурные трансформации в информационном обществе»  (г.Южно-Сахалинск, 8 по 12 сентября 2013г.)</vt:lpstr>
      <vt:lpstr>«Интернет и социокультурные трансформации в информационном обществе»  (г.Южно-Сахалинск, 8 по 12 сентября 2013г.)</vt:lpstr>
      <vt:lpstr>«Интернет и социокультурные трансформации в информационном обществе»  (г.Южно-Сахалинск, 8 по 12 сентября 2013г.)</vt:lpstr>
      <vt:lpstr>Презентация PowerPoint</vt:lpstr>
      <vt:lpstr>Риски в виртуальной среде</vt:lpstr>
      <vt:lpstr>Риски в виртуальной среде</vt:lpstr>
      <vt:lpstr>Риски в виртуальной среде</vt:lpstr>
      <vt:lpstr>Презентация PowerPoint</vt:lpstr>
      <vt:lpstr>Презентация PowerPoint</vt:lpstr>
      <vt:lpstr>Медийная и информационная грамотность: назначение</vt:lpstr>
      <vt:lpstr>5 опасностей виртуального общения</vt:lpstr>
      <vt:lpstr>КРИТИЧЕСКОЕ МЫШЛЕНИЕ  (определения)</vt:lpstr>
      <vt:lpstr>Из блога студентки НУ</vt:lpstr>
      <vt:lpstr>Презентация PowerPoint</vt:lpstr>
      <vt:lpstr>Пути продвижения МИГ в Казахстане</vt:lpstr>
      <vt:lpstr>Тренинги для студентов и преподавателей НУ</vt:lpstr>
      <vt:lpstr>Тематические путеводители (LibGuides)</vt:lpstr>
      <vt:lpstr>Проведение семинаров-тренингов по МИГ для библиотекарей Казахстана</vt:lpstr>
      <vt:lpstr>Использованные источники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Piotr Lapo</dc:creator>
  <cp:lastModifiedBy>Piotr Lapo</cp:lastModifiedBy>
  <cp:revision>28</cp:revision>
  <dcterms:created xsi:type="dcterms:W3CDTF">2018-01-21T20:28:11Z</dcterms:created>
  <dcterms:modified xsi:type="dcterms:W3CDTF">2018-10-03T02:17:21Z</dcterms:modified>
</cp:coreProperties>
</file>