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36"/>
  </p:notesMasterIdLst>
  <p:handoutMasterIdLst>
    <p:handoutMasterId r:id="rId37"/>
  </p:handoutMasterIdLst>
  <p:sldIdLst>
    <p:sldId id="264" r:id="rId3"/>
    <p:sldId id="366" r:id="rId4"/>
    <p:sldId id="367" r:id="rId5"/>
    <p:sldId id="337" r:id="rId6"/>
    <p:sldId id="338" r:id="rId7"/>
    <p:sldId id="339" r:id="rId8"/>
    <p:sldId id="340" r:id="rId9"/>
    <p:sldId id="346" r:id="rId10"/>
    <p:sldId id="345" r:id="rId11"/>
    <p:sldId id="341" r:id="rId12"/>
    <p:sldId id="344" r:id="rId13"/>
    <p:sldId id="348" r:id="rId14"/>
    <p:sldId id="326" r:id="rId15"/>
    <p:sldId id="327" r:id="rId16"/>
    <p:sldId id="328" r:id="rId17"/>
    <p:sldId id="333" r:id="rId18"/>
    <p:sldId id="359" r:id="rId19"/>
    <p:sldId id="360" r:id="rId20"/>
    <p:sldId id="329" r:id="rId21"/>
    <p:sldId id="363" r:id="rId22"/>
    <p:sldId id="355" r:id="rId23"/>
    <p:sldId id="356" r:id="rId24"/>
    <p:sldId id="368" r:id="rId25"/>
    <p:sldId id="364" r:id="rId26"/>
    <p:sldId id="358" r:id="rId27"/>
    <p:sldId id="330" r:id="rId28"/>
    <p:sldId id="331" r:id="rId29"/>
    <p:sldId id="334" r:id="rId30"/>
    <p:sldId id="349" r:id="rId31"/>
    <p:sldId id="351" r:id="rId32"/>
    <p:sldId id="353" r:id="rId33"/>
    <p:sldId id="350" r:id="rId34"/>
    <p:sldId id="283" r:id="rId35"/>
  </p:sldIdLst>
  <p:sldSz cx="12188825" cy="6858000"/>
  <p:notesSz cx="7023100" cy="93091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32">
          <p15:clr>
            <a:srgbClr val="A4A3A4"/>
          </p15:clr>
        </p15:guide>
        <p15:guide id="4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48F2"/>
    <a:srgbClr val="B46084"/>
    <a:srgbClr val="C1A2F8"/>
    <a:srgbClr val="F9BD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1898" autoAdjust="0"/>
  </p:normalViewPr>
  <p:slideViewPr>
    <p:cSldViewPr showGuides="1">
      <p:cViewPr varScale="1">
        <p:scale>
          <a:sx n="55" d="100"/>
          <a:sy n="55" d="100"/>
        </p:scale>
        <p:origin x="96" y="834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1224" y="114"/>
      </p:cViewPr>
      <p:guideLst>
        <p:guide orient="horz" pos="2880"/>
        <p:guide pos="2160"/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Access%20Paper%20in%20Nov.%202017\Number%20of%20HEIs%20in%20Kazakhstan%20in%201990-2017%20&#1056;&#1059;&#105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111%20&#1055;&#1088;&#1077;&#1079;&#1077;&#1085;&#1090;&#1072;&#1094;&#1080;&#1103;%20&#1087;&#1086;%20&#1074;&#1099;&#1089;&#1096;&#1077;&#1084;&#1091;%20&#1086;&#1073;&#1088;&#1072;&#1079;&#1086;&#1074;&#1072;&#1085;&#1080;&#1102;%20&#1074;%20&#1056;&#1050;\&#1055;&#1055;&#1057;%20&#1087;&#1086;%20&#1089;&#1090;&#1077;&#1087;&#1077;&#1085;&#1103;&#1084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_Files\Desktop\&#1055;&#1088;&#1077;&#1079;&#1077;&#1085;&#1090;&#1072;&#1094;&#1080;&#1103;%20&#1087;&#1086;%20&#1074;&#1099;&#1089;&#1096;&#1077;&#1084;&#1091;%20&#1086;&#1073;&#1088;&#1072;&#1079;&#1086;&#1074;&#1072;&#1085;&#1080;&#1102;%20&#1074;%20&#1056;&#1050;\Enrolment%20trends%20in%201990-2017%20&#1056;&#1059;&#1057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dirty="0">
                <a:solidFill>
                  <a:srgbClr val="002060"/>
                </a:solidFill>
              </a:rPr>
              <a:t>Кол-во вузов за 1990-2017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3.3716102807418935E-2"/>
          <c:y val="0.10320600201055899"/>
          <c:w val="0.95139820058886404"/>
          <c:h val="0.72631333144532362"/>
        </c:manualLayout>
      </c:layout>
      <c:lineChart>
        <c:grouping val="standard"/>
        <c:varyColors val="0"/>
        <c:ser>
          <c:idx val="0"/>
          <c:order val="0"/>
          <c:tx>
            <c:strRef>
              <c:f>'[Number of HEIs in Kazakhstan in 1990-2017 РУС.xlsx]Лист1'!$B$1</c:f>
              <c:strCache>
                <c:ptCount val="1"/>
                <c:pt idx="0">
                  <c:v>Кол-во вузов за 1990-2017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606650975906122E-3"/>
                  <c:y val="-5.9063521311822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5A2-4951-BDC2-F4E6E2A1F676}"/>
                </c:ext>
              </c:extLst>
            </c:dLbl>
            <c:dLbl>
              <c:idx val="1"/>
              <c:layout>
                <c:manualLayout>
                  <c:x val="-4.3033254879530705E-3"/>
                  <c:y val="-5.5954914926989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B5A2-4951-BDC2-F4E6E2A1F676}"/>
                </c:ext>
              </c:extLst>
            </c:dLbl>
            <c:dLbl>
              <c:idx val="2"/>
              <c:layout>
                <c:manualLayout>
                  <c:x val="5.379156859941326E-3"/>
                  <c:y val="3.730327661799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5A2-4951-BDC2-F4E6E2A1F676}"/>
                </c:ext>
              </c:extLst>
            </c:dLbl>
            <c:dLbl>
              <c:idx val="4"/>
              <c:layout>
                <c:manualLayout>
                  <c:x val="-8.606650975906122E-3"/>
                  <c:y val="-5.284630854215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5A2-4951-BDC2-F4E6E2A1F676}"/>
                </c:ext>
              </c:extLst>
            </c:dLbl>
            <c:dLbl>
              <c:idx val="5"/>
              <c:layout>
                <c:manualLayout>
                  <c:x val="-1.0758313719882652E-3"/>
                  <c:y val="-3.1086063848327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B5A2-4951-BDC2-F4E6E2A1F676}"/>
                </c:ext>
              </c:extLst>
            </c:dLbl>
            <c:dLbl>
              <c:idx val="7"/>
              <c:layout>
                <c:manualLayout>
                  <c:x val="-3.9446694614654084E-17"/>
                  <c:y val="2.4868851078661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5A2-4951-BDC2-F4E6E2A1F676}"/>
                </c:ext>
              </c:extLst>
            </c:dLbl>
            <c:dLbl>
              <c:idx val="12"/>
              <c:layout>
                <c:manualLayout>
                  <c:x val="3.1897921293679221E-3"/>
                  <c:y val="4.9737714331731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A2-4951-BDC2-F4E6E2A1F676}"/>
                </c:ext>
              </c:extLst>
            </c:dLbl>
            <c:dLbl>
              <c:idx val="13"/>
              <c:layout>
                <c:manualLayout>
                  <c:x val="0"/>
                  <c:y val="-4.0411892894531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A2-4951-BDC2-F4E6E2A1F676}"/>
                </c:ext>
              </c:extLst>
            </c:dLbl>
            <c:dLbl>
              <c:idx val="14"/>
              <c:layout>
                <c:manualLayout>
                  <c:x val="0"/>
                  <c:y val="4.662910718599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A2-4951-BDC2-F4E6E2A1F676}"/>
                </c:ext>
              </c:extLst>
            </c:dLbl>
            <c:dLbl>
              <c:idx val="15"/>
              <c:layout>
                <c:manualLayout>
                  <c:x val="-2.4294136024391462E-2"/>
                  <c:y val="0.115018436238811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110755399656951E-2"/>
                      <c:h val="5.533319365002281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B5A2-4951-BDC2-F4E6E2A1F676}"/>
                </c:ext>
              </c:extLst>
            </c:dLbl>
            <c:dLbl>
              <c:idx val="16"/>
              <c:layout>
                <c:manualLayout>
                  <c:x val="1.3822432560594407E-2"/>
                  <c:y val="-3.7303285748798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A2-4951-BDC2-F4E6E2A1F676}"/>
                </c:ext>
              </c:extLst>
            </c:dLbl>
            <c:dLbl>
              <c:idx val="17"/>
              <c:layout>
                <c:manualLayout>
                  <c:x val="8.506112344981203E-3"/>
                  <c:y val="-1.8651642874399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5A2-4951-BDC2-F4E6E2A1F676}"/>
                </c:ext>
              </c:extLst>
            </c:dLbl>
            <c:dLbl>
              <c:idx val="18"/>
              <c:layout>
                <c:manualLayout>
                  <c:x val="4.2530561724905625E-3"/>
                  <c:y val="3.1086071457332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A2-4951-BDC2-F4E6E2A1F676}"/>
                </c:ext>
              </c:extLst>
            </c:dLbl>
            <c:dLbl>
              <c:idx val="19"/>
              <c:layout>
                <c:manualLayout>
                  <c:x val="0"/>
                  <c:y val="-5.2846321477464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5A2-4951-BDC2-F4E6E2A1F676}"/>
                </c:ext>
              </c:extLst>
            </c:dLbl>
            <c:dLbl>
              <c:idx val="20"/>
              <c:layout>
                <c:manualLayout>
                  <c:x val="0"/>
                  <c:y val="3.7303285748798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5A2-4951-BDC2-F4E6E2A1F676}"/>
                </c:ext>
              </c:extLst>
            </c:dLbl>
            <c:dLbl>
              <c:idx val="21"/>
              <c:layout>
                <c:manualLayout>
                  <c:x val="-1.0632640431226406E-3"/>
                  <c:y val="-3.1086071457332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5A2-4951-BDC2-F4E6E2A1F676}"/>
                </c:ext>
              </c:extLst>
            </c:dLbl>
            <c:dLbl>
              <c:idx val="22"/>
              <c:layout>
                <c:manualLayout>
                  <c:x val="1.0632640431226408E-2"/>
                  <c:y val="-3.7303285748798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5A2-4951-BDC2-F4E6E2A1F676}"/>
                </c:ext>
              </c:extLst>
            </c:dLbl>
            <c:dLbl>
              <c:idx val="23"/>
              <c:layout>
                <c:manualLayout>
                  <c:x val="0"/>
                  <c:y val="4.3520500040265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5A2-4951-BDC2-F4E6E2A1F676}"/>
                </c:ext>
              </c:extLst>
            </c:dLbl>
            <c:dLbl>
              <c:idx val="24"/>
              <c:layout>
                <c:manualLayout>
                  <c:x val="3.1897921293679221E-3"/>
                  <c:y val="-4.9737714331731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5A2-4951-BDC2-F4E6E2A1F676}"/>
                </c:ext>
              </c:extLst>
            </c:dLbl>
            <c:dLbl>
              <c:idx val="25"/>
              <c:layout>
                <c:manualLayout>
                  <c:x val="-3.1897921293679221E-3"/>
                  <c:y val="3.1086071457332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5A2-4951-BDC2-F4E6E2A1F6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'[Number of HEIs in Kazakhstan in 1990-2017 РУС.xlsx]Лист1'!$A$2:$A$28</c:f>
              <c:strCache>
                <c:ptCount val="27"/>
                <c:pt idx="0">
                  <c:v>1990/91</c:v>
                </c:pt>
                <c:pt idx="1">
                  <c:v>1991/92</c:v>
                </c:pt>
                <c:pt idx="2">
                  <c:v>1992/93</c:v>
                </c:pt>
                <c:pt idx="3">
                  <c:v>1993/94</c:v>
                </c:pt>
                <c:pt idx="4">
                  <c:v>1994/95</c:v>
                </c:pt>
                <c:pt idx="5">
                  <c:v>1995/96</c:v>
                </c:pt>
                <c:pt idx="6">
                  <c:v>1996/97</c:v>
                </c:pt>
                <c:pt idx="7">
                  <c:v>1997/98</c:v>
                </c:pt>
                <c:pt idx="8">
                  <c:v>1998/99</c:v>
                </c:pt>
                <c:pt idx="9">
                  <c:v>1999/00</c:v>
                </c:pt>
                <c:pt idx="10">
                  <c:v>2000/01</c:v>
                </c:pt>
                <c:pt idx="11">
                  <c:v>2001/02</c:v>
                </c:pt>
                <c:pt idx="12">
                  <c:v>2002/03</c:v>
                </c:pt>
                <c:pt idx="13">
                  <c:v>2003/04</c:v>
                </c:pt>
                <c:pt idx="14">
                  <c:v>2004/05</c:v>
                </c:pt>
                <c:pt idx="15">
                  <c:v>2005/06</c:v>
                </c:pt>
                <c:pt idx="16">
                  <c:v>2006/07</c:v>
                </c:pt>
                <c:pt idx="17">
                  <c:v>2007/08</c:v>
                </c:pt>
                <c:pt idx="18">
                  <c:v>2008/09</c:v>
                </c:pt>
                <c:pt idx="19">
                  <c:v>2009/10</c:v>
                </c:pt>
                <c:pt idx="20">
                  <c:v>2010/11</c:v>
                </c:pt>
                <c:pt idx="21">
                  <c:v>2011/12</c:v>
                </c:pt>
                <c:pt idx="22">
                  <c:v>2012/13</c:v>
                </c:pt>
                <c:pt idx="23">
                  <c:v>2013/14</c:v>
                </c:pt>
                <c:pt idx="24">
                  <c:v>2014/15</c:v>
                </c:pt>
                <c:pt idx="25">
                  <c:v>2015/16</c:v>
                </c:pt>
                <c:pt idx="26">
                  <c:v>2016/17</c:v>
                </c:pt>
              </c:strCache>
            </c:strRef>
          </c:cat>
          <c:val>
            <c:numRef>
              <c:f>'[Number of HEIs in Kazakhstan in 1990-2017 РУС.xlsx]Лист1'!$B$2:$B$28</c:f>
              <c:numCache>
                <c:formatCode>General</c:formatCode>
                <c:ptCount val="27"/>
                <c:pt idx="0">
                  <c:v>55</c:v>
                </c:pt>
                <c:pt idx="1">
                  <c:v>61</c:v>
                </c:pt>
                <c:pt idx="2">
                  <c:v>63</c:v>
                </c:pt>
                <c:pt idx="3">
                  <c:v>89</c:v>
                </c:pt>
                <c:pt idx="4">
                  <c:v>101</c:v>
                </c:pt>
                <c:pt idx="5">
                  <c:v>112</c:v>
                </c:pt>
                <c:pt idx="6">
                  <c:v>111</c:v>
                </c:pt>
                <c:pt idx="7">
                  <c:v>133</c:v>
                </c:pt>
                <c:pt idx="8">
                  <c:v>144</c:v>
                </c:pt>
                <c:pt idx="9">
                  <c:v>163</c:v>
                </c:pt>
                <c:pt idx="10">
                  <c:v>170</c:v>
                </c:pt>
                <c:pt idx="11">
                  <c:v>185</c:v>
                </c:pt>
                <c:pt idx="12">
                  <c:v>177</c:v>
                </c:pt>
                <c:pt idx="13">
                  <c:v>180</c:v>
                </c:pt>
                <c:pt idx="14">
                  <c:v>181</c:v>
                </c:pt>
                <c:pt idx="15">
                  <c:v>181</c:v>
                </c:pt>
                <c:pt idx="16">
                  <c:v>176</c:v>
                </c:pt>
                <c:pt idx="17">
                  <c:v>167</c:v>
                </c:pt>
                <c:pt idx="18">
                  <c:v>143</c:v>
                </c:pt>
                <c:pt idx="19">
                  <c:v>148</c:v>
                </c:pt>
                <c:pt idx="20">
                  <c:v>149</c:v>
                </c:pt>
                <c:pt idx="21">
                  <c:v>146</c:v>
                </c:pt>
                <c:pt idx="22">
                  <c:v>139</c:v>
                </c:pt>
                <c:pt idx="23">
                  <c:v>128</c:v>
                </c:pt>
                <c:pt idx="24">
                  <c:v>126</c:v>
                </c:pt>
                <c:pt idx="25">
                  <c:v>127</c:v>
                </c:pt>
                <c:pt idx="26">
                  <c:v>130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A2-4951-BDC2-F4E6E2A1F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550336"/>
        <c:axId val="79551872"/>
      </c:lineChart>
      <c:catAx>
        <c:axId val="7955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551872"/>
        <c:crosses val="autoZero"/>
        <c:auto val="1"/>
        <c:lblAlgn val="ctr"/>
        <c:lblOffset val="100"/>
        <c:noMultiLvlLbl val="0"/>
      </c:catAx>
      <c:valAx>
        <c:axId val="7955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550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1652475339136464E-3"/>
                  <c:y val="-9.3023230578246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478-4006-8AE9-768A6DC53B2D}"/>
                </c:ext>
              </c:extLst>
            </c:dLbl>
            <c:dLbl>
              <c:idx val="1"/>
              <c:layout>
                <c:manualLayout>
                  <c:x val="-2.5078366368697685E-2"/>
                  <c:y val="8.9577925742015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78-4006-8AE9-768A6DC53B2D}"/>
                </c:ext>
              </c:extLst>
            </c:dLbl>
            <c:dLbl>
              <c:idx val="2"/>
              <c:layout>
                <c:manualLayout>
                  <c:x val="-2.5078366368697643E-2"/>
                  <c:y val="-7.235140156085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478-4006-8AE9-768A6DC53B2D}"/>
                </c:ext>
              </c:extLst>
            </c:dLbl>
            <c:dLbl>
              <c:idx val="3"/>
              <c:layout>
                <c:manualLayout>
                  <c:x val="-7.1652475339136247E-3"/>
                  <c:y val="8.2687316069552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478-4006-8AE9-768A6DC53B2D}"/>
                </c:ext>
              </c:extLst>
            </c:dLbl>
            <c:dLbl>
              <c:idx val="4"/>
              <c:layout>
                <c:manualLayout>
                  <c:x val="-4.0603069358843918E-2"/>
                  <c:y val="-0.103359145086941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478-4006-8AE9-768A6DC53B2D}"/>
                </c:ext>
              </c:extLst>
            </c:dLbl>
            <c:dLbl>
              <c:idx val="5"/>
              <c:layout>
                <c:manualLayout>
                  <c:x val="1.1942079223188498E-3"/>
                  <c:y val="-3.78983531985450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478-4006-8AE9-768A6DC53B2D}"/>
                </c:ext>
              </c:extLst>
            </c:dLbl>
            <c:dLbl>
              <c:idx val="6"/>
              <c:layout>
                <c:manualLayout>
                  <c:x val="-1.791311883478406E-2"/>
                  <c:y val="9.9913840250709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478-4006-8AE9-768A6DC53B2D}"/>
                </c:ext>
              </c:extLst>
            </c:dLbl>
            <c:dLbl>
              <c:idx val="7"/>
              <c:layout>
                <c:manualLayout>
                  <c:x val="-2.3884158446378749E-2"/>
                  <c:y val="0.17571054664779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478-4006-8AE9-768A6DC53B2D}"/>
                </c:ext>
              </c:extLst>
            </c:dLbl>
            <c:dLbl>
              <c:idx val="8"/>
              <c:layout>
                <c:manualLayout>
                  <c:x val="-3.2243613902611309E-2"/>
                  <c:y val="0.106804449923172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478-4006-8AE9-768A6DC53B2D}"/>
                </c:ext>
              </c:extLst>
            </c:dLbl>
            <c:dLbl>
              <c:idx val="9"/>
              <c:layout>
                <c:manualLayout>
                  <c:x val="-9.5536633785515863E-3"/>
                  <c:y val="-7.2351401560858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478-4006-8AE9-768A6DC53B2D}"/>
                </c:ext>
              </c:extLst>
            </c:dLbl>
            <c:dLbl>
              <c:idx val="10"/>
              <c:layout>
                <c:manualLayout>
                  <c:x val="-3.7020445591887059E-2"/>
                  <c:y val="0.196382375665187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478-4006-8AE9-768A6DC53B2D}"/>
                </c:ext>
              </c:extLst>
            </c:dLbl>
            <c:dLbl>
              <c:idx val="11"/>
              <c:layout>
                <c:manualLayout>
                  <c:x val="-2.6272574291016624E-2"/>
                  <c:y val="0.179155851484031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478-4006-8AE9-768A6DC53B2D}"/>
                </c:ext>
              </c:extLst>
            </c:dLbl>
            <c:dLbl>
              <c:idx val="12"/>
              <c:layout>
                <c:manualLayout>
                  <c:x val="-3.1049405980292374E-2"/>
                  <c:y val="-0.124030974104329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B478-4006-8AE9-768A6DC53B2D}"/>
                </c:ext>
              </c:extLst>
            </c:dLbl>
            <c:dLbl>
              <c:idx val="13"/>
              <c:layout>
                <c:manualLayout>
                  <c:x val="-1.6718910912464947E-2"/>
                  <c:y val="0.124030974104329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478-4006-8AE9-768A6DC53B2D}"/>
                </c:ext>
              </c:extLst>
            </c:dLbl>
            <c:dLbl>
              <c:idx val="14"/>
              <c:layout>
                <c:manualLayout>
                  <c:x val="-2.268995052405981E-2"/>
                  <c:y val="8.9577925742015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478-4006-8AE9-768A6DC53B2D}"/>
                </c:ext>
              </c:extLst>
            </c:dLbl>
            <c:dLbl>
              <c:idx val="15"/>
              <c:layout>
                <c:manualLayout>
                  <c:x val="-3.5826237669569871E-3"/>
                  <c:y val="-7.235140156085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478-4006-8AE9-768A6DC53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Лист1!$A$2:$A$17</c:f>
              <c:numCache>
                <c:formatCode>General</c:formatCode>
                <c:ptCount val="1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</c:numCache>
            </c:numRef>
          </c:cat>
          <c:val>
            <c:numRef>
              <c:f>Лист1!$B$2:$B$17</c:f>
              <c:numCache>
                <c:formatCode>#,##0</c:formatCode>
                <c:ptCount val="16"/>
                <c:pt idx="0">
                  <c:v>7151</c:v>
                </c:pt>
                <c:pt idx="1">
                  <c:v>6523</c:v>
                </c:pt>
                <c:pt idx="2">
                  <c:v>8690</c:v>
                </c:pt>
                <c:pt idx="3">
                  <c:v>9153</c:v>
                </c:pt>
                <c:pt idx="4">
                  <c:v>10916</c:v>
                </c:pt>
                <c:pt idx="5">
                  <c:v>11961</c:v>
                </c:pt>
                <c:pt idx="6">
                  <c:v>10928</c:v>
                </c:pt>
                <c:pt idx="7">
                  <c:v>10458</c:v>
                </c:pt>
                <c:pt idx="8">
                  <c:v>11974</c:v>
                </c:pt>
                <c:pt idx="9">
                  <c:v>10361</c:v>
                </c:pt>
                <c:pt idx="10">
                  <c:v>8982</c:v>
                </c:pt>
                <c:pt idx="11">
                  <c:v>8404</c:v>
                </c:pt>
                <c:pt idx="12">
                  <c:v>10946</c:v>
                </c:pt>
                <c:pt idx="13">
                  <c:v>9077</c:v>
                </c:pt>
                <c:pt idx="14">
                  <c:v>10829</c:v>
                </c:pt>
                <c:pt idx="15">
                  <c:v>12840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B478-4006-8AE9-768A6DC53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9219456"/>
        <c:axId val="89220992"/>
      </c:lineChart>
      <c:catAx>
        <c:axId val="8921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9220992"/>
        <c:crosses val="autoZero"/>
        <c:auto val="1"/>
        <c:lblAlgn val="ctr"/>
        <c:lblOffset val="100"/>
        <c:noMultiLvlLbl val="0"/>
      </c:catAx>
      <c:valAx>
        <c:axId val="8922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9219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rgbClr val="002060"/>
          </a:solidFill>
          <a:latin typeface="Century Gothic" panose="020B0502020202020204" pitchFamily="34" charset="0"/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2015-2016</a:t>
            </a:r>
            <a:r>
              <a:rPr lang="ru-RU" baseline="0" dirty="0"/>
              <a:t> гг. </a:t>
            </a:r>
            <a:endParaRPr lang="ru-RU" dirty="0"/>
          </a:p>
        </c:rich>
      </c:tx>
      <c:layout>
        <c:manualLayout>
          <c:xMode val="edge"/>
          <c:yMode val="edge"/>
          <c:x val="1.4514299735643795E-2"/>
          <c:y val="4.49912143140552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4A6-4FCD-8B64-C2D571C26B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4A6-4FCD-8B64-C2D571C26BE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4A6-4FCD-8B64-C2D571C26BE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4A6-4FCD-8B64-C2D571C26BE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4A6-4FCD-8B64-C2D571C26BE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4A6-4FCD-8B64-C2D571C26BE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94A6-4FCD-8B64-C2D571C26BE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94A6-4FCD-8B64-C2D571C26BE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94A6-4FCD-8B64-C2D571C26BE9}"/>
              </c:ext>
            </c:extLst>
          </c:dPt>
          <c:dLbls>
            <c:dLbl>
              <c:idx val="0"/>
              <c:layout>
                <c:manualLayout>
                  <c:x val="-6.4171479177472845E-2"/>
                  <c:y val="0.192399515995807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A6-4FCD-8B64-C2D571C26BE9}"/>
                </c:ext>
              </c:extLst>
            </c:dLbl>
            <c:dLbl>
              <c:idx val="1"/>
              <c:layout>
                <c:manualLayout>
                  <c:x val="-7.8628117753370641E-2"/>
                  <c:y val="-0.126699086574921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A6-4FCD-8B64-C2D571C26BE9}"/>
                </c:ext>
              </c:extLst>
            </c:dLbl>
            <c:dLbl>
              <c:idx val="2"/>
              <c:layout>
                <c:manualLayout>
                  <c:x val="3.6499040800137522E-2"/>
                  <c:y val="-0.1542861984739215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A6-4FCD-8B64-C2D571C26BE9}"/>
                </c:ext>
              </c:extLst>
            </c:dLbl>
            <c:dLbl>
              <c:idx val="3"/>
              <c:layout>
                <c:manualLayout>
                  <c:x val="8.0685125573450089E-2"/>
                  <c:y val="-6.2811257686344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4A6-4FCD-8B64-C2D571C26BE9}"/>
                </c:ext>
              </c:extLst>
            </c:dLbl>
            <c:dLbl>
              <c:idx val="4"/>
              <c:layout>
                <c:manualLayout>
                  <c:x val="6.4366078928243628E-2"/>
                  <c:y val="3.303558058766416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4A6-4FCD-8B64-C2D571C26BE9}"/>
                </c:ext>
              </c:extLst>
            </c:dLbl>
            <c:dLbl>
              <c:idx val="5"/>
              <c:layout>
                <c:manualLayout>
                  <c:x val="6.0642412697244498E-2"/>
                  <c:y val="9.271292722708748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4A6-4FCD-8B64-C2D571C26BE9}"/>
                </c:ext>
              </c:extLst>
            </c:dLbl>
            <c:dLbl>
              <c:idx val="6"/>
              <c:layout>
                <c:manualLayout>
                  <c:x val="3.4421423097362853E-2"/>
                  <c:y val="0.1084774799579434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4A6-4FCD-8B64-C2D571C26BE9}"/>
                </c:ext>
              </c:extLst>
            </c:dLbl>
            <c:dLbl>
              <c:idx val="8"/>
              <c:layout>
                <c:manualLayout>
                  <c:x val="4.9693699992282652E-4"/>
                  <c:y val="6.0813492542696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4A6-4FCD-8B64-C2D571C26BE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Лист1!$A$1:$I$1</c:f>
              <c:strCache>
                <c:ptCount val="9"/>
                <c:pt idx="0">
                  <c:v>Финансовые затруднения</c:v>
                </c:pt>
                <c:pt idx="1">
                  <c:v>По собственному желанию</c:v>
                </c:pt>
                <c:pt idx="2">
                  <c:v>Перевод на другие формы обучения</c:v>
                </c:pt>
                <c:pt idx="3">
                  <c:v>Перевод в другие вузы</c:v>
                </c:pt>
                <c:pt idx="4">
                  <c:v>Нарушение учебной дисциплины</c:v>
                </c:pt>
                <c:pt idx="5">
                  <c:v>Другие причины</c:v>
                </c:pt>
                <c:pt idx="6">
                  <c:v>Неуспеваемость</c:v>
                </c:pt>
                <c:pt idx="7">
                  <c:v>Призыв в ВС</c:v>
                </c:pt>
                <c:pt idx="8">
                  <c:v>По сост.здоровья</c:v>
                </c:pt>
              </c:strCache>
            </c:strRef>
          </c:cat>
          <c:val>
            <c:numRef>
              <c:f>Лист1!$A$2:$I$2</c:f>
              <c:numCache>
                <c:formatCode>0%</c:formatCode>
                <c:ptCount val="9"/>
                <c:pt idx="0">
                  <c:v>0.26</c:v>
                </c:pt>
                <c:pt idx="1">
                  <c:v>0.2</c:v>
                </c:pt>
                <c:pt idx="2">
                  <c:v>0.17</c:v>
                </c:pt>
                <c:pt idx="3">
                  <c:v>0.12</c:v>
                </c:pt>
                <c:pt idx="4">
                  <c:v>0.08</c:v>
                </c:pt>
                <c:pt idx="5">
                  <c:v>0.08</c:v>
                </c:pt>
                <c:pt idx="6">
                  <c:v>7.0000000000000007E-2</c:v>
                </c:pt>
                <c:pt idx="7">
                  <c:v>0.01</c:v>
                </c:pt>
                <c:pt idx="8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4A6-4FCD-8B64-C2D571C26BE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924269914807769"/>
          <c:y val="4.3854225536937116E-2"/>
          <c:w val="0.38594835888722911"/>
          <c:h val="0.9271276621438198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Лист1!$A$1:$H$1</c:f>
              <c:strCache>
                <c:ptCount val="8"/>
                <c:pt idx="0">
                  <c:v>Всего</c:v>
                </c:pt>
                <c:pt idx="1">
                  <c:v>Национальные</c:v>
                </c:pt>
                <c:pt idx="2">
                  <c:v>Автономные </c:v>
                </c:pt>
                <c:pt idx="3">
                  <c:v>Международные </c:v>
                </c:pt>
                <c:pt idx="4">
                  <c:v>Государственные </c:v>
                </c:pt>
                <c:pt idx="5">
                  <c:v>Акционированные </c:v>
                </c:pt>
                <c:pt idx="6">
                  <c:v>Негражданские</c:v>
                </c:pt>
                <c:pt idx="7">
                  <c:v>Частные</c:v>
                </c:pt>
              </c:strCache>
            </c:strRef>
          </c:cat>
          <c:val>
            <c:numRef>
              <c:f>Лист1!$A$2:$H$2</c:f>
              <c:numCache>
                <c:formatCode>General</c:formatCode>
                <c:ptCount val="8"/>
                <c:pt idx="0">
                  <c:v>130</c:v>
                </c:pt>
                <c:pt idx="1">
                  <c:v>10</c:v>
                </c:pt>
                <c:pt idx="2">
                  <c:v>1</c:v>
                </c:pt>
                <c:pt idx="3">
                  <c:v>1</c:v>
                </c:pt>
                <c:pt idx="4">
                  <c:v>32</c:v>
                </c:pt>
                <c:pt idx="5">
                  <c:v>17</c:v>
                </c:pt>
                <c:pt idx="6">
                  <c:v>14</c:v>
                </c:pt>
                <c:pt idx="7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34-4478-82A9-7E01F4C33084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Лист1!$A$1:$H$1</c:f>
              <c:strCache>
                <c:ptCount val="8"/>
                <c:pt idx="0">
                  <c:v>Всего</c:v>
                </c:pt>
                <c:pt idx="1">
                  <c:v>Национальные</c:v>
                </c:pt>
                <c:pt idx="2">
                  <c:v>Автономные </c:v>
                </c:pt>
                <c:pt idx="3">
                  <c:v>Международные </c:v>
                </c:pt>
                <c:pt idx="4">
                  <c:v>Государственные </c:v>
                </c:pt>
                <c:pt idx="5">
                  <c:v>Акционированные </c:v>
                </c:pt>
                <c:pt idx="6">
                  <c:v>Негражданские</c:v>
                </c:pt>
                <c:pt idx="7">
                  <c:v>Частные</c:v>
                </c:pt>
              </c:strCache>
            </c:strRef>
          </c:cat>
          <c:val>
            <c:numRef>
              <c:f>Лист1!$A$3:$H$3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1-A934-4478-82A9-7E01F4C330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890304"/>
        <c:axId val="79891840"/>
      </c:barChart>
      <c:catAx>
        <c:axId val="79890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79891840"/>
        <c:crosses val="autoZero"/>
        <c:auto val="1"/>
        <c:lblAlgn val="ctr"/>
        <c:lblOffset val="100"/>
        <c:noMultiLvlLbl val="0"/>
      </c:catAx>
      <c:valAx>
        <c:axId val="79891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79890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Лист1!$A$15:$A$24</c:f>
              <c:strCache>
                <c:ptCount val="10"/>
                <c:pt idx="0">
                  <c:v>Всего:</c:v>
                </c:pt>
                <c:pt idx="1">
                  <c:v>Сельскохозяйственные</c:v>
                </c:pt>
                <c:pt idx="2">
                  <c:v>Вузы искусства</c:v>
                </c:pt>
                <c:pt idx="3">
                  <c:v>Гуманитарные</c:v>
                </c:pt>
                <c:pt idx="4">
                  <c:v>Педагогические</c:v>
                </c:pt>
                <c:pt idx="5">
                  <c:v>Медицинские</c:v>
                </c:pt>
                <c:pt idx="6">
                  <c:v>Экономические</c:v>
                </c:pt>
                <c:pt idx="7">
                  <c:v>Юридические </c:v>
                </c:pt>
                <c:pt idx="8">
                  <c:v>Технические </c:v>
                </c:pt>
                <c:pt idx="9">
                  <c:v>Многопрофильные</c:v>
                </c:pt>
              </c:strCache>
            </c:strRef>
          </c:cat>
          <c:val>
            <c:numRef>
              <c:f>Лист1!$B$15:$B$24</c:f>
              <c:numCache>
                <c:formatCode>General</c:formatCode>
                <c:ptCount val="10"/>
                <c:pt idx="0">
                  <c:v>130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9</c:v>
                </c:pt>
                <c:pt idx="7">
                  <c:v>15</c:v>
                </c:pt>
                <c:pt idx="8">
                  <c:v>19</c:v>
                </c:pt>
                <c:pt idx="9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79-4119-8EC2-333423072DA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79928704"/>
        <c:axId val="79935744"/>
      </c:barChart>
      <c:catAx>
        <c:axId val="79928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79935744"/>
        <c:crosses val="autoZero"/>
        <c:auto val="1"/>
        <c:lblAlgn val="ctr"/>
        <c:lblOffset val="100"/>
        <c:noMultiLvlLbl val="0"/>
      </c:catAx>
      <c:valAx>
        <c:axId val="7993574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79928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 sz="1600"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Лист1!$A$10:$A$13</c:f>
              <c:strCache>
                <c:ptCount val="4"/>
                <c:pt idx="0">
                  <c:v>Всего вузов</c:v>
                </c:pt>
                <c:pt idx="1">
                  <c:v>Бакалавриат</c:v>
                </c:pt>
                <c:pt idx="2">
                  <c:v>Магистратура</c:v>
                </c:pt>
                <c:pt idx="3">
                  <c:v>Докторантура </c:v>
                </c:pt>
              </c:strCache>
            </c:strRef>
          </c:cat>
          <c:val>
            <c:numRef>
              <c:f>Лист1!$B$10:$B$13</c:f>
              <c:numCache>
                <c:formatCode>General</c:formatCode>
                <c:ptCount val="4"/>
                <c:pt idx="0">
                  <c:v>130</c:v>
                </c:pt>
                <c:pt idx="1">
                  <c:v>125</c:v>
                </c:pt>
                <c:pt idx="2">
                  <c:v>111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56-4217-BEB5-27B57B7EDF6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84412672"/>
        <c:axId val="84456576"/>
      </c:barChart>
      <c:catAx>
        <c:axId val="84412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all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4456576"/>
        <c:crosses val="autoZero"/>
        <c:auto val="1"/>
        <c:lblAlgn val="ctr"/>
        <c:lblOffset val="100"/>
        <c:noMultiLvlLbl val="0"/>
      </c:catAx>
      <c:valAx>
        <c:axId val="8445657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4412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9.7006308509580801E-3"/>
                  <c:y val="-8.84874294092518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48-4F52-A496-112DD8E0E981}"/>
                </c:ext>
              </c:extLst>
            </c:dLbl>
            <c:dLbl>
              <c:idx val="1"/>
              <c:layout>
                <c:manualLayout>
                  <c:x val="2.2402481595612184E-4"/>
                  <c:y val="-0.234556880221446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48-4F52-A496-112DD8E0E9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Century Gothic" panose="020B0502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'[ППС по степеням.xlsx]Лист1'!$A$2:$A$6</c:f>
              <c:strCache>
                <c:ptCount val="5"/>
                <c:pt idx="0">
                  <c:v>Кандидат наук</c:v>
                </c:pt>
                <c:pt idx="1">
                  <c:v>Степень ниже магистратуры</c:v>
                </c:pt>
                <c:pt idx="2">
                  <c:v>Магистр</c:v>
                </c:pt>
                <c:pt idx="3">
                  <c:v>Доктор наук</c:v>
                </c:pt>
                <c:pt idx="4">
                  <c:v>PhD</c:v>
                </c:pt>
              </c:strCache>
            </c:strRef>
          </c:cat>
          <c:val>
            <c:numRef>
              <c:f>'[ППС по степеням.xlsx]Лист1'!$B$2:$B$6</c:f>
              <c:numCache>
                <c:formatCode>0%</c:formatCode>
                <c:ptCount val="5"/>
                <c:pt idx="0">
                  <c:v>0.37</c:v>
                </c:pt>
                <c:pt idx="1">
                  <c:v>0.27</c:v>
                </c:pt>
                <c:pt idx="2">
                  <c:v>0.24</c:v>
                </c:pt>
                <c:pt idx="3">
                  <c:v>0.1</c:v>
                </c:pt>
                <c:pt idx="4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48-4F52-A496-112DD8E0E9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893742354603866"/>
          <c:y val="8.5492140533431099E-2"/>
          <c:w val="0.33391325518699305"/>
          <c:h val="0.79058260732929453"/>
        </c:manualLayout>
      </c:layout>
      <c:overlay val="0"/>
      <c:txPr>
        <a:bodyPr/>
        <a:lstStyle/>
        <a:p>
          <a:pPr>
            <a:defRPr sz="1800" b="1">
              <a:latin typeface="Century Gothic" panose="020B0502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557764591490496E-2"/>
          <c:y val="6.8498191917590323E-2"/>
          <c:w val="0.89222934104234475"/>
          <c:h val="0.74382362117732503"/>
        </c:manualLayout>
      </c:layout>
      <c:lineChart>
        <c:grouping val="stacked"/>
        <c:varyColors val="0"/>
        <c:ser>
          <c:idx val="0"/>
          <c:order val="0"/>
          <c:tx>
            <c:strRef>
              <c:f>'[Enrolment trends in 1990-2017 РУС.xlsx]Лист1'!$B$1</c:f>
              <c:strCache>
                <c:ptCount val="1"/>
                <c:pt idx="0">
                  <c:v>Кол-во студетнов за 1990-2017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7311282570394158E-2"/>
                  <c:y val="5.1966385523065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D5-463E-BF60-9AA9454AA96D}"/>
                </c:ext>
              </c:extLst>
            </c:dLbl>
            <c:dLbl>
              <c:idx val="1"/>
              <c:layout>
                <c:manualLayout>
                  <c:x val="-2.145886487673827E-2"/>
                  <c:y val="-5.19663855230653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D5-463E-BF60-9AA9454AA96D}"/>
                </c:ext>
              </c:extLst>
            </c:dLbl>
            <c:dLbl>
              <c:idx val="2"/>
              <c:layout>
                <c:manualLayout>
                  <c:x val="-1.9508058978852955E-2"/>
                  <c:y val="4.2222688237490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0D5-463E-BF60-9AA9454AA96D}"/>
                </c:ext>
              </c:extLst>
            </c:dLbl>
            <c:dLbl>
              <c:idx val="3"/>
              <c:layout>
                <c:manualLayout>
                  <c:x val="-9.7540294894264776E-3"/>
                  <c:y val="-4.5470587332682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D5-463E-BF60-9AA9454AA96D}"/>
                </c:ext>
              </c:extLst>
            </c:dLbl>
            <c:dLbl>
              <c:idx val="4"/>
              <c:layout>
                <c:manualLayout>
                  <c:x val="-9.7540294894265141E-3"/>
                  <c:y val="5.1966385523065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0D5-463E-BF60-9AA9454AA96D}"/>
                </c:ext>
              </c:extLst>
            </c:dLbl>
            <c:dLbl>
              <c:idx val="5"/>
              <c:layout>
                <c:manualLayout>
                  <c:x val="-1.5930736003139365E-2"/>
                  <c:y val="-4.871848642787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0D5-463E-BF60-9AA9454AA96D}"/>
                </c:ext>
              </c:extLst>
            </c:dLbl>
            <c:dLbl>
              <c:idx val="6"/>
              <c:layout>
                <c:manualLayout>
                  <c:x val="-1.9913420003924147E-2"/>
                  <c:y val="5.1966385523065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0D5-463E-BF60-9AA9454AA96D}"/>
                </c:ext>
              </c:extLst>
            </c:dLbl>
            <c:dLbl>
              <c:idx val="7"/>
              <c:layout>
                <c:manualLayout>
                  <c:x val="-4.1154401341443284E-2"/>
                  <c:y val="-5.8462183713448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0D5-463E-BF60-9AA9454AA96D}"/>
                </c:ext>
              </c:extLst>
            </c:dLbl>
            <c:dLbl>
              <c:idx val="8"/>
              <c:layout>
                <c:manualLayout>
                  <c:x val="-1.4603174669544373E-2"/>
                  <c:y val="4.871848642787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0D5-463E-BF60-9AA9454AA96D}"/>
                </c:ext>
              </c:extLst>
            </c:dLbl>
            <c:dLbl>
              <c:idx val="9"/>
              <c:layout>
                <c:manualLayout>
                  <c:x val="1.3275613335948944E-3"/>
                  <c:y val="9.74369728557466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0D5-463E-BF60-9AA9454AA96D}"/>
                </c:ext>
              </c:extLst>
            </c:dLbl>
            <c:dLbl>
              <c:idx val="14"/>
              <c:layout>
                <c:manualLayout>
                  <c:x val="-4.3809524008633118E-2"/>
                  <c:y val="-5.8462183713448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0D5-463E-BF60-9AA9454AA96D}"/>
                </c:ext>
              </c:extLst>
            </c:dLbl>
            <c:dLbl>
              <c:idx val="15"/>
              <c:layout>
                <c:manualLayout>
                  <c:x val="-1.7258297336734261E-2"/>
                  <c:y val="4.871848642787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0D5-463E-BF60-9AA9454AA96D}"/>
                </c:ext>
              </c:extLst>
            </c:dLbl>
            <c:dLbl>
              <c:idx val="16"/>
              <c:layout>
                <c:manualLayout>
                  <c:x val="0"/>
                  <c:y val="-3.2478990951915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0D5-463E-BF60-9AA9454AA96D}"/>
                </c:ext>
              </c:extLst>
            </c:dLbl>
            <c:dLbl>
              <c:idx val="18"/>
              <c:layout>
                <c:manualLayout>
                  <c:x val="-4.7792208009418045E-2"/>
                  <c:y val="3.5726890047107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0D5-463E-BF60-9AA9454AA96D}"/>
                </c:ext>
              </c:extLst>
            </c:dLbl>
            <c:dLbl>
              <c:idx val="19"/>
              <c:layout>
                <c:manualLayout>
                  <c:x val="-2.1240981337519185E-2"/>
                  <c:y val="4.2222688237490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0D5-463E-BF60-9AA9454AA96D}"/>
                </c:ext>
              </c:extLst>
            </c:dLbl>
            <c:dLbl>
              <c:idx val="20"/>
              <c:layout>
                <c:manualLayout>
                  <c:x val="-1.1948052002354487E-2"/>
                  <c:y val="-5.1966385523065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0D5-463E-BF60-9AA9454AA96D}"/>
                </c:ext>
              </c:extLst>
            </c:dLbl>
            <c:dLbl>
              <c:idx val="21"/>
              <c:layout>
                <c:manualLayout>
                  <c:x val="3.982684000784829E-3"/>
                  <c:y val="-3.2478990951915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0D5-463E-BF60-9AA9454AA96D}"/>
                </c:ext>
              </c:extLst>
            </c:dLbl>
            <c:dLbl>
              <c:idx val="22"/>
              <c:layout>
                <c:manualLayout>
                  <c:x val="6.637806667974715E-3"/>
                  <c:y val="-9.74369728557472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0D5-463E-BF60-9AA9454AA96D}"/>
                </c:ext>
              </c:extLst>
            </c:dLbl>
            <c:dLbl>
              <c:idx val="23"/>
              <c:layout>
                <c:manualLayout>
                  <c:x val="3.9826840007847319E-3"/>
                  <c:y val="-5.954412888632088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0D5-463E-BF60-9AA9454AA96D}"/>
                </c:ext>
              </c:extLst>
            </c:dLbl>
            <c:dLbl>
              <c:idx val="24"/>
              <c:layout>
                <c:manualLayout>
                  <c:x val="-4.1154401341443235E-2"/>
                  <c:y val="4.5470587332681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0D5-463E-BF60-9AA9454AA96D}"/>
                </c:ext>
              </c:extLst>
            </c:dLbl>
            <c:dLbl>
              <c:idx val="25"/>
              <c:layout>
                <c:manualLayout>
                  <c:x val="-2.859289519848113E-3"/>
                  <c:y val="7.8747539370078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0D5-463E-BF60-9AA9454AA96D}"/>
                </c:ext>
              </c:extLst>
            </c:dLbl>
            <c:dLbl>
              <c:idx val="26"/>
              <c:layout>
                <c:manualLayout>
                  <c:x val="0"/>
                  <c:y val="-5.9659090909090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0D5-463E-BF60-9AA9454AA9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'[Enrolment trends in 1990-2017 РУС.xlsx]Лист1'!$A$2:$A$28</c:f>
              <c:strCache>
                <c:ptCount val="27"/>
                <c:pt idx="0">
                  <c:v>1990/91</c:v>
                </c:pt>
                <c:pt idx="1">
                  <c:v>1991/92</c:v>
                </c:pt>
                <c:pt idx="2">
                  <c:v>1992/93</c:v>
                </c:pt>
                <c:pt idx="3">
                  <c:v>1993/94</c:v>
                </c:pt>
                <c:pt idx="4">
                  <c:v>1994/95</c:v>
                </c:pt>
                <c:pt idx="5">
                  <c:v>1995/96</c:v>
                </c:pt>
                <c:pt idx="6">
                  <c:v>1996/97</c:v>
                </c:pt>
                <c:pt idx="7">
                  <c:v>1997/98</c:v>
                </c:pt>
                <c:pt idx="8">
                  <c:v>1998/99</c:v>
                </c:pt>
                <c:pt idx="9">
                  <c:v>1999/00</c:v>
                </c:pt>
                <c:pt idx="10">
                  <c:v>2000/01</c:v>
                </c:pt>
                <c:pt idx="11">
                  <c:v>2001/02</c:v>
                </c:pt>
                <c:pt idx="12">
                  <c:v>2002/03</c:v>
                </c:pt>
                <c:pt idx="13">
                  <c:v>2003/04</c:v>
                </c:pt>
                <c:pt idx="14">
                  <c:v>2004/05</c:v>
                </c:pt>
                <c:pt idx="15">
                  <c:v>2005/06</c:v>
                </c:pt>
                <c:pt idx="16">
                  <c:v>2006/07</c:v>
                </c:pt>
                <c:pt idx="17">
                  <c:v>2007/08</c:v>
                </c:pt>
                <c:pt idx="18">
                  <c:v>2008/09</c:v>
                </c:pt>
                <c:pt idx="19">
                  <c:v>2009/10</c:v>
                </c:pt>
                <c:pt idx="20">
                  <c:v>2010/11</c:v>
                </c:pt>
                <c:pt idx="21">
                  <c:v>2011/12</c:v>
                </c:pt>
                <c:pt idx="22">
                  <c:v>2012/13</c:v>
                </c:pt>
                <c:pt idx="23">
                  <c:v>2013/14</c:v>
                </c:pt>
                <c:pt idx="24">
                  <c:v>2014/15</c:v>
                </c:pt>
                <c:pt idx="25">
                  <c:v>2015/16</c:v>
                </c:pt>
                <c:pt idx="26">
                  <c:v>2016/17</c:v>
                </c:pt>
              </c:strCache>
            </c:strRef>
          </c:cat>
          <c:val>
            <c:numRef>
              <c:f>'[Enrolment trends in 1990-2017 РУС.xlsx]Лист1'!$B$2:$B$28</c:f>
              <c:numCache>
                <c:formatCode>#,##0</c:formatCode>
                <c:ptCount val="27"/>
                <c:pt idx="0">
                  <c:v>287367</c:v>
                </c:pt>
                <c:pt idx="1">
                  <c:v>288371</c:v>
                </c:pt>
                <c:pt idx="2">
                  <c:v>280737</c:v>
                </c:pt>
                <c:pt idx="3">
                  <c:v>276715</c:v>
                </c:pt>
                <c:pt idx="4">
                  <c:v>275347</c:v>
                </c:pt>
                <c:pt idx="5">
                  <c:v>272715</c:v>
                </c:pt>
                <c:pt idx="6">
                  <c:v>280783</c:v>
                </c:pt>
                <c:pt idx="7">
                  <c:v>293465</c:v>
                </c:pt>
                <c:pt idx="8">
                  <c:v>318755</c:v>
                </c:pt>
                <c:pt idx="9">
                  <c:v>365385</c:v>
                </c:pt>
                <c:pt idx="10">
                  <c:v>440715</c:v>
                </c:pt>
                <c:pt idx="11">
                  <c:v>514738</c:v>
                </c:pt>
                <c:pt idx="12">
                  <c:v>590982</c:v>
                </c:pt>
                <c:pt idx="13">
                  <c:v>658106</c:v>
                </c:pt>
                <c:pt idx="14">
                  <c:v>747104</c:v>
                </c:pt>
                <c:pt idx="15">
                  <c:v>775762</c:v>
                </c:pt>
                <c:pt idx="16">
                  <c:v>768442</c:v>
                </c:pt>
                <c:pt idx="17">
                  <c:v>717053</c:v>
                </c:pt>
                <c:pt idx="18">
                  <c:v>633814</c:v>
                </c:pt>
                <c:pt idx="19">
                  <c:v>610264</c:v>
                </c:pt>
                <c:pt idx="20">
                  <c:v>620442</c:v>
                </c:pt>
                <c:pt idx="21">
                  <c:v>629507</c:v>
                </c:pt>
                <c:pt idx="22">
                  <c:v>571691</c:v>
                </c:pt>
                <c:pt idx="23">
                  <c:v>527226</c:v>
                </c:pt>
                <c:pt idx="24">
                  <c:v>477387</c:v>
                </c:pt>
                <c:pt idx="25">
                  <c:v>459369</c:v>
                </c:pt>
                <c:pt idx="26">
                  <c:v>477074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30D5-463E-BF60-9AA9454AA9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912768"/>
        <c:axId val="85991808"/>
      </c:lineChart>
      <c:catAx>
        <c:axId val="84912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5991808"/>
        <c:crosses val="autoZero"/>
        <c:auto val="1"/>
        <c:lblAlgn val="ctr"/>
        <c:lblOffset val="100"/>
        <c:noMultiLvlLbl val="0"/>
      </c:catAx>
      <c:valAx>
        <c:axId val="85991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4912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2">
              <a:lumMod val="95000"/>
              <a:lumOff val="5000"/>
            </a:schemeClr>
          </a:solidFill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Магистратура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Лист1!$B$2:$B$6</c:f>
              <c:numCache>
                <c:formatCode>#,##0</c:formatCode>
                <c:ptCount val="5"/>
                <c:pt idx="0">
                  <c:v>21159</c:v>
                </c:pt>
                <c:pt idx="1">
                  <c:v>27149</c:v>
                </c:pt>
                <c:pt idx="2">
                  <c:v>31950</c:v>
                </c:pt>
                <c:pt idx="3">
                  <c:v>32527</c:v>
                </c:pt>
                <c:pt idx="4">
                  <c:v>29882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4A-44BC-BB1B-E79B3D76BF5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Докторантура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2060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Лист1!$C$2:$C$6</c:f>
              <c:numCache>
                <c:formatCode>#,##0</c:formatCode>
                <c:ptCount val="5"/>
                <c:pt idx="0">
                  <c:v>1337</c:v>
                </c:pt>
                <c:pt idx="1">
                  <c:v>1326</c:v>
                </c:pt>
                <c:pt idx="2">
                  <c:v>1892</c:v>
                </c:pt>
                <c:pt idx="3">
                  <c:v>2063</c:v>
                </c:pt>
                <c:pt idx="4">
                  <c:v>2288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4A-44BC-BB1B-E79B3D76BF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031744"/>
        <c:axId val="86582400"/>
      </c:barChart>
      <c:catAx>
        <c:axId val="8603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6582400"/>
        <c:crosses val="autoZero"/>
        <c:auto val="1"/>
        <c:lblAlgn val="ctr"/>
        <c:lblOffset val="100"/>
        <c:noMultiLvlLbl val="0"/>
      </c:catAx>
      <c:valAx>
        <c:axId val="8658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86031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1.708178543663466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07E-411B-B3CD-550AE621DF0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Австралия</c:v>
                </c:pt>
                <c:pt idx="1">
                  <c:v>Китай</c:v>
                </c:pt>
                <c:pt idx="2">
                  <c:v>Франция</c:v>
                </c:pt>
                <c:pt idx="3">
                  <c:v>Канада</c:v>
                </c:pt>
                <c:pt idx="4">
                  <c:v>Германия</c:v>
                </c:pt>
                <c:pt idx="5">
                  <c:v>Япония</c:v>
                </c:pt>
                <c:pt idx="6">
                  <c:v>Малайзия</c:v>
                </c:pt>
                <c:pt idx="7">
                  <c:v>Южная Корея</c:v>
                </c:pt>
                <c:pt idx="8">
                  <c:v>Новая Зеландия</c:v>
                </c:pt>
                <c:pt idx="9">
                  <c:v>Тайвань</c:v>
                </c:pt>
                <c:pt idx="10">
                  <c:v>Казахстан </c:v>
                </c:pt>
                <c:pt idx="11">
                  <c:v>Ирландия</c:v>
                </c:pt>
              </c:strCache>
            </c:strRef>
          </c:cat>
          <c:val>
            <c:numRef>
              <c:f>Лист1!$B$2:$B$13</c:f>
              <c:numCache>
                <c:formatCode>#,##0</c:formatCode>
                <c:ptCount val="12"/>
                <c:pt idx="0">
                  <c:v>720000</c:v>
                </c:pt>
                <c:pt idx="1">
                  <c:v>500000</c:v>
                </c:pt>
                <c:pt idx="2">
                  <c:v>470000</c:v>
                </c:pt>
                <c:pt idx="3">
                  <c:v>450000</c:v>
                </c:pt>
                <c:pt idx="4">
                  <c:v>350000</c:v>
                </c:pt>
                <c:pt idx="5">
                  <c:v>300000</c:v>
                </c:pt>
                <c:pt idx="6">
                  <c:v>250000</c:v>
                </c:pt>
                <c:pt idx="7">
                  <c:v>200000</c:v>
                </c:pt>
                <c:pt idx="8">
                  <c:v>143000</c:v>
                </c:pt>
                <c:pt idx="9">
                  <c:v>58000</c:v>
                </c:pt>
                <c:pt idx="10">
                  <c:v>50000</c:v>
                </c:pt>
                <c:pt idx="11">
                  <c:v>44000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7E-411B-B3CD-550AE621DF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450176"/>
        <c:axId val="86451712"/>
      </c:barChart>
      <c:catAx>
        <c:axId val="8645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451712"/>
        <c:crosses val="autoZero"/>
        <c:auto val="1"/>
        <c:lblAlgn val="ctr"/>
        <c:lblOffset val="100"/>
        <c:noMultiLvlLbl val="0"/>
      </c:catAx>
      <c:valAx>
        <c:axId val="8645171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45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</a:ln>
    <a:effectLst/>
  </c:spPr>
  <c:txPr>
    <a:bodyPr/>
    <a:lstStyle/>
    <a:p>
      <a:pPr>
        <a:defRPr sz="1799"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2.8</c:v>
                </c:pt>
                <c:pt idx="1">
                  <c:v>18.100000000000001</c:v>
                </c:pt>
                <c:pt idx="2">
                  <c:v>22.9</c:v>
                </c:pt>
                <c:pt idx="3">
                  <c:v>27</c:v>
                </c:pt>
                <c:pt idx="4">
                  <c:v>25.4</c:v>
                </c:pt>
                <c:pt idx="5">
                  <c:v>27.3</c:v>
                </c:pt>
                <c:pt idx="6">
                  <c:v>29.8</c:v>
                </c:pt>
                <c:pt idx="7">
                  <c:v>29.8</c:v>
                </c:pt>
                <c:pt idx="8">
                  <c:v>33.299999999999997</c:v>
                </c:pt>
                <c:pt idx="9">
                  <c:v>50.7</c:v>
                </c:pt>
                <c:pt idx="10">
                  <c:v>41.1</c:v>
                </c:pt>
                <c:pt idx="11">
                  <c:v>38.299999999999997</c:v>
                </c:pt>
                <c:pt idx="12">
                  <c:v>49.6</c:v>
                </c:pt>
                <c:pt idx="13">
                  <c:v>50.8</c:v>
                </c:pt>
                <c:pt idx="14">
                  <c:v>56.2</c:v>
                </c:pt>
                <c:pt idx="15">
                  <c:v>74.5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74-4FF6-BC79-533EA49D01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605184"/>
        <c:axId val="87790720"/>
      </c:barChart>
      <c:catAx>
        <c:axId val="8660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790720"/>
        <c:crosses val="autoZero"/>
        <c:auto val="1"/>
        <c:lblAlgn val="ctr"/>
        <c:lblOffset val="100"/>
        <c:noMultiLvlLbl val="0"/>
      </c:catAx>
      <c:valAx>
        <c:axId val="87790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60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05.12.2017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05.12.2017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05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Тренд №8:  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Глобальные  компании, такие как, </a:t>
            </a:r>
            <a:r>
              <a:rPr lang="ru-RU" sz="1200" b="0" i="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Google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0" i="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Ernst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ru-RU" sz="1200" b="0" i="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Young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0" i="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Deloitte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 оспаривают связи между университетским </a:t>
            </a:r>
            <a:b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брендом  и профессиональными компетенциями выпускников вузов. Многие компании практикуют правило слепого отбора, где информация об университете не рассматривается в процессе собеседования.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61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846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684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Основной причиной выбытия из года в год продолжает оставаться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финансовые затруднения обучающихся (26%). Высокие показатели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отчислений по собственному желанию (20%), смена формы обучения (17%) и переводы в другие вузы (12%) могут свидетельствовать о недостаточной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профориентационной работе. Высокими также остаются причины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выбытия, непосредственно связанные с различными нарушениями - учебной дисциплины,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Необходимо отметить, что 2/3 выбывших за год в системе высшего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образования приходятся на частные вузы. Если в государственных вузах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26,4% выбытия по собственному желанию, то в частных – финансовые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затруднения становятся причиной 28,1% выбывших студентов</a:t>
            </a:r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(Нац. доклад о состоянии и развитии системы образования Республики Казахстан. МОН РК, 2016.)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17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9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39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Самыми многочисленными по контингенту в магистратуре являются специальности направлений «Социальные науки, экономика и бизнес» (24,6%), «Технические науки и технологии» (24,1%), «Образование» (16,2%) и «Право» (10,5%). Стабильно низким остается процент обучающихся по специальностям направлений «Искусство», «Сельскохозяйственные науки», «Услуги» и «Военное дело».</a:t>
            </a:r>
          </a:p>
          <a:p>
            <a:endParaRPr lang="ru-RU" sz="1200" b="0" i="0" u="none" strike="noStrike" kern="1200" baseline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Обучение в докторантуре осуществлялось на основе госзаказа преимущественно по специальностям направлений «Технические науки и технологии» (27,1%) и «Социальные науки, экономика и бизнес» (15,5%). В 2015 году общая численность докторантов составила 2 288 человек. Из них в докторантуре по профилю обучаются 122 человека, докторантуре </a:t>
            </a:r>
            <a:r>
              <a:rPr lang="ru-RU" sz="1200" b="0" i="0" u="none" strike="noStrike" kern="1200" baseline="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PhD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- 2 166 человека. Выпуск докторантов составил 533 человека, из них с защитой диссертации 175 человек (32,8%).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8471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Тренд №2: 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По данным недавно проведенного анализа ООН, отсутствие «равенства» представляет собой одну из серьезных проблем в сфере образования. Во всех странах, по которым имеются данные, дети из 20 процентов самых богатых семей приобрели больше навыков чтения по окончании начальной и младшей средней школы, чем дети из 20 процентов беднейших семей. В большинстве стран, по которым имеются данные, городские дети показали более высокие результаты по чтению, чем дети из сельских районов. Нехватка квалифицированных учителей и неудовлетворительное состояние школ во многих странах мира ставят под угрозу перспективы обеспечения качественного образования для всех. </a:t>
            </a:r>
          </a:p>
          <a:p>
            <a:endParaRPr lang="ru-RU" sz="1200" dirty="0"/>
          </a:p>
          <a:p>
            <a:r>
              <a:rPr lang="ru-RU" sz="1200" dirty="0"/>
              <a:t>Тренд №3: Правительства многих стран разрабатывают стратегии по интернационализации высшего образования. Причины для разработки стратегий интернационализации на страновом уровне включают в себя национальное процветание, связанное с торговлей и экономическим ростом, привлечение квалифицированной миграции для устранения нехватки рабочей силы. Одной из общих целей стратегий является привлечение международных студентов.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551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Тренд №5: Недавний международный опрос </a:t>
            </a:r>
            <a:r>
              <a:rPr lang="en-US" sz="1200" dirty="0"/>
              <a:t>IBM</a:t>
            </a:r>
            <a:r>
              <a:rPr lang="ru-RU" sz="1200" dirty="0"/>
              <a:t> среди международных бизнес-компаний выявил, что 71% компаний отметили, что «поиск кандидатов с достаточным практическим опытом является их</a:t>
            </a:r>
          </a:p>
          <a:p>
            <a:r>
              <a:rPr lang="ru-RU" sz="1200" dirty="0"/>
              <a:t>самой большой проблемой при рекрутинге выпускников высших учебных заведений». </a:t>
            </a:r>
          </a:p>
          <a:p>
            <a:endParaRPr lang="ru-RU" sz="1200" dirty="0"/>
          </a:p>
          <a:p>
            <a:r>
              <a:rPr lang="ru-RU" sz="1200" dirty="0"/>
              <a:t>Тренд №6:  Согласно данным конференции </a:t>
            </a:r>
            <a:r>
              <a:rPr lang="en-US" sz="1200" b="0" i="0" u="none" strike="noStrike" kern="1200" baseline="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EdTechXGlobal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, лишь 2% мировой системы образования оцифровано. 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77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Последние 20 лет растет доля студентов, обучающихся на платной основе. Если в 1998 году платно обучались 47,1% студентов, то в 2016 данный показатель достиг 73,3%. Это не соответствует лучшей мировой практике. По оценке экспертов ОЭСР в Казахстане «количество и размер образовательных грантов небольшие по сравнению с количеством студентов, которые могли бы получить высшее образование. Это создает разрыв между меньшинством студентов, которые имеют возможность получать высшее образование бесплатно и большинством, которые платят за обучение». (Нац. доклад о состоянии и развитии системы образования Республики Казахстан. МОН РК, 2017. стр. 302.)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474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Тренд №5: Недавний международный опрос </a:t>
            </a:r>
            <a:r>
              <a:rPr lang="en-US" sz="1200" dirty="0"/>
              <a:t>IBM</a:t>
            </a:r>
            <a:r>
              <a:rPr lang="ru-RU" sz="1200" dirty="0"/>
              <a:t> среди международных бизнес-компаний выявил, что 71% компаний отметили, что «поиск кандидатов с достаточным практическим опытом является их</a:t>
            </a:r>
          </a:p>
          <a:p>
            <a:r>
              <a:rPr lang="ru-RU" sz="1200" dirty="0"/>
              <a:t>самой большой проблемой при рекрутинге выпускников высших учебных заведений». </a:t>
            </a:r>
          </a:p>
          <a:p>
            <a:endParaRPr lang="ru-RU" sz="1200" dirty="0"/>
          </a:p>
          <a:p>
            <a:r>
              <a:rPr lang="ru-RU" sz="1200" dirty="0"/>
              <a:t>Тренд №6:  Согласно данным конференции </a:t>
            </a:r>
            <a:r>
              <a:rPr lang="en-US" sz="1200" b="0" i="0" u="none" strike="noStrike" kern="1200" baseline="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EdTechXGlobal</a:t>
            </a:r>
            <a:r>
              <a:rPr lang="ru-RU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, лишь 2% мировой системы образования оцифровано. 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14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solidFill>
                  <a:schemeClr val="tx2"/>
                </a:solidFill>
              </a:rPr>
              <a:t>Тренд №7: Согласно данным международной консалтинговой компании </a:t>
            </a:r>
            <a:r>
              <a:rPr lang="en-US" sz="1200" dirty="0">
                <a:solidFill>
                  <a:schemeClr val="tx2"/>
                </a:solidFill>
              </a:rPr>
              <a:t>McKinsey</a:t>
            </a:r>
            <a:r>
              <a:rPr lang="ru-RU" sz="1200" dirty="0">
                <a:solidFill>
                  <a:schemeClr val="tx2"/>
                </a:solidFill>
              </a:rPr>
              <a:t>, «</a:t>
            </a:r>
            <a:r>
              <a:rPr lang="ru-RU" sz="12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Почти половина функций, за которые платят работникам, может быть автоматизирована с помощью технологий». Согласно прогнозам компании, половина сегодняшних профессий прекратят свое существование к 2025 году, а 65% учащихся начального образования будут иметь профессии, которые сегодня не существуют. </a:t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4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05.12.2017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05.12.2017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ie.org/blog/virtual-international-internship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ie.org/blog/virtual-international-internship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kkurakbayev@nu.edu.kz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968" y="620689"/>
            <a:ext cx="7364989" cy="35283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Современные тренды развития высшего образования в Республике Казахстан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94212" y="4927600"/>
            <a:ext cx="7386745" cy="1669752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800" b="0" i="0" dirty="0" err="1"/>
              <a:t>Кайрат</a:t>
            </a:r>
            <a:r>
              <a:rPr lang="ru-RU" sz="2800" b="0" i="0" dirty="0"/>
              <a:t> </a:t>
            </a:r>
            <a:r>
              <a:rPr lang="ru-RU" sz="2800" b="0" i="0" dirty="0" err="1"/>
              <a:t>Куракбаев</a:t>
            </a:r>
            <a:r>
              <a:rPr lang="ru-RU" sz="2800" b="0" i="0" dirty="0"/>
              <a:t>,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/>
              <a:t>Департамент науки,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/>
              <a:t>Высшая школа образования,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/>
              <a:t>Назарбаев Университет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dirty="0"/>
              <a:t>04.12.2017 </a:t>
            </a: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3946F-488E-414F-8A6E-21D78B2A5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188640"/>
            <a:ext cx="10449711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Количество студентов программ бакалавриата за период с 1990 по 2017 гг. </a:t>
            </a:r>
          </a:p>
        </p:txBody>
      </p:sp>
      <p:graphicFrame>
        <p:nvGraphicFramePr>
          <p:cNvPr id="4" name="Chart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61764" y="1700808"/>
          <a:ext cx="1180931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608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1952E-2E69-4146-82A5-D1BB1B9DD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4" y="188640"/>
            <a:ext cx="10623293" cy="10685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Контингент магистратуры и докторантуры (тыс. человек)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CE3A3775-6809-44F9-9074-2CC94FC327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326457"/>
              </p:ext>
            </p:extLst>
          </p:nvPr>
        </p:nvGraphicFramePr>
        <p:xfrm>
          <a:off x="765820" y="1916832"/>
          <a:ext cx="1087320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7937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7C635-9AC1-4B6F-B464-8CE342BB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88" y="21378"/>
            <a:ext cx="11426426" cy="10527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Гос. гранты (2014-2015) и </a:t>
            </a:r>
            <a:br>
              <a:rPr lang="ru-RU" sz="2800" b="1" dirty="0"/>
            </a:br>
            <a:r>
              <a:rPr lang="ru-RU" sz="2800" b="1" dirty="0"/>
              <a:t>тренды выбора специальностей (2015-2016)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id="{A22E0E5F-BB24-4BB7-BBB2-8274164A92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0336403"/>
              </p:ext>
            </p:extLst>
          </p:nvPr>
        </p:nvGraphicFramePr>
        <p:xfrm>
          <a:off x="477788" y="1196752"/>
          <a:ext cx="11426427" cy="548831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22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0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2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5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6193">
                <a:tc gridSpan="2">
                  <a:txBody>
                    <a:bodyPr/>
                    <a:lstStyle/>
                    <a:p>
                      <a:r>
                        <a:rPr lang="ru-RU" sz="1700" dirty="0"/>
                        <a:t>Образовательные гранты, присужденные в 2014-15</a:t>
                      </a:r>
                      <a:r>
                        <a:rPr lang="ru-RU" sz="1700" baseline="0" dirty="0"/>
                        <a:t> (%)</a:t>
                      </a:r>
                      <a:endParaRPr lang="ru-RU" sz="1700" dirty="0"/>
                    </a:p>
                  </a:txBody>
                  <a:tcPr marT="45717" marB="45717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700" dirty="0"/>
                        <a:t>Пропорциональная представленность студентов по дисциплинам (%)</a:t>
                      </a:r>
                    </a:p>
                  </a:txBody>
                  <a:tcPr marT="45717" marB="45717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Технические науки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41,7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Образование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28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910">
                <a:tc>
                  <a:txBody>
                    <a:bodyPr/>
                    <a:lstStyle/>
                    <a:p>
                      <a:r>
                        <a:rPr lang="ru-RU" sz="1700" dirty="0"/>
                        <a:t>Образование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19,3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Технические</a:t>
                      </a:r>
                      <a:r>
                        <a:rPr lang="ru-RU" sz="1700" baseline="0" dirty="0"/>
                        <a:t> науки и технологии</a:t>
                      </a:r>
                      <a:endParaRPr lang="ru-RU" sz="17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23,6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193">
                <a:tc>
                  <a:txBody>
                    <a:bodyPr/>
                    <a:lstStyle/>
                    <a:p>
                      <a:r>
                        <a:rPr lang="ru-RU" sz="1700" dirty="0"/>
                        <a:t>Здравоохранение (доктора)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13,5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Социальные науки, экономика и бизнес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16,6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Сельское хозяйство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6,8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Право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12,8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Наука</a:t>
                      </a:r>
                      <a:r>
                        <a:rPr lang="en-US" sz="1700" dirty="0"/>
                        <a:t> (</a:t>
                      </a:r>
                      <a:r>
                        <a:rPr lang="ru-RU" sz="1700" dirty="0"/>
                        <a:t>естествознание</a:t>
                      </a:r>
                      <a:r>
                        <a:rPr lang="en-US" sz="1700" dirty="0"/>
                        <a:t>)</a:t>
                      </a:r>
                      <a:endParaRPr lang="ru-RU" sz="17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4,8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Услуги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4,2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Услуги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3,2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Искусство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4,2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Социальные науки, экономика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2,9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Гуманитарные науки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3,4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Гуманитарные науки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2,7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Сельское хозяйство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2,3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Ветеринария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2,1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Естественные науки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2,3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06193">
                <a:tc>
                  <a:txBody>
                    <a:bodyPr/>
                    <a:lstStyle/>
                    <a:p>
                      <a:r>
                        <a:rPr lang="ru-RU" sz="1700" dirty="0"/>
                        <a:t>Право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1,5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Медицинские услуги и здравоохранение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1,3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Искусство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0,8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Военные</a:t>
                      </a:r>
                      <a:r>
                        <a:rPr lang="ru-RU" sz="1700" baseline="0" dirty="0"/>
                        <a:t> науки</a:t>
                      </a:r>
                      <a:endParaRPr lang="ru-RU" sz="1700" dirty="0"/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0,5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6394">
                <a:tc>
                  <a:txBody>
                    <a:bodyPr/>
                    <a:lstStyle/>
                    <a:p>
                      <a:r>
                        <a:rPr lang="ru-RU" sz="1700" dirty="0"/>
                        <a:t>Военные науки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0,2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Ветеринария</a:t>
                      </a:r>
                    </a:p>
                  </a:txBody>
                  <a:tcPr marT="45717" marB="45717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0</a:t>
                      </a:r>
                    </a:p>
                  </a:txBody>
                  <a:tcPr marT="45717" marB="45717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21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C9996-B112-44CA-BD37-7AF24031B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8" y="76200"/>
            <a:ext cx="10796875" cy="1397000"/>
          </a:xfrm>
        </p:spPr>
        <p:txBody>
          <a:bodyPr>
            <a:normAutofit/>
          </a:bodyPr>
          <a:lstStyle/>
          <a:p>
            <a:r>
              <a:rPr lang="ru-RU" sz="4000" b="1" dirty="0"/>
              <a:t>10 глобальных трендов в высшем образовании 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1242D4-3295-4E57-B518-C715C5DB3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74" y="1700808"/>
            <a:ext cx="11375102" cy="4896544"/>
          </a:xfrm>
        </p:spPr>
        <p:txBody>
          <a:bodyPr>
            <a:normAutofit/>
          </a:bodyPr>
          <a:lstStyle/>
          <a:p>
            <a:pPr marL="544513" indent="-544513" algn="just">
              <a:buFont typeface="+mj-lt"/>
              <a:buAutoNum type="arabicPeriod"/>
            </a:pPr>
            <a:r>
              <a:rPr lang="ru-RU" sz="3200" b="1" dirty="0"/>
              <a:t>Изменения в глобальной демографии </a:t>
            </a:r>
            <a:r>
              <a:rPr lang="ru-RU" sz="2800" dirty="0"/>
              <a:t>(увеличение продолжительности жизни и спад рождаемости)</a:t>
            </a:r>
          </a:p>
          <a:p>
            <a:pPr marL="544513" indent="-544513" algn="just">
              <a:buFont typeface="+mj-lt"/>
              <a:buAutoNum type="arabicPeriod"/>
            </a:pPr>
            <a:r>
              <a:rPr lang="ru-RU" sz="3200" b="1" dirty="0"/>
              <a:t>Развитие образования для всех </a:t>
            </a:r>
            <a:r>
              <a:rPr lang="ru-RU" sz="2800" dirty="0"/>
              <a:t>(Цели в области устойчивого развития. Цель 4: Обеспечение всеохватного и справедливого качественного образования и поощрение возможности обучения на протяжении всей жизни для всех)</a:t>
            </a:r>
          </a:p>
          <a:p>
            <a:pPr marL="544513" indent="-544513" algn="just">
              <a:buFont typeface="+mj-lt"/>
              <a:buAutoNum type="arabicPeriod"/>
            </a:pPr>
            <a:r>
              <a:rPr lang="ru-RU" sz="3200" b="1" i="1" dirty="0"/>
              <a:t>Национальные стратегии интернационализации высшего образования</a:t>
            </a:r>
            <a:endParaRPr lang="en-US" sz="3200" b="1" i="1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1014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91CF1-CDE4-4034-BEB6-8C221BC62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557" y="188640"/>
            <a:ext cx="10157354" cy="1140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8F27891-4E96-4C80-8C01-FB7FDA27B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556" y="1557545"/>
            <a:ext cx="10306447" cy="114054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4">
            <a:extLst>
              <a:ext uri="{FF2B5EF4-FFF2-40B4-BE49-F238E27FC236}">
                <a16:creationId xmlns:a16="http://schemas.microsoft.com/office/drawing/2014/main" id="{4CEAE8A1-84D7-43AC-AF1D-E048EE423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68" y="94320"/>
            <a:ext cx="11593288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8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C2851-4347-4CDB-9BD4-1D6C44B7B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0" y="113511"/>
            <a:ext cx="11305256" cy="851044"/>
          </a:xfrm>
        </p:spPr>
        <p:txBody>
          <a:bodyPr>
            <a:noAutofit/>
          </a:bodyPr>
          <a:lstStyle/>
          <a:p>
            <a:r>
              <a:rPr lang="ru-RU" sz="2400" b="1" dirty="0"/>
              <a:t>Примеры целевых индикаторов по привлечению международных студентов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703132-D00F-4F32-9B7B-6181CEEDF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2" y="964555"/>
            <a:ext cx="11060445" cy="561625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E81382B-4F6C-488F-A062-A719775EC063}"/>
              </a:ext>
            </a:extLst>
          </p:cNvPr>
          <p:cNvSpPr/>
          <p:nvPr/>
        </p:nvSpPr>
        <p:spPr>
          <a:xfrm>
            <a:off x="477788" y="6580805"/>
            <a:ext cx="106571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Британский Совет. 10 трендов: трансформационные изменения в высшем образовании. Британский Совет, 2017., стр. 9. </a:t>
            </a:r>
          </a:p>
        </p:txBody>
      </p:sp>
    </p:spTree>
    <p:extLst>
      <p:ext uri="{BB962C8B-B14F-4D97-AF65-F5344CB8AC3E}">
        <p14:creationId xmlns:p14="http://schemas.microsoft.com/office/powerpoint/2010/main" val="294078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33E231B8-912A-4158-8E1C-3CE7FC2CC7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475114"/>
              </p:ext>
            </p:extLst>
          </p:nvPr>
        </p:nvGraphicFramePr>
        <p:xfrm>
          <a:off x="909836" y="1412776"/>
          <a:ext cx="1087320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2AD08FE-421B-4C26-80E0-A0BECBD43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892" y="188640"/>
            <a:ext cx="103691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b="1" dirty="0">
                <a:latin typeface="+mj-lt"/>
              </a:rPr>
              <a:t>Национальные стратегии интернационализации высшего образования (планируемое кол-во международных студентов) </a:t>
            </a:r>
            <a:endParaRPr lang="en-US" alt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51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34C48F-DDB4-489B-B5C2-08ACDEEE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22099"/>
            <a:ext cx="10873208" cy="996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Численность молодежи Казахстана, получившие высшее образование за рубежом, (тыс. человек)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11A0F85C-2448-464C-9222-86EC610AD5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887469"/>
              </p:ext>
            </p:extLst>
          </p:nvPr>
        </p:nvGraphicFramePr>
        <p:xfrm>
          <a:off x="765820" y="1772816"/>
          <a:ext cx="110892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133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AE351-9087-48FE-9EA7-67A518A71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88640"/>
            <a:ext cx="10157354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Численность иностранных студентов, обучавшихся в вузах Казахстана (тыс. человек)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4609EC9-FC06-4D82-89A9-4FBC18A97D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1058230"/>
              </p:ext>
            </p:extLst>
          </p:nvPr>
        </p:nvGraphicFramePr>
        <p:xfrm>
          <a:off x="351774" y="1772816"/>
          <a:ext cx="11485276" cy="4792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71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CCCD1CD-8D55-4A6C-B903-615390D04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35A5445-92DA-4AE7-87C5-40659362C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74" y="1700808"/>
            <a:ext cx="11375102" cy="4896544"/>
          </a:xfrm>
        </p:spPr>
        <p:txBody>
          <a:bodyPr>
            <a:normAutofit/>
          </a:bodyPr>
          <a:lstStyle/>
          <a:p>
            <a:pPr marL="633413" indent="-633413" algn="just">
              <a:buNone/>
              <a:tabLst>
                <a:tab pos="439738" algn="l"/>
              </a:tabLst>
            </a:pPr>
            <a:r>
              <a:rPr lang="ru-RU" sz="3200" b="1" dirty="0"/>
              <a:t>4</a:t>
            </a:r>
            <a:r>
              <a:rPr lang="en-US" sz="3200" b="1" dirty="0"/>
              <a:t>.</a:t>
            </a:r>
            <a:r>
              <a:rPr lang="ru-RU" sz="3200" b="1" dirty="0"/>
              <a:t> </a:t>
            </a:r>
            <a:r>
              <a:rPr lang="ru-RU" sz="3200" b="1" i="1" dirty="0"/>
              <a:t>Финансирование образования </a:t>
            </a:r>
            <a:r>
              <a:rPr lang="ru-RU" sz="2800" dirty="0"/>
              <a:t>(распределение приоритетов в финансировании различных секторов образования)</a:t>
            </a:r>
            <a:endParaRPr lang="en-US" sz="2800" dirty="0"/>
          </a:p>
          <a:p>
            <a:pPr marL="439738" indent="-439738" algn="just">
              <a:buNone/>
            </a:pPr>
            <a:r>
              <a:rPr lang="ru-RU" sz="3200" b="1" dirty="0"/>
              <a:t>5</a:t>
            </a:r>
            <a:r>
              <a:rPr lang="en-US" sz="3200" b="1" dirty="0"/>
              <a:t>. </a:t>
            </a:r>
            <a:r>
              <a:rPr lang="ru-RU" sz="3200" b="1" i="1" dirty="0"/>
              <a:t>Сотрудничество между вузами и работодателями </a:t>
            </a:r>
            <a:r>
              <a:rPr lang="ru-RU" sz="2800" dirty="0"/>
              <a:t>(</a:t>
            </a:r>
            <a:r>
              <a:rPr lang="ru-RU" sz="2800" dirty="0">
                <a:hlinkClick r:id="rId3"/>
              </a:rPr>
              <a:t>виртуальное международное партнёрство </a:t>
            </a:r>
            <a:r>
              <a:rPr lang="ru-RU" sz="2800" dirty="0"/>
              <a:t>как новый тренд сотрудничества между вузами и бизнес-компаниями) </a:t>
            </a:r>
            <a:endParaRPr lang="en-US" sz="2800" dirty="0"/>
          </a:p>
          <a:p>
            <a:pPr marL="439738" indent="-439738" algn="just">
              <a:buNone/>
            </a:pPr>
            <a:r>
              <a:rPr lang="ru-RU" sz="3200" b="1" dirty="0"/>
              <a:t>6</a:t>
            </a:r>
            <a:r>
              <a:rPr lang="en-US" sz="3200" b="1" dirty="0"/>
              <a:t>. </a:t>
            </a:r>
            <a:r>
              <a:rPr lang="ru-RU" sz="3200" b="1" i="1" dirty="0"/>
              <a:t>Образовательные технологии.</a:t>
            </a:r>
            <a:r>
              <a:rPr lang="ru-RU" sz="3200" dirty="0"/>
              <a:t> </a:t>
            </a:r>
            <a:r>
              <a:rPr lang="ru-RU" sz="2800" dirty="0"/>
              <a:t>(Лидеры </a:t>
            </a:r>
            <a:r>
              <a:rPr lang="kk-KZ" sz="2800" dirty="0"/>
              <a:t>по финансированию цифровизации образования: США, КНР, Индия, Канада, Великобритания</a:t>
            </a:r>
            <a:r>
              <a:rPr lang="ru-RU" sz="2800" dirty="0"/>
              <a:t>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822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41C9B1-BFA9-4288-BBBF-E519F24A0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868" y="188640"/>
            <a:ext cx="10157354" cy="1140544"/>
          </a:xfrm>
        </p:spPr>
        <p:txBody>
          <a:bodyPr>
            <a:normAutofit/>
          </a:bodyPr>
          <a:lstStyle/>
          <a:p>
            <a:r>
              <a:rPr lang="ru-RU" sz="3200" b="1" dirty="0"/>
              <a:t>Законодательная и правовая база системы высшего образования в Казахстане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EE864-C461-4EB5-982A-8A161462A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796" y="1701800"/>
            <a:ext cx="11377264" cy="5039568"/>
          </a:xfrm>
        </p:spPr>
        <p:txBody>
          <a:bodyPr>
            <a:normAutofit/>
          </a:bodyPr>
          <a:lstStyle/>
          <a:p>
            <a:r>
              <a:rPr lang="ru-RU" sz="2800" dirty="0"/>
              <a:t>Закон Республики Казахстан от 27 июля 2007 года № 319-III «Об образовании» </a:t>
            </a:r>
          </a:p>
          <a:p>
            <a:r>
              <a:rPr lang="ru-RU" sz="2800" dirty="0"/>
              <a:t>Закон Республики Казахстан от 18 февраля 2011 года № 407-IV «О науке»</a:t>
            </a:r>
          </a:p>
          <a:p>
            <a:r>
              <a:rPr lang="ru-RU" sz="2800" dirty="0"/>
              <a:t>План нации - 100 конкретных шагов по реализации пяти институциональных реформ Главы государства Нурсултана Назарбаева</a:t>
            </a:r>
          </a:p>
          <a:p>
            <a:r>
              <a:rPr lang="ru-RU" sz="2800" dirty="0"/>
              <a:t>Государственная программа развития образования и науки Республики Казахстан на 2016-2019 гг. </a:t>
            </a:r>
          </a:p>
        </p:txBody>
      </p:sp>
    </p:spTree>
    <p:extLst>
      <p:ext uri="{BB962C8B-B14F-4D97-AF65-F5344CB8AC3E}">
        <p14:creationId xmlns:p14="http://schemas.microsoft.com/office/powerpoint/2010/main" val="327349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ECDD3-B7D0-41A5-ADED-0114472AF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120552"/>
          </a:xfrm>
        </p:spPr>
        <p:txBody>
          <a:bodyPr>
            <a:noAutofit/>
          </a:bodyPr>
          <a:lstStyle/>
          <a:p>
            <a:pPr algn="ctr"/>
            <a:r>
              <a:rPr lang="kk-KZ" sz="3600" b="1" dirty="0"/>
              <a:t>Финансирование высшего образования в Казахстане</a:t>
            </a:r>
            <a:endParaRPr lang="ru-RU" sz="36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362516F-583E-48E0-9A1B-396C75688FB5}"/>
              </a:ext>
            </a:extLst>
          </p:cNvPr>
          <p:cNvSpPr/>
          <p:nvPr/>
        </p:nvSpPr>
        <p:spPr>
          <a:xfrm>
            <a:off x="477788" y="1312773"/>
            <a:ext cx="11233247" cy="5575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Система финансирования образования является совокупностью республиканского и местного бюджетов, других источников доходов.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b="1" dirty="0" err="1">
                <a:ea typeface="Calibri" panose="020F0502020204030204" pitchFamily="34" charset="0"/>
                <a:cs typeface="Calibri" panose="020F0502020204030204" pitchFamily="34" charset="0"/>
              </a:rPr>
              <a:t>Источниками</a:t>
            </a:r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Calibri" panose="020F0502020204030204" pitchFamily="34" charset="0"/>
              </a:rPr>
              <a:t>финансирования</a:t>
            </a:r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Calibri" panose="020F0502020204030204" pitchFamily="34" charset="0"/>
              </a:rPr>
              <a:t>образования</a:t>
            </a:r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ea typeface="Calibri" panose="020F0502020204030204" pitchFamily="34" charset="0"/>
                <a:cs typeface="Calibri" panose="020F0502020204030204" pitchFamily="34" charset="0"/>
              </a:rPr>
              <a:t>являются</a:t>
            </a:r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бюджетное финансирование содержания государственных учреждений образования;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бюджетное финансирование государственного образовательного заказа;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доходы от оказания платных услуг, не противоречащих законодательству Республики Казахстан;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dirty="0" err="1">
                <a:ea typeface="Calibri" panose="020F0502020204030204" pitchFamily="34" charset="0"/>
                <a:cs typeface="Calibri" panose="020F0502020204030204" pitchFamily="34" charset="0"/>
              </a:rPr>
              <a:t>кредиты</a:t>
            </a: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a typeface="Calibri" panose="020F0502020204030204" pitchFamily="34" charset="0"/>
                <a:cs typeface="Calibri" panose="020F0502020204030204" pitchFamily="34" charset="0"/>
              </a:rPr>
              <a:t>финансовых</a:t>
            </a: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a typeface="Calibri" panose="020F0502020204030204" pitchFamily="34" charset="0"/>
                <a:cs typeface="Calibri" panose="020F0502020204030204" pitchFamily="34" charset="0"/>
              </a:rPr>
              <a:t>организаций</a:t>
            </a: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благотворительная помощь, безвозмездные отчисления и пожертвования, гранты, вклады учредителей (участников) организаций образования.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33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>
            <a:extLst>
              <a:ext uri="{FF2B5EF4-FFF2-40B4-BE49-F238E27FC236}">
                <a16:creationId xmlns:a16="http://schemas.microsoft.com/office/drawing/2014/main" id="{373026F3-CE79-4539-8510-40F8B392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3388" y="282576"/>
            <a:ext cx="6272213" cy="468313"/>
          </a:xfrm>
        </p:spPr>
        <p:txBody>
          <a:bodyPr/>
          <a:lstStyle/>
          <a:p>
            <a:pPr algn="ctr"/>
            <a:r>
              <a:rPr lang="ru-RU" altLang="en-US" sz="2400" b="1">
                <a:solidFill>
                  <a:srgbClr val="6C0000"/>
                </a:solidFill>
                <a:latin typeface="Arial Unicode MS" pitchFamily="34" charset="-128"/>
                <a:ea typeface="Arial Unicode MS" pitchFamily="34" charset="-128"/>
              </a:rPr>
              <a:t>Расходы на высшее образование</a:t>
            </a:r>
          </a:p>
        </p:txBody>
      </p:sp>
      <p:graphicFrame>
        <p:nvGraphicFramePr>
          <p:cNvPr id="67586" name="Объект 4">
            <a:extLst>
              <a:ext uri="{FF2B5EF4-FFF2-40B4-BE49-F238E27FC236}">
                <a16:creationId xmlns:a16="http://schemas.microsoft.com/office/drawing/2014/main" id="{2E532D1E-85E4-4A14-B591-DB0AD88F7420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49796" y="1556792"/>
          <a:ext cx="11233248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1" r:id="rId3" imgW="8242506" imgH="2914141" progId="Excel.Chart.8">
                  <p:embed/>
                </p:oleObj>
              </mc:Choice>
              <mc:Fallback>
                <p:oleObj r:id="rId3" imgW="8242506" imgH="2914141" progId="Excel.Chart.8">
                  <p:embed/>
                  <p:pic>
                    <p:nvPicPr>
                      <p:cNvPr id="67586" name="Объект 4">
                        <a:extLst>
                          <a:ext uri="{FF2B5EF4-FFF2-40B4-BE49-F238E27FC236}">
                            <a16:creationId xmlns:a16="http://schemas.microsoft.com/office/drawing/2014/main" id="{2E532D1E-85E4-4A14-B591-DB0AD88F7420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796" y="1556792"/>
                        <a:ext cx="11233248" cy="3960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9" name="Номер слайда 3">
            <a:extLst>
              <a:ext uri="{FF2B5EF4-FFF2-40B4-BE49-F238E27FC236}">
                <a16:creationId xmlns:a16="http://schemas.microsoft.com/office/drawing/2014/main" id="{1C065465-2BEC-4023-A989-CB5EA19E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AC083B1-9BB7-435D-A959-D95285FC58E9}" type="slidenum">
              <a:rPr lang="ru-RU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21</a:t>
            </a:fld>
            <a:endParaRPr lang="ru-RU" altLang="en-US" sz="1200">
              <a:solidFill>
                <a:srgbClr val="898989"/>
              </a:solidFill>
            </a:endParaRPr>
          </a:p>
        </p:txBody>
      </p:sp>
      <p:sp>
        <p:nvSpPr>
          <p:cNvPr id="6" name="Дата 2">
            <a:extLst>
              <a:ext uri="{FF2B5EF4-FFF2-40B4-BE49-F238E27FC236}">
                <a16:creationId xmlns:a16="http://schemas.microsoft.com/office/drawing/2014/main" id="{C7076B21-90D8-438E-8E69-4F76DB8592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20350" y="6093296"/>
            <a:ext cx="9706510" cy="610597"/>
          </a:xfrm>
        </p:spPr>
        <p:txBody>
          <a:bodyPr/>
          <a:lstStyle/>
          <a:p>
            <a:pPr>
              <a:defRPr/>
            </a:pPr>
            <a:r>
              <a:rPr lang="ru-RU" sz="1400" dirty="0" err="1">
                <a:solidFill>
                  <a:srgbClr val="002060"/>
                </a:solidFill>
              </a:rPr>
              <a:t>Жакыпова</a:t>
            </a:r>
            <a:r>
              <a:rPr lang="ru-RU" sz="1400" dirty="0">
                <a:solidFill>
                  <a:srgbClr val="002060"/>
                </a:solidFill>
              </a:rPr>
              <a:t> Ф.Н. Презентация «Высшее и послевузовское образование в Республике Казахстан», 21.11.2017, Назарбаев Университет, г. Астана</a:t>
            </a:r>
          </a:p>
        </p:txBody>
      </p:sp>
    </p:spTree>
    <p:extLst>
      <p:ext uri="{BB962C8B-B14F-4D97-AF65-F5344CB8AC3E}">
        <p14:creationId xmlns:p14="http://schemas.microsoft.com/office/powerpoint/2010/main" val="94601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5">
            <a:extLst>
              <a:ext uri="{FF2B5EF4-FFF2-40B4-BE49-F238E27FC236}">
                <a16:creationId xmlns:a16="http://schemas.microsoft.com/office/drawing/2014/main" id="{4C1EFB18-78EC-4BD1-8631-7DEF327B9CB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93812" y="332656"/>
          <a:ext cx="11161240" cy="54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" r:id="rId3" imgW="8175445" imgH="3127519" progId="Excel.Chart.8">
                  <p:embed/>
                </p:oleObj>
              </mc:Choice>
              <mc:Fallback>
                <p:oleObj r:id="rId3" imgW="8175445" imgH="3127519" progId="Excel.Chart.8">
                  <p:embed/>
                  <p:pic>
                    <p:nvPicPr>
                      <p:cNvPr id="4" name="Диаграмма 5">
                        <a:extLst>
                          <a:ext uri="{FF2B5EF4-FFF2-40B4-BE49-F238E27FC236}">
                            <a16:creationId xmlns:a16="http://schemas.microsoft.com/office/drawing/2014/main" id="{4C1EFB18-78EC-4BD1-8631-7DEF327B9CB6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812" y="332656"/>
                        <a:ext cx="11161240" cy="54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2">
            <a:extLst>
              <a:ext uri="{FF2B5EF4-FFF2-40B4-BE49-F238E27FC236}">
                <a16:creationId xmlns:a16="http://schemas.microsoft.com/office/drawing/2014/main" id="{C7076B21-90D8-438E-8E69-4F76DB8592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20350" y="6093296"/>
            <a:ext cx="9706510" cy="610597"/>
          </a:xfrm>
        </p:spPr>
        <p:txBody>
          <a:bodyPr/>
          <a:lstStyle/>
          <a:p>
            <a:pPr>
              <a:defRPr/>
            </a:pPr>
            <a:r>
              <a:rPr lang="ru-RU" sz="1400" dirty="0" err="1">
                <a:solidFill>
                  <a:srgbClr val="002060"/>
                </a:solidFill>
              </a:rPr>
              <a:t>Жакыпова</a:t>
            </a:r>
            <a:r>
              <a:rPr lang="ru-RU" sz="1400" dirty="0">
                <a:solidFill>
                  <a:srgbClr val="002060"/>
                </a:solidFill>
              </a:rPr>
              <a:t> Ф.Н. Презентация «Высшее и послевузовское образование в Республике Казахстан», 21.11.2017, Назарбаев Университет, г. Астана</a:t>
            </a:r>
          </a:p>
        </p:txBody>
      </p:sp>
    </p:spTree>
    <p:extLst>
      <p:ext uri="{BB962C8B-B14F-4D97-AF65-F5344CB8AC3E}">
        <p14:creationId xmlns:p14="http://schemas.microsoft.com/office/powerpoint/2010/main" val="305496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839" y="188640"/>
            <a:ext cx="10157354" cy="1368152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Доступ к образованию: </a:t>
            </a:r>
            <a:r>
              <a:rPr lang="ru-RU" sz="3600" dirty="0" err="1"/>
              <a:t>гос.заказ</a:t>
            </a:r>
            <a:r>
              <a:rPr lang="ru-RU" sz="3600" dirty="0"/>
              <a:t>, </a:t>
            </a:r>
            <a:r>
              <a:rPr lang="ru-RU" sz="3600" dirty="0" err="1"/>
              <a:t>гос.гранты</a:t>
            </a:r>
            <a:r>
              <a:rPr lang="ru-RU" sz="3600" dirty="0"/>
              <a:t> и плата за обучение (2016-2017) </a:t>
            </a:r>
            <a:endParaRPr lang="en-US" sz="36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A7750E-D4EE-41CF-A576-961DC69710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5446708"/>
              </p:ext>
            </p:extLst>
          </p:nvPr>
        </p:nvGraphicFramePr>
        <p:xfrm>
          <a:off x="1016000" y="2286000"/>
          <a:ext cx="10156824" cy="416733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385608">
                  <a:extLst>
                    <a:ext uri="{9D8B030D-6E8A-4147-A177-3AD203B41FA5}">
                      <a16:colId xmlns:a16="http://schemas.microsoft.com/office/drawing/2014/main" val="290209584"/>
                    </a:ext>
                  </a:extLst>
                </a:gridCol>
                <a:gridCol w="3385608">
                  <a:extLst>
                    <a:ext uri="{9D8B030D-6E8A-4147-A177-3AD203B41FA5}">
                      <a16:colId xmlns:a16="http://schemas.microsoft.com/office/drawing/2014/main" val="1004882794"/>
                    </a:ext>
                  </a:extLst>
                </a:gridCol>
                <a:gridCol w="3385608">
                  <a:extLst>
                    <a:ext uri="{9D8B030D-6E8A-4147-A177-3AD203B41FA5}">
                      <a16:colId xmlns:a16="http://schemas.microsoft.com/office/drawing/2014/main" val="1548798927"/>
                    </a:ext>
                  </a:extLst>
                </a:gridCol>
              </a:tblGrid>
              <a:tr h="91478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Студенты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Количество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%</a:t>
                      </a:r>
                    </a:p>
                    <a:p>
                      <a:pPr algn="ctr"/>
                      <a:endParaRPr lang="ru-RU" dirty="0">
                        <a:ln cmpd="sng">
                          <a:solidFill>
                            <a:schemeClr val="accent1">
                              <a:alpha val="98000"/>
                            </a:schemeClr>
                          </a:solidFill>
                        </a:ln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059239"/>
                  </a:ext>
                </a:extLst>
              </a:tr>
              <a:tr h="508212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Общее число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477 074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100%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874909"/>
                  </a:ext>
                </a:extLst>
              </a:tr>
              <a:tr h="914781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Обладатели  </a:t>
                      </a:r>
                      <a:r>
                        <a:rPr lang="ru-RU" dirty="0" err="1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гос.грантов</a:t>
                      </a:r>
                      <a:endParaRPr lang="ru-RU" dirty="0">
                        <a:ln cmpd="sng">
                          <a:solidFill>
                            <a:schemeClr val="accent1">
                              <a:alpha val="98000"/>
                            </a:schemeClr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126 564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26.5%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712153"/>
                  </a:ext>
                </a:extLst>
              </a:tr>
              <a:tr h="914781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Обучающиеся за счет </a:t>
                      </a:r>
                      <a:r>
                        <a:rPr lang="ru-RU" dirty="0" err="1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гос.заказа</a:t>
                      </a:r>
                      <a:endParaRPr lang="ru-RU" dirty="0">
                        <a:ln cmpd="sng">
                          <a:solidFill>
                            <a:schemeClr val="accent1">
                              <a:alpha val="98000"/>
                            </a:schemeClr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13 697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2.9%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770836"/>
                  </a:ext>
                </a:extLst>
              </a:tr>
              <a:tr h="914781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Обучающиеся на платной основе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336 813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n cmpd="sng">
                            <a:solidFill>
                              <a:schemeClr val="accent1">
                                <a:alpha val="98000"/>
                              </a:schemeClr>
                            </a:solidFill>
                          </a:ln>
                        </a:rPr>
                        <a:t>70.6%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84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35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F8A1A-D05D-4769-B35A-879E724A7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20" y="76200"/>
            <a:ext cx="11089231" cy="8325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Модель гибкости управления вузов РК по 29 индикаторам Европейской ассоциации университетов </a:t>
            </a:r>
          </a:p>
        </p:txBody>
      </p:sp>
      <p:pic>
        <p:nvPicPr>
          <p:cNvPr id="4" name="Picture 2" descr="C:\Users\yerkebulan.sapargali\Desktop\Еркебулан\аккредитация\Рисунок1.png">
            <a:extLst>
              <a:ext uri="{FF2B5EF4-FFF2-40B4-BE49-F238E27FC236}">
                <a16:creationId xmlns:a16="http://schemas.microsoft.com/office/drawing/2014/main" id="{D8886BEE-AE74-485C-BCA3-DBC855CEE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7" y="908720"/>
            <a:ext cx="1127262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2">
            <a:extLst>
              <a:ext uri="{FF2B5EF4-FFF2-40B4-BE49-F238E27FC236}">
                <a16:creationId xmlns:a16="http://schemas.microsoft.com/office/drawing/2014/main" id="{202B2736-B456-48AC-81F9-A84A43CDD69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33772" y="6309320"/>
            <a:ext cx="7272808" cy="47248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АО «Информационно-аналитический центр» на основе шкалы индикаторов </a:t>
            </a:r>
            <a:r>
              <a:rPr lang="en-US" dirty="0">
                <a:solidFill>
                  <a:srgbClr val="002060"/>
                </a:solidFill>
              </a:rPr>
              <a:t>EUA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5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CCCD1CD-8D55-4A6C-B903-615390D04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35A5445-92DA-4AE7-87C5-40659362C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74" y="1700808"/>
            <a:ext cx="11375102" cy="4896544"/>
          </a:xfrm>
        </p:spPr>
        <p:txBody>
          <a:bodyPr>
            <a:normAutofit/>
          </a:bodyPr>
          <a:lstStyle/>
          <a:p>
            <a:pPr marL="439738" indent="-439738" algn="just">
              <a:buNone/>
            </a:pPr>
            <a:r>
              <a:rPr lang="ru-RU" sz="3200" b="1" dirty="0"/>
              <a:t>5</a:t>
            </a:r>
            <a:r>
              <a:rPr lang="en-US" sz="3200" b="1" dirty="0"/>
              <a:t>. </a:t>
            </a:r>
            <a:r>
              <a:rPr lang="ru-RU" sz="3200" b="1" i="1" dirty="0"/>
              <a:t>Сотрудничество между вузами и работодателями </a:t>
            </a:r>
            <a:r>
              <a:rPr lang="ru-RU" sz="2800" dirty="0"/>
              <a:t>(</a:t>
            </a:r>
            <a:r>
              <a:rPr lang="ru-RU" sz="2800" dirty="0">
                <a:hlinkClick r:id="rId3"/>
              </a:rPr>
              <a:t>виртуальное международное партнёрство </a:t>
            </a:r>
            <a:r>
              <a:rPr lang="ru-RU" sz="2800" dirty="0"/>
              <a:t>как новый тренд сотрудничества между вузами и бизнес-компаниями) </a:t>
            </a:r>
            <a:endParaRPr lang="en-US" sz="2800" dirty="0"/>
          </a:p>
          <a:p>
            <a:pPr marL="439738" indent="-439738" algn="just">
              <a:buNone/>
            </a:pPr>
            <a:r>
              <a:rPr lang="ru-RU" sz="3200" b="1" dirty="0"/>
              <a:t>6</a:t>
            </a:r>
            <a:r>
              <a:rPr lang="en-US" sz="3200" b="1" dirty="0"/>
              <a:t>. </a:t>
            </a:r>
            <a:r>
              <a:rPr lang="ru-RU" sz="3200" b="1" i="1" dirty="0"/>
              <a:t>Образовательные технологии.</a:t>
            </a:r>
            <a:r>
              <a:rPr lang="ru-RU" sz="3200" dirty="0"/>
              <a:t> </a:t>
            </a:r>
            <a:r>
              <a:rPr lang="ru-RU" sz="2800" dirty="0"/>
              <a:t>(Лидеры </a:t>
            </a:r>
            <a:r>
              <a:rPr lang="kk-KZ" sz="2800" dirty="0"/>
              <a:t>по финансированию цифровизации образования: США, КНР, Индия, Канада, Великобритания</a:t>
            </a:r>
            <a:r>
              <a:rPr lang="ru-RU" sz="2800" dirty="0"/>
              <a:t>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758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197CEB-A151-4F99-BEAD-3E6AAFEEB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232989-30A6-41D0-B969-8461DDD7C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772" y="1700808"/>
            <a:ext cx="11855053" cy="5080992"/>
          </a:xfrm>
        </p:spPr>
        <p:txBody>
          <a:bodyPr>
            <a:normAutofit fontScale="92500"/>
          </a:bodyPr>
          <a:lstStyle/>
          <a:p>
            <a:pPr marL="544513" indent="-544513">
              <a:buAutoNum type="arabicPeriod" startAt="7"/>
            </a:pPr>
            <a:r>
              <a:rPr lang="ru-RU" sz="3200" b="1" i="1" dirty="0"/>
              <a:t>Потребность в навыках широкого спектра. </a:t>
            </a:r>
          </a:p>
          <a:p>
            <a:pPr marL="0" indent="0">
              <a:buNone/>
            </a:pPr>
            <a:r>
              <a:rPr lang="ru-RU" dirty="0"/>
              <a:t>Согласно данным компании «Институт для будущего», ключевые компетенции, ожидаемые работодателями сегодня  - это: </a:t>
            </a:r>
          </a:p>
          <a:p>
            <a:pPr>
              <a:buFontTx/>
              <a:buChar char="-"/>
            </a:pPr>
            <a:r>
              <a:rPr lang="ru-RU" dirty="0"/>
              <a:t>рефлексивные способности (нахождение смысла при неопределенности)</a:t>
            </a:r>
          </a:p>
          <a:p>
            <a:pPr>
              <a:buFontTx/>
              <a:buChar char="-"/>
            </a:pPr>
            <a:r>
              <a:rPr lang="ru-RU" dirty="0"/>
              <a:t>социальные навыки			- виртуальное сотрудничество</a:t>
            </a:r>
          </a:p>
          <a:p>
            <a:pPr>
              <a:buFontTx/>
              <a:buChar char="-"/>
            </a:pPr>
            <a:r>
              <a:rPr lang="ru-RU" dirty="0"/>
              <a:t>инновационное адаптивное мышление	- компьютерная грамотность </a:t>
            </a:r>
          </a:p>
          <a:p>
            <a:pPr>
              <a:buFontTx/>
              <a:buChar char="-"/>
            </a:pPr>
            <a:r>
              <a:rPr lang="ru-RU" dirty="0"/>
              <a:t>межкультурные компетенции 		-  многозадачность </a:t>
            </a:r>
          </a:p>
          <a:p>
            <a:pPr>
              <a:buFontTx/>
              <a:buChar char="-"/>
            </a:pPr>
            <a:r>
              <a:rPr lang="ru-RU" dirty="0"/>
              <a:t>междисциплинарные навыки </a:t>
            </a:r>
          </a:p>
          <a:p>
            <a:pPr>
              <a:buFontTx/>
              <a:buChar char="-"/>
            </a:pPr>
            <a:r>
              <a:rPr lang="ru-RU" dirty="0"/>
              <a:t>дизайн-мышление 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7927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7D668-13B6-4289-AB7C-D1176F612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8" y="76200"/>
            <a:ext cx="10521719" cy="1397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C1BFC2-DE73-4C35-895F-0EC6A48B6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80" y="1701800"/>
            <a:ext cx="11449272" cy="4895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8. Соотношение университетского бренда и качества образования. </a:t>
            </a:r>
            <a:r>
              <a:rPr lang="ru-RU" sz="2800" dirty="0"/>
              <a:t>(сокращение значимости бренда и престижа университета и увеличение значимости проф. компетентностей выпускников </a:t>
            </a:r>
            <a:r>
              <a:rPr lang="ru-RU" sz="2800" dirty="0" err="1"/>
              <a:t>вузоа</a:t>
            </a:r>
            <a:r>
              <a:rPr lang="ru-RU" sz="2800" dirty="0"/>
              <a:t>)</a:t>
            </a:r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2135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Содержимое 5">
            <a:extLst>
              <a:ext uri="{FF2B5EF4-FFF2-40B4-BE49-F238E27FC236}">
                <a16:creationId xmlns:a16="http://schemas.microsoft.com/office/drawing/2014/main" id="{C6C4F702-16FF-477B-AA0E-99BAC081D7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9325965"/>
              </p:ext>
            </p:extLst>
          </p:nvPr>
        </p:nvGraphicFramePr>
        <p:xfrm>
          <a:off x="333772" y="879681"/>
          <a:ext cx="11521280" cy="5503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r:id="rId3" imgW="8791194" imgH="4523624" progId="Excel.Chart.8">
                  <p:embed/>
                </p:oleObj>
              </mc:Choice>
              <mc:Fallback>
                <p:oleObj r:id="rId3" imgW="8791194" imgH="4523624" progId="Excel.Chart.8">
                  <p:embed/>
                  <p:pic>
                    <p:nvPicPr>
                      <p:cNvPr id="3074" name="Содержимое 5">
                        <a:extLst>
                          <a:ext uri="{FF2B5EF4-FFF2-40B4-BE49-F238E27FC236}">
                            <a16:creationId xmlns:a16="http://schemas.microsoft.com/office/drawing/2014/main" id="{C6C4F702-16FF-477B-AA0E-99BAC081D766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772" y="879681"/>
                        <a:ext cx="11521280" cy="5503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524C9B4-1BDA-4EE5-B3F4-62003E476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5585"/>
            <a:ext cx="10729192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Рейтинг факторов при выборе зарубежного вуза студентами (на основе международного опроса Британского Совета) 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82514B-0201-4D91-9428-ECE65D900A25}"/>
              </a:ext>
            </a:extLst>
          </p:cNvPr>
          <p:cNvSpPr/>
          <p:nvPr/>
        </p:nvSpPr>
        <p:spPr>
          <a:xfrm>
            <a:off x="477788" y="6580805"/>
            <a:ext cx="1065718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Британский Совет. 10 трендов: трансформационные изменения в высшем образовании. Британский Совет, 2017., стр. 15. </a:t>
            </a:r>
          </a:p>
        </p:txBody>
      </p:sp>
    </p:spTree>
    <p:extLst>
      <p:ext uri="{BB962C8B-B14F-4D97-AF65-F5344CB8AC3E}">
        <p14:creationId xmlns:p14="http://schemas.microsoft.com/office/powerpoint/2010/main" val="339860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7D668-13B6-4289-AB7C-D1176F612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8" y="76200"/>
            <a:ext cx="10521719" cy="1397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C1BFC2-DE73-4C35-895F-0EC6A48B6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80" y="1701800"/>
            <a:ext cx="11449272" cy="4895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9. Английский язык как язык обучения </a:t>
            </a:r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0942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10157354" cy="9965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План нации - 100 конкретных шагов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88" y="1673424"/>
            <a:ext cx="11233247" cy="47799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Шаг 63. </a:t>
            </a:r>
            <a:r>
              <a:rPr lang="ru-RU" sz="1600" dirty="0"/>
              <a:t>РАЗВИТИЕ ДВУХ ИННОВАЦИОННЫХ КЛАСТЕРОВ КАК ОСНОВЫ ФОРМИРОВАНИЯ НАУКОЕМКОЙ ЭКОНОМИКИ. В «АСТАНА БИЗНЕС КАМПУС» НАЗАРБАЕВ УНИВЕРСИТЕТА БУДУТ РАЗМЕЩЕНЫ НАУЧНЫЕ ЦЕНТРЫ И ЛАБОРАТОРИИ для проведения совместных научно-исследовательских проектов и опытно-конструкторских работ, а также их дальнейшей коммерциализации. Для реализации конкретных производственных проектов парк инновационных технологий будет привлекать местные и зарубежные высокотехнологичные компании.</a:t>
            </a:r>
          </a:p>
          <a:p>
            <a:pPr marL="0" indent="0">
              <a:buNone/>
            </a:pPr>
            <a:r>
              <a:rPr lang="ru-RU" sz="1600" b="1" dirty="0"/>
              <a:t>Шаг 77</a:t>
            </a:r>
            <a:r>
              <a:rPr lang="ru-RU" sz="1600" dirty="0"/>
              <a:t>. Подготовка квалифицированных кадров В ДЕСЯТИ ВЕДУЩИХ КОЛЛЕДЖАХ И ДЕСЯТИ ВУЗАХ для шести ключевых отраслей экономики с последующим распространением опыта в других учебных заведениях страны.</a:t>
            </a:r>
          </a:p>
          <a:p>
            <a:pPr marL="0" indent="0">
              <a:buNone/>
            </a:pPr>
            <a:r>
              <a:rPr lang="ru-RU" sz="1600" b="1" dirty="0"/>
              <a:t>Шаг 78</a:t>
            </a:r>
            <a:r>
              <a:rPr lang="ru-RU" sz="1600" dirty="0"/>
              <a:t>. Поэтапное расширение АКАДЕМИЧЕСКОЙ И УПРАВЛЕНЧЕСКОЙ САМОСТОЯТЕЛЬНОСТИ ВУЗОВ с учетом опыта Назарбаев Университета. Трансформация частных вузов в некоммерческие организации в соответствии с международной практикой.</a:t>
            </a: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Шаг 79. </a:t>
            </a:r>
            <a:r>
              <a:rPr lang="ru-RU" sz="1600" dirty="0"/>
              <a:t>Поэтапный переход на английский язык обучения в системе образования - в старшей школе и вузах. ГЛАВНАЯ ЦЕЛЬ - ПОВЫШЕНИЕ КОНКУРЕНТОСПОСОБНОСТИ ВЫПУСКАЕМЫХ КАДРОВ И РОСТ ЭКСПОРТНОГО ПОТЕНЦИАЛА ОБРАЗОВАТЕЛЬНОГО СЕКТОРА.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109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6A949C-0946-436F-B59A-D75291637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293" y="188640"/>
            <a:ext cx="10737743" cy="10150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Трехъязычное образование в РК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584E96-13B6-4FEA-AA19-CB1C4254D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80" y="1701800"/>
            <a:ext cx="11449272" cy="496756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 42 вуза осуществляет подготовку специалистов на трех языках</a:t>
            </a:r>
          </a:p>
          <a:p>
            <a:r>
              <a:rPr lang="ru-RU" sz="2800" dirty="0"/>
              <a:t>17 вузов готовят педагогические кадры для преподавания на английском языке предметов естественно-математического цикла</a:t>
            </a:r>
          </a:p>
          <a:p>
            <a:r>
              <a:rPr lang="ru-RU" sz="2800" dirty="0"/>
              <a:t>В 2008 году </a:t>
            </a:r>
            <a:r>
              <a:rPr lang="ru-RU" sz="2800" dirty="0" err="1"/>
              <a:t>КаРГУ</a:t>
            </a:r>
            <a:r>
              <a:rPr lang="ru-RU" sz="2800" dirty="0"/>
              <a:t> и </a:t>
            </a:r>
            <a:r>
              <a:rPr lang="ru-RU" sz="2800" dirty="0" err="1"/>
              <a:t>КазУМОиМЯ</a:t>
            </a:r>
            <a:r>
              <a:rPr lang="ru-RU" sz="2800" dirty="0"/>
              <a:t> стали базовыми площадками </a:t>
            </a:r>
            <a:r>
              <a:rPr lang="ru-RU" sz="2800" dirty="0" err="1"/>
              <a:t>полиязычного</a:t>
            </a:r>
            <a:r>
              <a:rPr lang="ru-RU" sz="2800" dirty="0"/>
              <a:t> образования </a:t>
            </a:r>
          </a:p>
          <a:p>
            <a:r>
              <a:rPr lang="ru-RU" sz="2800" dirty="0"/>
              <a:t>С 2012 года для подготовки </a:t>
            </a:r>
            <a:r>
              <a:rPr lang="ru-RU" sz="2800" dirty="0" err="1"/>
              <a:t>пед.кадров</a:t>
            </a:r>
            <a:r>
              <a:rPr lang="ru-RU" sz="2800" dirty="0"/>
              <a:t> с </a:t>
            </a:r>
            <a:r>
              <a:rPr lang="ru-RU" sz="2800" dirty="0" err="1"/>
              <a:t>полиязычным</a:t>
            </a:r>
            <a:r>
              <a:rPr lang="ru-RU" sz="2800" dirty="0"/>
              <a:t> образованием увеличен объем кредитов по иностранному языку в цикле базовых дисциплин</a:t>
            </a:r>
          </a:p>
          <a:p>
            <a:r>
              <a:rPr lang="ru-RU" sz="2800" dirty="0"/>
              <a:t>С 2016 года вузы, осуществляющие обучение на трех языках, переходят к модели «50:20:30» (50% предметов – Я1, 20% - Я2 и 30% - Я3)</a:t>
            </a:r>
          </a:p>
        </p:txBody>
      </p:sp>
    </p:spTree>
    <p:extLst>
      <p:ext uri="{BB962C8B-B14F-4D97-AF65-F5344CB8AC3E}">
        <p14:creationId xmlns:p14="http://schemas.microsoft.com/office/powerpoint/2010/main" val="205953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7D668-13B6-4289-AB7C-D1176F612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8" y="76200"/>
            <a:ext cx="10521719" cy="1397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10 глобальных трендов в высшем образовании </a:t>
            </a:r>
            <a:r>
              <a:rPr lang="en-US" sz="4000" b="1" dirty="0"/>
              <a:t>(</a:t>
            </a:r>
            <a:r>
              <a:rPr lang="kk-KZ" sz="4000" b="1" dirty="0"/>
              <a:t>продолжение</a:t>
            </a:r>
            <a:r>
              <a:rPr lang="en-US" sz="4000" b="1" dirty="0"/>
              <a:t>)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C1BFC2-DE73-4C35-895F-0EC6A48B6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80" y="1701800"/>
            <a:ext cx="11449272" cy="4895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10. Фокус на качестве учебного опыта студента  </a:t>
            </a:r>
          </a:p>
        </p:txBody>
      </p:sp>
    </p:spTree>
    <p:extLst>
      <p:ext uri="{BB962C8B-B14F-4D97-AF65-F5344CB8AC3E}">
        <p14:creationId xmlns:p14="http://schemas.microsoft.com/office/powerpoint/2010/main" val="223002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04E5C-C321-466B-BAA2-11B3A1ACD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8" y="76200"/>
            <a:ext cx="10521719" cy="1397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Причины выбытия студентов в Казахстане (%, 2015-2016 гг.)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DD189CB5-410B-43D3-80B1-0B148AF1A8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643962"/>
              </p:ext>
            </p:extLst>
          </p:nvPr>
        </p:nvGraphicFramePr>
        <p:xfrm>
          <a:off x="549796" y="1700808"/>
          <a:ext cx="1130525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39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4365104"/>
            <a:ext cx="7008574" cy="1930400"/>
          </a:xfrm>
        </p:spPr>
        <p:txBody>
          <a:bodyPr/>
          <a:lstStyle/>
          <a:p>
            <a:r>
              <a:rPr lang="ru-RU" dirty="0"/>
              <a:t>Вопросы и комментарии?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1804" y="524795"/>
            <a:ext cx="7008574" cy="1296987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kkurakbayev@nu.edu.kz</a:t>
            </a:r>
            <a:r>
              <a:rPr lang="en-US" dirty="0"/>
              <a:t> </a:t>
            </a:r>
          </a:p>
          <a:p>
            <a:r>
              <a:rPr lang="ru-RU" dirty="0"/>
              <a:t>Офис</a:t>
            </a:r>
            <a:r>
              <a:rPr lang="en-US" dirty="0"/>
              <a:t>: +7 (7172) 70-65-76</a:t>
            </a:r>
            <a:endParaRPr lang="ru-RU" dirty="0"/>
          </a:p>
          <a:p>
            <a:r>
              <a:rPr lang="ru-RU" dirty="0"/>
              <a:t>Сот.</a:t>
            </a:r>
            <a:r>
              <a:rPr lang="en-US" dirty="0"/>
              <a:t>: +7 702 222 40 57 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1804" y="2204864"/>
            <a:ext cx="7848872" cy="1930400"/>
          </a:xfrm>
          <a:prstGeom prst="rect">
            <a:avLst/>
          </a:prstGeom>
        </p:spPr>
        <p:txBody>
          <a:bodyPr vert="horz" lIns="121899" tIns="60949" rIns="121899" bIns="60949" rtlCol="0" anchor="t">
            <a:normAutofit/>
          </a:bodyPr>
          <a:lstStyle>
            <a:lvl1pPr algn="l" defTabSz="1218987" rtl="0" eaLnBrk="1" latinLnBrk="0" hangingPunct="1">
              <a:lnSpc>
                <a:spcPct val="85000"/>
              </a:lnSpc>
              <a:spcBef>
                <a:spcPct val="0"/>
              </a:spcBef>
              <a:buNone/>
              <a:tabLst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Спасибо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150397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8F4DB-BD5C-48FC-BA6B-ADA0ABD3C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16632"/>
            <a:ext cx="10157354" cy="1068536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Динамика развития высшего образования по количеству вузов за 1990-2017 гг. 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85AEC443-DA37-4D10-8BEC-CBCE0A252EF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2236" y="1647824"/>
          <a:ext cx="11804824" cy="4085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577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E9A351-A544-49E6-9D63-7F8CE3057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309" y="332656"/>
            <a:ext cx="1015735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sz="3600" b="1" dirty="0">
                <a:solidFill>
                  <a:srgbClr val="254061"/>
                </a:solidFill>
                <a:cs typeface="Arial" panose="020B0604020202020204" pitchFamily="34" charset="0"/>
              </a:rPr>
              <a:t>Сеть вузов по организационно-правовым формам и формам собственности</a:t>
            </a:r>
            <a:endParaRPr lang="ru-RU" sz="3600" dirty="0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BDD92C28-AF45-4CA0-8534-7342082211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979826"/>
              </p:ext>
            </p:extLst>
          </p:nvPr>
        </p:nvGraphicFramePr>
        <p:xfrm>
          <a:off x="477789" y="1556792"/>
          <a:ext cx="1130525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34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72B36-CB5A-49E4-BCD1-A8831CDD3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88640"/>
            <a:ext cx="10593727" cy="648072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dirty="0">
                <a:solidFill>
                  <a:srgbClr val="002060"/>
                </a:solidFill>
                <a:cs typeface="Arial" panose="020B0604020202020204" pitchFamily="34" charset="0"/>
              </a:rPr>
              <a:t>Вузы по профилю подготовки кадров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378595D-65C0-46F9-A777-F93E1C465E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763649"/>
              </p:ext>
            </p:extLst>
          </p:nvPr>
        </p:nvGraphicFramePr>
        <p:xfrm>
          <a:off x="549796" y="908720"/>
          <a:ext cx="11241799" cy="553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Дата 2">
            <a:extLst>
              <a:ext uri="{FF2B5EF4-FFF2-40B4-BE49-F238E27FC236}">
                <a16:creationId xmlns:a16="http://schemas.microsoft.com/office/drawing/2014/main" id="{1EEEF60D-D0F9-4D74-BED4-4E121E14399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05780" y="6525344"/>
            <a:ext cx="10945216" cy="321107"/>
          </a:xfrm>
        </p:spPr>
        <p:txBody>
          <a:bodyPr/>
          <a:lstStyle/>
          <a:p>
            <a:pPr>
              <a:defRPr/>
            </a:pPr>
            <a:r>
              <a:rPr lang="ru-RU" sz="1100" dirty="0" err="1">
                <a:solidFill>
                  <a:srgbClr val="002060"/>
                </a:solidFill>
              </a:rPr>
              <a:t>Жакыпова</a:t>
            </a:r>
            <a:r>
              <a:rPr lang="ru-RU" sz="1100" dirty="0">
                <a:solidFill>
                  <a:srgbClr val="002060"/>
                </a:solidFill>
              </a:rPr>
              <a:t> Ф.Н. Презентация «Высшее и послевузовское образование в Республике Казахстан», 21.11.2017, Назарбаев Университет, г. Астана</a:t>
            </a:r>
          </a:p>
        </p:txBody>
      </p:sp>
    </p:spTree>
    <p:extLst>
      <p:ext uri="{BB962C8B-B14F-4D97-AF65-F5344CB8AC3E}">
        <p14:creationId xmlns:p14="http://schemas.microsoft.com/office/powerpoint/2010/main" val="286607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41BAD-4937-4864-8A36-381A4C50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860" y="106290"/>
            <a:ext cx="10157354" cy="946446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dirty="0">
                <a:solidFill>
                  <a:srgbClr val="072C62"/>
                </a:solidFill>
                <a:cs typeface="Arial" panose="020B0604020202020204" pitchFamily="34" charset="0"/>
              </a:rPr>
              <a:t>Количество</a:t>
            </a:r>
            <a:r>
              <a:rPr lang="ru-RU" altLang="ru-RU" sz="3200" dirty="0">
                <a:solidFill>
                  <a:srgbClr val="072C62"/>
                </a:solidFill>
              </a:rPr>
              <a:t> </a:t>
            </a:r>
            <a:r>
              <a:rPr lang="ru-RU" altLang="ru-RU" sz="3200" dirty="0">
                <a:solidFill>
                  <a:srgbClr val="072C62"/>
                </a:solidFill>
                <a:cs typeface="Arial" panose="020B0604020202020204" pitchFamily="34" charset="0"/>
              </a:rPr>
              <a:t>вузов, осуществляющих подготовку кадров в разрезе уровней образования</a:t>
            </a:r>
            <a:endParaRPr lang="ru-RU" sz="3200" dirty="0"/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95159933-DA17-41C3-926E-065C21E108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467504"/>
              </p:ext>
            </p:extLst>
          </p:nvPr>
        </p:nvGraphicFramePr>
        <p:xfrm>
          <a:off x="515905" y="1059594"/>
          <a:ext cx="1137726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Дата 2">
            <a:extLst>
              <a:ext uri="{FF2B5EF4-FFF2-40B4-BE49-F238E27FC236}">
                <a16:creationId xmlns:a16="http://schemas.microsoft.com/office/drawing/2014/main" id="{E39AA871-2093-46DD-8616-7786AF93515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05780" y="6525344"/>
            <a:ext cx="10945216" cy="321107"/>
          </a:xfrm>
        </p:spPr>
        <p:txBody>
          <a:bodyPr/>
          <a:lstStyle/>
          <a:p>
            <a:pPr>
              <a:defRPr/>
            </a:pPr>
            <a:r>
              <a:rPr lang="ru-RU" sz="1100" dirty="0" err="1">
                <a:solidFill>
                  <a:srgbClr val="002060"/>
                </a:solidFill>
              </a:rPr>
              <a:t>Жакыпова</a:t>
            </a:r>
            <a:r>
              <a:rPr lang="ru-RU" sz="1100" dirty="0">
                <a:solidFill>
                  <a:srgbClr val="002060"/>
                </a:solidFill>
              </a:rPr>
              <a:t> Ф.Н. Презентация «Высшее и послевузовское образование в Республике Казахстан», 21.11.2017, Назарбаев Университет, г. Астана</a:t>
            </a:r>
          </a:p>
        </p:txBody>
      </p:sp>
    </p:spTree>
    <p:extLst>
      <p:ext uri="{BB962C8B-B14F-4D97-AF65-F5344CB8AC3E}">
        <p14:creationId xmlns:p14="http://schemas.microsoft.com/office/powerpoint/2010/main" val="6339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5B945-B2A5-42E7-B3C6-CF722686C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4" y="76200"/>
            <a:ext cx="10767309" cy="10863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ППС</a:t>
            </a:r>
            <a:r>
              <a:rPr lang="en-US" dirty="0"/>
              <a:t> </a:t>
            </a:r>
            <a:r>
              <a:rPr lang="ru-RU" dirty="0"/>
              <a:t>в вузах Казахстана (2014-2015) </a:t>
            </a:r>
            <a:br>
              <a:rPr lang="en-US" dirty="0"/>
            </a:br>
            <a:r>
              <a:rPr lang="ru-RU" dirty="0"/>
              <a:t>(</a:t>
            </a:r>
            <a:r>
              <a:rPr lang="en-US" dirty="0"/>
              <a:t>n = 40 320</a:t>
            </a:r>
            <a:r>
              <a:rPr lang="ru-RU" dirty="0"/>
              <a:t>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181319"/>
              </p:ext>
            </p:extLst>
          </p:nvPr>
        </p:nvGraphicFramePr>
        <p:xfrm>
          <a:off x="477788" y="1412776"/>
          <a:ext cx="1094521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553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3BB4EE4-89D7-4A12-A3D8-5733B9FD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735" y="76201"/>
            <a:ext cx="10157354" cy="114054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600" b="1" dirty="0"/>
              <a:t>ППС в гос. и частных вузов на уровне академических и ученых степеней</a:t>
            </a:r>
          </a:p>
        </p:txBody>
      </p:sp>
      <p:graphicFrame>
        <p:nvGraphicFramePr>
          <p:cNvPr id="5" name="Содержимое 3">
            <a:extLst>
              <a:ext uri="{FF2B5EF4-FFF2-40B4-BE49-F238E27FC236}">
                <a16:creationId xmlns:a16="http://schemas.microsoft.com/office/drawing/2014/main" id="{CD30D473-6099-4F18-A961-AF261BB9E8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312836"/>
              </p:ext>
            </p:extLst>
          </p:nvPr>
        </p:nvGraphicFramePr>
        <p:xfrm>
          <a:off x="333772" y="1700808"/>
          <a:ext cx="11521279" cy="508099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45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458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42484">
                <a:tc>
                  <a:txBody>
                    <a:bodyPr/>
                    <a:lstStyle/>
                    <a:p>
                      <a:r>
                        <a:rPr lang="ru-RU" sz="2400" dirty="0"/>
                        <a:t>Всего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Магистр или выше (%)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Магистр (%)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PhD</a:t>
                      </a:r>
                      <a:r>
                        <a:rPr lang="ru-RU" sz="2400" dirty="0"/>
                        <a:t> (%)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Доктор наук (%)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Кандидат наук (%)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Степень ниже магистра (%)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6169">
                <a:tc>
                  <a:txBody>
                    <a:bodyPr/>
                    <a:lstStyle/>
                    <a:p>
                      <a:r>
                        <a:rPr lang="ru-RU" sz="2800" dirty="0"/>
                        <a:t>Всего </a:t>
                      </a:r>
                    </a:p>
                    <a:p>
                      <a:r>
                        <a:rPr lang="ru-RU" sz="2800" dirty="0"/>
                        <a:t>(40 320)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29 394 (72,9%)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24%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10%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37%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27,1%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6169">
                <a:tc>
                  <a:txBody>
                    <a:bodyPr/>
                    <a:lstStyle/>
                    <a:p>
                      <a:r>
                        <a:rPr lang="ru-RU" sz="2800" dirty="0" err="1"/>
                        <a:t>Гос.вуз</a:t>
                      </a:r>
                      <a:endParaRPr lang="ru-RU" sz="2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16646</a:t>
                      </a:r>
                      <a:r>
                        <a:rPr lang="ru-RU" sz="2800" baseline="0" dirty="0"/>
                        <a:t> (72%)</a:t>
                      </a:r>
                      <a:endParaRPr lang="ru-RU" sz="28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23,4%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2,3%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9,9%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36,2%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27,9%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6169">
                <a:tc>
                  <a:txBody>
                    <a:bodyPr/>
                    <a:lstStyle/>
                    <a:p>
                      <a:r>
                        <a:rPr lang="ru-RU" sz="2800" dirty="0" err="1"/>
                        <a:t>Частн</a:t>
                      </a:r>
                      <a:r>
                        <a:rPr lang="ru-RU" sz="2800" dirty="0"/>
                        <a:t>.</a:t>
                      </a:r>
                    </a:p>
                    <a:p>
                      <a:r>
                        <a:rPr lang="ru-RU" sz="2800" dirty="0"/>
                        <a:t>вуз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12 561 (74,1%)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24,3%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2,6%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9%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38%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25,8%</a:t>
                      </a: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799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_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1882</Words>
  <Application>Microsoft Office PowerPoint</Application>
  <PresentationFormat>Произвольный</PresentationFormat>
  <Paragraphs>219</Paragraphs>
  <Slides>33</Slides>
  <Notes>13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Arial Unicode MS</vt:lpstr>
      <vt:lpstr>Calibri</vt:lpstr>
      <vt:lpstr>Century Gothic</vt:lpstr>
      <vt:lpstr>Times New Roman</vt:lpstr>
      <vt:lpstr>Books_16x9</vt:lpstr>
      <vt:lpstr>Microsoft Excel Chart</vt:lpstr>
      <vt:lpstr>Современные тренды развития высшего образования в Республике Казахстан</vt:lpstr>
      <vt:lpstr>Законодательная и правовая база системы высшего образования в Казахстане </vt:lpstr>
      <vt:lpstr>План нации - 100 конкретных шагов</vt:lpstr>
      <vt:lpstr>Динамика развития высшего образования по количеству вузов за 1990-2017 гг. </vt:lpstr>
      <vt:lpstr>Сеть вузов по организационно-правовым формам и формам собственности</vt:lpstr>
      <vt:lpstr>Вузы по профилю подготовки кадров</vt:lpstr>
      <vt:lpstr>Количество вузов, осуществляющих подготовку кадров в разрезе уровней образования</vt:lpstr>
      <vt:lpstr>ППС в вузах Казахстана (2014-2015)  (n = 40 320)</vt:lpstr>
      <vt:lpstr>ППС в гос. и частных вузов на уровне академических и ученых степеней</vt:lpstr>
      <vt:lpstr>Количество студентов программ бакалавриата за период с 1990 по 2017 гг. </vt:lpstr>
      <vt:lpstr>Контингент магистратуры и докторантуры (тыс. человек)</vt:lpstr>
      <vt:lpstr>Гос. гранты (2014-2015) и  тренды выбора специальностей (2015-2016)</vt:lpstr>
      <vt:lpstr>10 глобальных трендов в высшем образовании </vt:lpstr>
      <vt:lpstr>Презентация PowerPoint</vt:lpstr>
      <vt:lpstr>Примеры целевых индикаторов по привлечению международных студентов </vt:lpstr>
      <vt:lpstr>Презентация PowerPoint</vt:lpstr>
      <vt:lpstr>Численность молодежи Казахстана, получившие высшее образование за рубежом, (тыс. человек)</vt:lpstr>
      <vt:lpstr>Численность иностранных студентов, обучавшихся в вузах Казахстана (тыс. человек)</vt:lpstr>
      <vt:lpstr>10 глобальных трендов в высшем образовании (продолжение)</vt:lpstr>
      <vt:lpstr>Финансирование высшего образования в Казахстане</vt:lpstr>
      <vt:lpstr>Расходы на высшее образование</vt:lpstr>
      <vt:lpstr>Презентация PowerPoint</vt:lpstr>
      <vt:lpstr>Доступ к образованию: гос.заказ, гос.гранты и плата за обучение (2016-2017) </vt:lpstr>
      <vt:lpstr>Модель гибкости управления вузов РК по 29 индикаторам Европейской ассоциации университетов </vt:lpstr>
      <vt:lpstr>10 глобальных трендов в высшем образовании (продолжение)</vt:lpstr>
      <vt:lpstr>10 глобальных трендов в высшем образовании (продолжение)</vt:lpstr>
      <vt:lpstr>10 глобальных трендов в высшем образовании (продолжение)</vt:lpstr>
      <vt:lpstr>Рейтинг факторов при выборе зарубежного вуза студентами (на основе международного опроса Британского Совета)  </vt:lpstr>
      <vt:lpstr>10 глобальных трендов в высшем образовании (продолжение)</vt:lpstr>
      <vt:lpstr>Трехъязычное образование в РК</vt:lpstr>
      <vt:lpstr>10 глобальных трендов в высшем образовании (продолжение)</vt:lpstr>
      <vt:lpstr>Причины выбытия студентов в Казахстане (%, 2015-2016 гг.)</vt:lpstr>
      <vt:lpstr>Вопросы и комментарии?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2016-10-16T07:01:22Z</dcterms:created>
  <dcterms:modified xsi:type="dcterms:W3CDTF">2017-12-05T17:39:01Z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