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06" r:id="rId2"/>
    <p:sldId id="309" r:id="rId3"/>
    <p:sldId id="310" r:id="rId4"/>
    <p:sldId id="314" r:id="rId5"/>
    <p:sldId id="311" r:id="rId6"/>
    <p:sldId id="319" r:id="rId7"/>
    <p:sldId id="313" r:id="rId8"/>
    <p:sldId id="315" r:id="rId9"/>
    <p:sldId id="316" r:id="rId10"/>
    <p:sldId id="318" r:id="rId11"/>
    <p:sldId id="335" r:id="rId12"/>
    <p:sldId id="322" r:id="rId13"/>
    <p:sldId id="323" r:id="rId14"/>
    <p:sldId id="324" r:id="rId15"/>
    <p:sldId id="325" r:id="rId16"/>
    <p:sldId id="326" r:id="rId17"/>
    <p:sldId id="327" r:id="rId18"/>
    <p:sldId id="328" r:id="rId19"/>
    <p:sldId id="329" r:id="rId20"/>
    <p:sldId id="331" r:id="rId21"/>
    <p:sldId id="333" r:id="rId22"/>
    <p:sldId id="334" r:id="rId23"/>
    <p:sldId id="339" r:id="rId24"/>
    <p:sldId id="340" r:id="rId2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3A60FF"/>
    <a:srgbClr val="2D46CB"/>
    <a:srgbClr val="0B35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noFill/>
        </a:fill>
      </a:tcStyle>
    </a:wholeTbl>
    <a:band2H>
      <a:tcTxStyle/>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000000"/>
              </a:solidFill>
              <a:prstDash val="solid"/>
              <a:miter lim="400000"/>
            </a:ln>
          </a:left>
          <a:right>
            <a:ln w="12700" cap="flat">
              <a:solidFill>
                <a:srgbClr val="C4C6C6"/>
              </a:solidFill>
              <a:prstDash val="solid"/>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E8E9E8"/>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0" cap="flat">
              <a:noFill/>
              <a:miter lim="400000"/>
            </a:ln>
          </a:bottom>
          <a:insideH>
            <a:ln w="12700" cap="flat">
              <a:noFill/>
              <a:miter lim="400000"/>
            </a:ln>
          </a:insideH>
          <a:insideV>
            <a:ln w="12700" cap="flat">
              <a:noFill/>
              <a:miter lim="400000"/>
            </a:ln>
          </a:insideV>
        </a:tcBdr>
        <a:fill>
          <a:solidFill>
            <a:schemeClr val="accent1">
              <a:satOff val="12166"/>
              <a:lumOff val="-13042"/>
            </a:schemeClr>
          </a:solidFill>
        </a:fill>
      </a:tcStyle>
    </a:firstRow>
  </a:tblStyle>
  <a:tblStyle styleId="{C7B018BB-80A7-4F77-B60F-C8B233D01FF8}"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a:tcStyle>
        <a:tcBdr/>
        <a:fill>
          <a:solidFill>
            <a:srgbClr val="EFF8FA"/>
          </a:solidFill>
        </a:fill>
      </a:tcStyle>
    </a:band2H>
    <a:firstCo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4F728F"/>
              </a:solidFill>
              <a:prstDash val="solid"/>
              <a:miter lim="400000"/>
            </a:ln>
          </a:top>
          <a:bottom>
            <a:ln w="12700" cap="flat">
              <a:solidFill>
                <a:srgbClr val="4F728F"/>
              </a:solidFill>
              <a:prstDash val="solid"/>
              <a:miter lim="400000"/>
            </a:ln>
          </a:bottom>
          <a:insideH>
            <a:ln w="12700" cap="flat">
              <a:solidFill>
                <a:srgbClr val="4F728F"/>
              </a:solidFill>
              <a:prstDash val="solid"/>
              <a:miter lim="400000"/>
            </a:ln>
          </a:insideH>
          <a:insideV>
            <a:ln w="12700" cap="flat">
              <a:noFill/>
              <a:miter lim="400000"/>
            </a:ln>
          </a:insideV>
        </a:tcBdr>
        <a:fill>
          <a:solidFill>
            <a:srgbClr val="D4DADF"/>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638EB0"/>
          </a:solid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173D59"/>
          </a:solidFill>
        </a:fill>
      </a:tcStyle>
    </a:firstRow>
  </a:tblStyle>
  <a:tblStyle styleId="{EEE7283C-3CF3-47DC-8721-378D4A62B228}" styleName="">
    <a:tblBg/>
    <a:wholeTbl>
      <a:tcTxStyle b="off" i="off">
        <a:font>
          <a:latin typeface="Helvetica Neue"/>
          <a:ea typeface="Helvetica Neue"/>
          <a:cs typeface="Helvetica Neue"/>
        </a:font>
        <a:srgbClr val="444444"/>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3C3C1D"/>
              </a:solidFill>
              <a:prstDash val="solid"/>
              <a:miter lim="400000"/>
            </a:ln>
          </a:left>
          <a:right>
            <a:ln w="12700" cap="flat">
              <a:solidFill>
                <a:schemeClr val="accent2">
                  <a:hueOff val="-487087"/>
                  <a:satOff val="-2686"/>
                  <a:lumOff val="14808"/>
                </a:schemeClr>
              </a:solidFill>
              <a:prstDash val="solid"/>
              <a:miter lim="400000"/>
            </a:ln>
          </a:right>
          <a:top>
            <a:ln w="12700" cap="flat">
              <a:solidFill>
                <a:schemeClr val="accent2">
                  <a:hueOff val="-487087"/>
                  <a:satOff val="-2686"/>
                  <a:lumOff val="14808"/>
                </a:schemeClr>
              </a:solidFill>
              <a:prstDash val="solid"/>
              <a:miter lim="400000"/>
            </a:ln>
          </a:top>
          <a:bottom>
            <a:ln w="12700" cap="flat">
              <a:solidFill>
                <a:schemeClr val="accent2">
                  <a:hueOff val="-487087"/>
                  <a:satOff val="-2686"/>
                  <a:lumOff val="14808"/>
                </a:schemeClr>
              </a:solidFill>
              <a:prstDash val="solid"/>
              <a:miter lim="400000"/>
            </a:ln>
          </a:bottom>
          <a:insideH>
            <a:ln w="12700" cap="flat">
              <a:solidFill>
                <a:schemeClr val="accent2">
                  <a:hueOff val="-487087"/>
                  <a:satOff val="-2686"/>
                  <a:lumOff val="14808"/>
                </a:schemeClr>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CFCDBB"/>
          </a:solidFill>
        </a:fill>
      </a:tcStyle>
    </a:firstCol>
    <a:lastRow>
      <a:tcTxStyle b="off" i="off">
        <a:font>
          <a:latin typeface="Helvetica Neue"/>
          <a:ea typeface="Helvetica Neue"/>
          <a:cs typeface="Helvetica Neue"/>
        </a:font>
        <a:srgbClr val="444444"/>
      </a:tcTxStyle>
      <a:tcStyle>
        <a:tcBdr>
          <a:left>
            <a:ln w="12700" cap="flat">
              <a:solidFill>
                <a:srgbClr val="C6C6C6"/>
              </a:solidFill>
              <a:prstDash val="solid"/>
              <a:miter lim="400000"/>
            </a:ln>
          </a:left>
          <a:right>
            <a:ln w="12700" cap="flat">
              <a:solidFill>
                <a:srgbClr val="C6C6C6"/>
              </a:solidFill>
              <a:prstDash val="solid"/>
              <a:miter lim="400000"/>
            </a:ln>
          </a:right>
          <a:top>
            <a:ln w="12700" cap="flat">
              <a:solidFill>
                <a:srgbClr val="656839"/>
              </a:solidFill>
              <a:prstDash val="solid"/>
              <a:miter lim="400000"/>
            </a:ln>
          </a:top>
          <a:bottom>
            <a:ln w="12700" cap="flat">
              <a:solidFill>
                <a:srgbClr val="3C3C1D"/>
              </a:solidFill>
              <a:prstDash val="solid"/>
              <a:miter lim="400000"/>
            </a:ln>
          </a:bottom>
          <a:insideH>
            <a:ln w="12700" cap="flat">
              <a:solidFill>
                <a:srgbClr val="C6C6C6"/>
              </a:solidFill>
              <a:prstDash val="solid"/>
              <a:miter lim="400000"/>
            </a:ln>
          </a:insideH>
          <a:insideV>
            <a:ln w="12700" cap="flat">
              <a:solidFill>
                <a:srgbClr val="C6C6C6"/>
              </a:solidFill>
              <a:prstDash val="solid"/>
              <a:miter lim="400000"/>
            </a:ln>
          </a:insideV>
        </a:tcBdr>
        <a:fill>
          <a:solidFill>
            <a:srgbClr val="E8E9E8"/>
          </a:solidFill>
        </a:fill>
      </a:tcStyle>
    </a:lastRow>
    <a:firstRow>
      <a:tcTxStyle b="off" i="off">
        <a:font>
          <a:latin typeface="Helvetica Neue"/>
          <a:ea typeface="Helvetica Neue"/>
          <a:cs typeface="Helvetica Neue"/>
        </a:font>
        <a:srgbClr val="FFFFFF"/>
      </a:tcTxStyle>
      <a:tcStyle>
        <a:tcBdr>
          <a:left>
            <a:ln w="12700" cap="flat">
              <a:solidFill>
                <a:schemeClr val="accent2">
                  <a:hueOff val="-487087"/>
                  <a:satOff val="-2686"/>
                  <a:lumOff val="14808"/>
                </a:schemeClr>
              </a:solidFill>
              <a:prstDash val="solid"/>
              <a:miter lim="400000"/>
            </a:ln>
          </a:left>
          <a:right>
            <a:ln w="12700" cap="flat">
              <a:solidFill>
                <a:schemeClr val="accent2">
                  <a:hueOff val="-487087"/>
                  <a:satOff val="-2686"/>
                  <a:lumOff val="14808"/>
                </a:schemeClr>
              </a:solidFill>
              <a:prstDash val="solid"/>
              <a:miter lim="400000"/>
            </a:ln>
          </a:right>
          <a:top>
            <a:ln w="12700" cap="flat">
              <a:solidFill>
                <a:srgbClr val="3C3C1D"/>
              </a:solidFill>
              <a:prstDash val="solid"/>
              <a:miter lim="400000"/>
            </a:ln>
          </a:top>
          <a:bottom>
            <a:ln w="12700" cap="flat">
              <a:solidFill>
                <a:srgbClr val="CBCBCB"/>
              </a:solidFill>
              <a:prstDash val="solid"/>
              <a:miter lim="400000"/>
            </a:ln>
          </a:bottom>
          <a:insideH>
            <a:ln w="12700" cap="flat">
              <a:solidFill>
                <a:srgbClr val="AAA485"/>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656839"/>
          </a:solidFill>
        </a:fill>
      </a:tcStyle>
    </a:firstRow>
  </a:tblStyle>
  <a:tblStyle styleId="{CF821DB8-F4EB-4A41-A1BA-3FCAFE7338EE}" styleName="">
    <a:tblBg/>
    <a:wholeTbl>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F1F1F1"/>
          </a:solidFill>
        </a:fill>
      </a:tcStyle>
    </a:wholeTbl>
    <a:band2H>
      <a:tcTxStyle/>
      <a:tcStyle>
        <a:tcBdr/>
        <a:fill>
          <a:solidFill>
            <a:srgbClr val="E4E4E0"/>
          </a:solidFill>
        </a:fill>
      </a:tcStyle>
    </a:band2H>
    <a:firstCol>
      <a:tcTxStyle b="off" i="off">
        <a:font>
          <a:latin typeface="Helvetica Neue"/>
          <a:ea typeface="Helvetica Neue"/>
          <a:cs typeface="Helvetica Neue"/>
        </a:font>
        <a:srgbClr val="FFFFFF"/>
      </a:tcTxStyle>
      <a:tcStyle>
        <a:tcBdr>
          <a:left>
            <a:ln w="12700" cap="flat">
              <a:solidFill>
                <a:srgbClr val="515151"/>
              </a:solidFill>
              <a:prstDash val="solid"/>
              <a:miter lim="400000"/>
            </a:ln>
          </a:left>
          <a:right>
            <a:ln w="0" cap="flat">
              <a:noFill/>
              <a:miter lim="400000"/>
            </a:ln>
          </a:right>
          <a:top>
            <a:ln w="12700" cap="flat">
              <a:solidFill>
                <a:srgbClr val="7D7766"/>
              </a:solidFill>
              <a:prstDash val="solid"/>
              <a:miter lim="400000"/>
            </a:ln>
          </a:top>
          <a:bottom>
            <a:ln w="12700" cap="flat">
              <a:solidFill>
                <a:srgbClr val="7D7766"/>
              </a:solidFill>
              <a:prstDash val="solid"/>
              <a:miter lim="400000"/>
            </a:ln>
          </a:bottom>
          <a:insideH>
            <a:ln w="12700" cap="flat">
              <a:solidFill>
                <a:srgbClr val="7D7766"/>
              </a:solidFill>
              <a:prstDash val="solid"/>
              <a:miter lim="400000"/>
            </a:ln>
          </a:insideH>
          <a:insideV>
            <a:ln w="12700" cap="flat">
              <a:noFill/>
              <a:miter lim="400000"/>
            </a:ln>
          </a:insideV>
        </a:tcBdr>
        <a:fill>
          <a:solidFill>
            <a:srgbClr val="8F8B7E"/>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25400" cap="flat">
              <a:solidFill>
                <a:srgbClr val="747474"/>
              </a:solidFill>
              <a:prstDash val="solid"/>
              <a:miter lim="400000"/>
            </a:ln>
          </a:top>
          <a:bottom>
            <a:ln w="12700" cap="flat">
              <a:solidFill>
                <a:srgbClr val="515151"/>
              </a:solidFill>
              <a:prstDash val="solid"/>
              <a:miter lim="400000"/>
            </a:ln>
          </a:bottom>
          <a:insideH>
            <a:ln w="12700" cap="flat">
              <a:noFill/>
              <a:miter lim="400000"/>
            </a:ln>
          </a:insideH>
          <a:insideV>
            <a:ln w="12700" cap="flat">
              <a:noFill/>
              <a:miter lim="400000"/>
            </a:ln>
          </a:insideV>
        </a:tcBdr>
        <a:fill>
          <a:solidFill>
            <a:srgbClr val="F1F1F1"/>
          </a:solidFill>
        </a:fill>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solidFill>
                <a:srgbClr val="515151"/>
              </a:solidFill>
              <a:prstDash val="solid"/>
              <a:miter lim="400000"/>
            </a:ln>
          </a:top>
          <a:bottom>
            <a:ln w="25400" cap="flat">
              <a:solidFill>
                <a:schemeClr val="accent2">
                  <a:hueOff val="-487087"/>
                  <a:satOff val="-2686"/>
                  <a:lumOff val="14808"/>
                </a:schemeClr>
              </a:solidFill>
              <a:prstDash val="solid"/>
              <a:miter lim="400000"/>
            </a:ln>
          </a:bottom>
          <a:insideH>
            <a:ln w="12700" cap="flat">
              <a:noFill/>
              <a:miter lim="400000"/>
            </a:ln>
          </a:insideH>
          <a:insideV>
            <a:ln w="12700" cap="flat">
              <a:noFill/>
              <a:miter lim="400000"/>
            </a:ln>
          </a:insideV>
        </a:tcBdr>
        <a:fill>
          <a:solidFill>
            <a:srgbClr val="5E5A4C"/>
          </a:solidFill>
        </a:fill>
      </a:tcStyle>
    </a:firstRow>
  </a:tblStyle>
  <a:tblStyle styleId="{33BA23B1-9221-436E-865A-0063620EA4FD}" styleName="">
    <a:tblBg/>
    <a:wholeTbl>
      <a:tcTxStyle b="off" i="off">
        <a:font>
          <a:latin typeface="Helvetica Neue"/>
          <a:ea typeface="Helvetica Neue"/>
          <a:cs typeface="Helvetica Neue"/>
        </a:font>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solidFill>
                <a:srgbClr val="747474"/>
              </a:solidFill>
              <a:prstDash val="solid"/>
              <a:miter lim="400000"/>
            </a:ln>
          </a:insideH>
          <a:insideV>
            <a:ln w="12700" cap="flat">
              <a:solidFill>
                <a:srgbClr val="747474"/>
              </a:solidFill>
              <a:prstDash val="solid"/>
              <a:miter lim="400000"/>
            </a:ln>
          </a:insideV>
        </a:tcBdr>
        <a:fill>
          <a:noFill/>
        </a:fill>
      </a:tcStyle>
    </a:wholeTbl>
    <a:band2H>
      <a:tcTxStyle/>
      <a:tcStyle>
        <a:tcBdr/>
        <a:fill>
          <a:solidFill>
            <a:srgbClr val="F2F2F2"/>
          </a:solidFill>
        </a:fill>
      </a:tcStyle>
    </a:band2H>
    <a:firstCol>
      <a:tcTxStyle b="off" i="off">
        <a:font>
          <a:latin typeface="Helvetica Neue"/>
          <a:ea typeface="Helvetica Neue"/>
          <a:cs typeface="Helvetica Neue"/>
        </a:font>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firstCol>
    <a:la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lastRow>
    <a:firstRow>
      <a:tcTxStyle b="off" i="off">
        <a:font>
          <a:latin typeface="Helvetica Neue"/>
          <a:ea typeface="Helvetica Neue"/>
          <a:cs typeface="Helvetica Neue"/>
        </a:font>
        <a:srgbClr val="444444"/>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firstRow>
  </a:tblStyle>
  <a:tblStyle styleId="{2708684C-4D16-4618-839F-0558EEFCDFE6}" styleName="">
    <a:tblBg/>
    <a:wholeTbl>
      <a:tcTxStyle b="off" i="off">
        <a:font>
          <a:latin typeface="Helvetica Neue"/>
          <a:ea typeface="Helvetica Neue"/>
          <a:cs typeface="Helvetica Neue"/>
        </a:font>
        <a:srgbClr val="777777"/>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525252"/>
              </a:solidFill>
              <a:custDash>
                <a:ds d="200000" sp="200000"/>
              </a:custDash>
              <a:miter lim="400000"/>
            </a:ln>
          </a:top>
          <a:bottom>
            <a:ln w="12700" cap="flat">
              <a:solidFill>
                <a:srgbClr val="525252"/>
              </a:solidFill>
              <a:custDash>
                <a:ds d="200000" sp="200000"/>
              </a:custDash>
              <a:miter lim="400000"/>
            </a:ln>
          </a:bottom>
          <a:insideH>
            <a:ln w="12700" cap="flat">
              <a:solidFill>
                <a:srgbClr val="525252"/>
              </a:solidFill>
              <a:custDash>
                <a:ds d="200000" sp="200000"/>
              </a:custDash>
              <a:miter lim="400000"/>
            </a:ln>
          </a:insideH>
          <a:insideV>
            <a:ln w="12700" cap="flat">
              <a:solidFill>
                <a:srgbClr val="C9C9C9"/>
              </a:solidFill>
              <a:prstDash val="solid"/>
              <a:miter lim="400000"/>
            </a:ln>
          </a:insideV>
        </a:tcBdr>
        <a:fill>
          <a:noFill/>
        </a:fill>
      </a:tcStyle>
    </a:wholeTbl>
    <a:band2H>
      <a:tcTxStyle/>
      <a:tcStyle>
        <a:tcBdr/>
        <a:fill>
          <a:solidFill>
            <a:srgbClr val="D2D2D2">
              <a:alpha val="30000"/>
            </a:srgbClr>
          </a:solidFill>
        </a:fill>
      </a:tcStyle>
    </a:band2H>
    <a:firstCol>
      <a:tcTxStyle b="off" i="off">
        <a:font>
          <a:latin typeface="Helvetica Neue Medium"/>
          <a:ea typeface="Helvetica Neue Medium"/>
          <a:cs typeface="Helvetica Neue Medium"/>
        </a:font>
        <a:srgbClr val="555555"/>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C9C9C9"/>
              </a:solidFill>
              <a:prstDash val="solid"/>
              <a:miter lim="400000"/>
            </a:ln>
          </a:top>
          <a:bottom>
            <a:ln w="12700" cap="flat">
              <a:solidFill>
                <a:srgbClr val="C9C9C9"/>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Col>
    <a:lastRow>
      <a:tcTxStyle b="off" i="off">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lastRow>
    <a:firstRow>
      <a:tcTxStyle b="off" i="off">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854"/>
    <p:restoredTop sz="74194"/>
  </p:normalViewPr>
  <p:slideViewPr>
    <p:cSldViewPr snapToGrid="0" snapToObjects="1">
      <p:cViewPr varScale="1">
        <p:scale>
          <a:sx n="44" d="100"/>
          <a:sy n="44" d="100"/>
        </p:scale>
        <p:origin x="-1816" y="-104"/>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Secondary Schools</a:t>
            </a:r>
            <a:r>
              <a:rPr lang="en-US" baseline="0" dirty="0" smtClean="0"/>
              <a:t> (n=7,</a:t>
            </a:r>
            <a:r>
              <a:rPr lang="en-US" sz="2160" b="1" i="0" u="none" strike="noStrike" baseline="0" dirty="0" smtClean="0">
                <a:effectLst/>
              </a:rPr>
              <a:t>511) </a:t>
            </a:r>
            <a:endParaRPr lang="en-US" dirty="0"/>
          </a:p>
        </c:rich>
      </c:tx>
      <c:layout/>
      <c:overlay val="0"/>
    </c:title>
    <c:autoTitleDeleted val="0"/>
    <c:plotArea>
      <c:layout/>
      <c:barChart>
        <c:barDir val="col"/>
        <c:grouping val="clustered"/>
        <c:varyColors val="0"/>
        <c:ser>
          <c:idx val="0"/>
          <c:order val="0"/>
          <c:tx>
            <c:strRef>
              <c:f>Sheet1!$B$1</c:f>
              <c:strCache>
                <c:ptCount val="1"/>
                <c:pt idx="0">
                  <c:v>2,799,585 Secondary Students</c:v>
                </c:pt>
              </c:strCache>
            </c:strRef>
          </c:tx>
          <c:spPr>
            <a:ln w="47625">
              <a:noFill/>
            </a:ln>
          </c:spPr>
          <c:invertIfNegative val="0"/>
          <c:cat>
            <c:strRef>
              <c:f>Sheet1!$A$2:$A$3</c:f>
              <c:strCache>
                <c:ptCount val="2"/>
                <c:pt idx="0">
                  <c:v>Rural</c:v>
                </c:pt>
                <c:pt idx="1">
                  <c:v>Urban</c:v>
                </c:pt>
              </c:strCache>
            </c:strRef>
          </c:cat>
          <c:val>
            <c:numRef>
              <c:f>Sheet1!$B$2:$B$3</c:f>
              <c:numCache>
                <c:formatCode>General</c:formatCode>
                <c:ptCount val="2"/>
                <c:pt idx="0">
                  <c:v>44.1</c:v>
                </c:pt>
                <c:pt idx="1">
                  <c:v>56.9</c:v>
                </c:pt>
              </c:numCache>
            </c:numRef>
          </c:val>
        </c:ser>
        <c:dLbls>
          <c:showLegendKey val="0"/>
          <c:showVal val="0"/>
          <c:showCatName val="0"/>
          <c:showSerName val="0"/>
          <c:showPercent val="0"/>
          <c:showBubbleSize val="0"/>
        </c:dLbls>
        <c:gapWidth val="150"/>
        <c:axId val="-2117425976"/>
        <c:axId val="-2117440552"/>
      </c:barChart>
      <c:catAx>
        <c:axId val="-2117425976"/>
        <c:scaling>
          <c:orientation val="minMax"/>
        </c:scaling>
        <c:delete val="0"/>
        <c:axPos val="b"/>
        <c:numFmt formatCode="General" sourceLinked="0"/>
        <c:majorTickMark val="out"/>
        <c:minorTickMark val="none"/>
        <c:tickLblPos val="nextTo"/>
        <c:crossAx val="-2117440552"/>
        <c:crosses val="autoZero"/>
        <c:auto val="1"/>
        <c:lblAlgn val="ctr"/>
        <c:lblOffset val="100"/>
        <c:noMultiLvlLbl val="0"/>
      </c:catAx>
      <c:valAx>
        <c:axId val="-2117440552"/>
        <c:scaling>
          <c:orientation val="minMax"/>
        </c:scaling>
        <c:delete val="0"/>
        <c:axPos val="l"/>
        <c:majorGridlines/>
        <c:numFmt formatCode="General" sourceLinked="1"/>
        <c:majorTickMark val="out"/>
        <c:minorTickMark val="none"/>
        <c:tickLblPos val="nextTo"/>
        <c:crossAx val="-211742597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689271125"/>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paper presented here is part of a collaborative research project between researchers at </a:t>
            </a:r>
            <a:r>
              <a:rPr lang="en-US" dirty="0" err="1" smtClean="0"/>
              <a:t>Nazarbayev</a:t>
            </a:r>
            <a:r>
              <a:rPr lang="en-US" dirty="0" smtClean="0"/>
              <a:t> University and Cambridge University that began in 2015 and was funded by the British Council in the Institutional Links Newton-Al-</a:t>
            </a:r>
            <a:r>
              <a:rPr lang="en-US" dirty="0" err="1" smtClean="0"/>
              <a:t>Farabi</a:t>
            </a:r>
            <a:r>
              <a:rPr lang="en-US" dirty="0" smtClean="0"/>
              <a:t> program. In very general terms, the project aims to examine how schools (teachers, principals, students, parents, school psychologists) define and conceptualize wellbeing in general but also through the academic year, with special attention to vulnerable populations, for instance, students living in Rural settings or deprived regions, and those under extreme academic stress, such as students in specialized schools for gifted children.</a:t>
            </a:r>
            <a:endParaRPr lang="en-US" dirty="0"/>
          </a:p>
        </p:txBody>
      </p:sp>
    </p:spTree>
    <p:extLst>
      <p:ext uri="{BB962C8B-B14F-4D97-AF65-F5344CB8AC3E}">
        <p14:creationId xmlns:p14="http://schemas.microsoft.com/office/powerpoint/2010/main" val="604456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find an answer to this overarching research question, we designed a mixed methods, longitudinal study</a:t>
            </a:r>
            <a:r>
              <a:rPr lang="en-US" baseline="0" dirty="0" smtClean="0"/>
              <a:t> organized in </a:t>
            </a:r>
            <a:r>
              <a:rPr lang="en-US" dirty="0" smtClean="0"/>
              <a:t>four phases. Through these phases we collected a massive amount of both quantitative and qualitative data.</a:t>
            </a:r>
            <a:r>
              <a:rPr lang="en-US" baseline="0" dirty="0" smtClean="0"/>
              <a:t> Just to give you an idea of the scope of the project, in each phase, we collected</a:t>
            </a:r>
            <a:r>
              <a:rPr lang="en-US" dirty="0" smtClean="0"/>
              <a:t> approximately 2000 student surveys and 30-60 individual interviews and focus groups with students, parents, teachers, principals, and school psychologists in</a:t>
            </a:r>
            <a:r>
              <a:rPr lang="en-US" baseline="0" dirty="0" smtClean="0"/>
              <a:t> many schools located in</a:t>
            </a:r>
            <a:r>
              <a:rPr lang="en-US" dirty="0" smtClean="0"/>
              <a:t> different regions in Kazakhsta</a:t>
            </a:r>
            <a:r>
              <a:rPr lang="en-US" baseline="0" dirty="0" smtClean="0"/>
              <a:t>n.</a:t>
            </a:r>
            <a:endParaRPr lang="en-US" dirty="0" smtClean="0"/>
          </a:p>
          <a:p>
            <a:endParaRPr lang="en-US" dirty="0" smtClean="0"/>
          </a:p>
          <a:p>
            <a:r>
              <a:rPr lang="en-US" dirty="0" smtClean="0"/>
              <a:t>The information collected allowed us (1) to develop a holistic, context-specific model of wellbeing that represents the views of different stakeholders in Kazakhstan;</a:t>
            </a:r>
            <a:r>
              <a:rPr lang="en-US" baseline="0" dirty="0" smtClean="0"/>
              <a:t> </a:t>
            </a:r>
            <a:r>
              <a:rPr lang="en-US" dirty="0" smtClean="0"/>
              <a:t>(2)</a:t>
            </a:r>
            <a:r>
              <a:rPr lang="en-US" baseline="0" dirty="0" smtClean="0"/>
              <a:t> </a:t>
            </a:r>
            <a:r>
              <a:rPr lang="en-US" dirty="0" smtClean="0"/>
              <a:t>to examine the wellbeing</a:t>
            </a:r>
            <a:r>
              <a:rPr lang="en-US" baseline="0" dirty="0" smtClean="0"/>
              <a:t> </a:t>
            </a:r>
            <a:r>
              <a:rPr lang="en-US" dirty="0" smtClean="0"/>
              <a:t>of students in Kazakhstan across gender, type of school, school location, etc.; (3) and to analyze the role of these different stakeholders in promoting student wellbeing in Kazakhstan.</a:t>
            </a:r>
          </a:p>
          <a:p>
            <a:endParaRPr lang="en-US" dirty="0" smtClean="0"/>
          </a:p>
          <a:p>
            <a:r>
              <a:rPr lang="en-US" dirty="0" smtClean="0"/>
              <a:t>The paper we are presenting today focuses on the figure of the school psychologist and its role in the promotion of students' wellbeing in Kazakhstan.</a:t>
            </a:r>
            <a:endParaRPr lang="en-US" dirty="0"/>
          </a:p>
        </p:txBody>
      </p:sp>
    </p:spTree>
    <p:extLst>
      <p:ext uri="{BB962C8B-B14F-4D97-AF65-F5344CB8AC3E}">
        <p14:creationId xmlns:p14="http://schemas.microsoft.com/office/powerpoint/2010/main" val="1649191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development of school psychology during the Soviet Union went through three very distinct periods. First, until the twenties of the last century, school psychology lived a golden age in which multiple lines of thought were developed, such as reflexology, </a:t>
            </a:r>
            <a:r>
              <a:rPr lang="en-US" dirty="0" err="1" smtClean="0"/>
              <a:t>reactology</a:t>
            </a:r>
            <a:r>
              <a:rPr lang="en-US" dirty="0" smtClean="0"/>
              <a:t>, and culminating in the development of </a:t>
            </a:r>
            <a:r>
              <a:rPr lang="en-US" dirty="0" err="1" smtClean="0"/>
              <a:t>pedology</a:t>
            </a:r>
            <a:r>
              <a:rPr lang="en-US" dirty="0" smtClean="0"/>
              <a:t>, an integrative discipline for the scientific study of the child as a whole based on the methods of psychology, sociology, physiology and pedagogy. Second, throughout the 1920s and to the 1980s, psychology and other social sciences were forced to adopt Marxist principles as a methodological basis for research. As a result, </a:t>
            </a:r>
            <a:r>
              <a:rPr lang="en-US" dirty="0" err="1" smtClean="0"/>
              <a:t>pedology</a:t>
            </a:r>
            <a:r>
              <a:rPr lang="en-US" dirty="0" smtClean="0"/>
              <a:t> was banned, prosecuted and abandoned in the mid-1930s along with the use of standardized tests for exploring individual differences in children and the provision of individualized education (except for children with disabilities), accused of reinforcing inborn individual differences and underestimating social influence in pupils' upbringing. Third, as a result of the relaxation of the rigid ideological controls and the political and social changes (i.e., perestroika, glasnost) in the Soviet Union through the 1980s, school psychology began to receive a renewed interest and reconsidered as a key discipline with the potential to contribute to the improvement of education, upbringing and wellbeing of children</a:t>
            </a:r>
            <a:r>
              <a:rPr lang="en-US" baseline="0" dirty="0" smtClean="0"/>
              <a:t>. </a:t>
            </a:r>
            <a:r>
              <a:rPr lang="en-US" dirty="0" smtClean="0"/>
              <a:t>School psychology returned as a distinct professional practice in the field of psychology and the position of school psychologist was progressively integrated into schools of many soviet republics. Numerous debates and discussions were generated in this period around the regulation, training, professional standards and role of school psychologists in what some researchers have called "a search for an identity”.</a:t>
            </a:r>
          </a:p>
          <a:p>
            <a:endParaRPr lang="en-US" dirty="0" smtClean="0"/>
          </a:p>
          <a:p>
            <a:r>
              <a:rPr lang="en-US" dirty="0" smtClean="0"/>
              <a:t>In spite of the difficulties it encountered, there is widespread recognition that Soviet psychology generated a solid body of research on the fields of learning, individual differences, and special education which crystalized in the field of </a:t>
            </a:r>
            <a:r>
              <a:rPr lang="en-US" dirty="0" err="1" smtClean="0"/>
              <a:t>defectology</a:t>
            </a:r>
            <a:r>
              <a:rPr lang="en-US" dirty="0" smtClean="0"/>
              <a:t>; as well as contributed to the development of qualitative assessment techniques (</a:t>
            </a:r>
            <a:r>
              <a:rPr lang="en-US" dirty="0" err="1" smtClean="0"/>
              <a:t>eg</a:t>
            </a:r>
            <a:r>
              <a:rPr lang="en-US" dirty="0" smtClean="0"/>
              <a:t>, interviews) and dynamic assessment.</a:t>
            </a:r>
          </a:p>
          <a:p>
            <a:endParaRPr lang="en-US" dirty="0" smtClean="0"/>
          </a:p>
          <a:p>
            <a:r>
              <a:rPr lang="en-US" dirty="0" smtClean="0"/>
              <a:t>However, development was plagued by challenges at multiple levels. Just to give a couple of examples, these challenges included, at a professional level, low number of school psychologists as well as limited training opportunities and practical skills in evaluation and counseling. At the structural level, the work of the school psychologist was hampered by the lack of legislation to define, guide and support their duties, responsibilities and competence domains and the absence of structures to facilitate professional communication among school psychologists. </a:t>
            </a:r>
            <a:endParaRPr lang="en-US" dirty="0"/>
          </a:p>
        </p:txBody>
      </p:sp>
    </p:spTree>
    <p:extLst>
      <p:ext uri="{BB962C8B-B14F-4D97-AF65-F5344CB8AC3E}">
        <p14:creationId xmlns:p14="http://schemas.microsoft.com/office/powerpoint/2010/main" val="83831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modern Kazakhstan, the school psychologist continues to have a paper similar to the one he had in the Soviet Union according to the description provided by the Ministry of Education. Thus, the school psychologist is responsible for ensuring the psychological and social well-being of the students, diagnosing and providing corrective programs, working with special populations such as gifted students, and ensuring the protection of the child's rights.</a:t>
            </a:r>
            <a:endParaRPr lang="en-US" dirty="0"/>
          </a:p>
        </p:txBody>
      </p:sp>
    </p:spTree>
    <p:extLst>
      <p:ext uri="{BB962C8B-B14F-4D97-AF65-F5344CB8AC3E}">
        <p14:creationId xmlns:p14="http://schemas.microsoft.com/office/powerpoint/2010/main" val="953765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71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2" name="Shape 22"/>
          <p:cNvSpPr/>
          <p:nvPr/>
        </p:nvSpPr>
        <p:spPr>
          <a:xfrm>
            <a:off x="7543800" y="7975599"/>
            <a:ext cx="1" cy="142252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23" name="Shape 23"/>
          <p:cNvSpPr>
            <a:spLocks noGrp="1"/>
          </p:cNvSpPr>
          <p:nvPr>
            <p:ph type="pic" idx="13"/>
          </p:nvPr>
        </p:nvSpPr>
        <p:spPr>
          <a:xfrm>
            <a:off x="0" y="0"/>
            <a:ext cx="13004800" cy="7594600"/>
          </a:xfrm>
          <a:prstGeom prst="rect">
            <a:avLst/>
          </a:prstGeom>
        </p:spPr>
        <p:txBody>
          <a:bodyPr lIns="91439" tIns="45719" rIns="91439" bIns="45719">
            <a:noAutofit/>
          </a:bodyPr>
          <a:lstStyle/>
          <a:p>
            <a:endParaRPr/>
          </a:p>
        </p:txBody>
      </p:sp>
      <p:sp>
        <p:nvSpPr>
          <p:cNvPr id="24" name="Shape 24"/>
          <p:cNvSpPr>
            <a:spLocks noGrp="1"/>
          </p:cNvSpPr>
          <p:nvPr>
            <p:ph type="title"/>
          </p:nvPr>
        </p:nvSpPr>
        <p:spPr>
          <a:xfrm>
            <a:off x="1409700" y="7785100"/>
            <a:ext cx="5791200" cy="1701800"/>
          </a:xfrm>
          <a:prstGeom prst="rect">
            <a:avLst/>
          </a:prstGeom>
        </p:spPr>
        <p:txBody>
          <a:bodyPr anchor="ctr"/>
          <a:lstStyle>
            <a:lvl1pPr algn="r"/>
          </a:lstStyle>
          <a:p>
            <a:r>
              <a:t>Title Text</a:t>
            </a:r>
          </a:p>
        </p:txBody>
      </p:sp>
      <p:sp>
        <p:nvSpPr>
          <p:cNvPr id="25" name="Shape 25"/>
          <p:cNvSpPr>
            <a:spLocks noGrp="1"/>
          </p:cNvSpPr>
          <p:nvPr>
            <p:ph type="body" sz="quarter" idx="1"/>
          </p:nvPr>
        </p:nvSpPr>
        <p:spPr>
          <a:xfrm>
            <a:off x="7848600" y="8470900"/>
            <a:ext cx="4953000" cy="5080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26" name="Shape 2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33" name="Shape 33"/>
          <p:cNvSpPr>
            <a:spLocks noGrp="1"/>
          </p:cNvSpPr>
          <p:nvPr>
            <p:ph type="title"/>
          </p:nvPr>
        </p:nvSpPr>
        <p:spPr>
          <a:xfrm>
            <a:off x="571500" y="3289300"/>
            <a:ext cx="11861800" cy="3175000"/>
          </a:xfrm>
          <a:prstGeom prst="rect">
            <a:avLst/>
          </a:prstGeom>
        </p:spPr>
        <p:txBody>
          <a:bodyPr anchor="ctr"/>
          <a:lstStyle/>
          <a:p>
            <a:r>
              <a:t>Title Text</a:t>
            </a:r>
          </a:p>
        </p:txBody>
      </p:sp>
      <p:sp>
        <p:nvSpPr>
          <p:cNvPr id="34" name="Shape 3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1" name="Shape 41"/>
          <p:cNvSpPr/>
          <p:nvPr/>
        </p:nvSpPr>
        <p:spPr>
          <a:xfrm>
            <a:off x="571500" y="4864100"/>
            <a:ext cx="5334476" cy="58"/>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42" name="Shape 42"/>
          <p:cNvSpPr>
            <a:spLocks noGrp="1"/>
          </p:cNvSpPr>
          <p:nvPr>
            <p:ph type="pic" idx="13"/>
          </p:nvPr>
        </p:nvSpPr>
        <p:spPr>
          <a:xfrm>
            <a:off x="6502400" y="0"/>
            <a:ext cx="6502400" cy="9753600"/>
          </a:xfrm>
          <a:prstGeom prst="rect">
            <a:avLst/>
          </a:prstGeom>
        </p:spPr>
        <p:txBody>
          <a:bodyPr lIns="91439" tIns="45719" rIns="91439" bIns="45719">
            <a:noAutofit/>
          </a:bodyPr>
          <a:lstStyle/>
          <a:p>
            <a:endParaRPr/>
          </a:p>
        </p:txBody>
      </p:sp>
      <p:sp>
        <p:nvSpPr>
          <p:cNvPr id="43" name="Shape 43"/>
          <p:cNvSpPr>
            <a:spLocks noGrp="1"/>
          </p:cNvSpPr>
          <p:nvPr>
            <p:ph type="title"/>
          </p:nvPr>
        </p:nvSpPr>
        <p:spPr>
          <a:xfrm>
            <a:off x="571500" y="1435100"/>
            <a:ext cx="5334000" cy="3175000"/>
          </a:xfrm>
          <a:prstGeom prst="rect">
            <a:avLst/>
          </a:prstGeom>
        </p:spPr>
        <p:txBody>
          <a:bodyPr/>
          <a:lstStyle/>
          <a:p>
            <a:r>
              <a:t>Title Text</a:t>
            </a:r>
          </a:p>
        </p:txBody>
      </p:sp>
      <p:sp>
        <p:nvSpPr>
          <p:cNvPr id="44" name="Shape 44"/>
          <p:cNvSpPr>
            <a:spLocks noGrp="1"/>
          </p:cNvSpPr>
          <p:nvPr>
            <p:ph type="body" sz="quarter" idx="1"/>
          </p:nvPr>
        </p:nvSpPr>
        <p:spPr>
          <a:xfrm>
            <a:off x="571500" y="5130800"/>
            <a:ext cx="5334000" cy="31750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45" name="Shape 4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69" name="Shape 69"/>
          <p:cNvSpPr/>
          <p:nvPr/>
        </p:nvSpPr>
        <p:spPr>
          <a:xfrm>
            <a:off x="571500" y="1968500"/>
            <a:ext cx="5073394" cy="133"/>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70" name="Shape 70"/>
          <p:cNvSpPr>
            <a:spLocks noGrp="1"/>
          </p:cNvSpPr>
          <p:nvPr>
            <p:ph type="pic" idx="13"/>
          </p:nvPr>
        </p:nvSpPr>
        <p:spPr>
          <a:xfrm>
            <a:off x="6502400" y="0"/>
            <a:ext cx="6502400" cy="9753600"/>
          </a:xfrm>
          <a:prstGeom prst="rect">
            <a:avLst/>
          </a:prstGeom>
        </p:spPr>
        <p:txBody>
          <a:bodyPr lIns="91439" tIns="45719" rIns="91439" bIns="45719">
            <a:noAutofit/>
          </a:bodyPr>
          <a:lstStyle/>
          <a:p>
            <a:endParaRPr/>
          </a:p>
        </p:txBody>
      </p:sp>
      <p:sp>
        <p:nvSpPr>
          <p:cNvPr id="71" name="Shape 71"/>
          <p:cNvSpPr>
            <a:spLocks noGrp="1"/>
          </p:cNvSpPr>
          <p:nvPr>
            <p:ph type="title"/>
          </p:nvPr>
        </p:nvSpPr>
        <p:spPr>
          <a:xfrm>
            <a:off x="571500" y="330200"/>
            <a:ext cx="5080000" cy="1397000"/>
          </a:xfrm>
          <a:prstGeom prst="rect">
            <a:avLst/>
          </a:prstGeom>
        </p:spPr>
        <p:txBody>
          <a:bodyPr/>
          <a:lstStyle/>
          <a:p>
            <a:r>
              <a:t>Title Text</a:t>
            </a:r>
          </a:p>
        </p:txBody>
      </p:sp>
      <p:sp>
        <p:nvSpPr>
          <p:cNvPr id="72" name="Shape 72"/>
          <p:cNvSpPr>
            <a:spLocks noGrp="1"/>
          </p:cNvSpPr>
          <p:nvPr>
            <p:ph type="body" sz="half" idx="1"/>
          </p:nvPr>
        </p:nvSpPr>
        <p:spPr>
          <a:xfrm>
            <a:off x="571500" y="2222500"/>
            <a:ext cx="5080000" cy="6667500"/>
          </a:xfrm>
          <a:prstGeom prst="rect">
            <a:avLst/>
          </a:prstGeom>
        </p:spPr>
        <p:txBody>
          <a:bodyPr/>
          <a:lstStyle>
            <a:lvl1pPr marL="330200" indent="-330200">
              <a:spcBef>
                <a:spcPts val="3000"/>
              </a:spcBef>
              <a:defRPr sz="2600">
                <a:latin typeface="Helvetica Neue"/>
                <a:ea typeface="Helvetica Neue"/>
                <a:cs typeface="Helvetica Neue"/>
                <a:sym typeface="Helvetica Neue"/>
              </a:defRPr>
            </a:lvl1pPr>
            <a:lvl2pPr marL="660400" indent="-330200">
              <a:spcBef>
                <a:spcPts val="3000"/>
              </a:spcBef>
              <a:defRPr sz="2600">
                <a:latin typeface="Helvetica Neue"/>
                <a:ea typeface="Helvetica Neue"/>
                <a:cs typeface="Helvetica Neue"/>
                <a:sym typeface="Helvetica Neue"/>
              </a:defRPr>
            </a:lvl2pPr>
            <a:lvl3pPr marL="990600" indent="-330200">
              <a:spcBef>
                <a:spcPts val="3000"/>
              </a:spcBef>
              <a:defRPr sz="2600">
                <a:latin typeface="Helvetica Neue"/>
                <a:ea typeface="Helvetica Neue"/>
                <a:cs typeface="Helvetica Neue"/>
                <a:sym typeface="Helvetica Neue"/>
              </a:defRPr>
            </a:lvl3pPr>
            <a:lvl4pPr marL="1320800" indent="-330200">
              <a:spcBef>
                <a:spcPts val="3000"/>
              </a:spcBef>
              <a:defRPr sz="2600">
                <a:latin typeface="Helvetica Neue"/>
                <a:ea typeface="Helvetica Neue"/>
                <a:cs typeface="Helvetica Neue"/>
                <a:sym typeface="Helvetica Neue"/>
              </a:defRPr>
            </a:lvl4pPr>
            <a:lvl5pPr marL="1651000" indent="-330200">
              <a:spcBef>
                <a:spcPts val="3000"/>
              </a:spcBef>
              <a:defRPr sz="26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73" name="Shape 73"/>
          <p:cNvSpPr>
            <a:spLocks noGrp="1"/>
          </p:cNvSpPr>
          <p:nvPr>
            <p:ph type="sldNum" sz="quarter" idx="2"/>
          </p:nvPr>
        </p:nvSpPr>
        <p:spPr>
          <a:xfrm>
            <a:off x="510743" y="9194800"/>
            <a:ext cx="312014" cy="299822"/>
          </a:xfrm>
          <a:prstGeom prst="rect">
            <a:avLst/>
          </a:prstGeom>
        </p:spPr>
        <p:txBody>
          <a:bodyPr/>
          <a:lstStyle>
            <a:lvl1pPr algn="l"/>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80" name="Shape 80"/>
          <p:cNvSpPr>
            <a:spLocks noGrp="1"/>
          </p:cNvSpPr>
          <p:nvPr>
            <p:ph type="body" idx="1"/>
          </p:nvPr>
        </p:nvSpPr>
        <p:spPr>
          <a:xfrm>
            <a:off x="889000" y="889000"/>
            <a:ext cx="11214100" cy="79629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1" name="Shape 8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88" name="Shape 88"/>
          <p:cNvSpPr/>
          <p:nvPr/>
        </p:nvSpPr>
        <p:spPr>
          <a:xfrm flipH="1">
            <a:off x="9055098" y="508000"/>
            <a:ext cx="128" cy="7975631"/>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89" name="Shape 89"/>
          <p:cNvSpPr/>
          <p:nvPr/>
        </p:nvSpPr>
        <p:spPr>
          <a:xfrm>
            <a:off x="9055096" y="4464050"/>
            <a:ext cx="3448503" cy="5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90" name="Shape 90"/>
          <p:cNvSpPr>
            <a:spLocks noGrp="1"/>
          </p:cNvSpPr>
          <p:nvPr>
            <p:ph type="pic" sz="quarter" idx="13"/>
          </p:nvPr>
        </p:nvSpPr>
        <p:spPr>
          <a:xfrm>
            <a:off x="9220200" y="4622800"/>
            <a:ext cx="3276600" cy="3860800"/>
          </a:xfrm>
          <a:prstGeom prst="rect">
            <a:avLst/>
          </a:prstGeom>
        </p:spPr>
        <p:txBody>
          <a:bodyPr lIns="91439" tIns="45719" rIns="91439" bIns="45719">
            <a:noAutofit/>
          </a:bodyPr>
          <a:lstStyle/>
          <a:p>
            <a:endParaRPr/>
          </a:p>
        </p:txBody>
      </p:sp>
      <p:sp>
        <p:nvSpPr>
          <p:cNvPr id="91" name="Shape 91"/>
          <p:cNvSpPr>
            <a:spLocks noGrp="1"/>
          </p:cNvSpPr>
          <p:nvPr>
            <p:ph type="pic" sz="quarter" idx="14"/>
          </p:nvPr>
        </p:nvSpPr>
        <p:spPr>
          <a:xfrm>
            <a:off x="9220200" y="508000"/>
            <a:ext cx="3276600" cy="3797300"/>
          </a:xfrm>
          <a:prstGeom prst="rect">
            <a:avLst/>
          </a:prstGeom>
        </p:spPr>
        <p:txBody>
          <a:bodyPr lIns="91439" tIns="45719" rIns="91439" bIns="45719">
            <a:noAutofit/>
          </a:bodyPr>
          <a:lstStyle/>
          <a:p>
            <a:endParaRPr/>
          </a:p>
        </p:txBody>
      </p:sp>
      <p:sp>
        <p:nvSpPr>
          <p:cNvPr id="92" name="Shape 92"/>
          <p:cNvSpPr>
            <a:spLocks noGrp="1"/>
          </p:cNvSpPr>
          <p:nvPr>
            <p:ph type="pic" idx="15"/>
          </p:nvPr>
        </p:nvSpPr>
        <p:spPr>
          <a:xfrm>
            <a:off x="520700" y="508000"/>
            <a:ext cx="8369300" cy="7975600"/>
          </a:xfrm>
          <a:prstGeom prst="rect">
            <a:avLst/>
          </a:prstGeom>
        </p:spPr>
        <p:txBody>
          <a:bodyPr lIns="91439" tIns="45719" rIns="91439" bIns="45719">
            <a:noAutofit/>
          </a:bodyPr>
          <a:lstStyle/>
          <a:p>
            <a:endParaRPr/>
          </a:p>
        </p:txBody>
      </p:sp>
      <p:sp>
        <p:nvSpPr>
          <p:cNvPr id="93" name="Shape 93"/>
          <p:cNvSpPr>
            <a:spLocks noGrp="1"/>
          </p:cNvSpPr>
          <p:nvPr>
            <p:ph type="body" sz="quarter" idx="1"/>
          </p:nvPr>
        </p:nvSpPr>
        <p:spPr>
          <a:xfrm>
            <a:off x="520700" y="8661400"/>
            <a:ext cx="8369300" cy="939800"/>
          </a:xfrm>
          <a:prstGeom prst="rect">
            <a:avLst/>
          </a:prstGeom>
        </p:spPr>
        <p:txBody>
          <a:bodyPr/>
          <a:lstStyle>
            <a:lvl1pPr marL="0" indent="0">
              <a:spcBef>
                <a:spcPts val="0"/>
              </a:spcBef>
              <a:buSzTx/>
              <a:buFontTx/>
              <a:buNone/>
              <a:defRPr sz="2600">
                <a:latin typeface="Helvetica Neue"/>
                <a:ea typeface="Helvetica Neue"/>
                <a:cs typeface="Helvetica Neue"/>
                <a:sym typeface="Helvetica Neue"/>
              </a:defRPr>
            </a:lvl1pPr>
            <a:lvl2pPr marL="0" indent="228600">
              <a:spcBef>
                <a:spcPts val="0"/>
              </a:spcBef>
              <a:buSzTx/>
              <a:buFontTx/>
              <a:buNone/>
              <a:defRPr sz="2600">
                <a:latin typeface="Helvetica Neue"/>
                <a:ea typeface="Helvetica Neue"/>
                <a:cs typeface="Helvetica Neue"/>
                <a:sym typeface="Helvetica Neue"/>
              </a:defRPr>
            </a:lvl2pPr>
            <a:lvl3pPr marL="0" indent="457200">
              <a:spcBef>
                <a:spcPts val="0"/>
              </a:spcBef>
              <a:buSzTx/>
              <a:buFontTx/>
              <a:buNone/>
              <a:defRPr sz="2600">
                <a:latin typeface="Helvetica Neue"/>
                <a:ea typeface="Helvetica Neue"/>
                <a:cs typeface="Helvetica Neue"/>
                <a:sym typeface="Helvetica Neue"/>
              </a:defRPr>
            </a:lvl3pPr>
            <a:lvl4pPr marL="0" indent="685800">
              <a:spcBef>
                <a:spcPts val="0"/>
              </a:spcBef>
              <a:buSzTx/>
              <a:buFontTx/>
              <a:buNone/>
              <a:defRPr sz="2600">
                <a:latin typeface="Helvetica Neue"/>
                <a:ea typeface="Helvetica Neue"/>
                <a:cs typeface="Helvetica Neue"/>
                <a:sym typeface="Helvetica Neue"/>
              </a:defRPr>
            </a:lvl4pPr>
            <a:lvl5pPr marL="0" indent="914400">
              <a:spcBef>
                <a:spcPts val="0"/>
              </a:spcBef>
              <a:buSzTx/>
              <a:buFontTx/>
              <a:buNone/>
              <a:defRPr sz="26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1" name="Shape 101"/>
          <p:cNvSpPr>
            <a:spLocks noGrp="1"/>
          </p:cNvSpPr>
          <p:nvPr>
            <p:ph type="body" sz="quarter" idx="13"/>
          </p:nvPr>
        </p:nvSpPr>
        <p:spPr>
          <a:xfrm>
            <a:off x="1270000" y="6362700"/>
            <a:ext cx="10464800" cy="498422"/>
          </a:xfrm>
          <a:prstGeom prst="rect">
            <a:avLst/>
          </a:prstGeom>
        </p:spPr>
        <p:txBody>
          <a:bodyPr>
            <a:spAutoFit/>
          </a:bodyPr>
          <a:lstStyle>
            <a:lvl1pPr marL="0" indent="0" algn="ctr" defTabSz="457200">
              <a:spcBef>
                <a:spcPts val="0"/>
              </a:spcBef>
              <a:buSzTx/>
              <a:buFontTx/>
              <a:buNone/>
              <a:defRPr sz="2600">
                <a:solidFill>
                  <a:srgbClr val="000000"/>
                </a:solidFill>
                <a:latin typeface="Helvetica Neue Medium"/>
                <a:ea typeface="Helvetica Neue Medium"/>
                <a:cs typeface="Helvetica Neue Medium"/>
                <a:sym typeface="Helvetica Neue Medium"/>
              </a:defRPr>
            </a:lvl1pPr>
          </a:lstStyle>
          <a:p>
            <a:r>
              <a:t>–Johnny Appleseed</a:t>
            </a:r>
          </a:p>
        </p:txBody>
      </p:sp>
      <p:sp>
        <p:nvSpPr>
          <p:cNvPr id="102" name="Shape 102"/>
          <p:cNvSpPr>
            <a:spLocks noGrp="1"/>
          </p:cNvSpPr>
          <p:nvPr>
            <p:ph type="body" sz="quarter" idx="14"/>
          </p:nvPr>
        </p:nvSpPr>
        <p:spPr>
          <a:xfrm>
            <a:off x="1270000" y="4292600"/>
            <a:ext cx="10464800" cy="711200"/>
          </a:xfrm>
          <a:prstGeom prst="rect">
            <a:avLst/>
          </a:prstGeom>
        </p:spPr>
        <p:txBody>
          <a:bodyPr anchor="ctr">
            <a:spAutoFit/>
          </a:bodyPr>
          <a:lstStyle>
            <a:lvl1pPr marL="0" indent="0" algn="ctr" defTabSz="457200">
              <a:spcBef>
                <a:spcPts val="2400"/>
              </a:spcBef>
              <a:buSzTx/>
              <a:buFontTx/>
              <a:buNone/>
              <a:defRPr sz="4000"/>
            </a:lvl1pPr>
          </a:lstStyle>
          <a:p>
            <a:r>
              <a:t>“Type a quote here.”</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0" name="Shape 110"/>
          <p:cNvSpPr>
            <a:spLocks noGrp="1"/>
          </p:cNvSpPr>
          <p:nvPr>
            <p:ph type="pic" idx="13"/>
          </p:nvPr>
        </p:nvSpPr>
        <p:spPr>
          <a:xfrm>
            <a:off x="0" y="0"/>
            <a:ext cx="13004800" cy="9753600"/>
          </a:xfrm>
          <a:prstGeom prst="rect">
            <a:avLst/>
          </a:prstGeom>
        </p:spPr>
        <p:txBody>
          <a:bodyPr lIns="91439" tIns="45719" rIns="91439" bIns="45719">
            <a:noAutofit/>
          </a:bodyPr>
          <a:lstStyle/>
          <a:p>
            <a:endParaRPr/>
          </a:p>
        </p:txBody>
      </p:sp>
      <p:sp>
        <p:nvSpPr>
          <p:cNvPr id="111" name="Shape 11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8" name="Shape 1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571500" y="1968500"/>
            <a:ext cx="11868106" cy="12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3" name="Shape 3"/>
          <p:cNvSpPr>
            <a:spLocks noGrp="1"/>
          </p:cNvSpPr>
          <p:nvPr>
            <p:ph type="title"/>
          </p:nvPr>
        </p:nvSpPr>
        <p:spPr>
          <a:xfrm>
            <a:off x="571500" y="330200"/>
            <a:ext cx="11861800" cy="1397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a:bodyPr>
          <a:lstStyle/>
          <a:p>
            <a:r>
              <a:t>Title Text</a:t>
            </a:r>
          </a:p>
        </p:txBody>
      </p:sp>
      <p:sp>
        <p:nvSpPr>
          <p:cNvPr id="4" name="Shape 4"/>
          <p:cNvSpPr>
            <a:spLocks noGrp="1"/>
          </p:cNvSpPr>
          <p:nvPr>
            <p:ph type="body" idx="1"/>
          </p:nvPr>
        </p:nvSpPr>
        <p:spPr>
          <a:xfrm>
            <a:off x="571500" y="2222500"/>
            <a:ext cx="11861800" cy="666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12268199" y="9194800"/>
            <a:ext cx="312015" cy="299822"/>
          </a:xfrm>
          <a:prstGeom prst="rect">
            <a:avLst/>
          </a:prstGeom>
          <a:ln w="12700">
            <a:miter lim="400000"/>
          </a:ln>
        </p:spPr>
        <p:txBody>
          <a:bodyPr wrap="none" lIns="50800" tIns="50800" rIns="50800" bIns="50800">
            <a:spAutoFit/>
          </a:bodyPr>
          <a:lstStyle>
            <a:lvl1pPr algn="r">
              <a:defRPr sz="1400">
                <a:latin typeface="Helvetica Neue"/>
                <a:ea typeface="Helvetica Neue"/>
                <a:cs typeface="Helvetica Neue"/>
                <a:sym typeface="Helvetica Neue"/>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5" r:id="rId4"/>
    <p:sldLayoutId id="2147483656" r:id="rId5"/>
    <p:sldLayoutId id="2147483657" r:id="rId6"/>
    <p:sldLayoutId id="2147483658" r:id="rId7"/>
    <p:sldLayoutId id="2147483659" r:id="rId8"/>
    <p:sldLayoutId id="2147483660" r:id="rId9"/>
  </p:sldLayoutIdLst>
  <p:transition xmlns:p14="http://schemas.microsoft.com/office/powerpoint/2010/main" spd="med"/>
  <p:txStyles>
    <p:titleStyle>
      <a:lvl1pPr marL="0" marR="0" indent="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1pPr>
      <a:lvl2pPr marL="0" marR="0" indent="2286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2pPr>
      <a:lvl3pPr marL="0" marR="0" indent="4572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3pPr>
      <a:lvl4pPr marL="0" marR="0" indent="6858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4pPr>
      <a:lvl5pPr marL="0" marR="0" indent="9144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5pPr>
      <a:lvl6pPr marL="0" marR="0" indent="11430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6pPr>
      <a:lvl7pPr marL="0" marR="0" indent="13716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7pPr>
      <a:lvl8pPr marL="0" marR="0" indent="16002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8pPr>
      <a:lvl9pPr marL="0" marR="0" indent="1828800" algn="l" defTabSz="584200" rtl="0" latinLnBrk="0">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Neue Light"/>
        </a:defRPr>
      </a:lvl9pPr>
    </p:titleStyle>
    <p:bodyStyle>
      <a:lvl1pPr marL="4572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1pPr>
      <a:lvl2pPr marL="9144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2pPr>
      <a:lvl3pPr marL="13716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3pPr>
      <a:lvl4pPr marL="18288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4pPr>
      <a:lvl5pPr marL="22860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5pPr>
      <a:lvl6pPr marL="27432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6pPr>
      <a:lvl7pPr marL="32004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7pPr>
      <a:lvl8pPr marL="36576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8pPr>
      <a:lvl9pPr marL="4114800" marR="0" indent="-457200" algn="l" defTabSz="584200" rtl="0" latinLnBrk="0">
        <a:lnSpc>
          <a:spcPct val="100000"/>
        </a:lnSpc>
        <a:spcBef>
          <a:spcPts val="4200"/>
        </a:spcBef>
        <a:spcAft>
          <a:spcPts val="0"/>
        </a:spcAft>
        <a:buClrTx/>
        <a:buSzPct val="75000"/>
        <a:buFont typeface="Helvetica Neue"/>
        <a:buChar char="•"/>
        <a:tabLst/>
        <a:defRPr sz="3600" b="0" i="0" u="none" strike="noStrike" cap="none" spc="0" baseline="0">
          <a:ln>
            <a:noFill/>
          </a:ln>
          <a:solidFill>
            <a:srgbClr val="747474"/>
          </a:solidFill>
          <a:uFillTx/>
          <a:latin typeface="+mn-lt"/>
          <a:ea typeface="+mn-ea"/>
          <a:cs typeface="+mn-cs"/>
          <a:sym typeface="Helvetica Neue Light"/>
        </a:defRPr>
      </a:lvl9pPr>
    </p:bodyStyle>
    <p:otherStyle>
      <a:lvl1pPr marL="0" marR="0" indent="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1pPr>
      <a:lvl2pPr marL="0" marR="0" indent="2286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2pPr>
      <a:lvl3pPr marL="0" marR="0" indent="4572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3pPr>
      <a:lvl4pPr marL="0" marR="0" indent="6858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4pPr>
      <a:lvl5pPr marL="0" marR="0" indent="9144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5pPr>
      <a:lvl6pPr marL="0" marR="0" indent="11430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6pPr>
      <a:lvl7pPr marL="0" marR="0" indent="13716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7pPr>
      <a:lvl8pPr marL="0" marR="0" indent="16002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8pPr>
      <a:lvl9pPr marL="0" marR="0" indent="1828800" algn="r" defTabSz="584200" latinLnBrk="0">
        <a:lnSpc>
          <a:spcPct val="100000"/>
        </a:lnSpc>
        <a:spcBef>
          <a:spcPts val="0"/>
        </a:spcBef>
        <a:spcAft>
          <a:spcPts val="0"/>
        </a:spcAft>
        <a:buClrTx/>
        <a:buSzTx/>
        <a:buFontTx/>
        <a:buNone/>
        <a:tabLst/>
        <a:defRPr sz="1400" b="0" i="0" u="none" strike="noStrike" cap="none" spc="0" baseline="0">
          <a:ln>
            <a:noFill/>
          </a:ln>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p:nvPr/>
        </p:nvSpPr>
        <p:spPr>
          <a:xfrm>
            <a:off x="-8467" y="7933267"/>
            <a:ext cx="13021735" cy="1811866"/>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28" name="Shape 128"/>
          <p:cNvSpPr/>
          <p:nvPr/>
        </p:nvSpPr>
        <p:spPr>
          <a:xfrm>
            <a:off x="-8468" y="-16934"/>
            <a:ext cx="13021735" cy="2864445"/>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29" name="Shape 129"/>
          <p:cNvSpPr>
            <a:spLocks noGrp="1"/>
          </p:cNvSpPr>
          <p:nvPr>
            <p:ph type="title"/>
          </p:nvPr>
        </p:nvSpPr>
        <p:spPr>
          <a:xfrm>
            <a:off x="215153" y="3074457"/>
            <a:ext cx="11879481" cy="2662635"/>
          </a:xfrm>
          <a:prstGeom prst="rect">
            <a:avLst/>
          </a:prstGeom>
        </p:spPr>
        <p:txBody>
          <a:bodyPr>
            <a:normAutofit/>
          </a:bodyPr>
          <a:lstStyle>
            <a:lvl1pPr>
              <a:defRPr b="1">
                <a:latin typeface="Helvetica Neue"/>
                <a:ea typeface="Helvetica Neue"/>
                <a:cs typeface="Helvetica Neue"/>
                <a:sym typeface="Helvetica Neue"/>
              </a:defRPr>
            </a:lvl1pPr>
          </a:lstStyle>
          <a:p>
            <a:r>
              <a:rPr lang="en-US" dirty="0" smtClean="0">
                <a:latin typeface="Arial" charset="0"/>
                <a:ea typeface="Arial" charset="0"/>
                <a:cs typeface="Arial" charset="0"/>
              </a:rPr>
              <a:t>School Psychology in context:</a:t>
            </a:r>
            <a:br>
              <a:rPr lang="en-US" dirty="0" smtClean="0">
                <a:latin typeface="Arial" charset="0"/>
                <a:ea typeface="Arial" charset="0"/>
                <a:cs typeface="Arial" charset="0"/>
              </a:rPr>
            </a:br>
            <a:r>
              <a:rPr lang="en-US" sz="3800" b="0" dirty="0" smtClean="0">
                <a:solidFill>
                  <a:schemeClr val="tx1"/>
                </a:solidFill>
                <a:latin typeface="Arial" charset="0"/>
                <a:ea typeface="Arial" charset="0"/>
                <a:cs typeface="Arial" charset="0"/>
              </a:rPr>
              <a:t>Perception, challenges, and students’ wellbeing in mainstream Kazakhstani secondary schools</a:t>
            </a:r>
            <a:endParaRPr lang="en-US" sz="3800" b="0" dirty="0">
              <a:solidFill>
                <a:schemeClr val="tx1"/>
              </a:solidFill>
              <a:latin typeface="Arial" charset="0"/>
              <a:ea typeface="Arial" charset="0"/>
              <a:cs typeface="Arial" charset="0"/>
            </a:endParaRPr>
          </a:p>
        </p:txBody>
      </p:sp>
      <p:sp>
        <p:nvSpPr>
          <p:cNvPr id="130" name="Shape 130"/>
          <p:cNvSpPr>
            <a:spLocks noGrp="1"/>
          </p:cNvSpPr>
          <p:nvPr>
            <p:ph type="body" sz="quarter" idx="1"/>
          </p:nvPr>
        </p:nvSpPr>
        <p:spPr>
          <a:xfrm>
            <a:off x="2395504" y="5964039"/>
            <a:ext cx="9805658" cy="1969228"/>
          </a:xfrm>
          <a:prstGeom prst="rect">
            <a:avLst/>
          </a:prstGeom>
        </p:spPr>
        <p:txBody>
          <a:bodyPr>
            <a:normAutofit/>
          </a:bodyPr>
          <a:lstStyle/>
          <a:p>
            <a:pPr algn="r">
              <a:defRPr sz="3400" i="1">
                <a:solidFill>
                  <a:srgbClr val="000000"/>
                </a:solidFill>
              </a:defRPr>
            </a:pPr>
            <a:r>
              <a:rPr lang="en-GB" sz="3000" dirty="0" smtClean="0">
                <a:solidFill>
                  <a:srgbClr val="002060"/>
                </a:solidFill>
              </a:rPr>
              <a:t>Carole </a:t>
            </a:r>
            <a:r>
              <a:rPr lang="en-GB" sz="3000" dirty="0" err="1" smtClean="0">
                <a:solidFill>
                  <a:srgbClr val="002060"/>
                </a:solidFill>
              </a:rPr>
              <a:t>Faucher</a:t>
            </a:r>
            <a:r>
              <a:rPr lang="en-GB" sz="3000" dirty="0" smtClean="0">
                <a:solidFill>
                  <a:srgbClr val="002060"/>
                </a:solidFill>
              </a:rPr>
              <a:t>, Daniel Torrano, </a:t>
            </a:r>
            <a:r>
              <a:rPr lang="en-GB" sz="3000" dirty="0" err="1" smtClean="0">
                <a:solidFill>
                  <a:srgbClr val="002060"/>
                </a:solidFill>
              </a:rPr>
              <a:t>Madina</a:t>
            </a:r>
            <a:r>
              <a:rPr lang="en-GB" sz="3000" dirty="0" smtClean="0">
                <a:solidFill>
                  <a:srgbClr val="002060"/>
                </a:solidFill>
              </a:rPr>
              <a:t> </a:t>
            </a:r>
            <a:r>
              <a:rPr lang="en-GB" sz="3000" dirty="0" err="1" smtClean="0">
                <a:solidFill>
                  <a:srgbClr val="002060"/>
                </a:solidFill>
              </a:rPr>
              <a:t>Tynybayeva</a:t>
            </a:r>
            <a:r>
              <a:rPr lang="en-GB" sz="3000" dirty="0" smtClean="0">
                <a:solidFill>
                  <a:srgbClr val="002060"/>
                </a:solidFill>
              </a:rPr>
              <a:t>,</a:t>
            </a:r>
          </a:p>
          <a:p>
            <a:pPr algn="r">
              <a:defRPr sz="3400" i="1">
                <a:solidFill>
                  <a:srgbClr val="000000"/>
                </a:solidFill>
              </a:defRPr>
            </a:pPr>
            <a:r>
              <a:rPr lang="en-GB" sz="3000" dirty="0" smtClean="0">
                <a:solidFill>
                  <a:srgbClr val="002060"/>
                </a:solidFill>
              </a:rPr>
              <a:t>A. </a:t>
            </a:r>
            <a:r>
              <a:rPr lang="en-GB" sz="3000" smtClean="0">
                <a:solidFill>
                  <a:srgbClr val="002060"/>
                </a:solidFill>
              </a:rPr>
              <a:t>S. CohenMiller</a:t>
            </a:r>
            <a:r>
              <a:rPr lang="en-GB" sz="3000" dirty="0" smtClean="0">
                <a:solidFill>
                  <a:srgbClr val="002060"/>
                </a:solidFill>
              </a:rPr>
              <a:t>, and Kairat </a:t>
            </a:r>
            <a:r>
              <a:rPr lang="en-GB" sz="3000" dirty="0" err="1" smtClean="0">
                <a:solidFill>
                  <a:srgbClr val="002060"/>
                </a:solidFill>
              </a:rPr>
              <a:t>Kurakbayev</a:t>
            </a:r>
            <a:endParaRPr lang="en-GB" sz="3000" dirty="0" smtClean="0">
              <a:solidFill>
                <a:srgbClr val="002060"/>
              </a:solidFill>
            </a:endParaRPr>
          </a:p>
          <a:p>
            <a:pPr algn="r">
              <a:defRPr sz="2500">
                <a:solidFill>
                  <a:srgbClr val="000000"/>
                </a:solidFill>
              </a:defRPr>
            </a:pPr>
            <a:endParaRPr lang="en-GB" dirty="0" smtClean="0">
              <a:solidFill>
                <a:srgbClr val="002060"/>
              </a:solidFill>
            </a:endParaRPr>
          </a:p>
          <a:p>
            <a:pPr algn="r">
              <a:defRPr sz="2500">
                <a:solidFill>
                  <a:srgbClr val="000000"/>
                </a:solidFill>
              </a:defRPr>
            </a:pPr>
            <a:r>
              <a:rPr lang="en-GB" dirty="0" err="1" smtClean="0">
                <a:solidFill>
                  <a:srgbClr val="002060"/>
                </a:solidFill>
              </a:rPr>
              <a:t>Nazarbayev</a:t>
            </a:r>
            <a:r>
              <a:rPr lang="en-GB" dirty="0" smtClean="0">
                <a:solidFill>
                  <a:srgbClr val="002060"/>
                </a:solidFill>
              </a:rPr>
              <a:t> University Graduate School of Education</a:t>
            </a:r>
          </a:p>
          <a:p>
            <a:pPr algn="r">
              <a:defRPr sz="2500">
                <a:solidFill>
                  <a:srgbClr val="000000"/>
                </a:solidFill>
              </a:defRPr>
            </a:pPr>
            <a:endParaRPr lang="en-GB" dirty="0">
              <a:solidFill>
                <a:srgbClr val="002060"/>
              </a:solidFill>
            </a:endParaRPr>
          </a:p>
        </p:txBody>
      </p:sp>
      <p:sp>
        <p:nvSpPr>
          <p:cNvPr id="3" name="TextBox 2"/>
          <p:cNvSpPr txBox="1"/>
          <p:nvPr/>
        </p:nvSpPr>
        <p:spPr>
          <a:xfrm>
            <a:off x="2936564" y="8472749"/>
            <a:ext cx="6687670"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400" dirty="0" smtClean="0">
                <a:solidFill>
                  <a:schemeClr val="bg1"/>
                </a:solidFill>
                <a:latin typeface="Arial" charset="0"/>
                <a:ea typeface="Arial" charset="0"/>
                <a:cs typeface="Arial" charset="0"/>
              </a:rPr>
              <a:t>Atlanta - CIES 2017</a:t>
            </a:r>
          </a:p>
          <a:p>
            <a:pPr marL="0" marR="0" indent="0" algn="ctr" defTabSz="584200" rtl="0" fontAlgn="auto" latinLnBrk="0" hangingPunct="0">
              <a:lnSpc>
                <a:spcPct val="100000"/>
              </a:lnSpc>
              <a:spcBef>
                <a:spcPts val="0"/>
              </a:spcBef>
              <a:spcAft>
                <a:spcPts val="0"/>
              </a:spcAft>
              <a:buClrTx/>
              <a:buSzTx/>
              <a:buFontTx/>
              <a:buNone/>
              <a:tabLst/>
            </a:pPr>
            <a:endParaRPr lang="en-US" sz="2400" dirty="0" smtClean="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39169350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Perceived role</a:t>
            </a:r>
            <a:endParaRPr lang="en-US" dirty="0">
              <a:latin typeface="Arial" charset="0"/>
              <a:ea typeface="Arial" charset="0"/>
              <a:cs typeface="Arial" charset="0"/>
            </a:endParaRPr>
          </a:p>
        </p:txBody>
      </p:sp>
      <p:sp>
        <p:nvSpPr>
          <p:cNvPr id="135" name="Shape 135"/>
          <p:cNvSpPr/>
          <p:nvPr/>
        </p:nvSpPr>
        <p:spPr>
          <a:xfrm>
            <a:off x="571500" y="2308231"/>
            <a:ext cx="11781865" cy="5827236"/>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spcAft>
                <a:spcPts val="1800"/>
              </a:spcAft>
            </a:pPr>
            <a:r>
              <a:rPr lang="en-US" sz="2800" dirty="0">
                <a:latin typeface="Arial" charset="0"/>
                <a:ea typeface="Arial" charset="0"/>
                <a:cs typeface="Arial" charset="0"/>
              </a:rPr>
              <a:t>Areas of work of school </a:t>
            </a:r>
            <a:r>
              <a:rPr lang="en-US" sz="2800" dirty="0" smtClean="0">
                <a:latin typeface="Arial" charset="0"/>
                <a:ea typeface="Arial" charset="0"/>
                <a:cs typeface="Arial" charset="0"/>
              </a:rPr>
              <a:t>psychologists</a:t>
            </a:r>
          </a:p>
          <a:p>
            <a:pPr algn="l">
              <a:spcAft>
                <a:spcPts val="1800"/>
              </a:spcAft>
            </a:pPr>
            <a:endParaRPr lang="en-US" sz="2800" dirty="0" smtClean="0">
              <a:latin typeface="Arial" charset="0"/>
              <a:ea typeface="Arial" charset="0"/>
              <a:cs typeface="Arial" charset="0"/>
            </a:endParaRPr>
          </a:p>
          <a:p>
            <a:pPr marL="457200" indent="-457200" algn="l">
              <a:spcAft>
                <a:spcPts val="1800"/>
              </a:spcAft>
              <a:buFont typeface="Arial" charset="0"/>
              <a:buChar char="•"/>
            </a:pPr>
            <a:r>
              <a:rPr lang="en-US" sz="2600" dirty="0" smtClean="0">
                <a:solidFill>
                  <a:schemeClr val="tx1"/>
                </a:solidFill>
                <a:latin typeface="Arial" charset="0"/>
                <a:ea typeface="Arial" charset="0"/>
                <a:cs typeface="Arial" charset="0"/>
              </a:rPr>
              <a:t>Adjustment </a:t>
            </a:r>
            <a:r>
              <a:rPr lang="en-US" sz="2600" dirty="0">
                <a:solidFill>
                  <a:schemeClr val="tx1"/>
                </a:solidFill>
                <a:latin typeface="Arial" charset="0"/>
                <a:ea typeface="Arial" charset="0"/>
                <a:cs typeface="Arial" charset="0"/>
              </a:rPr>
              <a:t>from primary to secondary school</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Cognitive development (e.g</a:t>
            </a:r>
            <a:r>
              <a:rPr lang="en-US" sz="2600" dirty="0" smtClean="0">
                <a:solidFill>
                  <a:schemeClr val="tx1"/>
                </a:solidFill>
                <a:latin typeface="Arial" charset="0"/>
                <a:ea typeface="Arial" charset="0"/>
                <a:cs typeface="Arial" charset="0"/>
              </a:rPr>
              <a:t>. </a:t>
            </a:r>
            <a:r>
              <a:rPr lang="en-US" sz="2600" dirty="0">
                <a:solidFill>
                  <a:schemeClr val="tx1"/>
                </a:solidFill>
                <a:latin typeface="Arial" charset="0"/>
                <a:ea typeface="Arial" charset="0"/>
                <a:cs typeface="Arial" charset="0"/>
              </a:rPr>
              <a:t>creativity)</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Self-cognition (i.e., moral &amp; patriotic development)</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Test preparation</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Drug and alcohol prevention</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Suicide prevention</a:t>
            </a:r>
          </a:p>
          <a:p>
            <a:pPr marL="457200" indent="-457200" algn="l">
              <a:spcAft>
                <a:spcPts val="1800"/>
              </a:spcAft>
              <a:buFont typeface="Arial" charset="0"/>
              <a:buChar char="•"/>
            </a:pPr>
            <a:r>
              <a:rPr lang="en-US" sz="2600" dirty="0">
                <a:solidFill>
                  <a:schemeClr val="tx1"/>
                </a:solidFill>
                <a:latin typeface="Arial" charset="0"/>
                <a:ea typeface="Arial" charset="0"/>
                <a:cs typeface="Arial" charset="0"/>
              </a:rPr>
              <a:t>Psychoeducational association</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7733650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Perceived role</a:t>
            </a:r>
            <a:endParaRPr lang="en-US"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3" name="Rectangle 2"/>
          <p:cNvSpPr/>
          <p:nvPr/>
        </p:nvSpPr>
        <p:spPr>
          <a:xfrm>
            <a:off x="661143" y="2349126"/>
            <a:ext cx="3121963" cy="3785652"/>
          </a:xfrm>
          <a:prstGeom prst="rect">
            <a:avLst/>
          </a:prstGeom>
        </p:spPr>
        <p:txBody>
          <a:bodyPr wrap="square">
            <a:spAutoFit/>
          </a:bodyPr>
          <a:lstStyle/>
          <a:p>
            <a:pPr algn="l"/>
            <a:r>
              <a:rPr lang="en-US" b="1" dirty="0" smtClean="0">
                <a:solidFill>
                  <a:srgbClr val="002060"/>
                </a:solidFill>
                <a:latin typeface="Arial" charset="0"/>
                <a:ea typeface="Arial" charset="0"/>
                <a:cs typeface="Arial" charset="0"/>
              </a:rPr>
              <a:t>Diagnostic</a:t>
            </a:r>
            <a:endParaRPr lang="en-US" b="1" dirty="0">
              <a:solidFill>
                <a:srgbClr val="002060"/>
              </a:solidFill>
              <a:latin typeface="Arial" charset="0"/>
              <a:ea typeface="Arial" charset="0"/>
              <a:cs typeface="Arial" charset="0"/>
            </a:endParaRPr>
          </a:p>
          <a:p>
            <a:pPr marL="650230" indent="-650230" algn="l">
              <a:buFont typeface="+mj-lt"/>
              <a:buAutoNum type="arabicPeriod"/>
            </a:pPr>
            <a:endParaRPr lang="en-US" dirty="0">
              <a:latin typeface="Arial" charset="0"/>
              <a:ea typeface="Arial" charset="0"/>
              <a:cs typeface="Arial" charset="0"/>
            </a:endParaRPr>
          </a:p>
          <a:p>
            <a:pPr algn="l"/>
            <a:r>
              <a:rPr lang="en-US" sz="2400" dirty="0">
                <a:latin typeface="Arial" charset="0"/>
                <a:ea typeface="Arial" charset="0"/>
                <a:cs typeface="Arial" charset="0"/>
              </a:rPr>
              <a:t>Tests conducted at different periods during the year with minimal follow-up if </a:t>
            </a:r>
            <a:r>
              <a:rPr lang="en-US" sz="2400" dirty="0" smtClean="0">
                <a:latin typeface="Arial" charset="0"/>
                <a:ea typeface="Arial" charset="0"/>
                <a:cs typeface="Arial" charset="0"/>
              </a:rPr>
              <a:t>any; Providing </a:t>
            </a:r>
            <a:r>
              <a:rPr lang="en-US" sz="2400" dirty="0">
                <a:latin typeface="Arial" charset="0"/>
                <a:ea typeface="Arial" charset="0"/>
                <a:cs typeface="Arial" charset="0"/>
              </a:rPr>
              <a:t>statistics to regional authorities.</a:t>
            </a:r>
          </a:p>
        </p:txBody>
      </p:sp>
      <p:sp>
        <p:nvSpPr>
          <p:cNvPr id="4" name="Rectangle 3"/>
          <p:cNvSpPr/>
          <p:nvPr/>
        </p:nvSpPr>
        <p:spPr>
          <a:xfrm>
            <a:off x="4498037" y="2349499"/>
            <a:ext cx="3552270" cy="3785652"/>
          </a:xfrm>
          <a:prstGeom prst="rect">
            <a:avLst/>
          </a:prstGeom>
        </p:spPr>
        <p:txBody>
          <a:bodyPr wrap="square">
            <a:spAutoFit/>
          </a:bodyPr>
          <a:lstStyle/>
          <a:p>
            <a:pPr algn="l"/>
            <a:r>
              <a:rPr lang="en-US" b="1" dirty="0">
                <a:solidFill>
                  <a:srgbClr val="002060"/>
                </a:solidFill>
                <a:latin typeface="Arial" charset="0"/>
                <a:ea typeface="Arial" charset="0"/>
                <a:cs typeface="Arial" charset="0"/>
              </a:rPr>
              <a:t>Interventionist</a:t>
            </a:r>
          </a:p>
          <a:p>
            <a:pPr marL="487672" indent="-487672" algn="l">
              <a:buAutoNum type="arabicPeriod" startAt="2"/>
            </a:pPr>
            <a:endParaRPr lang="en-US" dirty="0">
              <a:latin typeface="Arial" charset="0"/>
              <a:ea typeface="Arial" charset="0"/>
              <a:cs typeface="Arial" charset="0"/>
            </a:endParaRPr>
          </a:p>
          <a:p>
            <a:pPr algn="l"/>
            <a:r>
              <a:rPr lang="en-US" sz="2400" dirty="0">
                <a:latin typeface="Arial" charset="0"/>
                <a:ea typeface="Arial" charset="0"/>
                <a:cs typeface="Arial" charset="0"/>
              </a:rPr>
              <a:t>Problem </a:t>
            </a:r>
            <a:r>
              <a:rPr lang="en-US" sz="2400" dirty="0" smtClean="0">
                <a:latin typeface="Arial" charset="0"/>
                <a:ea typeface="Arial" charset="0"/>
                <a:cs typeface="Arial" charset="0"/>
              </a:rPr>
              <a:t>oriented; Meet </a:t>
            </a:r>
            <a:r>
              <a:rPr lang="en-US" sz="2400" dirty="0">
                <a:latin typeface="Arial" charset="0"/>
                <a:ea typeface="Arial" charset="0"/>
                <a:cs typeface="Arial" charset="0"/>
              </a:rPr>
              <a:t>a student after receiving a recommendation or instruction from a curator or teacher and authorization from parents.</a:t>
            </a:r>
          </a:p>
        </p:txBody>
      </p:sp>
      <p:sp>
        <p:nvSpPr>
          <p:cNvPr id="5" name="Rectangle 4"/>
          <p:cNvSpPr/>
          <p:nvPr/>
        </p:nvSpPr>
        <p:spPr>
          <a:xfrm>
            <a:off x="8765239" y="2331197"/>
            <a:ext cx="3783104" cy="2308324"/>
          </a:xfrm>
          <a:prstGeom prst="rect">
            <a:avLst/>
          </a:prstGeom>
        </p:spPr>
        <p:txBody>
          <a:bodyPr wrap="square">
            <a:spAutoFit/>
          </a:bodyPr>
          <a:lstStyle/>
          <a:p>
            <a:pPr algn="l"/>
            <a:r>
              <a:rPr lang="en-US" b="1" dirty="0" smtClean="0">
                <a:solidFill>
                  <a:srgbClr val="002060"/>
                </a:solidFill>
                <a:latin typeface="Arial" charset="0"/>
                <a:ea typeface="Arial" charset="0"/>
                <a:cs typeface="Arial" charset="0"/>
              </a:rPr>
              <a:t>Preventive</a:t>
            </a:r>
            <a:endParaRPr lang="en-US" b="1" dirty="0">
              <a:solidFill>
                <a:srgbClr val="002060"/>
              </a:solidFill>
              <a:latin typeface="Arial" charset="0"/>
              <a:ea typeface="Arial" charset="0"/>
              <a:cs typeface="Arial" charset="0"/>
            </a:endParaRPr>
          </a:p>
          <a:p>
            <a:pPr algn="l"/>
            <a:endParaRPr lang="en-US" dirty="0">
              <a:latin typeface="Arial" charset="0"/>
              <a:ea typeface="Arial" charset="0"/>
              <a:cs typeface="Arial" charset="0"/>
            </a:endParaRPr>
          </a:p>
          <a:p>
            <a:pPr algn="l"/>
            <a:r>
              <a:rPr lang="en-US" sz="2400" dirty="0">
                <a:latin typeface="Arial" charset="0"/>
                <a:ea typeface="Arial" charset="0"/>
                <a:cs typeface="Arial" charset="0"/>
              </a:rPr>
              <a:t>Targeted goals set by the regional or national educational authorities.</a:t>
            </a:r>
          </a:p>
        </p:txBody>
      </p:sp>
      <p:sp>
        <p:nvSpPr>
          <p:cNvPr id="7" name="Rectangle 6"/>
          <p:cNvSpPr/>
          <p:nvPr/>
        </p:nvSpPr>
        <p:spPr>
          <a:xfrm>
            <a:off x="571500" y="6841376"/>
            <a:ext cx="11976843" cy="954107"/>
          </a:xfrm>
          <a:prstGeom prst="rect">
            <a:avLst/>
          </a:prstGeom>
        </p:spPr>
        <p:txBody>
          <a:bodyPr wrap="square">
            <a:spAutoFit/>
          </a:bodyPr>
          <a:lstStyle/>
          <a:p>
            <a:pPr lvl="1" indent="0">
              <a:spcBef>
                <a:spcPts val="2560"/>
              </a:spcBef>
              <a:buClr>
                <a:schemeClr val="tx1">
                  <a:lumMod val="50000"/>
                  <a:lumOff val="50000"/>
                </a:schemeClr>
              </a:buClr>
            </a:pPr>
            <a:r>
              <a:rPr lang="en-US" sz="2800" dirty="0">
                <a:latin typeface="Arial" charset="0"/>
                <a:ea typeface="Arial" charset="0"/>
                <a:cs typeface="Arial" charset="0"/>
              </a:rPr>
              <a:t>Overall, </a:t>
            </a:r>
            <a:r>
              <a:rPr lang="en-US" sz="2800" dirty="0">
                <a:solidFill>
                  <a:srgbClr val="002060"/>
                </a:solidFill>
                <a:latin typeface="Arial" charset="0"/>
                <a:ea typeface="Arial" charset="0"/>
                <a:cs typeface="Arial" charset="0"/>
              </a:rPr>
              <a:t>deficit-oriented model </a:t>
            </a:r>
            <a:r>
              <a:rPr lang="en-US" sz="2800" dirty="0">
                <a:latin typeface="Arial" charset="0"/>
                <a:ea typeface="Arial" charset="0"/>
                <a:cs typeface="Arial" charset="0"/>
              </a:rPr>
              <a:t>which focus on assessment, diagnosis, and treating students’ </a:t>
            </a:r>
            <a:r>
              <a:rPr lang="en-US" sz="2800" dirty="0" smtClean="0">
                <a:latin typeface="Arial" charset="0"/>
                <a:ea typeface="Arial" charset="0"/>
                <a:cs typeface="Arial" charset="0"/>
              </a:rPr>
              <a:t>problems </a:t>
            </a:r>
            <a:r>
              <a:rPr lang="en-US" sz="1800" dirty="0" smtClean="0">
                <a:latin typeface="Arial" charset="0"/>
                <a:ea typeface="Arial" charset="0"/>
                <a:cs typeface="Arial" charset="0"/>
              </a:rPr>
              <a:t>(</a:t>
            </a:r>
            <a:r>
              <a:rPr lang="en-US" sz="1800" dirty="0" err="1" smtClean="0">
                <a:latin typeface="Arial" charset="0"/>
                <a:ea typeface="Arial" charset="0"/>
                <a:cs typeface="Arial" charset="0"/>
              </a:rPr>
              <a:t>Ehrhardt</a:t>
            </a:r>
            <a:r>
              <a:rPr lang="en-US" sz="1800" dirty="0">
                <a:latin typeface="Arial" charset="0"/>
                <a:ea typeface="Arial" charset="0"/>
                <a:cs typeface="Arial" charset="0"/>
              </a:rPr>
              <a:t>, Padgett, </a:t>
            </a:r>
            <a:r>
              <a:rPr lang="en-US" sz="1800" dirty="0" err="1">
                <a:latin typeface="Arial" charset="0"/>
                <a:ea typeface="Arial" charset="0"/>
                <a:cs typeface="Arial" charset="0"/>
              </a:rPr>
              <a:t>Hatzichristou</a:t>
            </a:r>
            <a:r>
              <a:rPr lang="en-US" sz="1800" dirty="0">
                <a:latin typeface="Arial" charset="0"/>
                <a:ea typeface="Arial" charset="0"/>
                <a:cs typeface="Arial" charset="0"/>
              </a:rPr>
              <a:t>, </a:t>
            </a:r>
            <a:r>
              <a:rPr lang="en-US" sz="1800" dirty="0" err="1">
                <a:latin typeface="Arial" charset="0"/>
                <a:ea typeface="Arial" charset="0"/>
                <a:cs typeface="Arial" charset="0"/>
              </a:rPr>
              <a:t>Kitson</a:t>
            </a:r>
            <a:r>
              <a:rPr lang="en-US" sz="1800" dirty="0">
                <a:latin typeface="Arial" charset="0"/>
                <a:ea typeface="Arial" charset="0"/>
                <a:cs typeface="Arial" charset="0"/>
              </a:rPr>
              <a:t>, &amp; Meyers, 2004).</a:t>
            </a:r>
          </a:p>
        </p:txBody>
      </p:sp>
    </p:spTree>
    <p:extLst>
      <p:ext uri="{BB962C8B-B14F-4D97-AF65-F5344CB8AC3E}">
        <p14:creationId xmlns:p14="http://schemas.microsoft.com/office/powerpoint/2010/main" val="1980994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Perceived role</a:t>
            </a:r>
            <a:endParaRPr lang="en-US" dirty="0">
              <a:latin typeface="Arial" charset="0"/>
              <a:ea typeface="Arial" charset="0"/>
              <a:cs typeface="Arial" charset="0"/>
            </a:endParaRPr>
          </a:p>
        </p:txBody>
      </p:sp>
      <p:sp>
        <p:nvSpPr>
          <p:cNvPr id="135" name="Shape 135"/>
          <p:cNvSpPr/>
          <p:nvPr/>
        </p:nvSpPr>
        <p:spPr>
          <a:xfrm>
            <a:off x="753036" y="2582156"/>
            <a:ext cx="11531622" cy="564257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400" dirty="0" smtClean="0">
                <a:solidFill>
                  <a:srgbClr val="002060"/>
                </a:solidFill>
                <a:latin typeface="Arial" charset="0"/>
                <a:ea typeface="Arial" charset="0"/>
                <a:cs typeface="Arial" charset="0"/>
              </a:rPr>
              <a:t>“We </a:t>
            </a:r>
            <a:r>
              <a:rPr lang="en-US" sz="2400" dirty="0">
                <a:solidFill>
                  <a:srgbClr val="002060"/>
                </a:solidFill>
                <a:latin typeface="Arial" charset="0"/>
                <a:ea typeface="Arial" charset="0"/>
                <a:cs typeface="Arial" charset="0"/>
              </a:rPr>
              <a:t>work in accordance with the work plan provided by the department of education. We file and report all cases. If there are some extraordinary cases, like auto-destructive activity, the education department sends us specific emergency plans. The work plan we receive from the education department contains guidelines on the instruments that should be used for specific ages and grades: determination of readiness for school for junior grades, adaptation tests for middle grades because they have many more teachers and more demanding curriculum compared to the primary school, quality of education and stress level gauge tests for senior grades. We receive instructions from our superiors to use such and such books of such and such authors. We are expected to find the test ourselves – from books or Internet, wherever. Then we conduct tests, assess the results and report to our superiors. They just provide information on books by specific authors that we must use. We have to search for them and conduct the tests.” </a:t>
            </a:r>
            <a:endParaRPr lang="en-US" sz="2400" dirty="0" smtClean="0">
              <a:solidFill>
                <a:srgbClr val="002060"/>
              </a:solidFill>
              <a:latin typeface="Arial" charset="0"/>
              <a:ea typeface="Arial" charset="0"/>
              <a:cs typeface="Arial" charset="0"/>
            </a:endParaRPr>
          </a:p>
          <a:p>
            <a:pPr algn="l"/>
            <a:endParaRPr lang="en-US" sz="2400" dirty="0">
              <a:solidFill>
                <a:srgbClr val="002060"/>
              </a:solidFill>
              <a:latin typeface="Arial" charset="0"/>
              <a:ea typeface="Arial" charset="0"/>
              <a:cs typeface="Arial" charset="0"/>
            </a:endParaRPr>
          </a:p>
          <a:p>
            <a:pPr algn="r"/>
            <a:r>
              <a:rPr lang="en-US" sz="2400" dirty="0" smtClean="0">
                <a:solidFill>
                  <a:srgbClr val="002060"/>
                </a:solidFill>
                <a:latin typeface="Arial" charset="0"/>
                <a:ea typeface="Arial" charset="0"/>
                <a:cs typeface="Arial" charset="0"/>
              </a:rPr>
              <a:t>(</a:t>
            </a:r>
            <a:r>
              <a:rPr lang="en-US" sz="2400" dirty="0">
                <a:solidFill>
                  <a:srgbClr val="002060"/>
                </a:solidFill>
                <a:latin typeface="Arial" charset="0"/>
                <a:ea typeface="Arial" charset="0"/>
                <a:cs typeface="Arial" charset="0"/>
              </a:rPr>
              <a:t>IVB, FGSP, 2F, </a:t>
            </a:r>
            <a:r>
              <a:rPr lang="en-US" sz="2400" dirty="0" err="1">
                <a:solidFill>
                  <a:srgbClr val="002060"/>
                </a:solidFill>
                <a:latin typeface="Arial" charset="0"/>
                <a:ea typeface="Arial" charset="0"/>
                <a:cs typeface="Arial" charset="0"/>
              </a:rPr>
              <a:t>RLKL_Nurmukhamed</a:t>
            </a:r>
            <a:r>
              <a:rPr lang="en-US" sz="2400" dirty="0">
                <a:solidFill>
                  <a:srgbClr val="002060"/>
                </a:solidFill>
                <a:latin typeface="Arial" charset="0"/>
                <a:ea typeface="Arial" charset="0"/>
                <a:cs typeface="Arial" charset="0"/>
              </a:rPr>
              <a:t> GM 2)</a:t>
            </a:r>
            <a:r>
              <a:rPr lang="fr-CA" sz="2400" dirty="0">
                <a:solidFill>
                  <a:srgbClr val="002060"/>
                </a:solidFill>
                <a:latin typeface="Arial" charset="0"/>
                <a:ea typeface="Arial" charset="0"/>
                <a:cs typeface="Arial" charset="0"/>
              </a:rPr>
              <a:t> </a:t>
            </a:r>
            <a:endParaRPr lang="en-US" sz="24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7399733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Perceived role</a:t>
            </a:r>
            <a:endParaRPr lang="en-US" dirty="0">
              <a:latin typeface="Arial" charset="0"/>
              <a:ea typeface="Arial" charset="0"/>
              <a:cs typeface="Arial" charset="0"/>
            </a:endParaRPr>
          </a:p>
        </p:txBody>
      </p:sp>
      <p:sp>
        <p:nvSpPr>
          <p:cNvPr id="135" name="Shape 135"/>
          <p:cNvSpPr/>
          <p:nvPr/>
        </p:nvSpPr>
        <p:spPr>
          <a:xfrm>
            <a:off x="736588" y="2315699"/>
            <a:ext cx="11531622" cy="41036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a:solidFill>
                  <a:srgbClr val="002060"/>
                </a:solidFill>
                <a:latin typeface="Arial" charset="0"/>
                <a:ea typeface="Arial" charset="0"/>
                <a:cs typeface="Arial" charset="0"/>
              </a:rPr>
              <a:t>“On the whole, a psychologist has 5 areas of work related to school climate: ourselves, teachers, parents, principal and students. We make diagnosis; provide consultations and conduct corrective or intervention work. We don’t let a student leave without addressing his problem. We run the tests, make diagnosis of his issue, determine the solution, and conduct intervention activities and give advice. So we have a comprehensive, three-stage approach to problem issues. We also use special files to keep track of those who visit us</a:t>
            </a:r>
            <a:r>
              <a:rPr lang="en-US" sz="2600" dirty="0" smtClean="0">
                <a:solidFill>
                  <a:srgbClr val="002060"/>
                </a:solidFill>
                <a:latin typeface="Arial" charset="0"/>
                <a:ea typeface="Arial" charset="0"/>
                <a:cs typeface="Arial" charset="0"/>
              </a:rPr>
              <a:t>.”</a:t>
            </a: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a:t>
            </a:r>
            <a:r>
              <a:rPr lang="en-US" sz="2600" dirty="0">
                <a:solidFill>
                  <a:srgbClr val="002060"/>
                </a:solidFill>
                <a:latin typeface="Arial" charset="0"/>
                <a:ea typeface="Arial" charset="0"/>
                <a:cs typeface="Arial" charset="0"/>
              </a:rPr>
              <a:t>IVB, FGSP, 2F, </a:t>
            </a:r>
            <a:r>
              <a:rPr lang="en-US" sz="2600" dirty="0" err="1">
                <a:solidFill>
                  <a:srgbClr val="002060"/>
                </a:solidFill>
                <a:latin typeface="Arial" charset="0"/>
                <a:ea typeface="Arial" charset="0"/>
                <a:cs typeface="Arial" charset="0"/>
              </a:rPr>
              <a:t>RLKL_Nurmukhamed</a:t>
            </a:r>
            <a:r>
              <a:rPr lang="en-US" sz="2600" dirty="0">
                <a:solidFill>
                  <a:srgbClr val="002060"/>
                </a:solidFill>
                <a:latin typeface="Arial" charset="0"/>
                <a:ea typeface="Arial" charset="0"/>
                <a:cs typeface="Arial" charset="0"/>
              </a:rPr>
              <a:t> GM 2)</a:t>
            </a:r>
            <a:r>
              <a:rPr lang="fr-CA" sz="2600" dirty="0">
                <a:solidFill>
                  <a:srgbClr val="002060"/>
                </a:solidFill>
                <a:latin typeface="Arial" charset="0"/>
                <a:ea typeface="Arial" charset="0"/>
                <a:cs typeface="Arial" charset="0"/>
              </a:rPr>
              <a:t> </a:t>
            </a:r>
            <a:endParaRPr lang="en-US" sz="26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2131834687"/>
      </p:ext>
    </p:extLst>
  </p:cSld>
  <p:clrMapOvr>
    <a:masterClrMapping/>
  </p:clrMapOvr>
  <p:transition xmlns:p14="http://schemas.microsoft.com/office/powerpoint/2010/mai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Positioning of school psychologists in school context</a:t>
            </a:r>
            <a:endParaRPr lang="en-US" dirty="0">
              <a:latin typeface="Arial" charset="0"/>
              <a:ea typeface="Arial" charset="0"/>
              <a:cs typeface="Arial" charset="0"/>
            </a:endParaRPr>
          </a:p>
        </p:txBody>
      </p:sp>
      <p:sp>
        <p:nvSpPr>
          <p:cNvPr id="135" name="Shape 135"/>
          <p:cNvSpPr/>
          <p:nvPr/>
        </p:nvSpPr>
        <p:spPr>
          <a:xfrm>
            <a:off x="736588" y="2417064"/>
            <a:ext cx="12180850" cy="5888792"/>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800"/>
              </a:spcAft>
              <a:buFont typeface="Arial" charset="0"/>
              <a:buChar char="•"/>
            </a:pPr>
            <a:r>
              <a:rPr lang="en-US" sz="2600" dirty="0">
                <a:latin typeface="Arial" charset="0"/>
                <a:ea typeface="Arial" charset="0"/>
                <a:cs typeface="Arial" charset="0"/>
              </a:rPr>
              <a:t>Located at the bottom of the school hierarchy, generally poor employment conditions, lowest salary</a:t>
            </a:r>
          </a:p>
          <a:p>
            <a:pPr marL="457200" indent="-457200" algn="l">
              <a:spcAft>
                <a:spcPts val="1800"/>
              </a:spcAft>
              <a:buFont typeface="Arial" charset="0"/>
              <a:buChar char="•"/>
            </a:pPr>
            <a:r>
              <a:rPr lang="en-US" sz="2600" dirty="0">
                <a:latin typeface="Arial" charset="0"/>
                <a:ea typeface="Arial" charset="0"/>
                <a:cs typeface="Arial" charset="0"/>
              </a:rPr>
              <a:t>Role often misunderstood by other staff members</a:t>
            </a:r>
          </a:p>
          <a:p>
            <a:pPr marL="457200" indent="-457200" algn="l">
              <a:spcAft>
                <a:spcPts val="1800"/>
              </a:spcAft>
              <a:buFont typeface="Arial" charset="0"/>
              <a:buChar char="•"/>
            </a:pPr>
            <a:r>
              <a:rPr lang="en-US" sz="2600" dirty="0">
                <a:latin typeface="Arial" charset="0"/>
                <a:ea typeface="Arial" charset="0"/>
                <a:cs typeface="Arial" charset="0"/>
              </a:rPr>
              <a:t>Lack of positive recognition</a:t>
            </a:r>
          </a:p>
          <a:p>
            <a:pPr marL="457200" indent="-457200" algn="l">
              <a:spcAft>
                <a:spcPts val="1800"/>
              </a:spcAft>
              <a:buFont typeface="Arial" charset="0"/>
              <a:buChar char="•"/>
            </a:pPr>
            <a:r>
              <a:rPr lang="en-US" sz="2600" dirty="0">
                <a:latin typeface="Arial" charset="0"/>
                <a:ea typeface="Arial" charset="0"/>
                <a:cs typeface="Arial" charset="0"/>
              </a:rPr>
              <a:t>Coordination of the tasks with principals, curators and teachers is extremely important but not always present or sufficient</a:t>
            </a:r>
          </a:p>
          <a:p>
            <a:pPr marL="457200" indent="-457200" algn="l">
              <a:spcAft>
                <a:spcPts val="1800"/>
              </a:spcAft>
              <a:buFont typeface="Arial" charset="0"/>
              <a:buChar char="•"/>
            </a:pPr>
            <a:r>
              <a:rPr lang="en-US" sz="2600" dirty="0">
                <a:latin typeface="Arial" charset="0"/>
                <a:ea typeface="Arial" charset="0"/>
                <a:cs typeface="Arial" charset="0"/>
              </a:rPr>
              <a:t>Sense of belonging to the school staff difficult to reach due to lack of recognition</a:t>
            </a:r>
          </a:p>
          <a:p>
            <a:pPr marL="457200" indent="-457200" algn="l">
              <a:spcAft>
                <a:spcPts val="1800"/>
              </a:spcAft>
              <a:buFont typeface="Arial" charset="0"/>
              <a:buChar char="•"/>
            </a:pPr>
            <a:r>
              <a:rPr lang="en-US" sz="2600" dirty="0">
                <a:latin typeface="Arial" charset="0"/>
                <a:ea typeface="Arial" charset="0"/>
                <a:cs typeface="Arial" charset="0"/>
              </a:rPr>
              <a:t>Rarely get to know the students. Therefore, students tend to misunderstand and even ignore the role of psychologist. </a:t>
            </a:r>
          </a:p>
          <a:p>
            <a:pPr marL="457200" indent="-457200" algn="l">
              <a:spcAft>
                <a:spcPts val="1800"/>
              </a:spcAft>
              <a:buFont typeface="Arial" charset="0"/>
              <a:buChar char="•"/>
            </a:pPr>
            <a:r>
              <a:rPr lang="en-US" sz="2600" dirty="0">
                <a:latin typeface="Arial" charset="0"/>
                <a:ea typeface="Arial" charset="0"/>
                <a:cs typeface="Arial" charset="0"/>
              </a:rPr>
              <a:t>Strong commitment and dedication but lack of time and resources</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071082244"/>
      </p:ext>
    </p:extLst>
  </p:cSld>
  <p:clrMapOvr>
    <a:masterClrMapping/>
  </p:clrMapOvr>
  <p:transition xmlns:p14="http://schemas.microsoft.com/office/powerpoint/2010/mai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a:latin typeface="Arial" charset="0"/>
                <a:ea typeface="Arial" charset="0"/>
                <a:cs typeface="Arial" charset="0"/>
              </a:rPr>
              <a:t>Positioning of school psychologists in school context</a:t>
            </a:r>
          </a:p>
        </p:txBody>
      </p:sp>
      <p:sp>
        <p:nvSpPr>
          <p:cNvPr id="135" name="Shape 135"/>
          <p:cNvSpPr/>
          <p:nvPr/>
        </p:nvSpPr>
        <p:spPr>
          <a:xfrm>
            <a:off x="736588" y="2315699"/>
            <a:ext cx="11531622" cy="330346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a:solidFill>
                  <a:srgbClr val="002060"/>
                </a:solidFill>
                <a:latin typeface="Arial" charset="0"/>
                <a:ea typeface="Arial" charset="0"/>
                <a:cs typeface="Arial" charset="0"/>
              </a:rPr>
              <a:t>“There is a problem with the status of </a:t>
            </a:r>
            <a:r>
              <a:rPr lang="en-US" sz="2600" dirty="0" smtClean="0">
                <a:solidFill>
                  <a:srgbClr val="002060"/>
                </a:solidFill>
                <a:latin typeface="Arial" charset="0"/>
                <a:ea typeface="Arial" charset="0"/>
                <a:cs typeface="Arial" charset="0"/>
              </a:rPr>
              <a:t>psychologists </a:t>
            </a:r>
            <a:r>
              <a:rPr lang="en-US" sz="2600" dirty="0">
                <a:solidFill>
                  <a:srgbClr val="002060"/>
                </a:solidFill>
                <a:latin typeface="Arial" charset="0"/>
                <a:ea typeface="Arial" charset="0"/>
                <a:cs typeface="Arial" charset="0"/>
              </a:rPr>
              <a:t>not only in our town, but in the country as well. Many people are not even aware of what the psychologist is. In some schools, if people do not teach some subject, it is considered that they don't do anything at all. Thus, the psychologists are sometimes compelled to take perform tasks that are beyond their actual duties</a:t>
            </a:r>
            <a:r>
              <a:rPr lang="en-US" sz="2600" dirty="0" smtClean="0">
                <a:solidFill>
                  <a:srgbClr val="002060"/>
                </a:solidFill>
                <a:latin typeface="Arial" charset="0"/>
                <a:ea typeface="Arial" charset="0"/>
                <a:cs typeface="Arial" charset="0"/>
              </a:rPr>
              <a:t>.”</a:t>
            </a: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a:t>
            </a:r>
            <a:r>
              <a:rPr lang="en-US" sz="2600" dirty="0">
                <a:solidFill>
                  <a:srgbClr val="002060"/>
                </a:solidFill>
                <a:latin typeface="Arial" charset="0"/>
                <a:ea typeface="Arial" charset="0"/>
                <a:cs typeface="Arial" charset="0"/>
              </a:rPr>
              <a:t>IB, IISP, 1F, KL_Malik_08_01_16)</a:t>
            </a:r>
            <a:r>
              <a:rPr lang="fr-CA" sz="2600" dirty="0">
                <a:solidFill>
                  <a:srgbClr val="002060"/>
                </a:solidFill>
                <a:latin typeface="Arial" charset="0"/>
                <a:ea typeface="Arial" charset="0"/>
                <a:cs typeface="Arial" charset="0"/>
              </a:rPr>
              <a:t> </a:t>
            </a:r>
            <a:endParaRPr lang="en-US" sz="26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084240132"/>
      </p:ext>
    </p:extLst>
  </p:cSld>
  <p:clrMapOvr>
    <a:masterClrMapping/>
  </p:clrMapOvr>
  <p:transition xmlns:p14="http://schemas.microsoft.com/office/powerpoint/2010/mai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a:latin typeface="Arial" charset="0"/>
                <a:ea typeface="Arial" charset="0"/>
                <a:cs typeface="Arial" charset="0"/>
              </a:rPr>
              <a:t>Positioning of school psychologists in school context</a:t>
            </a:r>
          </a:p>
        </p:txBody>
      </p:sp>
      <p:sp>
        <p:nvSpPr>
          <p:cNvPr id="135" name="Shape 135"/>
          <p:cNvSpPr/>
          <p:nvPr/>
        </p:nvSpPr>
        <p:spPr>
          <a:xfrm>
            <a:off x="571500" y="2315699"/>
            <a:ext cx="11531622" cy="4503797"/>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a:solidFill>
                  <a:srgbClr val="002060"/>
                </a:solidFill>
                <a:latin typeface="Arial" charset="0"/>
                <a:ea typeface="Arial" charset="0"/>
                <a:cs typeface="Arial" charset="0"/>
              </a:rPr>
              <a:t>“We have had some round tables of psychologists organized by the department of education where we discussed advantages and disadvantages of available psychological instruments. However, this is not an association. At round tables they encourage us to exchange information, experience and good practice, including authority - recommended tests, their precision and reliability, and additional testing tools. We also have more specific workshops dedicated to specific focal points for a given academic term. At the end of each academic semester we give our feedback regarding the proposed instruments</a:t>
            </a:r>
            <a:r>
              <a:rPr lang="en-US" sz="2600" dirty="0" smtClean="0">
                <a:solidFill>
                  <a:srgbClr val="002060"/>
                </a:solidFill>
                <a:latin typeface="Arial" charset="0"/>
                <a:ea typeface="Arial" charset="0"/>
                <a:cs typeface="Arial" charset="0"/>
              </a:rPr>
              <a:t>.”</a:t>
            </a: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a:t>
            </a:r>
            <a:r>
              <a:rPr lang="en-US" sz="2600" dirty="0">
                <a:solidFill>
                  <a:srgbClr val="002060"/>
                </a:solidFill>
                <a:latin typeface="Arial" charset="0"/>
                <a:ea typeface="Arial" charset="0"/>
                <a:cs typeface="Arial" charset="0"/>
              </a:rPr>
              <a:t>IVB, FGSP, 2F, </a:t>
            </a:r>
            <a:r>
              <a:rPr lang="en-US" sz="2600" dirty="0" err="1">
                <a:solidFill>
                  <a:srgbClr val="002060"/>
                </a:solidFill>
                <a:latin typeface="Arial" charset="0"/>
                <a:ea typeface="Arial" charset="0"/>
                <a:cs typeface="Arial" charset="0"/>
              </a:rPr>
              <a:t>RLKL_Nurmukhamed</a:t>
            </a:r>
            <a:r>
              <a:rPr lang="en-US" sz="2600" dirty="0">
                <a:solidFill>
                  <a:srgbClr val="002060"/>
                </a:solidFill>
                <a:latin typeface="Arial" charset="0"/>
                <a:ea typeface="Arial" charset="0"/>
                <a:cs typeface="Arial" charset="0"/>
              </a:rPr>
              <a:t> </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2138905124"/>
      </p:ext>
    </p:extLst>
  </p:cSld>
  <p:clrMapOvr>
    <a:masterClrMapping/>
  </p:clrMapOvr>
  <p:transition xmlns:p14="http://schemas.microsoft.com/office/powerpoint/2010/mai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a:latin typeface="Arial" charset="0"/>
                <a:ea typeface="Arial" charset="0"/>
                <a:cs typeface="Arial" charset="0"/>
              </a:rPr>
              <a:t>Positioning of school psychologists in school context</a:t>
            </a:r>
          </a:p>
        </p:txBody>
      </p:sp>
      <p:sp>
        <p:nvSpPr>
          <p:cNvPr id="135" name="Shape 135"/>
          <p:cNvSpPr/>
          <p:nvPr/>
        </p:nvSpPr>
        <p:spPr>
          <a:xfrm>
            <a:off x="571500" y="2315699"/>
            <a:ext cx="11531622" cy="5304016"/>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a:solidFill>
                  <a:srgbClr val="002060"/>
                </a:solidFill>
                <a:latin typeface="Arial" charset="0"/>
                <a:ea typeface="Arial" charset="0"/>
                <a:cs typeface="Arial" charset="0"/>
              </a:rPr>
              <a:t>“There is a problem with psychologists in Kazakhstan, because people do not take them seriously. When I came to this school, I found out that its psychologists were being replaced so many times that children didn't even understand the role of school psychologist. They used to the situation that a psychologist worked for half a year, and that’s it. But now I've been working here for three years, and I've managed to achieve good results. However, it was very tough for me to be adopted here. I've held many events in order to explain students who psychologists are and why they are needed. The students used to think that psychologists take tests and nothing ore. And now children come to me regularly to discuss their issues. They know that they can address and I will support them</a:t>
            </a:r>
            <a:r>
              <a:rPr lang="en-US" sz="2600" dirty="0" smtClean="0">
                <a:solidFill>
                  <a:srgbClr val="002060"/>
                </a:solidFill>
                <a:latin typeface="Arial" charset="0"/>
                <a:ea typeface="Arial" charset="0"/>
                <a:cs typeface="Arial" charset="0"/>
              </a:rPr>
              <a:t>.”</a:t>
            </a: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a:t>
            </a:r>
            <a:r>
              <a:rPr lang="en-US" sz="2600" dirty="0">
                <a:solidFill>
                  <a:srgbClr val="002060"/>
                </a:solidFill>
                <a:latin typeface="Arial" charset="0"/>
                <a:ea typeface="Arial" charset="0"/>
                <a:cs typeface="Arial" charset="0"/>
              </a:rPr>
              <a:t>IB, IISP, 1F, KL_Malik_08_01_16)</a:t>
            </a:r>
            <a:r>
              <a:rPr lang="fr-CA" sz="2600" dirty="0">
                <a:solidFill>
                  <a:srgbClr val="002060"/>
                </a:solidFill>
                <a:latin typeface="Arial" charset="0"/>
                <a:ea typeface="Arial" charset="0"/>
                <a:cs typeface="Arial" charset="0"/>
              </a:rPr>
              <a:t> </a:t>
            </a:r>
            <a:endParaRPr lang="en-US" sz="26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054936525"/>
      </p:ext>
    </p:extLst>
  </p:cSld>
  <p:clrMapOvr>
    <a:masterClrMapping/>
  </p:clrMapOvr>
  <p:transition xmlns:p14="http://schemas.microsoft.com/office/powerpoint/2010/mai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Positioning of school psychologists in regional and national structure</a:t>
            </a:r>
            <a:endParaRPr lang="en-US" dirty="0">
              <a:latin typeface="Arial" charset="0"/>
              <a:ea typeface="Arial" charset="0"/>
              <a:cs typeface="Arial" charset="0"/>
            </a:endParaRPr>
          </a:p>
        </p:txBody>
      </p:sp>
      <p:sp>
        <p:nvSpPr>
          <p:cNvPr id="135" name="Shape 135"/>
          <p:cNvSpPr/>
          <p:nvPr/>
        </p:nvSpPr>
        <p:spPr>
          <a:xfrm>
            <a:off x="571499" y="2515753"/>
            <a:ext cx="12140453" cy="525785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800"/>
              </a:spcAft>
              <a:buFont typeface="Arial" charset="0"/>
              <a:buChar char="•"/>
            </a:pPr>
            <a:r>
              <a:rPr lang="en-US" sz="2600" dirty="0">
                <a:latin typeface="Arial" charset="0"/>
                <a:ea typeface="Arial" charset="0"/>
                <a:cs typeface="Arial" charset="0"/>
              </a:rPr>
              <a:t>Support from regional authorities inconsistent, varies according to the region</a:t>
            </a:r>
          </a:p>
          <a:p>
            <a:pPr marL="457200" indent="-457200" algn="l">
              <a:spcAft>
                <a:spcPts val="1800"/>
              </a:spcAft>
              <a:buFont typeface="Arial" charset="0"/>
              <a:buChar char="•"/>
            </a:pPr>
            <a:r>
              <a:rPr lang="en-US" sz="2600" dirty="0">
                <a:latin typeface="Arial" charset="0"/>
                <a:ea typeface="Arial" charset="0"/>
                <a:cs typeface="Arial" charset="0"/>
              </a:rPr>
              <a:t>Absence of association or of regular meetings</a:t>
            </a:r>
          </a:p>
          <a:p>
            <a:pPr marL="457200" indent="-457200" algn="l">
              <a:spcAft>
                <a:spcPts val="1800"/>
              </a:spcAft>
              <a:buFont typeface="Arial" charset="0"/>
              <a:buChar char="•"/>
            </a:pPr>
            <a:r>
              <a:rPr lang="en-US" sz="2600" dirty="0">
                <a:latin typeface="Arial" charset="0"/>
                <a:ea typeface="Arial" charset="0"/>
                <a:cs typeface="Arial" charset="0"/>
              </a:rPr>
              <a:t>Expected to conduct tests and surveys to help build up statistics and as promoting preventive measure in relation to specific goals e.g. suicide, radicalization, level of anxiety before national testing</a:t>
            </a:r>
          </a:p>
          <a:p>
            <a:pPr marL="457200" indent="-457200" algn="l">
              <a:spcAft>
                <a:spcPts val="1800"/>
              </a:spcAft>
              <a:buFont typeface="Arial" charset="0"/>
              <a:buChar char="•"/>
            </a:pPr>
            <a:r>
              <a:rPr lang="en-US" sz="2600" dirty="0">
                <a:latin typeface="Arial" charset="0"/>
                <a:ea typeface="Arial" charset="0"/>
                <a:cs typeface="Arial" charset="0"/>
              </a:rPr>
              <a:t>Minimal or non-existent logistic support</a:t>
            </a:r>
          </a:p>
          <a:p>
            <a:pPr marL="457200" indent="-457200" algn="l">
              <a:spcAft>
                <a:spcPts val="1800"/>
              </a:spcAft>
              <a:buFont typeface="Arial" charset="0"/>
              <a:buChar char="•"/>
            </a:pPr>
            <a:r>
              <a:rPr lang="en-US" sz="2600" dirty="0">
                <a:latin typeface="Arial" charset="0"/>
                <a:ea typeface="Arial" charset="0"/>
                <a:cs typeface="Arial" charset="0"/>
              </a:rPr>
              <a:t>Lack of public awareness and </a:t>
            </a:r>
            <a:r>
              <a:rPr lang="en-US" sz="2600" dirty="0" err="1">
                <a:latin typeface="Arial" charset="0"/>
                <a:ea typeface="Arial" charset="0"/>
                <a:cs typeface="Arial" charset="0"/>
              </a:rPr>
              <a:t>sensibilization</a:t>
            </a:r>
            <a:r>
              <a:rPr lang="en-US" sz="2600" dirty="0">
                <a:latin typeface="Arial" charset="0"/>
                <a:ea typeface="Arial" charset="0"/>
                <a:cs typeface="Arial" charset="0"/>
              </a:rPr>
              <a:t> of their role with students, a situation that is leading to a continuing public stigma towards mental and emotional distress and problematic relations with parents</a:t>
            </a:r>
          </a:p>
          <a:p>
            <a:pPr marL="457200" indent="-457200" algn="l">
              <a:spcAft>
                <a:spcPts val="1800"/>
              </a:spcAft>
              <a:buFont typeface="Arial" charset="0"/>
              <a:buChar char="•"/>
            </a:pPr>
            <a:r>
              <a:rPr lang="en-US" sz="2600" dirty="0">
                <a:latin typeface="Arial" charset="0"/>
                <a:ea typeface="Arial" charset="0"/>
                <a:cs typeface="Arial" charset="0"/>
              </a:rPr>
              <a:t>Lack of proper training</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972698395"/>
      </p:ext>
    </p:extLst>
  </p:cSld>
  <p:clrMapOvr>
    <a:masterClrMapping/>
  </p:clrMapOvr>
  <p:transition xmlns:p14="http://schemas.microsoft.com/office/powerpoint/2010/mai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a:latin typeface="Arial" charset="0"/>
                <a:ea typeface="Arial" charset="0"/>
                <a:cs typeface="Arial" charset="0"/>
              </a:rPr>
              <a:t>Positioning of school psychologists in regional and national structure</a:t>
            </a:r>
          </a:p>
        </p:txBody>
      </p:sp>
      <p:sp>
        <p:nvSpPr>
          <p:cNvPr id="135" name="Shape 135"/>
          <p:cNvSpPr/>
          <p:nvPr/>
        </p:nvSpPr>
        <p:spPr>
          <a:xfrm>
            <a:off x="571500" y="2515753"/>
            <a:ext cx="11531622" cy="4903907"/>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a:solidFill>
                  <a:srgbClr val="002060"/>
                </a:solidFill>
                <a:latin typeface="Arial" charset="0"/>
                <a:ea typeface="Arial" charset="0"/>
                <a:cs typeface="Arial" charset="0"/>
              </a:rPr>
              <a:t>“We prepare an annual report. We receive the requirements from the regional authority. We don’t know all the students, so the tutors or subject teachers ask me to work with one student or with the whole class. We make our planned work, but we also work upon a request. No, not the ministry, but the regional authority. They make a common plan, but it is not something fixed. We can modify it and add according to our preference. Some things are not suitable for gymnasium, but good for secondary school. So we remove one part and add another part. However, most of the things we do ourselves. It has been only 1-2 years, since the regional authority decided to make a unified plan for everyone.” (VA, IISP, 1F, </a:t>
            </a:r>
            <a:endParaRPr lang="en-US" sz="2600" dirty="0" smtClean="0">
              <a:solidFill>
                <a:srgbClr val="002060"/>
              </a:solidFill>
              <a:latin typeface="Arial" charset="0"/>
              <a:ea typeface="Arial" charset="0"/>
              <a:cs typeface="Arial" charset="0"/>
            </a:endParaRP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KL_Aimagambetova_Gulmira_29_02_16</a:t>
            </a:r>
            <a:r>
              <a:rPr lang="en-US" sz="2600" dirty="0">
                <a:solidFill>
                  <a:srgbClr val="002060"/>
                </a:solidFill>
                <a:latin typeface="Arial" charset="0"/>
                <a:ea typeface="Arial" charset="0"/>
                <a:cs typeface="Arial" charset="0"/>
              </a:rPr>
              <a:t>)</a:t>
            </a:r>
            <a:r>
              <a:rPr lang="fr-CA" sz="2600" dirty="0">
                <a:solidFill>
                  <a:srgbClr val="002060"/>
                </a:solidFill>
                <a:latin typeface="Arial" charset="0"/>
                <a:ea typeface="Arial" charset="0"/>
                <a:cs typeface="Arial" charset="0"/>
              </a:rPr>
              <a:t> </a:t>
            </a:r>
            <a:endParaRPr lang="en-US" sz="26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608673349"/>
      </p:ext>
    </p:extLst>
  </p:cSld>
  <p:clrMapOvr>
    <a:masterClrMapping/>
  </p:clrMapOvr>
  <p:transition xmlns:p14="http://schemas.microsoft.com/office/powerpoint/2010/mai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Understanding students’ wellbeing in Kazakhstan</a:t>
            </a:r>
            <a:endParaRPr lang="en-US" dirty="0">
              <a:latin typeface="Arial" charset="0"/>
              <a:ea typeface="Arial" charset="0"/>
              <a:cs typeface="Arial" charset="0"/>
            </a:endParaRPr>
          </a:p>
        </p:txBody>
      </p:sp>
      <p:sp>
        <p:nvSpPr>
          <p:cNvPr id="135" name="Shape 135"/>
          <p:cNvSpPr/>
          <p:nvPr/>
        </p:nvSpPr>
        <p:spPr>
          <a:xfrm>
            <a:off x="571500" y="2469588"/>
            <a:ext cx="11544419" cy="53963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r>
              <a:rPr lang="en-GB" altLang="en-US" sz="2600" dirty="0">
                <a:latin typeface="Arial" charset="0"/>
                <a:ea typeface="Arial" charset="0"/>
                <a:cs typeface="Arial" charset="0"/>
              </a:rPr>
              <a:t>Join project between </a:t>
            </a:r>
            <a:r>
              <a:rPr lang="en-GB" altLang="en-US" sz="2600" dirty="0" err="1">
                <a:latin typeface="Arial" charset="0"/>
                <a:ea typeface="Arial" charset="0"/>
                <a:cs typeface="Arial" charset="0"/>
              </a:rPr>
              <a:t>Nazarbayev</a:t>
            </a:r>
            <a:r>
              <a:rPr lang="en-GB" altLang="en-US" sz="2600" dirty="0">
                <a:latin typeface="Arial" charset="0"/>
                <a:ea typeface="Arial" charset="0"/>
                <a:cs typeface="Arial" charset="0"/>
              </a:rPr>
              <a:t> University Graduate School of Education and The University of Cambridge Graduate School of </a:t>
            </a:r>
            <a:r>
              <a:rPr lang="en-GB" altLang="en-US" sz="2600" dirty="0" smtClean="0">
                <a:latin typeface="Arial" charset="0"/>
                <a:ea typeface="Arial" charset="0"/>
                <a:cs typeface="Arial" charset="0"/>
              </a:rPr>
              <a:t>Education</a:t>
            </a:r>
          </a:p>
          <a:p>
            <a:pPr algn="l"/>
            <a:endParaRPr lang="en-GB" altLang="en-US" sz="2600" dirty="0">
              <a:latin typeface="Arial" charset="0"/>
              <a:ea typeface="Arial" charset="0"/>
              <a:cs typeface="Arial" charset="0"/>
            </a:endParaRPr>
          </a:p>
          <a:p>
            <a:pPr algn="l"/>
            <a:r>
              <a:rPr lang="en-GB" altLang="en-US" sz="2600" b="1" dirty="0">
                <a:latin typeface="Arial" charset="0"/>
                <a:ea typeface="Arial" charset="0"/>
                <a:cs typeface="Arial" charset="0"/>
              </a:rPr>
              <a:t>This project is funded jointly by: </a:t>
            </a:r>
            <a:endParaRPr lang="en-GB" altLang="en-US" sz="2600" b="1" dirty="0" smtClean="0">
              <a:latin typeface="Arial" charset="0"/>
              <a:ea typeface="Arial" charset="0"/>
              <a:cs typeface="Arial" charset="0"/>
            </a:endParaRPr>
          </a:p>
          <a:p>
            <a:pPr algn="l"/>
            <a:endParaRPr lang="en-GB" altLang="en-US" sz="2600" b="1" dirty="0">
              <a:latin typeface="Arial" charset="0"/>
              <a:ea typeface="Arial" charset="0"/>
              <a:cs typeface="Arial" charset="0"/>
            </a:endParaRPr>
          </a:p>
          <a:p>
            <a:pPr algn="l"/>
            <a:endParaRPr lang="en-GB" sz="2600" b="1" dirty="0" smtClean="0">
              <a:latin typeface="Arial" charset="0"/>
              <a:ea typeface="Arial" charset="0"/>
              <a:cs typeface="Arial" charset="0"/>
            </a:endParaRPr>
          </a:p>
          <a:p>
            <a:pPr lvl="0" algn="l"/>
            <a:endParaRPr lang="en-GB" altLang="en-US" sz="2600" b="1" dirty="0" smtClean="0">
              <a:solidFill>
                <a:schemeClr val="tx1"/>
              </a:solidFill>
              <a:latin typeface="Arial" charset="0"/>
              <a:ea typeface="Arial" charset="0"/>
              <a:cs typeface="Arial" charset="0"/>
            </a:endParaRPr>
          </a:p>
          <a:p>
            <a:pPr lvl="0" algn="l"/>
            <a:endParaRPr lang="en-GB" altLang="en-US" sz="2600" b="1" dirty="0">
              <a:solidFill>
                <a:schemeClr val="tx1"/>
              </a:solidFill>
              <a:latin typeface="Arial" charset="0"/>
              <a:ea typeface="Arial" charset="0"/>
              <a:cs typeface="Arial" charset="0"/>
            </a:endParaRPr>
          </a:p>
          <a:p>
            <a:pPr lvl="0" algn="l"/>
            <a:r>
              <a:rPr lang="en-GB" altLang="en-US" sz="2600" b="1" dirty="0" smtClean="0">
                <a:solidFill>
                  <a:schemeClr val="tx1"/>
                </a:solidFill>
                <a:latin typeface="Arial" charset="0"/>
                <a:ea typeface="Arial" charset="0"/>
                <a:cs typeface="Arial" charset="0"/>
              </a:rPr>
              <a:t>Overarching research question: </a:t>
            </a:r>
          </a:p>
          <a:p>
            <a:pPr lvl="0" algn="l"/>
            <a:endParaRPr lang="en-GB" altLang="en-US" sz="2600" b="1" dirty="0">
              <a:solidFill>
                <a:schemeClr val="tx1"/>
              </a:solidFill>
              <a:latin typeface="Arial" charset="0"/>
              <a:ea typeface="Arial" charset="0"/>
              <a:cs typeface="Arial" charset="0"/>
            </a:endParaRPr>
          </a:p>
          <a:p>
            <a:pPr marL="342900" indent="-342900" algn="l">
              <a:buFont typeface="Arial" charset="0"/>
              <a:buChar char="•"/>
            </a:pPr>
            <a:r>
              <a:rPr lang="en-GB" altLang="en-US" sz="2800" dirty="0" smtClean="0">
                <a:solidFill>
                  <a:srgbClr val="002060"/>
                </a:solidFill>
                <a:latin typeface="Arial" charset="0"/>
                <a:ea typeface="Arial" charset="0"/>
                <a:cs typeface="Arial" charset="0"/>
              </a:rPr>
              <a:t>How </a:t>
            </a:r>
            <a:r>
              <a:rPr lang="en-GB" altLang="en-US" sz="2800" dirty="0">
                <a:solidFill>
                  <a:srgbClr val="002060"/>
                </a:solidFill>
                <a:latin typeface="Arial" charset="0"/>
                <a:ea typeface="Arial" charset="0"/>
                <a:cs typeface="Arial" charset="0"/>
              </a:rPr>
              <a:t>do schools define and contextualise the wellbeing of students throughout the academic year, especially in vulnerable populations or those under extreme academic stress</a:t>
            </a:r>
            <a:r>
              <a:rPr lang="en-GB" altLang="en-US" sz="2800" dirty="0" smtClean="0">
                <a:solidFill>
                  <a:srgbClr val="002060"/>
                </a:solidFill>
                <a:latin typeface="Arial" charset="0"/>
                <a:ea typeface="Arial" charset="0"/>
                <a:cs typeface="Arial" charset="0"/>
              </a:rPr>
              <a:t>?</a:t>
            </a:r>
            <a:endParaRPr lang="en-US" sz="2800"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pic>
        <p:nvPicPr>
          <p:cNvPr id="7"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32628" y="3468920"/>
            <a:ext cx="3669751" cy="270863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25861" y="4241346"/>
            <a:ext cx="3406767" cy="1128774"/>
          </a:xfrm>
          <a:prstGeom prst="rect">
            <a:avLst/>
          </a:prstGeom>
        </p:spPr>
      </p:pic>
    </p:spTree>
    <p:extLst>
      <p:ext uri="{BB962C8B-B14F-4D97-AF65-F5344CB8AC3E}">
        <p14:creationId xmlns:p14="http://schemas.microsoft.com/office/powerpoint/2010/main" val="6699052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a:latin typeface="Arial" charset="0"/>
                <a:ea typeface="Arial" charset="0"/>
                <a:cs typeface="Arial" charset="0"/>
              </a:rPr>
              <a:t>Positioning of school psychologists in regional and national structure</a:t>
            </a:r>
          </a:p>
        </p:txBody>
      </p:sp>
      <p:sp>
        <p:nvSpPr>
          <p:cNvPr id="135" name="Shape 135"/>
          <p:cNvSpPr/>
          <p:nvPr/>
        </p:nvSpPr>
        <p:spPr>
          <a:xfrm>
            <a:off x="571500" y="2315699"/>
            <a:ext cx="11531622" cy="290335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600" dirty="0" smtClean="0">
                <a:solidFill>
                  <a:srgbClr val="002060"/>
                </a:solidFill>
                <a:latin typeface="Arial" charset="0"/>
                <a:ea typeface="Arial" charset="0"/>
                <a:cs typeface="Arial" charset="0"/>
              </a:rPr>
              <a:t>“We </a:t>
            </a:r>
            <a:r>
              <a:rPr lang="en-US" sz="2600" dirty="0">
                <a:solidFill>
                  <a:srgbClr val="002060"/>
                </a:solidFill>
                <a:latin typeface="Arial" charset="0"/>
                <a:ea typeface="Arial" charset="0"/>
                <a:cs typeface="Arial" charset="0"/>
              </a:rPr>
              <a:t>receive instructions from our superiors to use such and such books of such and such authors. We are expected to find the test ourselves – from books or Internet, wherever. Then we conduct tests, assess the results and report to our superiors. They just provide information on books by specific authors that we must use. We have to search for them and conduct the tests</a:t>
            </a:r>
            <a:r>
              <a:rPr lang="en-US" sz="2600" dirty="0" smtClean="0">
                <a:solidFill>
                  <a:srgbClr val="002060"/>
                </a:solidFill>
                <a:latin typeface="Arial" charset="0"/>
                <a:ea typeface="Arial" charset="0"/>
                <a:cs typeface="Arial" charset="0"/>
              </a:rPr>
              <a:t>.” </a:t>
            </a:r>
          </a:p>
          <a:p>
            <a:pPr algn="l"/>
            <a:endParaRPr lang="en-US" sz="2600" dirty="0">
              <a:solidFill>
                <a:srgbClr val="002060"/>
              </a:solidFill>
              <a:latin typeface="Arial" charset="0"/>
              <a:ea typeface="Arial" charset="0"/>
              <a:cs typeface="Arial" charset="0"/>
            </a:endParaRPr>
          </a:p>
          <a:p>
            <a:pPr algn="r"/>
            <a:r>
              <a:rPr lang="en-US" sz="2600" dirty="0" smtClean="0">
                <a:solidFill>
                  <a:srgbClr val="002060"/>
                </a:solidFill>
                <a:latin typeface="Arial" charset="0"/>
                <a:ea typeface="Arial" charset="0"/>
                <a:cs typeface="Arial" charset="0"/>
              </a:rPr>
              <a:t>(</a:t>
            </a:r>
            <a:r>
              <a:rPr lang="en-US" sz="2600" dirty="0">
                <a:solidFill>
                  <a:srgbClr val="002060"/>
                </a:solidFill>
                <a:latin typeface="Arial" charset="0"/>
                <a:ea typeface="Arial" charset="0"/>
                <a:cs typeface="Arial" charset="0"/>
              </a:rPr>
              <a:t>IVB, FGSP, 2F, </a:t>
            </a:r>
            <a:r>
              <a:rPr lang="en-US" sz="2600" dirty="0" err="1">
                <a:solidFill>
                  <a:srgbClr val="002060"/>
                </a:solidFill>
                <a:latin typeface="Arial" charset="0"/>
                <a:ea typeface="Arial" charset="0"/>
                <a:cs typeface="Arial" charset="0"/>
              </a:rPr>
              <a:t>RLKL_Nurmukhamed</a:t>
            </a:r>
            <a:r>
              <a:rPr lang="en-US" sz="2600" dirty="0">
                <a:solidFill>
                  <a:srgbClr val="002060"/>
                </a:solidFill>
                <a:latin typeface="Arial" charset="0"/>
                <a:ea typeface="Arial" charset="0"/>
                <a:cs typeface="Arial" charset="0"/>
              </a:rPr>
              <a:t> GM 2)</a:t>
            </a:r>
            <a:r>
              <a:rPr lang="fr-CA" sz="2600" dirty="0">
                <a:solidFill>
                  <a:srgbClr val="002060"/>
                </a:solidFill>
                <a:latin typeface="Arial" charset="0"/>
                <a:ea typeface="Arial" charset="0"/>
                <a:cs typeface="Arial" charset="0"/>
              </a:rPr>
              <a:t> </a:t>
            </a:r>
            <a:endParaRPr lang="en-US" sz="2600" dirty="0">
              <a:solidFill>
                <a:srgbClr val="002060"/>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501999605"/>
      </p:ext>
    </p:extLst>
  </p:cSld>
  <p:clrMapOvr>
    <a:masterClrMapping/>
  </p:clrMapOvr>
  <p:transition xmlns:p14="http://schemas.microsoft.com/office/powerpoint/2010/mai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Major challenges in daily practice</a:t>
            </a:r>
            <a:endParaRPr lang="en-US" dirty="0">
              <a:latin typeface="Arial" charset="0"/>
              <a:ea typeface="Arial" charset="0"/>
              <a:cs typeface="Arial" charset="0"/>
            </a:endParaRPr>
          </a:p>
        </p:txBody>
      </p:sp>
      <p:sp>
        <p:nvSpPr>
          <p:cNvPr id="135" name="Shape 135"/>
          <p:cNvSpPr/>
          <p:nvPr/>
        </p:nvSpPr>
        <p:spPr>
          <a:xfrm>
            <a:off x="571500" y="2385174"/>
            <a:ext cx="11531622" cy="567334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200"/>
              </a:spcAft>
              <a:buFont typeface="Arial" charset="0"/>
              <a:buChar char="•"/>
            </a:pPr>
            <a:r>
              <a:rPr lang="en-US" sz="2600" dirty="0">
                <a:latin typeface="Arial" charset="0"/>
                <a:ea typeface="Arial" charset="0"/>
                <a:cs typeface="Arial" charset="0"/>
              </a:rPr>
              <a:t>Extremely poor employment condition and low prestige of the profession</a:t>
            </a:r>
          </a:p>
          <a:p>
            <a:pPr marL="457200" indent="-457200" algn="l">
              <a:spcAft>
                <a:spcPts val="1200"/>
              </a:spcAft>
              <a:buFont typeface="Arial" charset="0"/>
              <a:buChar char="•"/>
            </a:pPr>
            <a:r>
              <a:rPr lang="en-US" sz="2600" dirty="0">
                <a:latin typeface="Arial" charset="0"/>
                <a:ea typeface="Arial" charset="0"/>
                <a:cs typeface="Arial" charset="0"/>
              </a:rPr>
              <a:t>Too many students per psychologist (although this is not a specific problem of Kazakhstan; there is a universal shortage of school psychologist around the world </a:t>
            </a:r>
            <a:r>
              <a:rPr lang="en-US" sz="1800" dirty="0">
                <a:latin typeface="Arial" charset="0"/>
                <a:ea typeface="Arial" charset="0"/>
                <a:cs typeface="Arial" charset="0"/>
              </a:rPr>
              <a:t>(see </a:t>
            </a:r>
            <a:r>
              <a:rPr lang="en-US" sz="1800" dirty="0" err="1">
                <a:latin typeface="Arial" charset="0"/>
                <a:ea typeface="Arial" charset="0"/>
                <a:cs typeface="Arial" charset="0"/>
              </a:rPr>
              <a:t>Jimerson</a:t>
            </a:r>
            <a:r>
              <a:rPr lang="en-US" sz="1800" dirty="0">
                <a:latin typeface="Arial" charset="0"/>
                <a:ea typeface="Arial" charset="0"/>
                <a:cs typeface="Arial" charset="0"/>
              </a:rPr>
              <a:t>, Cardenas, </a:t>
            </a:r>
            <a:r>
              <a:rPr lang="en-US" sz="1800" dirty="0" err="1">
                <a:latin typeface="Arial" charset="0"/>
                <a:ea typeface="Arial" charset="0"/>
                <a:cs typeface="Arial" charset="0"/>
              </a:rPr>
              <a:t>Skokut</a:t>
            </a:r>
            <a:r>
              <a:rPr lang="en-US" sz="1800" dirty="0">
                <a:latin typeface="Arial" charset="0"/>
                <a:ea typeface="Arial" charset="0"/>
                <a:cs typeface="Arial" charset="0"/>
              </a:rPr>
              <a:t>, Malone and Stewart, 2008)</a:t>
            </a:r>
          </a:p>
          <a:p>
            <a:pPr marL="457200" indent="-457200" algn="l">
              <a:spcAft>
                <a:spcPts val="1200"/>
              </a:spcAft>
              <a:buFont typeface="Arial" charset="0"/>
              <a:buChar char="•"/>
            </a:pPr>
            <a:r>
              <a:rPr lang="en-US" sz="2600" dirty="0">
                <a:latin typeface="Arial" charset="0"/>
                <a:ea typeface="Arial" charset="0"/>
                <a:cs typeface="Arial" charset="0"/>
              </a:rPr>
              <a:t>No material, tools and instruments adapted to the regional and national cultural context </a:t>
            </a:r>
            <a:r>
              <a:rPr lang="en-US" sz="1800" dirty="0" smtClean="0">
                <a:latin typeface="Arial" charset="0"/>
                <a:ea typeface="Arial" charset="0"/>
                <a:cs typeface="Arial" charset="0"/>
              </a:rPr>
              <a:t>(</a:t>
            </a:r>
            <a:r>
              <a:rPr lang="en-US" sz="1800" dirty="0" err="1" smtClean="0">
                <a:latin typeface="Arial" charset="0"/>
                <a:ea typeface="Arial" charset="0"/>
                <a:cs typeface="Arial" charset="0"/>
              </a:rPr>
              <a:t>Varjas</a:t>
            </a:r>
            <a:r>
              <a:rPr lang="en-US" sz="1800" dirty="0" smtClean="0">
                <a:latin typeface="Arial" charset="0"/>
                <a:ea typeface="Arial" charset="0"/>
                <a:cs typeface="Arial" charset="0"/>
              </a:rPr>
              <a:t> </a:t>
            </a:r>
            <a:r>
              <a:rPr lang="en-US" sz="1800" dirty="0">
                <a:latin typeface="Arial" charset="0"/>
                <a:ea typeface="Arial" charset="0"/>
                <a:cs typeface="Arial" charset="0"/>
              </a:rPr>
              <a:t>&amp; al 2006)</a:t>
            </a:r>
          </a:p>
          <a:p>
            <a:pPr marL="457200" indent="-457200" algn="l">
              <a:spcAft>
                <a:spcPts val="1200"/>
              </a:spcAft>
              <a:buFont typeface="Arial" charset="0"/>
              <a:buChar char="•"/>
            </a:pPr>
            <a:r>
              <a:rPr lang="en-US" sz="2600" dirty="0">
                <a:latin typeface="Arial" charset="0"/>
                <a:ea typeface="Arial" charset="0"/>
                <a:cs typeface="Arial" charset="0"/>
              </a:rPr>
              <a:t>No logistic support and minimal professional development offered - must find their own material through </a:t>
            </a:r>
            <a:r>
              <a:rPr lang="en-US" sz="2600" dirty="0" smtClean="0">
                <a:latin typeface="Arial" charset="0"/>
                <a:ea typeface="Arial" charset="0"/>
                <a:cs typeface="Arial" charset="0"/>
              </a:rPr>
              <a:t>Internet </a:t>
            </a:r>
            <a:endParaRPr lang="en-US" sz="2600" dirty="0">
              <a:latin typeface="Arial" charset="0"/>
              <a:ea typeface="Arial" charset="0"/>
              <a:cs typeface="Arial" charset="0"/>
            </a:endParaRPr>
          </a:p>
          <a:p>
            <a:pPr marL="457200" indent="-457200" algn="l">
              <a:spcAft>
                <a:spcPts val="1200"/>
              </a:spcAft>
              <a:buFont typeface="Arial" charset="0"/>
              <a:buChar char="•"/>
            </a:pPr>
            <a:r>
              <a:rPr lang="en-US" sz="2600" dirty="0">
                <a:latin typeface="Arial" charset="0"/>
                <a:ea typeface="Arial" charset="0"/>
                <a:cs typeface="Arial" charset="0"/>
              </a:rPr>
              <a:t>Tense relations with parents – must ask parental authorization before starting consultation with a student</a:t>
            </a:r>
          </a:p>
          <a:p>
            <a:pPr marL="457200" indent="-457200" algn="l">
              <a:spcAft>
                <a:spcPts val="1200"/>
              </a:spcAft>
              <a:buFont typeface="Arial" charset="0"/>
              <a:buChar char="•"/>
            </a:pPr>
            <a:r>
              <a:rPr lang="en-US" sz="2600" dirty="0">
                <a:latin typeface="Arial" charset="0"/>
                <a:ea typeface="Arial" charset="0"/>
                <a:cs typeface="Arial" charset="0"/>
              </a:rPr>
              <a:t>Excessive time spent on assessment and diagnosis, as evidenced elsewhere </a:t>
            </a:r>
            <a:r>
              <a:rPr lang="en-US" sz="1800" dirty="0">
                <a:latin typeface="Arial" charset="0"/>
                <a:ea typeface="Arial" charset="0"/>
                <a:cs typeface="Arial" charset="0"/>
              </a:rPr>
              <a:t>(Curtis et al., 2008; </a:t>
            </a:r>
            <a:r>
              <a:rPr lang="en-US" sz="1800" dirty="0" err="1">
                <a:latin typeface="Arial" charset="0"/>
                <a:ea typeface="Arial" charset="0"/>
                <a:cs typeface="Arial" charset="0"/>
              </a:rPr>
              <a:t>Jimerson</a:t>
            </a:r>
            <a:r>
              <a:rPr lang="en-US" sz="1800" dirty="0">
                <a:latin typeface="Arial" charset="0"/>
                <a:ea typeface="Arial" charset="0"/>
                <a:cs typeface="Arial" charset="0"/>
              </a:rPr>
              <a:t> et al., 2007)</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1121871030"/>
      </p:ext>
    </p:extLst>
  </p:cSld>
  <p:clrMapOvr>
    <a:masterClrMapping/>
  </p:clrMapOvr>
  <p:transition xmlns:p14="http://schemas.microsoft.com/office/powerpoint/2010/mai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Most relevant preliminary findings</a:t>
            </a:r>
            <a:endParaRPr lang="en-US" dirty="0">
              <a:latin typeface="Arial" charset="0"/>
              <a:ea typeface="Arial" charset="0"/>
              <a:cs typeface="Arial" charset="0"/>
            </a:endParaRPr>
          </a:p>
        </p:txBody>
      </p:sp>
      <p:sp>
        <p:nvSpPr>
          <p:cNvPr id="135" name="Shape 135"/>
          <p:cNvSpPr/>
          <p:nvPr/>
        </p:nvSpPr>
        <p:spPr>
          <a:xfrm>
            <a:off x="571500" y="2539063"/>
            <a:ext cx="11531622" cy="5365571"/>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200"/>
              </a:spcAft>
              <a:buFont typeface="Arial" charset="0"/>
              <a:buChar char="•"/>
            </a:pPr>
            <a:r>
              <a:rPr lang="en-US" sz="2600" dirty="0">
                <a:latin typeface="Arial" charset="0"/>
                <a:ea typeface="Arial" charset="0"/>
                <a:cs typeface="Arial" charset="0"/>
              </a:rPr>
              <a:t>School psychologists from mainstream schools do not perceive their work as directly connected to students wellbeing; </a:t>
            </a:r>
          </a:p>
          <a:p>
            <a:pPr marL="457200" indent="-457200" algn="l">
              <a:spcAft>
                <a:spcPts val="1200"/>
              </a:spcAft>
              <a:buFont typeface="Arial" charset="0"/>
              <a:buChar char="•"/>
            </a:pPr>
            <a:r>
              <a:rPr lang="en-US" sz="2600" dirty="0">
                <a:latin typeface="Arial" charset="0"/>
                <a:ea typeface="Arial" charset="0"/>
                <a:cs typeface="Arial" charset="0"/>
              </a:rPr>
              <a:t>The integration of the work of school psychologists, including sustain cooperation with other staff members, participation of psychologists in school meetings including parents and students’ gathering is paramount in developing a better awareness of students’ wellbeing;</a:t>
            </a:r>
          </a:p>
          <a:p>
            <a:pPr marL="457200" indent="-457200" algn="l">
              <a:spcAft>
                <a:spcPts val="1200"/>
              </a:spcAft>
              <a:buFont typeface="Arial" charset="0"/>
              <a:buChar char="•"/>
            </a:pPr>
            <a:r>
              <a:rPr lang="en-US" sz="2600" dirty="0">
                <a:latin typeface="Arial" charset="0"/>
                <a:ea typeface="Arial" charset="0"/>
                <a:cs typeface="Arial" charset="0"/>
              </a:rPr>
              <a:t>Imperative need for culturally appropriate material in both Kazakh and Russian languages</a:t>
            </a:r>
          </a:p>
          <a:p>
            <a:pPr marL="457200" indent="-457200" algn="l">
              <a:spcAft>
                <a:spcPts val="1200"/>
              </a:spcAft>
              <a:buFont typeface="Arial" charset="0"/>
              <a:buChar char="•"/>
            </a:pPr>
            <a:r>
              <a:rPr lang="en-US" sz="2600" dirty="0">
                <a:latin typeface="Arial" charset="0"/>
                <a:ea typeface="Arial" charset="0"/>
                <a:cs typeface="Arial" charset="0"/>
              </a:rPr>
              <a:t>Lack of nation wide association of school psychologists prevent practitioners to share common issues and move towards developing a sustainable approach that would be in line with the specific cultural and social environments. </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959861946"/>
      </p:ext>
    </p:extLst>
  </p:cSld>
  <p:clrMapOvr>
    <a:masterClrMapping/>
  </p:clrMapOvr>
  <p:transition xmlns:p14="http://schemas.microsoft.com/office/powerpoint/2010/mai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Future developments</a:t>
            </a:r>
            <a:endParaRPr lang="en-US" dirty="0">
              <a:latin typeface="Arial" charset="0"/>
              <a:ea typeface="Arial" charset="0"/>
              <a:cs typeface="Arial" charset="0"/>
            </a:endParaRPr>
          </a:p>
        </p:txBody>
      </p:sp>
      <p:sp>
        <p:nvSpPr>
          <p:cNvPr id="135" name="Shape 135"/>
          <p:cNvSpPr/>
          <p:nvPr/>
        </p:nvSpPr>
        <p:spPr>
          <a:xfrm>
            <a:off x="571500" y="2608086"/>
            <a:ext cx="12176312" cy="382668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r>
              <a:rPr lang="en-US" sz="2800" dirty="0">
                <a:latin typeface="Arial" charset="0"/>
                <a:ea typeface="Arial" charset="0"/>
                <a:cs typeface="Arial" charset="0"/>
              </a:rPr>
              <a:t>New model to be implemented following the </a:t>
            </a:r>
            <a:r>
              <a:rPr lang="en-US" sz="2800" dirty="0">
                <a:solidFill>
                  <a:srgbClr val="002060"/>
                </a:solidFill>
                <a:latin typeface="Arial" charset="0"/>
                <a:ea typeface="Arial" charset="0"/>
                <a:cs typeface="Arial" charset="0"/>
              </a:rPr>
              <a:t>NIS </a:t>
            </a:r>
            <a:r>
              <a:rPr lang="en-US" sz="2800" dirty="0" smtClean="0">
                <a:solidFill>
                  <a:srgbClr val="002060"/>
                </a:solidFill>
                <a:latin typeface="Arial" charset="0"/>
                <a:ea typeface="Arial" charset="0"/>
                <a:cs typeface="Arial" charset="0"/>
              </a:rPr>
              <a:t>approach</a:t>
            </a:r>
            <a:r>
              <a:rPr lang="en-US" sz="2800" dirty="0" smtClean="0">
                <a:latin typeface="Arial" charset="0"/>
                <a:ea typeface="Arial" charset="0"/>
                <a:cs typeface="Arial" charset="0"/>
              </a:rPr>
              <a:t>:</a:t>
            </a:r>
          </a:p>
          <a:p>
            <a:pPr marL="457200" indent="-457200" algn="l">
              <a:buFont typeface="Arial" charset="0"/>
              <a:buChar char="•"/>
            </a:pPr>
            <a:endParaRPr lang="en-US" sz="2800" dirty="0">
              <a:latin typeface="Arial" charset="0"/>
              <a:ea typeface="Arial" charset="0"/>
              <a:cs typeface="Arial" charset="0"/>
            </a:endParaRPr>
          </a:p>
          <a:p>
            <a:pPr marL="457200" indent="-457200" algn="l">
              <a:spcAft>
                <a:spcPts val="1200"/>
              </a:spcAft>
              <a:buFont typeface="Arial" charset="0"/>
              <a:buChar char="•"/>
            </a:pPr>
            <a:r>
              <a:rPr lang="en-US" sz="2600" dirty="0">
                <a:latin typeface="Arial" charset="0"/>
                <a:ea typeface="Arial" charset="0"/>
                <a:cs typeface="Arial" charset="0"/>
              </a:rPr>
              <a:t>S</a:t>
            </a:r>
            <a:r>
              <a:rPr lang="en-US" sz="2600" dirty="0" smtClean="0">
                <a:latin typeface="Arial" charset="0"/>
                <a:ea typeface="Arial" charset="0"/>
                <a:cs typeface="Arial" charset="0"/>
              </a:rPr>
              <a:t>ystematic </a:t>
            </a:r>
            <a:r>
              <a:rPr lang="en-US" sz="2600" dirty="0">
                <a:latin typeface="Arial" charset="0"/>
                <a:ea typeface="Arial" charset="0"/>
                <a:cs typeface="Arial" charset="0"/>
              </a:rPr>
              <a:t>integration of the school psychologist’s work in the overall structure</a:t>
            </a:r>
          </a:p>
          <a:p>
            <a:pPr marL="457200" indent="-457200" algn="l">
              <a:spcAft>
                <a:spcPts val="1200"/>
              </a:spcAft>
              <a:buFont typeface="Arial" charset="0"/>
              <a:buChar char="•"/>
            </a:pPr>
            <a:r>
              <a:rPr lang="en-US" sz="2600" dirty="0" smtClean="0">
                <a:latin typeface="Arial" charset="0"/>
                <a:ea typeface="Arial" charset="0"/>
                <a:cs typeface="Arial" charset="0"/>
              </a:rPr>
              <a:t>Working </a:t>
            </a:r>
            <a:r>
              <a:rPr lang="en-US" sz="2600" dirty="0">
                <a:latin typeface="Arial" charset="0"/>
                <a:ea typeface="Arial" charset="0"/>
                <a:cs typeface="Arial" charset="0"/>
              </a:rPr>
              <a:t>towards a holistic </a:t>
            </a:r>
            <a:r>
              <a:rPr lang="en-US" sz="2600" dirty="0" smtClean="0">
                <a:latin typeface="Arial" charset="0"/>
                <a:ea typeface="Arial" charset="0"/>
                <a:cs typeface="Arial" charset="0"/>
              </a:rPr>
              <a:t>conceptualization </a:t>
            </a:r>
            <a:r>
              <a:rPr lang="en-US" sz="2600" dirty="0">
                <a:latin typeface="Arial" charset="0"/>
                <a:ea typeface="Arial" charset="0"/>
                <a:cs typeface="Arial" charset="0"/>
              </a:rPr>
              <a:t>of students’ wellbeing </a:t>
            </a:r>
          </a:p>
          <a:p>
            <a:pPr marL="457200" indent="-457200" algn="l">
              <a:spcAft>
                <a:spcPts val="1200"/>
              </a:spcAft>
              <a:buFont typeface="Arial" charset="0"/>
              <a:buChar char="•"/>
            </a:pPr>
            <a:r>
              <a:rPr lang="en-US" sz="2600" dirty="0" smtClean="0">
                <a:latin typeface="Arial" charset="0"/>
                <a:ea typeface="Arial" charset="0"/>
                <a:cs typeface="Arial" charset="0"/>
              </a:rPr>
              <a:t>Awareness </a:t>
            </a:r>
            <a:r>
              <a:rPr lang="en-US" sz="2600" dirty="0">
                <a:latin typeface="Arial" charset="0"/>
                <a:ea typeface="Arial" charset="0"/>
                <a:cs typeface="Arial" charset="0"/>
              </a:rPr>
              <a:t>work towards de-stigmatization of psychological and emotional issues among students </a:t>
            </a:r>
          </a:p>
          <a:p>
            <a:pPr marL="457200" indent="-457200" algn="l">
              <a:spcAft>
                <a:spcPts val="1200"/>
              </a:spcAft>
              <a:buFont typeface="Arial" charset="0"/>
              <a:buChar char="•"/>
            </a:pPr>
            <a:r>
              <a:rPr lang="en-US" sz="2600" dirty="0" smtClean="0">
                <a:latin typeface="Arial" charset="0"/>
                <a:ea typeface="Arial" charset="0"/>
                <a:cs typeface="Arial" charset="0"/>
              </a:rPr>
              <a:t>Providing </a:t>
            </a:r>
            <a:r>
              <a:rPr lang="en-US" sz="2600" dirty="0">
                <a:latin typeface="Arial" charset="0"/>
                <a:ea typeface="Arial" charset="0"/>
                <a:cs typeface="Arial" charset="0"/>
              </a:rPr>
              <a:t>access to  professional development and problem sharing through nation wide meetings</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466004139"/>
      </p:ext>
    </p:extLst>
  </p:cSld>
  <p:clrMapOvr>
    <a:masterClrMapping/>
  </p:clrMapOvr>
  <p:transition xmlns:p14="http://schemas.microsoft.com/office/powerpoint/2010/mai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p:nvPr/>
        </p:nvSpPr>
        <p:spPr>
          <a:xfrm>
            <a:off x="-8467" y="7933267"/>
            <a:ext cx="13021735" cy="1811866"/>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28" name="Shape 128"/>
          <p:cNvSpPr/>
          <p:nvPr/>
        </p:nvSpPr>
        <p:spPr>
          <a:xfrm>
            <a:off x="-8468" y="-16934"/>
            <a:ext cx="13021735" cy="2864445"/>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29" name="Shape 129"/>
          <p:cNvSpPr>
            <a:spLocks noGrp="1"/>
          </p:cNvSpPr>
          <p:nvPr>
            <p:ph type="title"/>
          </p:nvPr>
        </p:nvSpPr>
        <p:spPr>
          <a:xfrm>
            <a:off x="408333" y="3090981"/>
            <a:ext cx="11879481" cy="2662635"/>
          </a:xfrm>
          <a:prstGeom prst="rect">
            <a:avLst/>
          </a:prstGeom>
        </p:spPr>
        <p:txBody>
          <a:bodyPr>
            <a:normAutofit/>
          </a:bodyPr>
          <a:lstStyle>
            <a:lvl1pPr>
              <a:defRPr b="1">
                <a:latin typeface="Helvetica Neue"/>
                <a:ea typeface="Helvetica Neue"/>
                <a:cs typeface="Helvetica Neue"/>
                <a:sym typeface="Helvetica Neue"/>
              </a:defRPr>
            </a:lvl1pPr>
          </a:lstStyle>
          <a:p>
            <a:pPr algn="ctr"/>
            <a:r>
              <a:rPr lang="en-US" dirty="0" smtClean="0">
                <a:latin typeface="Arial" charset="0"/>
                <a:ea typeface="Arial" charset="0"/>
                <a:cs typeface="Arial" charset="0"/>
              </a:rPr>
              <a:t>School Psychology in context:</a:t>
            </a:r>
            <a:br>
              <a:rPr lang="en-US" dirty="0" smtClean="0">
                <a:latin typeface="Arial" charset="0"/>
                <a:ea typeface="Arial" charset="0"/>
                <a:cs typeface="Arial" charset="0"/>
              </a:rPr>
            </a:br>
            <a:r>
              <a:rPr lang="en-US" sz="3800" b="0" dirty="0" smtClean="0">
                <a:solidFill>
                  <a:schemeClr val="tx1"/>
                </a:solidFill>
                <a:latin typeface="Arial" charset="0"/>
                <a:ea typeface="Arial" charset="0"/>
                <a:cs typeface="Arial" charset="0"/>
              </a:rPr>
              <a:t>Perception, challenges, and students’ wellbeing in mainstream Kazakhstani secondary schools</a:t>
            </a:r>
            <a:endParaRPr lang="en-US" sz="3800" b="0" dirty="0">
              <a:solidFill>
                <a:schemeClr val="tx1"/>
              </a:solidFill>
              <a:latin typeface="Arial" charset="0"/>
              <a:ea typeface="Arial" charset="0"/>
              <a:cs typeface="Arial" charset="0"/>
            </a:endParaRPr>
          </a:p>
        </p:txBody>
      </p:sp>
      <p:sp>
        <p:nvSpPr>
          <p:cNvPr id="130" name="Shape 130"/>
          <p:cNvSpPr>
            <a:spLocks noGrp="1"/>
          </p:cNvSpPr>
          <p:nvPr>
            <p:ph type="body" sz="quarter" idx="1"/>
          </p:nvPr>
        </p:nvSpPr>
        <p:spPr>
          <a:xfrm>
            <a:off x="1599570" y="5997086"/>
            <a:ext cx="9805658" cy="1548385"/>
          </a:xfrm>
          <a:prstGeom prst="rect">
            <a:avLst/>
          </a:prstGeom>
        </p:spPr>
        <p:txBody>
          <a:bodyPr>
            <a:normAutofit fontScale="92500" lnSpcReduction="10000"/>
          </a:bodyPr>
          <a:lstStyle/>
          <a:p>
            <a:pPr algn="ctr">
              <a:defRPr sz="3400" i="1">
                <a:solidFill>
                  <a:srgbClr val="000000"/>
                </a:solidFill>
              </a:defRPr>
            </a:pPr>
            <a:r>
              <a:rPr lang="en-GB" sz="3000" dirty="0" smtClean="0">
                <a:solidFill>
                  <a:srgbClr val="002060"/>
                </a:solidFill>
              </a:rPr>
              <a:t>Carole </a:t>
            </a:r>
            <a:r>
              <a:rPr lang="en-GB" sz="3000" dirty="0" err="1" smtClean="0">
                <a:solidFill>
                  <a:srgbClr val="002060"/>
                </a:solidFill>
              </a:rPr>
              <a:t>Faucher</a:t>
            </a:r>
            <a:r>
              <a:rPr lang="en-GB" sz="3000" dirty="0" smtClean="0">
                <a:solidFill>
                  <a:srgbClr val="002060"/>
                </a:solidFill>
              </a:rPr>
              <a:t>, Daniel Torrano, </a:t>
            </a:r>
            <a:r>
              <a:rPr lang="en-GB" sz="3000" dirty="0" err="1" smtClean="0">
                <a:solidFill>
                  <a:srgbClr val="002060"/>
                </a:solidFill>
              </a:rPr>
              <a:t>Madina</a:t>
            </a:r>
            <a:r>
              <a:rPr lang="en-GB" sz="3000" dirty="0" smtClean="0">
                <a:solidFill>
                  <a:srgbClr val="002060"/>
                </a:solidFill>
              </a:rPr>
              <a:t> </a:t>
            </a:r>
            <a:r>
              <a:rPr lang="en-GB" sz="3000" dirty="0" err="1" smtClean="0">
                <a:solidFill>
                  <a:srgbClr val="002060"/>
                </a:solidFill>
              </a:rPr>
              <a:t>Tynybayeva</a:t>
            </a:r>
            <a:r>
              <a:rPr lang="en-GB" sz="3000" dirty="0" smtClean="0">
                <a:solidFill>
                  <a:srgbClr val="002060"/>
                </a:solidFill>
              </a:rPr>
              <a:t>,</a:t>
            </a:r>
          </a:p>
          <a:p>
            <a:pPr algn="ctr">
              <a:defRPr sz="3400" i="1">
                <a:solidFill>
                  <a:srgbClr val="000000"/>
                </a:solidFill>
              </a:defRPr>
            </a:pPr>
            <a:r>
              <a:rPr lang="en-GB" sz="3000" dirty="0" smtClean="0">
                <a:solidFill>
                  <a:srgbClr val="002060"/>
                </a:solidFill>
              </a:rPr>
              <a:t>Anna </a:t>
            </a:r>
            <a:r>
              <a:rPr lang="en-GB" sz="3000" dirty="0" err="1" smtClean="0">
                <a:solidFill>
                  <a:srgbClr val="002060"/>
                </a:solidFill>
              </a:rPr>
              <a:t>CohenMiller</a:t>
            </a:r>
            <a:r>
              <a:rPr lang="en-GB" sz="3000" dirty="0" smtClean="0">
                <a:solidFill>
                  <a:srgbClr val="002060"/>
                </a:solidFill>
              </a:rPr>
              <a:t>, and </a:t>
            </a:r>
            <a:r>
              <a:rPr lang="en-GB" sz="3000" dirty="0" err="1" smtClean="0">
                <a:solidFill>
                  <a:srgbClr val="002060"/>
                </a:solidFill>
              </a:rPr>
              <a:t>Kairat</a:t>
            </a:r>
            <a:r>
              <a:rPr lang="en-GB" sz="3000" dirty="0" smtClean="0">
                <a:solidFill>
                  <a:srgbClr val="002060"/>
                </a:solidFill>
              </a:rPr>
              <a:t> </a:t>
            </a:r>
            <a:r>
              <a:rPr lang="en-GB" sz="3000" dirty="0" err="1" smtClean="0">
                <a:solidFill>
                  <a:srgbClr val="002060"/>
                </a:solidFill>
              </a:rPr>
              <a:t>Kurakbayev</a:t>
            </a:r>
            <a:endParaRPr lang="en-GB" sz="3000" dirty="0" smtClean="0">
              <a:solidFill>
                <a:srgbClr val="002060"/>
              </a:solidFill>
            </a:endParaRPr>
          </a:p>
          <a:p>
            <a:pPr algn="ctr">
              <a:defRPr sz="2500">
                <a:solidFill>
                  <a:srgbClr val="000000"/>
                </a:solidFill>
              </a:defRPr>
            </a:pPr>
            <a:endParaRPr lang="en-GB" dirty="0" smtClean="0">
              <a:solidFill>
                <a:srgbClr val="002060"/>
              </a:solidFill>
            </a:endParaRPr>
          </a:p>
          <a:p>
            <a:pPr algn="ctr">
              <a:defRPr sz="2500">
                <a:solidFill>
                  <a:srgbClr val="000000"/>
                </a:solidFill>
              </a:defRPr>
            </a:pPr>
            <a:r>
              <a:rPr lang="en-GB" dirty="0" err="1" smtClean="0">
                <a:solidFill>
                  <a:srgbClr val="002060"/>
                </a:solidFill>
              </a:rPr>
              <a:t>Nazarbayev</a:t>
            </a:r>
            <a:r>
              <a:rPr lang="en-GB" dirty="0" smtClean="0">
                <a:solidFill>
                  <a:srgbClr val="002060"/>
                </a:solidFill>
              </a:rPr>
              <a:t> University Graduate School of Education</a:t>
            </a:r>
            <a:endParaRPr lang="en-GB" dirty="0">
              <a:solidFill>
                <a:srgbClr val="002060"/>
              </a:solidFill>
            </a:endParaRPr>
          </a:p>
        </p:txBody>
      </p:sp>
    </p:spTree>
    <p:extLst>
      <p:ext uri="{BB962C8B-B14F-4D97-AF65-F5344CB8AC3E}">
        <p14:creationId xmlns:p14="http://schemas.microsoft.com/office/powerpoint/2010/main" val="147029575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Understanding students’ wellbeing in Kazakhstan</a:t>
            </a:r>
            <a:endParaRPr lang="en-US" dirty="0">
              <a:latin typeface="Arial" charset="0"/>
              <a:ea typeface="Arial" charset="0"/>
              <a:cs typeface="Arial" charset="0"/>
            </a:endParaRPr>
          </a:p>
        </p:txBody>
      </p:sp>
      <p:sp>
        <p:nvSpPr>
          <p:cNvPr id="135" name="Shape 135"/>
          <p:cNvSpPr/>
          <p:nvPr/>
        </p:nvSpPr>
        <p:spPr>
          <a:xfrm>
            <a:off x="571500" y="2315698"/>
            <a:ext cx="11544419" cy="570412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r>
              <a:rPr lang="en-GB" sz="2800" b="1" dirty="0">
                <a:solidFill>
                  <a:schemeClr val="tx1"/>
                </a:solidFill>
                <a:latin typeface="Arial" charset="0"/>
                <a:ea typeface="Arial" charset="0"/>
                <a:cs typeface="Arial" charset="0"/>
              </a:rPr>
              <a:t>Phase 1 </a:t>
            </a:r>
            <a:r>
              <a:rPr lang="en-GB" sz="2800" dirty="0">
                <a:solidFill>
                  <a:schemeClr val="tx1"/>
                </a:solidFill>
                <a:latin typeface="Arial" charset="0"/>
                <a:ea typeface="Arial" charset="0"/>
                <a:cs typeface="Arial" charset="0"/>
              </a:rPr>
              <a:t>(May 2015): scoping visit to examine the performance of a UK wellbeing scale and </a:t>
            </a:r>
            <a:r>
              <a:rPr lang="en-GB" sz="2800" b="1" dirty="0">
                <a:solidFill>
                  <a:schemeClr val="tx1"/>
                </a:solidFill>
                <a:latin typeface="Arial" charset="0"/>
                <a:ea typeface="Arial" charset="0"/>
                <a:cs typeface="Arial" charset="0"/>
              </a:rPr>
              <a:t>to conduct the first inquiry into how wellbeing in schools is conceived and </a:t>
            </a:r>
            <a:r>
              <a:rPr lang="en-GB" sz="2800" b="1" dirty="0" smtClean="0">
                <a:solidFill>
                  <a:schemeClr val="tx1"/>
                </a:solidFill>
                <a:latin typeface="Arial" charset="0"/>
                <a:ea typeface="Arial" charset="0"/>
                <a:cs typeface="Arial" charset="0"/>
              </a:rPr>
              <a:t>managed</a:t>
            </a:r>
          </a:p>
          <a:p>
            <a:pPr algn="l"/>
            <a:endParaRPr lang="en-GB" sz="2800" b="1" dirty="0">
              <a:latin typeface="Arial" charset="0"/>
              <a:ea typeface="Arial" charset="0"/>
              <a:cs typeface="Arial" charset="0"/>
            </a:endParaRPr>
          </a:p>
          <a:p>
            <a:pPr algn="l"/>
            <a:r>
              <a:rPr lang="en-GB" sz="2800" b="1" dirty="0">
                <a:solidFill>
                  <a:srgbClr val="3A60FF"/>
                </a:solidFill>
                <a:latin typeface="Arial" charset="0"/>
                <a:ea typeface="Arial" charset="0"/>
                <a:cs typeface="Arial" charset="0"/>
              </a:rPr>
              <a:t>Phase 2 </a:t>
            </a:r>
            <a:r>
              <a:rPr lang="en-GB" sz="2800" dirty="0">
                <a:solidFill>
                  <a:srgbClr val="3A60FF"/>
                </a:solidFill>
                <a:latin typeface="Arial" charset="0"/>
                <a:ea typeface="Arial" charset="0"/>
                <a:cs typeface="Arial" charset="0"/>
              </a:rPr>
              <a:t>(November 2015): </a:t>
            </a:r>
            <a:r>
              <a:rPr lang="en-GB" sz="2800" b="1" dirty="0">
                <a:solidFill>
                  <a:srgbClr val="3A60FF"/>
                </a:solidFill>
                <a:latin typeface="Arial" charset="0"/>
                <a:ea typeface="Arial" charset="0"/>
                <a:cs typeface="Arial" charset="0"/>
              </a:rPr>
              <a:t>application of improved and contextualised wellbeing scale </a:t>
            </a:r>
            <a:r>
              <a:rPr lang="en-GB" sz="2800" dirty="0">
                <a:solidFill>
                  <a:srgbClr val="3A60FF"/>
                </a:solidFill>
                <a:latin typeface="Arial" charset="0"/>
                <a:ea typeface="Arial" charset="0"/>
                <a:cs typeface="Arial" charset="0"/>
              </a:rPr>
              <a:t>and more detailed inquiry into the constructs of wellbeing in </a:t>
            </a:r>
            <a:r>
              <a:rPr lang="en-GB" sz="2800" dirty="0" smtClean="0">
                <a:solidFill>
                  <a:srgbClr val="3A60FF"/>
                </a:solidFill>
                <a:latin typeface="Arial" charset="0"/>
                <a:ea typeface="Arial" charset="0"/>
                <a:cs typeface="Arial" charset="0"/>
              </a:rPr>
              <a:t>Kazakhstan</a:t>
            </a:r>
          </a:p>
          <a:p>
            <a:pPr algn="l"/>
            <a:endParaRPr lang="en-GB" sz="2800" dirty="0">
              <a:solidFill>
                <a:schemeClr val="tx1"/>
              </a:solidFill>
              <a:latin typeface="Arial" charset="0"/>
              <a:ea typeface="Arial" charset="0"/>
              <a:cs typeface="Arial" charset="0"/>
            </a:endParaRPr>
          </a:p>
          <a:p>
            <a:pPr algn="l"/>
            <a:r>
              <a:rPr lang="en-GB" sz="2800" b="1" dirty="0">
                <a:solidFill>
                  <a:schemeClr val="tx1"/>
                </a:solidFill>
                <a:latin typeface="Arial" charset="0"/>
                <a:ea typeface="Arial" charset="0"/>
                <a:cs typeface="Arial" charset="0"/>
              </a:rPr>
              <a:t>Phase 3 </a:t>
            </a:r>
            <a:r>
              <a:rPr lang="en-GB" sz="2800" dirty="0">
                <a:solidFill>
                  <a:schemeClr val="tx1"/>
                </a:solidFill>
                <a:latin typeface="Arial" charset="0"/>
                <a:ea typeface="Arial" charset="0"/>
                <a:cs typeface="Arial" charset="0"/>
              </a:rPr>
              <a:t>(April 2016): </a:t>
            </a:r>
            <a:r>
              <a:rPr lang="en-GB" sz="2800" b="1" dirty="0">
                <a:solidFill>
                  <a:schemeClr val="tx1"/>
                </a:solidFill>
                <a:latin typeface="Arial" charset="0"/>
                <a:ea typeface="Arial" charset="0"/>
                <a:cs typeface="Arial" charset="0"/>
              </a:rPr>
              <a:t>second</a:t>
            </a:r>
            <a:r>
              <a:rPr lang="en-GB" sz="2800" dirty="0">
                <a:solidFill>
                  <a:schemeClr val="tx1"/>
                </a:solidFill>
                <a:latin typeface="Arial" charset="0"/>
                <a:ea typeface="Arial" charset="0"/>
                <a:cs typeface="Arial" charset="0"/>
              </a:rPr>
              <a:t> </a:t>
            </a:r>
            <a:r>
              <a:rPr lang="en-GB" sz="2800" b="1" dirty="0">
                <a:solidFill>
                  <a:schemeClr val="tx1"/>
                </a:solidFill>
                <a:latin typeface="Arial" charset="0"/>
                <a:ea typeface="Arial" charset="0"/>
                <a:cs typeface="Arial" charset="0"/>
              </a:rPr>
              <a:t>application of wellbeing scale </a:t>
            </a:r>
            <a:r>
              <a:rPr lang="en-GB" sz="2800" dirty="0">
                <a:solidFill>
                  <a:schemeClr val="tx1"/>
                </a:solidFill>
                <a:latin typeface="Arial" charset="0"/>
                <a:ea typeface="Arial" charset="0"/>
                <a:cs typeface="Arial" charset="0"/>
              </a:rPr>
              <a:t>to the same students to assess how wellbeing changes over a school </a:t>
            </a:r>
            <a:r>
              <a:rPr lang="en-GB" sz="2800" dirty="0" smtClean="0">
                <a:solidFill>
                  <a:schemeClr val="tx1"/>
                </a:solidFill>
                <a:latin typeface="Arial" charset="0"/>
                <a:ea typeface="Arial" charset="0"/>
                <a:cs typeface="Arial" charset="0"/>
              </a:rPr>
              <a:t>year</a:t>
            </a:r>
          </a:p>
          <a:p>
            <a:pPr algn="l"/>
            <a:endParaRPr lang="en-GB" sz="2800" dirty="0">
              <a:solidFill>
                <a:schemeClr val="tx1"/>
              </a:solidFill>
              <a:latin typeface="Arial" charset="0"/>
              <a:ea typeface="Arial" charset="0"/>
              <a:cs typeface="Arial" charset="0"/>
            </a:endParaRPr>
          </a:p>
          <a:p>
            <a:pPr algn="l"/>
            <a:r>
              <a:rPr lang="en-GB" sz="2800" b="1" dirty="0">
                <a:solidFill>
                  <a:schemeClr val="tx1"/>
                </a:solidFill>
                <a:latin typeface="Arial" charset="0"/>
                <a:ea typeface="Arial" charset="0"/>
                <a:cs typeface="Arial" charset="0"/>
              </a:rPr>
              <a:t>Phase 4 </a:t>
            </a:r>
            <a:r>
              <a:rPr lang="en-GB" sz="2800" dirty="0">
                <a:solidFill>
                  <a:schemeClr val="tx1"/>
                </a:solidFill>
                <a:latin typeface="Arial" charset="0"/>
                <a:ea typeface="Arial" charset="0"/>
                <a:cs typeface="Arial" charset="0"/>
              </a:rPr>
              <a:t>(November 2016): </a:t>
            </a:r>
            <a:r>
              <a:rPr lang="en-GB" sz="2800" b="1" dirty="0">
                <a:solidFill>
                  <a:schemeClr val="tx1"/>
                </a:solidFill>
                <a:latin typeface="Arial" charset="0"/>
                <a:ea typeface="Arial" charset="0"/>
                <a:cs typeface="Arial" charset="0"/>
              </a:rPr>
              <a:t>final application of the wellbeing scale </a:t>
            </a:r>
            <a:r>
              <a:rPr lang="en-GB" sz="2800" dirty="0">
                <a:solidFill>
                  <a:schemeClr val="tx1"/>
                </a:solidFill>
                <a:latin typeface="Arial" charset="0"/>
                <a:ea typeface="Arial" charset="0"/>
                <a:cs typeface="Arial" charset="0"/>
              </a:rPr>
              <a:t>to assess its year-on-year </a:t>
            </a:r>
            <a:r>
              <a:rPr lang="en-GB" sz="2800" dirty="0" smtClean="0">
                <a:solidFill>
                  <a:schemeClr val="tx1"/>
                </a:solidFill>
                <a:latin typeface="Arial" charset="0"/>
                <a:ea typeface="Arial" charset="0"/>
                <a:cs typeface="Arial" charset="0"/>
              </a:rPr>
              <a:t>validity</a:t>
            </a:r>
            <a:endParaRPr lang="en-GB" sz="2800" dirty="0">
              <a:solidFill>
                <a:schemeClr val="tx1"/>
              </a:solidFill>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4989599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Research questions</a:t>
            </a:r>
            <a:endParaRPr lang="en-US" dirty="0">
              <a:latin typeface="Arial" charset="0"/>
              <a:ea typeface="Arial" charset="0"/>
              <a:cs typeface="Arial" charset="0"/>
            </a:endParaRPr>
          </a:p>
        </p:txBody>
      </p:sp>
      <p:sp>
        <p:nvSpPr>
          <p:cNvPr id="135" name="Shape 135"/>
          <p:cNvSpPr/>
          <p:nvPr/>
        </p:nvSpPr>
        <p:spPr>
          <a:xfrm>
            <a:off x="571500" y="2464287"/>
            <a:ext cx="5901018" cy="5704126"/>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buFont typeface="Arial" charset="0"/>
              <a:buChar char="•"/>
            </a:pPr>
            <a:r>
              <a:rPr lang="en-US" sz="2600" dirty="0">
                <a:latin typeface="Arial" charset="0"/>
                <a:ea typeface="Arial" charset="0"/>
                <a:cs typeface="Arial" charset="0"/>
              </a:rPr>
              <a:t>How do school psychologists </a:t>
            </a:r>
            <a:r>
              <a:rPr lang="en-US" sz="2600" dirty="0" smtClean="0">
                <a:latin typeface="Arial" charset="0"/>
                <a:ea typeface="Arial" charset="0"/>
                <a:cs typeface="Arial" charset="0"/>
              </a:rPr>
              <a:t>perceive their role with regards to the promotion of students wellbeing in school settings?</a:t>
            </a:r>
          </a:p>
          <a:p>
            <a:pPr marL="457200" indent="-457200" algn="l">
              <a:buFont typeface="Arial" charset="0"/>
              <a:buChar char="•"/>
            </a:pPr>
            <a:endParaRPr lang="en-US" sz="2600" dirty="0">
              <a:latin typeface="Arial" charset="0"/>
              <a:ea typeface="Arial" charset="0"/>
              <a:cs typeface="Arial" charset="0"/>
            </a:endParaRPr>
          </a:p>
          <a:p>
            <a:pPr marL="457200" indent="-457200" algn="l">
              <a:buFont typeface="Arial" charset="0"/>
              <a:buChar char="•"/>
            </a:pPr>
            <a:r>
              <a:rPr lang="en-US" sz="2600" dirty="0" smtClean="0">
                <a:latin typeface="Arial" charset="0"/>
                <a:ea typeface="Arial" charset="0"/>
                <a:cs typeface="Arial" charset="0"/>
              </a:rPr>
              <a:t>How do school psychologists position themselves professionally at the school, regional, and national levels?</a:t>
            </a:r>
          </a:p>
          <a:p>
            <a:pPr marL="457200" indent="-457200" algn="l">
              <a:buFont typeface="Arial" charset="0"/>
              <a:buChar char="•"/>
            </a:pPr>
            <a:endParaRPr lang="en-US" sz="2600" dirty="0">
              <a:latin typeface="Arial" charset="0"/>
              <a:ea typeface="Arial" charset="0"/>
              <a:cs typeface="Arial" charset="0"/>
            </a:endParaRPr>
          </a:p>
          <a:p>
            <a:pPr marL="457200" indent="-457200" algn="l">
              <a:buFont typeface="Arial" charset="0"/>
              <a:buChar char="•"/>
            </a:pPr>
            <a:r>
              <a:rPr lang="en-US" sz="2600" dirty="0" smtClean="0">
                <a:latin typeface="Arial" charset="0"/>
                <a:ea typeface="Arial" charset="0"/>
                <a:cs typeface="Arial" charset="0"/>
              </a:rPr>
              <a:t>What are most salient challenges school psychologists face in their daily practice to support students’ wellbeing?</a:t>
            </a: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pic>
        <p:nvPicPr>
          <p:cNvPr id="6" name="Content Placeholder 4" descr="IMG_1590 (1).jpg"/>
          <p:cNvPicPr>
            <a:picLocks noChangeAspect="1"/>
          </p:cNvPicPr>
          <p:nvPr/>
        </p:nvPicPr>
        <p:blipFill>
          <a:blip r:embed="rId2" cstate="print">
            <a:extLst>
              <a:ext uri="{28A0092B-C50C-407E-A947-70E740481C1C}">
                <a14:useLocalDpi xmlns:a14="http://schemas.microsoft.com/office/drawing/2010/main" val="0"/>
              </a:ext>
            </a:extLst>
          </a:blip>
          <a:srcRect l="8446" r="8446"/>
          <a:stretch>
            <a:fillRect/>
          </a:stretch>
        </p:blipFill>
        <p:spPr>
          <a:xfrm>
            <a:off x="6877005" y="2462692"/>
            <a:ext cx="5462016" cy="4927666"/>
          </a:xfrm>
          <a:prstGeom prst="rect">
            <a:avLst/>
          </a:prstGeom>
          <a:ln w="12700">
            <a:miter lim="400000"/>
          </a:ln>
        </p:spPr>
      </p:pic>
    </p:spTree>
    <p:extLst>
      <p:ext uri="{BB962C8B-B14F-4D97-AF65-F5344CB8AC3E}">
        <p14:creationId xmlns:p14="http://schemas.microsoft.com/office/powerpoint/2010/main" val="17581939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School psychology in the soviet context</a:t>
            </a:r>
            <a:endParaRPr lang="en-US" dirty="0">
              <a:latin typeface="Arial" charset="0"/>
              <a:ea typeface="Arial" charset="0"/>
              <a:cs typeface="Arial" charset="0"/>
            </a:endParaRPr>
          </a:p>
        </p:txBody>
      </p:sp>
      <p:sp>
        <p:nvSpPr>
          <p:cNvPr id="135" name="Shape 135"/>
          <p:cNvSpPr/>
          <p:nvPr/>
        </p:nvSpPr>
        <p:spPr>
          <a:xfrm>
            <a:off x="571500" y="5281174"/>
            <a:ext cx="12140453" cy="2564805"/>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200"/>
              </a:spcAft>
              <a:buFont typeface="Arial" charset="0"/>
              <a:buChar char="•"/>
            </a:pPr>
            <a:r>
              <a:rPr lang="en-US" sz="2800" dirty="0">
                <a:latin typeface="Arial" charset="0"/>
                <a:ea typeface="Arial" charset="0"/>
                <a:cs typeface="Arial" charset="0"/>
              </a:rPr>
              <a:t>C</a:t>
            </a:r>
            <a:r>
              <a:rPr lang="en-US" sz="2800" dirty="0" smtClean="0">
                <a:latin typeface="Arial" charset="0"/>
                <a:ea typeface="Arial" charset="0"/>
                <a:cs typeface="Arial" charset="0"/>
              </a:rPr>
              <a:t>ontribute </a:t>
            </a:r>
            <a:r>
              <a:rPr lang="en-US" sz="2800" dirty="0">
                <a:latin typeface="Arial" charset="0"/>
                <a:ea typeface="Arial" charset="0"/>
                <a:cs typeface="Arial" charset="0"/>
              </a:rPr>
              <a:t>to </a:t>
            </a:r>
            <a:r>
              <a:rPr lang="en-US" sz="2800" dirty="0" smtClean="0">
                <a:latin typeface="Arial" charset="0"/>
                <a:ea typeface="Arial" charset="0"/>
                <a:cs typeface="Arial" charset="0"/>
              </a:rPr>
              <a:t>improvement </a:t>
            </a:r>
            <a:r>
              <a:rPr lang="en-US" sz="2800" dirty="0">
                <a:latin typeface="Arial" charset="0"/>
                <a:ea typeface="Arial" charset="0"/>
                <a:cs typeface="Arial" charset="0"/>
              </a:rPr>
              <a:t>of education, upbringing and wellbeing of children</a:t>
            </a:r>
            <a:r>
              <a:rPr lang="en-US" sz="2800" dirty="0" smtClean="0">
                <a:latin typeface="Arial" charset="0"/>
                <a:ea typeface="Arial" charset="0"/>
                <a:cs typeface="Arial" charset="0"/>
              </a:rPr>
              <a:t>.</a:t>
            </a:r>
          </a:p>
          <a:p>
            <a:pPr marL="457200" indent="-457200" algn="l">
              <a:spcAft>
                <a:spcPts val="1200"/>
              </a:spcAft>
              <a:buFont typeface="Arial" charset="0"/>
              <a:buChar char="•"/>
            </a:pPr>
            <a:r>
              <a:rPr lang="en-US" sz="2800" dirty="0">
                <a:latin typeface="Arial" charset="0"/>
                <a:ea typeface="Arial" charset="0"/>
                <a:cs typeface="Arial" charset="0"/>
              </a:rPr>
              <a:t>S</a:t>
            </a:r>
            <a:r>
              <a:rPr lang="en-US" sz="2800" dirty="0" smtClean="0">
                <a:latin typeface="Arial" charset="0"/>
                <a:ea typeface="Arial" charset="0"/>
                <a:cs typeface="Arial" charset="0"/>
              </a:rPr>
              <a:t>olid research-based contribution to the study of learning</a:t>
            </a:r>
            <a:r>
              <a:rPr lang="en-US" sz="2800" dirty="0">
                <a:latin typeface="Arial" charset="0"/>
                <a:ea typeface="Arial" charset="0"/>
                <a:cs typeface="Arial" charset="0"/>
              </a:rPr>
              <a:t>, individual differences, </a:t>
            </a:r>
            <a:r>
              <a:rPr lang="en-US" sz="2800" dirty="0" smtClean="0">
                <a:latin typeface="Arial" charset="0"/>
                <a:ea typeface="Arial" charset="0"/>
                <a:cs typeface="Arial" charset="0"/>
              </a:rPr>
              <a:t>special education, </a:t>
            </a:r>
            <a:r>
              <a:rPr lang="en-US" sz="2800" dirty="0">
                <a:latin typeface="Arial" charset="0"/>
                <a:ea typeface="Arial" charset="0"/>
                <a:cs typeface="Arial" charset="0"/>
              </a:rPr>
              <a:t>qualitative and dynamic </a:t>
            </a:r>
            <a:r>
              <a:rPr lang="en-US" sz="2800" dirty="0" smtClean="0">
                <a:latin typeface="Arial" charset="0"/>
                <a:ea typeface="Arial" charset="0"/>
                <a:cs typeface="Arial" charset="0"/>
              </a:rPr>
              <a:t>assessment.</a:t>
            </a:r>
            <a:endParaRPr lang="en-US" sz="2800" dirty="0">
              <a:latin typeface="Arial" charset="0"/>
              <a:ea typeface="Arial" charset="0"/>
              <a:cs typeface="Arial" charset="0"/>
            </a:endParaRPr>
          </a:p>
          <a:p>
            <a:pPr marL="457200" indent="-457200" algn="l">
              <a:spcAft>
                <a:spcPts val="1200"/>
              </a:spcAft>
              <a:buFont typeface="Arial" charset="0"/>
              <a:buChar char="•"/>
            </a:pPr>
            <a:r>
              <a:rPr lang="en-US" sz="2800" dirty="0" smtClean="0">
                <a:latin typeface="Arial" charset="0"/>
                <a:ea typeface="Arial" charset="0"/>
                <a:cs typeface="Arial" charset="0"/>
              </a:rPr>
              <a:t>Challenges at </a:t>
            </a:r>
            <a:r>
              <a:rPr lang="en-US" sz="2800" dirty="0">
                <a:latin typeface="Arial" charset="0"/>
                <a:ea typeface="Arial" charset="0"/>
                <a:cs typeface="Arial" charset="0"/>
              </a:rPr>
              <a:t>the professional, structural, social, and operational levels.</a:t>
            </a:r>
            <a:endParaRPr lang="fr-FR" sz="2800"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3" name="TextBox 2"/>
          <p:cNvSpPr txBox="1"/>
          <p:nvPr/>
        </p:nvSpPr>
        <p:spPr>
          <a:xfrm>
            <a:off x="1004047" y="2172859"/>
            <a:ext cx="261769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mn-lt"/>
                <a:ea typeface="+mn-ea"/>
                <a:cs typeface="+mn-cs"/>
                <a:sym typeface="Helvetica Neue Light"/>
              </a:rPr>
              <a:t>1920s</a:t>
            </a:r>
            <a:endParaRPr kumimoji="0" 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9" name="TextBox 8"/>
          <p:cNvSpPr txBox="1"/>
          <p:nvPr/>
        </p:nvSpPr>
        <p:spPr>
          <a:xfrm>
            <a:off x="4285129" y="2209005"/>
            <a:ext cx="3612776"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smtClean="0">
                <a:ln>
                  <a:noFill/>
                </a:ln>
                <a:solidFill>
                  <a:srgbClr val="000000"/>
                </a:solidFill>
                <a:effectLst/>
                <a:uFillTx/>
                <a:latin typeface="+mn-lt"/>
                <a:ea typeface="+mn-ea"/>
                <a:cs typeface="+mn-cs"/>
                <a:sym typeface="Helvetica Neue Light"/>
              </a:rPr>
              <a:t>1920s</a:t>
            </a:r>
            <a:r>
              <a:rPr kumimoji="0" lang="en-US" sz="3600" b="0" i="0" u="none" strike="noStrike" cap="none" spc="0" normalizeH="0" smtClean="0">
                <a:ln>
                  <a:noFill/>
                </a:ln>
                <a:solidFill>
                  <a:srgbClr val="000000"/>
                </a:solidFill>
                <a:effectLst/>
                <a:uFillTx/>
                <a:latin typeface="+mn-lt"/>
                <a:ea typeface="+mn-ea"/>
                <a:cs typeface="+mn-cs"/>
                <a:sym typeface="Helvetica Neue Light"/>
              </a:rPr>
              <a:t> – 1980s</a:t>
            </a:r>
            <a:endParaRPr kumimoji="0" 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10" name="TextBox 9"/>
          <p:cNvSpPr txBox="1"/>
          <p:nvPr/>
        </p:nvSpPr>
        <p:spPr>
          <a:xfrm>
            <a:off x="8794377" y="2165738"/>
            <a:ext cx="261769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000000"/>
                </a:solidFill>
                <a:effectLst/>
                <a:uFillTx/>
                <a:latin typeface="+mn-lt"/>
                <a:ea typeface="+mn-ea"/>
                <a:cs typeface="+mn-cs"/>
                <a:sym typeface="Helvetica Neue Light"/>
              </a:rPr>
              <a:t>1980s</a:t>
            </a:r>
            <a:endParaRPr kumimoji="0" 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4" name="TextBox 3"/>
          <p:cNvSpPr txBox="1"/>
          <p:nvPr/>
        </p:nvSpPr>
        <p:spPr>
          <a:xfrm>
            <a:off x="159123" y="3664601"/>
            <a:ext cx="4143935"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000000"/>
                </a:solidFill>
                <a:effectLst/>
                <a:uFillTx/>
                <a:latin typeface="Arial" charset="0"/>
                <a:ea typeface="Arial" charset="0"/>
                <a:cs typeface="Arial" charset="0"/>
                <a:sym typeface="Helvetica Neue Light"/>
              </a:rPr>
              <a:t>“Golden</a:t>
            </a:r>
            <a:r>
              <a:rPr kumimoji="0" lang="en-US" sz="2000" b="0" i="0" u="none" strike="noStrike" cap="none" spc="0" normalizeH="0" dirty="0" smtClean="0">
                <a:ln>
                  <a:noFill/>
                </a:ln>
                <a:solidFill>
                  <a:srgbClr val="000000"/>
                </a:solidFill>
                <a:effectLst/>
                <a:uFillTx/>
                <a:latin typeface="Arial" charset="0"/>
                <a:ea typeface="Arial" charset="0"/>
                <a:cs typeface="Arial" charset="0"/>
                <a:sym typeface="Helvetica Neue Light"/>
              </a:rPr>
              <a:t> years”; development of different currents of thought; </a:t>
            </a:r>
            <a:r>
              <a:rPr lang="en-US" sz="2000" i="1" dirty="0" err="1">
                <a:latin typeface="Arial" charset="0"/>
                <a:ea typeface="Arial" charset="0"/>
                <a:cs typeface="Arial" charset="0"/>
              </a:rPr>
              <a:t>p</a:t>
            </a:r>
            <a:r>
              <a:rPr kumimoji="0" lang="en-US" sz="2000" b="0" i="1" u="none" strike="noStrike" cap="none" spc="0" normalizeH="0" dirty="0" err="1" smtClean="0">
                <a:ln>
                  <a:noFill/>
                </a:ln>
                <a:solidFill>
                  <a:srgbClr val="000000"/>
                </a:solidFill>
                <a:effectLst/>
                <a:uFillTx/>
                <a:latin typeface="Arial" charset="0"/>
                <a:ea typeface="Arial" charset="0"/>
                <a:cs typeface="Arial" charset="0"/>
                <a:sym typeface="Helvetica Neue Light"/>
              </a:rPr>
              <a:t>edology</a:t>
            </a:r>
            <a:endParaRPr kumimoji="0" lang="en-US" sz="2000" b="0" i="0" u="none" strike="noStrike" cap="none" spc="0" normalizeH="0" baseline="0" dirty="0">
              <a:ln>
                <a:noFill/>
              </a:ln>
              <a:solidFill>
                <a:srgbClr val="000000"/>
              </a:solidFill>
              <a:effectLst/>
              <a:uFillTx/>
              <a:latin typeface="Arial" charset="0"/>
              <a:ea typeface="Arial" charset="0"/>
              <a:cs typeface="Arial" charset="0"/>
              <a:sym typeface="Helvetica Neue Light"/>
            </a:endParaRPr>
          </a:p>
        </p:txBody>
      </p:sp>
      <p:sp>
        <p:nvSpPr>
          <p:cNvPr id="12" name="TextBox 11"/>
          <p:cNvSpPr txBox="1"/>
          <p:nvPr/>
        </p:nvSpPr>
        <p:spPr>
          <a:xfrm>
            <a:off x="4019546" y="3666320"/>
            <a:ext cx="4143935"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i="1" dirty="0" err="1" smtClean="0">
                <a:latin typeface="Arial" charset="0"/>
                <a:ea typeface="Arial" charset="0"/>
                <a:cs typeface="Arial" charset="0"/>
              </a:rPr>
              <a:t>Pedology</a:t>
            </a:r>
            <a:r>
              <a:rPr lang="en-US" sz="2000" dirty="0" smtClean="0">
                <a:latin typeface="Arial" charset="0"/>
                <a:ea typeface="Arial" charset="0"/>
                <a:cs typeface="Arial" charset="0"/>
              </a:rPr>
              <a:t> banned; ideological control; Marxist principles for research</a:t>
            </a:r>
            <a:endParaRPr kumimoji="0" lang="en-US" sz="2000" b="0" i="0" u="none" strike="noStrike" cap="none" spc="0" normalizeH="0" baseline="0" dirty="0">
              <a:ln>
                <a:noFill/>
              </a:ln>
              <a:solidFill>
                <a:srgbClr val="000000"/>
              </a:solidFill>
              <a:effectLst/>
              <a:uFillTx/>
              <a:latin typeface="Arial" charset="0"/>
              <a:ea typeface="Arial" charset="0"/>
              <a:cs typeface="Arial" charset="0"/>
              <a:sym typeface="Helvetica Neue Light"/>
            </a:endParaRPr>
          </a:p>
        </p:txBody>
      </p:sp>
      <p:sp>
        <p:nvSpPr>
          <p:cNvPr id="13" name="TextBox 12"/>
          <p:cNvSpPr txBox="1"/>
          <p:nvPr/>
        </p:nvSpPr>
        <p:spPr>
          <a:xfrm>
            <a:off x="8085043" y="3664601"/>
            <a:ext cx="4143935"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smtClean="0">
                <a:latin typeface="Arial" charset="0"/>
                <a:ea typeface="Arial" charset="0"/>
                <a:cs typeface="Arial" charset="0"/>
              </a:rPr>
              <a:t>Perestroika and glasnost; renewed interest in school psychology;</a:t>
            </a:r>
          </a:p>
          <a:p>
            <a:pPr marL="0" marR="0" indent="0" algn="ctr" defTabSz="584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smtClean="0">
                <a:ln>
                  <a:noFill/>
                </a:ln>
                <a:solidFill>
                  <a:srgbClr val="000000"/>
                </a:solidFill>
                <a:effectLst/>
                <a:uFillTx/>
                <a:latin typeface="Arial" charset="0"/>
                <a:ea typeface="Arial" charset="0"/>
                <a:cs typeface="Arial" charset="0"/>
                <a:sym typeface="Helvetica Neue Light"/>
              </a:rPr>
              <a:t>“search for an identity”</a:t>
            </a:r>
            <a:endParaRPr kumimoji="0" lang="en-US" sz="2000" b="0" i="0" u="none" strike="noStrike" cap="none" spc="0" normalizeH="0" baseline="0" dirty="0">
              <a:ln>
                <a:noFill/>
              </a:ln>
              <a:solidFill>
                <a:srgbClr val="000000"/>
              </a:solidFill>
              <a:effectLst/>
              <a:uFillTx/>
              <a:latin typeface="Arial" charset="0"/>
              <a:ea typeface="Arial" charset="0"/>
              <a:cs typeface="Arial" charset="0"/>
              <a:sym typeface="Helvetica Neue Light"/>
            </a:endParaRPr>
          </a:p>
        </p:txBody>
      </p:sp>
      <p:sp>
        <p:nvSpPr>
          <p:cNvPr id="6" name="Rectangle 5"/>
          <p:cNvSpPr/>
          <p:nvPr/>
        </p:nvSpPr>
        <p:spPr>
          <a:xfrm>
            <a:off x="0" y="3099817"/>
            <a:ext cx="13004800" cy="218264"/>
          </a:xfrm>
          <a:prstGeom prst="rect">
            <a:avLst/>
          </a:prstGeom>
          <a:solidFill>
            <a:srgbClr val="3A60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17" name="Oval 16"/>
          <p:cNvSpPr/>
          <p:nvPr/>
        </p:nvSpPr>
        <p:spPr>
          <a:xfrm>
            <a:off x="1882587" y="2797768"/>
            <a:ext cx="860612" cy="836430"/>
          </a:xfrm>
          <a:prstGeom prst="ellipse">
            <a:avLst/>
          </a:prstGeom>
          <a:solidFill>
            <a:srgbClr val="3A60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18" name="Oval 17"/>
          <p:cNvSpPr/>
          <p:nvPr/>
        </p:nvSpPr>
        <p:spPr>
          <a:xfrm>
            <a:off x="5661211" y="2759684"/>
            <a:ext cx="860612" cy="836430"/>
          </a:xfrm>
          <a:prstGeom prst="ellipse">
            <a:avLst/>
          </a:prstGeom>
          <a:solidFill>
            <a:srgbClr val="3A60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19" name="Oval 18"/>
          <p:cNvSpPr/>
          <p:nvPr/>
        </p:nvSpPr>
        <p:spPr>
          <a:xfrm>
            <a:off x="9672918" y="2768149"/>
            <a:ext cx="860612" cy="836430"/>
          </a:xfrm>
          <a:prstGeom prst="ellipse">
            <a:avLst/>
          </a:prstGeom>
          <a:solidFill>
            <a:srgbClr val="3A60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14" name="Oval 13"/>
          <p:cNvSpPr/>
          <p:nvPr/>
        </p:nvSpPr>
        <p:spPr>
          <a:xfrm>
            <a:off x="2087656" y="2984716"/>
            <a:ext cx="450476" cy="463216"/>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22" name="Oval 21"/>
          <p:cNvSpPr/>
          <p:nvPr/>
        </p:nvSpPr>
        <p:spPr>
          <a:xfrm>
            <a:off x="5866278" y="2941278"/>
            <a:ext cx="450476" cy="463216"/>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
        <p:nvSpPr>
          <p:cNvPr id="23" name="Oval 22"/>
          <p:cNvSpPr/>
          <p:nvPr/>
        </p:nvSpPr>
        <p:spPr>
          <a:xfrm>
            <a:off x="9860057" y="2956928"/>
            <a:ext cx="450476" cy="463216"/>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FFFFFF"/>
              </a:solidFill>
              <a:effectLst/>
              <a:uFillTx/>
              <a:latin typeface="+mn-lt"/>
              <a:ea typeface="+mn-ea"/>
              <a:cs typeface="+mn-cs"/>
              <a:sym typeface="Helvetica Neue Light"/>
            </a:endParaRPr>
          </a:p>
        </p:txBody>
      </p:sp>
    </p:spTree>
    <p:extLst>
      <p:ext uri="{BB962C8B-B14F-4D97-AF65-F5344CB8AC3E}">
        <p14:creationId xmlns:p14="http://schemas.microsoft.com/office/powerpoint/2010/main" val="15292399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Role of school psychologist in modern Kazakhstan</a:t>
            </a:r>
            <a:endParaRPr lang="en-US" dirty="0">
              <a:latin typeface="Arial" charset="0"/>
              <a:ea typeface="Arial" charset="0"/>
              <a:cs typeface="Arial" charset="0"/>
            </a:endParaRPr>
          </a:p>
        </p:txBody>
      </p:sp>
      <p:sp>
        <p:nvSpPr>
          <p:cNvPr id="135" name="Shape 135"/>
          <p:cNvSpPr/>
          <p:nvPr/>
        </p:nvSpPr>
        <p:spPr>
          <a:xfrm>
            <a:off x="571500" y="2606091"/>
            <a:ext cx="11781865" cy="4688463"/>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spcAft>
                <a:spcPts val="1800"/>
              </a:spcAft>
            </a:pPr>
            <a:r>
              <a:rPr lang="en-US" sz="3000" dirty="0" smtClean="0">
                <a:solidFill>
                  <a:schemeClr val="tx1"/>
                </a:solidFill>
                <a:latin typeface="Arial" charset="0"/>
                <a:ea typeface="Arial" charset="0"/>
                <a:cs typeface="Arial" charset="0"/>
              </a:rPr>
              <a:t>Called Pedagogue-psychologists</a:t>
            </a:r>
          </a:p>
          <a:p>
            <a:pPr marL="457200" indent="-457200" algn="l">
              <a:spcAft>
                <a:spcPts val="1800"/>
              </a:spcAft>
              <a:buFont typeface="Arial" charset="0"/>
              <a:buChar char="•"/>
            </a:pPr>
            <a:r>
              <a:rPr lang="en-US" sz="2600" dirty="0" smtClean="0">
                <a:latin typeface="Arial" charset="0"/>
                <a:ea typeface="Arial" charset="0"/>
                <a:cs typeface="Arial" charset="0"/>
              </a:rPr>
              <a:t>To foresee psychological and social wellbeing (</a:t>
            </a:r>
            <a:r>
              <a:rPr lang="en-US" sz="2600" i="1" dirty="0" err="1" smtClean="0">
                <a:latin typeface="Arial" charset="0"/>
                <a:ea typeface="Arial" charset="0"/>
                <a:cs typeface="Arial" charset="0"/>
              </a:rPr>
              <a:t>blagopoluchiye</a:t>
            </a:r>
            <a:r>
              <a:rPr lang="en-US" sz="2600" dirty="0" smtClean="0">
                <a:latin typeface="Arial" charset="0"/>
                <a:ea typeface="Arial" charset="0"/>
                <a:cs typeface="Arial" charset="0"/>
              </a:rPr>
              <a:t>) of students, including providing support to students, parents and teachers in finding concrete solutions to psychological problems.</a:t>
            </a:r>
          </a:p>
          <a:p>
            <a:pPr marL="457200" indent="-457200" algn="l">
              <a:spcAft>
                <a:spcPts val="1800"/>
              </a:spcAft>
              <a:buFont typeface="Arial" charset="0"/>
              <a:buChar char="•"/>
            </a:pPr>
            <a:r>
              <a:rPr lang="en-US" sz="2600" dirty="0">
                <a:latin typeface="Arial" charset="0"/>
                <a:ea typeface="Arial" charset="0"/>
                <a:cs typeface="Arial" charset="0"/>
              </a:rPr>
              <a:t>D</a:t>
            </a:r>
            <a:r>
              <a:rPr lang="en-US" sz="2600" dirty="0" smtClean="0">
                <a:latin typeface="Arial" charset="0"/>
                <a:ea typeface="Arial" charset="0"/>
                <a:cs typeface="Arial" charset="0"/>
              </a:rPr>
              <a:t>iagnosis for different purposes; participate in the planning and development of corrective programs related to educational activities;</a:t>
            </a:r>
          </a:p>
          <a:p>
            <a:pPr marL="457200" indent="-457200" algn="l">
              <a:spcAft>
                <a:spcPts val="1800"/>
              </a:spcAft>
              <a:buFont typeface="Arial" charset="0"/>
              <a:buChar char="•"/>
            </a:pPr>
            <a:r>
              <a:rPr lang="en-US" sz="2600" dirty="0" smtClean="0">
                <a:latin typeface="Arial" charset="0"/>
                <a:ea typeface="Arial" charset="0"/>
                <a:cs typeface="Arial" charset="0"/>
              </a:rPr>
              <a:t>Support the development of gifted children;</a:t>
            </a:r>
          </a:p>
          <a:p>
            <a:pPr marL="457200" indent="-457200" algn="l">
              <a:spcAft>
                <a:spcPts val="1800"/>
              </a:spcAft>
              <a:buFont typeface="Arial" charset="0"/>
              <a:buChar char="•"/>
            </a:pPr>
            <a:r>
              <a:rPr lang="en-US" sz="2600" dirty="0">
                <a:latin typeface="Arial" charset="0"/>
                <a:ea typeface="Arial" charset="0"/>
                <a:cs typeface="Arial" charset="0"/>
              </a:rPr>
              <a:t>E</a:t>
            </a:r>
            <a:r>
              <a:rPr lang="en-US" sz="2600" dirty="0" smtClean="0">
                <a:latin typeface="Arial" charset="0"/>
                <a:ea typeface="Arial" charset="0"/>
                <a:cs typeface="Arial" charset="0"/>
              </a:rPr>
              <a:t>nsure the protection of children’s rights according to the UN Convention on the Rights of the Child.  </a:t>
            </a:r>
            <a:endParaRPr lang="en-US" sz="2600"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2" name="Rectangle 1"/>
          <p:cNvSpPr/>
          <p:nvPr/>
        </p:nvSpPr>
        <p:spPr>
          <a:xfrm>
            <a:off x="6155765" y="7677821"/>
            <a:ext cx="6502400" cy="400110"/>
          </a:xfrm>
          <a:prstGeom prst="rect">
            <a:avLst/>
          </a:prstGeom>
        </p:spPr>
        <p:txBody>
          <a:bodyPr>
            <a:spAutoFit/>
          </a:bodyPr>
          <a:lstStyle/>
          <a:p>
            <a:pPr algn="r"/>
            <a:r>
              <a:rPr lang="en-US" sz="2000" dirty="0" smtClean="0">
                <a:latin typeface="Arial" charset="0"/>
                <a:ea typeface="Arial" charset="0"/>
                <a:cs typeface="Arial" charset="0"/>
              </a:rPr>
              <a:t>Ministry of Education and Science (2009</a:t>
            </a:r>
            <a:r>
              <a:rPr lang="en-US" sz="2000" dirty="0">
                <a:latin typeface="Arial" charset="0"/>
                <a:ea typeface="Arial" charset="0"/>
                <a:cs typeface="Arial" charset="0"/>
              </a:rPr>
              <a:t>)</a:t>
            </a:r>
            <a:endParaRPr lang="en-US" sz="2000" dirty="0"/>
          </a:p>
        </p:txBody>
      </p:sp>
    </p:spTree>
    <p:extLst>
      <p:ext uri="{BB962C8B-B14F-4D97-AF65-F5344CB8AC3E}">
        <p14:creationId xmlns:p14="http://schemas.microsoft.com/office/powerpoint/2010/main" val="126305298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fontScale="90000"/>
          </a:bodyPr>
          <a:lstStyle>
            <a:lvl1pPr>
              <a:defRPr sz="4600">
                <a:solidFill>
                  <a:srgbClr val="FFFFFF"/>
                </a:solidFill>
              </a:defRPr>
            </a:lvl1pPr>
          </a:lstStyle>
          <a:p>
            <a:r>
              <a:rPr lang="en-US" dirty="0" smtClean="0">
                <a:latin typeface="Arial" charset="0"/>
                <a:ea typeface="Arial" charset="0"/>
                <a:cs typeface="Arial" charset="0"/>
              </a:rPr>
              <a:t>Conditions that affect school psychologists’ work</a:t>
            </a:r>
            <a:endParaRPr lang="en-US"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graphicFrame>
        <p:nvGraphicFramePr>
          <p:cNvPr id="6" name="Content Placeholder 5"/>
          <p:cNvGraphicFramePr>
            <a:graphicFrameLocks/>
          </p:cNvGraphicFramePr>
          <p:nvPr>
            <p:extLst>
              <p:ext uri="{D42A27DB-BD31-4B8C-83A1-F6EECF244321}">
                <p14:modId xmlns:p14="http://schemas.microsoft.com/office/powerpoint/2010/main" val="140133768"/>
              </p:ext>
            </p:extLst>
          </p:nvPr>
        </p:nvGraphicFramePr>
        <p:xfrm>
          <a:off x="381298" y="2074335"/>
          <a:ext cx="5743787" cy="4936066"/>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7"/>
          <p:cNvSpPr txBox="1">
            <a:spLocks/>
          </p:cNvSpPr>
          <p:nvPr/>
        </p:nvSpPr>
        <p:spPr>
          <a:xfrm>
            <a:off x="6341831" y="3362772"/>
            <a:ext cx="5599157" cy="4811325"/>
          </a:xfrm>
          <a:prstGeom prst="rect">
            <a:avLst/>
          </a:prstGeom>
          <a:ln w="12700">
            <a:miter lim="400000"/>
          </a:ln>
        </p:spPr>
        <p:txBody>
          <a:bodyPr wrap="none" lIns="50800" tIns="50800" rIns="50800" bIns="50800">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lvl9pPr>
          </a:lstStyle>
          <a:p>
            <a:endParaRPr lang="en-US" sz="3413" dirty="0"/>
          </a:p>
        </p:txBody>
      </p:sp>
      <p:sp>
        <p:nvSpPr>
          <p:cNvPr id="2" name="Rectangle 1"/>
          <p:cNvSpPr/>
          <p:nvPr/>
        </p:nvSpPr>
        <p:spPr>
          <a:xfrm>
            <a:off x="381298" y="7311437"/>
            <a:ext cx="6428398" cy="1015663"/>
          </a:xfrm>
          <a:prstGeom prst="rect">
            <a:avLst/>
          </a:prstGeom>
        </p:spPr>
        <p:txBody>
          <a:bodyPr wrap="square">
            <a:spAutoFit/>
          </a:bodyPr>
          <a:lstStyle/>
          <a:p>
            <a:pPr algn="l"/>
            <a:r>
              <a:rPr lang="en-US" sz="2000" i="1" dirty="0" smtClean="0">
                <a:latin typeface="Arial" charset="0"/>
                <a:ea typeface="Arial" charset="0"/>
                <a:cs typeface="Arial" charset="0"/>
              </a:rPr>
              <a:t>Note</a:t>
            </a:r>
            <a:r>
              <a:rPr lang="en-US" sz="2000" dirty="0" smtClean="0">
                <a:latin typeface="Arial" charset="0"/>
                <a:ea typeface="Arial" charset="0"/>
                <a:cs typeface="Arial" charset="0"/>
              </a:rPr>
              <a:t>. Approximately </a:t>
            </a:r>
            <a:r>
              <a:rPr lang="en-US" sz="2000" dirty="0">
                <a:latin typeface="Arial" charset="0"/>
                <a:ea typeface="Arial" charset="0"/>
                <a:cs typeface="Arial" charset="0"/>
              </a:rPr>
              <a:t>1100 schools in need of full or major </a:t>
            </a:r>
            <a:r>
              <a:rPr lang="en-US" sz="2000" dirty="0" smtClean="0">
                <a:latin typeface="Arial" charset="0"/>
                <a:ea typeface="Arial" charset="0"/>
                <a:cs typeface="Arial" charset="0"/>
              </a:rPr>
              <a:t>repair; 171 </a:t>
            </a:r>
            <a:r>
              <a:rPr lang="en-US" sz="2000" dirty="0">
                <a:latin typeface="Arial" charset="0"/>
                <a:ea typeface="Arial" charset="0"/>
                <a:cs typeface="Arial" charset="0"/>
              </a:rPr>
              <a:t>schools use a 3-shift schedule to address lack of </a:t>
            </a:r>
            <a:r>
              <a:rPr lang="en-US" sz="2000" dirty="0" smtClean="0">
                <a:latin typeface="Arial" charset="0"/>
                <a:ea typeface="Arial" charset="0"/>
                <a:cs typeface="Arial" charset="0"/>
              </a:rPr>
              <a:t>facilities/instructors</a:t>
            </a:r>
            <a:endParaRPr lang="en-US" sz="2000" dirty="0">
              <a:latin typeface="Arial" charset="0"/>
              <a:ea typeface="Arial" charset="0"/>
              <a:cs typeface="Arial" charset="0"/>
            </a:endParaRPr>
          </a:p>
        </p:txBody>
      </p:sp>
      <p:sp>
        <p:nvSpPr>
          <p:cNvPr id="3" name="Rectangle 2"/>
          <p:cNvSpPr/>
          <p:nvPr/>
        </p:nvSpPr>
        <p:spPr>
          <a:xfrm>
            <a:off x="6619241" y="2310068"/>
            <a:ext cx="6150988" cy="5509200"/>
          </a:xfrm>
          <a:prstGeom prst="rect">
            <a:avLst/>
          </a:prstGeom>
        </p:spPr>
        <p:txBody>
          <a:bodyPr wrap="square">
            <a:spAutoFit/>
          </a:bodyPr>
          <a:lstStyle/>
          <a:p>
            <a:pPr marL="457200" indent="-457200" algn="l">
              <a:spcAft>
                <a:spcPts val="1200"/>
              </a:spcAft>
              <a:buFont typeface="Arial" charset="0"/>
              <a:buChar char="•"/>
            </a:pPr>
            <a:r>
              <a:rPr lang="en-US" sz="2400" dirty="0">
                <a:latin typeface="Arial" charset="0"/>
                <a:ea typeface="Arial" charset="0"/>
                <a:cs typeface="Arial" charset="0"/>
              </a:rPr>
              <a:t>Major ongoing educational </a:t>
            </a:r>
            <a:r>
              <a:rPr lang="en-US" sz="2400" dirty="0" smtClean="0">
                <a:latin typeface="Arial" charset="0"/>
                <a:ea typeface="Arial" charset="0"/>
                <a:cs typeface="Arial" charset="0"/>
              </a:rPr>
              <a:t>reforms (implementation of </a:t>
            </a:r>
            <a:r>
              <a:rPr lang="en-US" sz="2400" dirty="0">
                <a:latin typeface="Arial" charset="0"/>
                <a:ea typeface="Arial" charset="0"/>
                <a:cs typeface="Arial" charset="0"/>
              </a:rPr>
              <a:t>a trilingual policy</a:t>
            </a:r>
            <a:r>
              <a:rPr lang="en-US" sz="2400" dirty="0" smtClean="0">
                <a:latin typeface="Arial" charset="0"/>
                <a:ea typeface="Arial" charset="0"/>
                <a:cs typeface="Arial" charset="0"/>
              </a:rPr>
              <a:t>; inclusive education policy)</a:t>
            </a:r>
            <a:endParaRPr lang="en-US" sz="2400" dirty="0">
              <a:latin typeface="Arial" charset="0"/>
              <a:ea typeface="Arial" charset="0"/>
              <a:cs typeface="Arial" charset="0"/>
            </a:endParaRPr>
          </a:p>
          <a:p>
            <a:pPr marL="457200" indent="-457200" algn="l">
              <a:spcAft>
                <a:spcPts val="1200"/>
              </a:spcAft>
              <a:buFont typeface="Arial" charset="0"/>
              <a:buChar char="•"/>
            </a:pPr>
            <a:r>
              <a:rPr lang="en-US" sz="2400" dirty="0">
                <a:latin typeface="Arial" charset="0"/>
                <a:ea typeface="Arial" charset="0"/>
                <a:cs typeface="Arial" charset="0"/>
              </a:rPr>
              <a:t>Growing economic disparities between rural and urban areas as well as among districts in cities; </a:t>
            </a:r>
          </a:p>
          <a:p>
            <a:pPr marL="457200" indent="-457200" algn="l">
              <a:spcAft>
                <a:spcPts val="1200"/>
              </a:spcAft>
              <a:buFont typeface="Arial" charset="0"/>
              <a:buChar char="•"/>
            </a:pPr>
            <a:r>
              <a:rPr lang="en-US" sz="2400" dirty="0">
                <a:latin typeface="Arial" charset="0"/>
                <a:ea typeface="Arial" charset="0"/>
                <a:cs typeface="Arial" charset="0"/>
              </a:rPr>
              <a:t>Increasing competition for entrance at best universities and stress generated by the Unified National Testing (UNT);</a:t>
            </a:r>
          </a:p>
          <a:p>
            <a:pPr marL="457200" indent="-457200" algn="l">
              <a:spcAft>
                <a:spcPts val="1200"/>
              </a:spcAft>
              <a:buFont typeface="Arial" charset="0"/>
              <a:buChar char="•"/>
            </a:pPr>
            <a:r>
              <a:rPr lang="en-US" sz="2400" dirty="0">
                <a:latin typeface="Arial" charset="0"/>
                <a:ea typeface="Arial" charset="0"/>
                <a:cs typeface="Arial" charset="0"/>
              </a:rPr>
              <a:t>Lack of access to recreational facilities in remote </a:t>
            </a:r>
            <a:r>
              <a:rPr lang="en-US" sz="2400" dirty="0" smtClean="0">
                <a:latin typeface="Arial" charset="0"/>
                <a:ea typeface="Arial" charset="0"/>
                <a:cs typeface="Arial" charset="0"/>
              </a:rPr>
              <a:t>regions. In </a:t>
            </a:r>
            <a:r>
              <a:rPr lang="en-US" sz="2400" dirty="0">
                <a:latin typeface="Arial" charset="0"/>
                <a:ea typeface="Arial" charset="0"/>
                <a:cs typeface="Arial" charset="0"/>
              </a:rPr>
              <a:t>specific regions: environmental hazards, harsh climatic conditions.</a:t>
            </a:r>
          </a:p>
        </p:txBody>
      </p:sp>
    </p:spTree>
    <p:extLst>
      <p:ext uri="{BB962C8B-B14F-4D97-AF65-F5344CB8AC3E}">
        <p14:creationId xmlns:p14="http://schemas.microsoft.com/office/powerpoint/2010/main" val="918494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Scholarly significance</a:t>
            </a:r>
            <a:endParaRPr lang="en-US" dirty="0">
              <a:latin typeface="Arial" charset="0"/>
              <a:ea typeface="Arial" charset="0"/>
              <a:cs typeface="Arial" charset="0"/>
            </a:endParaRPr>
          </a:p>
        </p:txBody>
      </p:sp>
      <p:sp>
        <p:nvSpPr>
          <p:cNvPr id="135" name="Shape 135"/>
          <p:cNvSpPr/>
          <p:nvPr/>
        </p:nvSpPr>
        <p:spPr>
          <a:xfrm>
            <a:off x="571500" y="2315699"/>
            <a:ext cx="11781865" cy="4673074"/>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spcAft>
                <a:spcPts val="1800"/>
              </a:spcAft>
              <a:buFont typeface="Arial" charset="0"/>
              <a:buChar char="•"/>
            </a:pPr>
            <a:r>
              <a:rPr lang="en-US" sz="2800" dirty="0">
                <a:latin typeface="Arial" charset="0"/>
                <a:ea typeface="Arial" charset="0"/>
                <a:cs typeface="Arial" charset="0"/>
              </a:rPr>
              <a:t>Adds empirical evidence to the professional characteristics, practices, and the general conditions under which school psychologists work in Kazakhstan;</a:t>
            </a:r>
          </a:p>
          <a:p>
            <a:pPr marL="457200" indent="-457200" algn="l">
              <a:spcAft>
                <a:spcPts val="1800"/>
              </a:spcAft>
              <a:buFont typeface="Arial" charset="0"/>
              <a:buChar char="•"/>
            </a:pPr>
            <a:r>
              <a:rPr lang="en-US" sz="2800" dirty="0">
                <a:latin typeface="Arial" charset="0"/>
                <a:ea typeface="Arial" charset="0"/>
                <a:cs typeface="Arial" charset="0"/>
              </a:rPr>
              <a:t>Contributes to the formulation of culturally and contextually relevant framework to analyze the work of school psychologists;</a:t>
            </a:r>
          </a:p>
          <a:p>
            <a:pPr marL="457200" indent="-457200" algn="l">
              <a:spcAft>
                <a:spcPts val="1800"/>
              </a:spcAft>
              <a:buFont typeface="Arial" charset="0"/>
              <a:buChar char="•"/>
            </a:pPr>
            <a:r>
              <a:rPr lang="en-US" sz="2800" dirty="0">
                <a:latin typeface="Arial" charset="0"/>
                <a:ea typeface="Arial" charset="0"/>
                <a:cs typeface="Arial" charset="0"/>
              </a:rPr>
              <a:t>Could inform development of site-specific models and promote young people’s wellbeing in Kazakhstan, Central Asia, and beyond. </a:t>
            </a:r>
          </a:p>
          <a:p>
            <a:pPr marL="457200" indent="-457200" algn="l">
              <a:spcAft>
                <a:spcPts val="1800"/>
              </a:spcAft>
              <a:buFont typeface="Arial" charset="0"/>
              <a:buChar char="•"/>
            </a:pPr>
            <a:r>
              <a:rPr lang="en-US" sz="2800" dirty="0" smtClean="0">
                <a:latin typeface="Arial" charset="0"/>
                <a:ea typeface="Arial" charset="0"/>
                <a:cs typeface="Arial" charset="0"/>
              </a:rPr>
              <a:t>Help </a:t>
            </a:r>
            <a:r>
              <a:rPr lang="en-US" sz="2800" dirty="0">
                <a:latin typeface="Arial" charset="0"/>
                <a:ea typeface="Arial" charset="0"/>
                <a:cs typeface="Arial" charset="0"/>
              </a:rPr>
              <a:t>to document the everyday life challenges of school psychologists as seen from their perspective</a:t>
            </a:r>
            <a:r>
              <a:rPr lang="en-US" sz="2800" dirty="0" smtClean="0">
                <a:latin typeface="Arial" charset="0"/>
                <a:ea typeface="Arial" charset="0"/>
                <a:cs typeface="Arial" charset="0"/>
              </a:rPr>
              <a:t>;</a:t>
            </a:r>
            <a:endParaRPr lang="en-US" sz="2800" dirty="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Tree>
    <p:extLst>
      <p:ext uri="{BB962C8B-B14F-4D97-AF65-F5344CB8AC3E}">
        <p14:creationId xmlns:p14="http://schemas.microsoft.com/office/powerpoint/2010/main" val="6150368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p:nvPr/>
        </p:nvSpPr>
        <p:spPr>
          <a:xfrm>
            <a:off x="-8468" y="-16934"/>
            <a:ext cx="13021735" cy="1985499"/>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sp>
        <p:nvSpPr>
          <p:cNvPr id="133" name="Shape 133"/>
          <p:cNvSpPr>
            <a:spLocks noGrp="1"/>
          </p:cNvSpPr>
          <p:nvPr>
            <p:ph type="title"/>
          </p:nvPr>
        </p:nvSpPr>
        <p:spPr>
          <a:xfrm>
            <a:off x="571500" y="330200"/>
            <a:ext cx="12345938" cy="1397000"/>
          </a:xfrm>
          <a:prstGeom prst="rect">
            <a:avLst/>
          </a:prstGeom>
        </p:spPr>
        <p:txBody>
          <a:bodyPr>
            <a:normAutofit/>
          </a:bodyPr>
          <a:lstStyle>
            <a:lvl1pPr>
              <a:defRPr sz="4600">
                <a:solidFill>
                  <a:srgbClr val="FFFFFF"/>
                </a:solidFill>
              </a:defRPr>
            </a:lvl1pPr>
          </a:lstStyle>
          <a:p>
            <a:r>
              <a:rPr lang="en-US" dirty="0" smtClean="0">
                <a:latin typeface="Arial" charset="0"/>
                <a:ea typeface="Arial" charset="0"/>
                <a:cs typeface="Arial" charset="0"/>
              </a:rPr>
              <a:t>Research design: Data collection</a:t>
            </a:r>
            <a:endParaRPr lang="en-US" dirty="0">
              <a:latin typeface="Arial" charset="0"/>
              <a:ea typeface="Arial" charset="0"/>
              <a:cs typeface="Arial" charset="0"/>
            </a:endParaRPr>
          </a:p>
        </p:txBody>
      </p:sp>
      <p:sp>
        <p:nvSpPr>
          <p:cNvPr id="135" name="Shape 135"/>
          <p:cNvSpPr/>
          <p:nvPr/>
        </p:nvSpPr>
        <p:spPr>
          <a:xfrm>
            <a:off x="571500" y="2283948"/>
            <a:ext cx="6403041" cy="579645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457200" indent="-457200" algn="l">
              <a:buFont typeface="Arial" charset="0"/>
              <a:buChar char="•"/>
            </a:pPr>
            <a:r>
              <a:rPr lang="en-US" sz="2600" b="1" dirty="0" smtClean="0">
                <a:latin typeface="Arial" charset="0"/>
                <a:ea typeface="Arial" charset="0"/>
                <a:cs typeface="Arial" charset="0"/>
              </a:rPr>
              <a:t>Semi-structured </a:t>
            </a:r>
            <a:r>
              <a:rPr lang="en-US" sz="2600" b="1" dirty="0">
                <a:latin typeface="Arial" charset="0"/>
                <a:ea typeface="Arial" charset="0"/>
                <a:cs typeface="Arial" charset="0"/>
              </a:rPr>
              <a:t>interviews</a:t>
            </a:r>
            <a:r>
              <a:rPr lang="en-US" sz="2600" dirty="0">
                <a:latin typeface="Arial" charset="0"/>
                <a:ea typeface="Arial" charset="0"/>
                <a:cs typeface="Arial" charset="0"/>
              </a:rPr>
              <a:t> conducted with 18 Kazakhstani school </a:t>
            </a:r>
            <a:r>
              <a:rPr lang="en-US" sz="2600" dirty="0" smtClean="0">
                <a:latin typeface="Arial" charset="0"/>
                <a:ea typeface="Arial" charset="0"/>
                <a:cs typeface="Arial" charset="0"/>
              </a:rPr>
              <a:t>psychologists in rural, mainstream, and </a:t>
            </a:r>
            <a:r>
              <a:rPr lang="en-US" sz="2600" dirty="0" err="1">
                <a:latin typeface="Arial" charset="0"/>
                <a:ea typeface="Arial" charset="0"/>
                <a:cs typeface="Arial" charset="0"/>
              </a:rPr>
              <a:t>Nazarbayev</a:t>
            </a:r>
            <a:r>
              <a:rPr lang="en-US" sz="2600" dirty="0">
                <a:latin typeface="Arial" charset="0"/>
                <a:ea typeface="Arial" charset="0"/>
                <a:cs typeface="Arial" charset="0"/>
              </a:rPr>
              <a:t> Intellectual Schools (NIS) across Kazakhstan.</a:t>
            </a:r>
          </a:p>
          <a:p>
            <a:pPr marL="457200" indent="-457200" algn="l">
              <a:buFont typeface="Arial" charset="0"/>
              <a:buChar char="•"/>
            </a:pPr>
            <a:endParaRPr lang="en-US" sz="2600" dirty="0">
              <a:latin typeface="Arial" charset="0"/>
              <a:ea typeface="Arial" charset="0"/>
              <a:cs typeface="Arial" charset="0"/>
            </a:endParaRPr>
          </a:p>
          <a:p>
            <a:pPr marL="457200" indent="-457200" algn="l">
              <a:buFont typeface="Arial" charset="0"/>
              <a:buChar char="•"/>
            </a:pPr>
            <a:r>
              <a:rPr lang="en-US" sz="2600" dirty="0">
                <a:latin typeface="Arial" charset="0"/>
                <a:ea typeface="Arial" charset="0"/>
                <a:cs typeface="Arial" charset="0"/>
              </a:rPr>
              <a:t>Interviews conducted in Russian and Kazakh, then translated/transcribed into English for analysis</a:t>
            </a:r>
            <a:r>
              <a:rPr lang="en-US" sz="2600" dirty="0" smtClean="0">
                <a:latin typeface="Arial" charset="0"/>
                <a:ea typeface="Arial" charset="0"/>
                <a:cs typeface="Arial" charset="0"/>
              </a:rPr>
              <a:t>.</a:t>
            </a:r>
          </a:p>
          <a:p>
            <a:pPr marL="457200" indent="-457200" algn="l">
              <a:buFont typeface="Arial" charset="0"/>
              <a:buChar char="•"/>
            </a:pPr>
            <a:endParaRPr lang="en-US" sz="2600" dirty="0">
              <a:latin typeface="Arial" charset="0"/>
              <a:ea typeface="Arial" charset="0"/>
              <a:cs typeface="Arial" charset="0"/>
            </a:endParaRPr>
          </a:p>
          <a:p>
            <a:pPr marL="457200" lvl="1" indent="-457200" algn="l">
              <a:buFont typeface="Arial" charset="0"/>
              <a:buChar char="•"/>
            </a:pPr>
            <a:r>
              <a:rPr lang="en-US" sz="2600" dirty="0">
                <a:latin typeface="Arial" charset="0"/>
                <a:ea typeface="Arial" charset="0"/>
                <a:cs typeface="Arial" charset="0"/>
              </a:rPr>
              <a:t>Preliminary thematic analysis to uncover narratives, themes, and categories.</a:t>
            </a:r>
          </a:p>
          <a:p>
            <a:pPr marL="457200" indent="-457200" algn="l">
              <a:buFont typeface="Arial" charset="0"/>
              <a:buChar char="•"/>
            </a:pPr>
            <a:endParaRPr lang="en-US" sz="2600" dirty="0" smtClean="0">
              <a:latin typeface="Arial" charset="0"/>
              <a:ea typeface="Arial" charset="0"/>
              <a:cs typeface="Arial" charset="0"/>
            </a:endParaRPr>
          </a:p>
        </p:txBody>
      </p:sp>
      <p:sp>
        <p:nvSpPr>
          <p:cNvPr id="136" name="Shape 136"/>
          <p:cNvSpPr/>
          <p:nvPr/>
        </p:nvSpPr>
        <p:spPr>
          <a:xfrm>
            <a:off x="-8467" y="8475133"/>
            <a:ext cx="13021735" cy="1270001"/>
          </a:xfrm>
          <a:prstGeom prst="rect">
            <a:avLst/>
          </a:prstGeom>
          <a:solidFill>
            <a:srgbClr val="313DFF"/>
          </a:solidFill>
          <a:ln w="12700">
            <a:miter lim="400000"/>
          </a:ln>
        </p:spPr>
        <p:txBody>
          <a:bodyPr lIns="50800" tIns="50800" rIns="50800" bIns="50800" anchor="ctr"/>
          <a:lstStyle/>
          <a:p>
            <a:pPr>
              <a:defRPr>
                <a:solidFill>
                  <a:srgbClr val="2333FF"/>
                </a:solidFill>
              </a:defRPr>
            </a:pPr>
            <a:endParaRPr/>
          </a:p>
        </p:txBody>
      </p:sp>
      <p:pic>
        <p:nvPicPr>
          <p:cNvPr id="7" name="Content Placeholder 3" descr="atiray.jpg"/>
          <p:cNvPicPr>
            <a:picLocks noChangeAspect="1"/>
          </p:cNvPicPr>
          <p:nvPr/>
        </p:nvPicPr>
        <p:blipFill>
          <a:blip r:embed="rId2">
            <a:extLst>
              <a:ext uri="{28A0092B-C50C-407E-A947-70E740481C1C}">
                <a14:useLocalDpi xmlns:a14="http://schemas.microsoft.com/office/drawing/2010/main" val="0"/>
              </a:ext>
            </a:extLst>
          </a:blip>
          <a:srcRect l="8446" r="8446"/>
          <a:stretch>
            <a:fillRect/>
          </a:stretch>
        </p:blipFill>
        <p:spPr>
          <a:xfrm>
            <a:off x="7325240" y="2758016"/>
            <a:ext cx="5462016" cy="4927666"/>
          </a:xfrm>
          <a:prstGeom prst="rect">
            <a:avLst/>
          </a:prstGeom>
          <a:ln w="12700">
            <a:miter lim="400000"/>
          </a:ln>
        </p:spPr>
      </p:pic>
    </p:spTree>
    <p:extLst>
      <p:ext uri="{BB962C8B-B14F-4D97-AF65-F5344CB8AC3E}">
        <p14:creationId xmlns:p14="http://schemas.microsoft.com/office/powerpoint/2010/main" val="13814259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Light"/>
        <a:ea typeface="Helvetica Neue Light"/>
        <a:cs typeface="Helvetica Neue Light"/>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8840</TotalTime>
  <Words>3146</Words>
  <Application>Microsoft Macintosh PowerPoint</Application>
  <PresentationFormat>Custom</PresentationFormat>
  <Paragraphs>167</Paragraphs>
  <Slides>24</Slides>
  <Notes>5</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ModernPortfolio</vt:lpstr>
      <vt:lpstr>School Psychology in context: Perception, challenges, and students’ wellbeing in mainstream Kazakhstani secondary schools</vt:lpstr>
      <vt:lpstr>Understanding students’ wellbeing in Kazakhstan</vt:lpstr>
      <vt:lpstr>Understanding students’ wellbeing in Kazakhstan</vt:lpstr>
      <vt:lpstr>Research questions</vt:lpstr>
      <vt:lpstr>School psychology in the soviet context</vt:lpstr>
      <vt:lpstr>Role of school psychologist in modern Kazakhstan</vt:lpstr>
      <vt:lpstr>Conditions that affect school psychologists’ work</vt:lpstr>
      <vt:lpstr>Scholarly significance</vt:lpstr>
      <vt:lpstr>Research design: Data collection</vt:lpstr>
      <vt:lpstr>Perceived role</vt:lpstr>
      <vt:lpstr>Perceived role</vt:lpstr>
      <vt:lpstr>Perceived role</vt:lpstr>
      <vt:lpstr>Perceived role</vt:lpstr>
      <vt:lpstr>Positioning of school psychologists in school context</vt:lpstr>
      <vt:lpstr>Positioning of school psychologists in school context</vt:lpstr>
      <vt:lpstr>Positioning of school psychologists in school context</vt:lpstr>
      <vt:lpstr>Positioning of school psychologists in school context</vt:lpstr>
      <vt:lpstr>Positioning of school psychologists in regional and national structure</vt:lpstr>
      <vt:lpstr>Positioning of school psychologists in regional and national structure</vt:lpstr>
      <vt:lpstr>Positioning of school psychologists in regional and national structure</vt:lpstr>
      <vt:lpstr>Major challenges in daily practice</vt:lpstr>
      <vt:lpstr>Most relevant preliminary findings</vt:lpstr>
      <vt:lpstr>Future developments</vt:lpstr>
      <vt:lpstr>School Psychology in context: Perception, challenges, and students’ wellbeing in mainstream Kazakhstani secondary schools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conceptions and beliefs about gifted education in Kazakhstan</dc:title>
  <cp:lastModifiedBy>Anna CohenMiller</cp:lastModifiedBy>
  <cp:revision>36</cp:revision>
  <dcterms:modified xsi:type="dcterms:W3CDTF">2017-03-23T04:02:24Z</dcterms:modified>
</cp:coreProperties>
</file>