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0" r:id="rId5"/>
    <p:sldMasterId id="2147483666" r:id="rId6"/>
    <p:sldMasterId id="2147483678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</p:sldIdLst>
  <p:sldSz cy="5143500" cx="9144000"/>
  <p:notesSz cx="6807200" cy="9939325"/>
  <p:embeddedFontLst>
    <p:embeddedFont>
      <p:font typeface="Inter"/>
      <p:regular r:id="rId19"/>
      <p:bold r:id="rId20"/>
    </p:embeddedFont>
    <p:embeddedFont>
      <p:font typeface="Inter ExtraBold"/>
      <p:bold r:id="rId21"/>
    </p:embeddedFont>
    <p:embeddedFont>
      <p:font typeface="Candara"/>
      <p:regular r:id="rId22"/>
      <p:bold r:id="rId23"/>
      <p:italic r:id="rId24"/>
      <p:boldItalic r:id="rId25"/>
    </p:embeddedFont>
    <p:embeddedFont>
      <p:font typeface="Arial Black"/>
      <p:regular r:id="rId26"/>
    </p:embeddedFont>
    <p:embeddedFont>
      <p:font typeface="Inter Medium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9" roundtripDataSignature="AMtx7mixy6aXd7knTmE+6btjxB7MKaDU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.fntdata"/><Relationship Id="rId22" Type="http://schemas.openxmlformats.org/officeDocument/2006/relationships/font" Target="fonts/Candara-regular.fntdata"/><Relationship Id="rId21" Type="http://schemas.openxmlformats.org/officeDocument/2006/relationships/font" Target="fonts/InterExtraBold-bold.fntdata"/><Relationship Id="rId24" Type="http://schemas.openxmlformats.org/officeDocument/2006/relationships/font" Target="fonts/Candara-italic.fntdata"/><Relationship Id="rId23" Type="http://schemas.openxmlformats.org/officeDocument/2006/relationships/font" Target="fonts/Candara-bold.fntdata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26" Type="http://schemas.openxmlformats.org/officeDocument/2006/relationships/font" Target="fonts/ArialBlack-regular.fntdata"/><Relationship Id="rId25" Type="http://schemas.openxmlformats.org/officeDocument/2006/relationships/font" Target="fonts/Candara-boldItalic.fntdata"/><Relationship Id="rId28" Type="http://schemas.openxmlformats.org/officeDocument/2006/relationships/font" Target="fonts/InterMedium-bold.fntdata"/><Relationship Id="rId27" Type="http://schemas.openxmlformats.org/officeDocument/2006/relationships/font" Target="fonts/InterMedium-regular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customschemas.google.com/relationships/presentationmetadata" Target="metadata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font" Target="fonts/Inter-regular.fntdata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92075" y="746125"/>
            <a:ext cx="6623050" cy="3725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:notes"/>
          <p:cNvSpPr txBox="1"/>
          <p:nvPr>
            <p:ph idx="1" type="body"/>
          </p:nvPr>
        </p:nvSpPr>
        <p:spPr>
          <a:xfrm>
            <a:off x="680717" y="4721171"/>
            <a:ext cx="5445758" cy="4472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Inter ExtraBold"/>
                <a:ea typeface="Inter ExtraBold"/>
                <a:cs typeface="Inter ExtraBold"/>
                <a:sym typeface="Inter ExtraBold"/>
              </a:rPr>
              <a:t>Asian University Alliance Youth Forum </a:t>
            </a:r>
            <a:r>
              <a:rPr lang="en-US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- is it necessary?</a:t>
            </a:r>
            <a:endParaRPr/>
          </a:p>
        </p:txBody>
      </p:sp>
      <p:sp>
        <p:nvSpPr>
          <p:cNvPr id="248" name="Google Shape;248;p1:notes"/>
          <p:cNvSpPr/>
          <p:nvPr>
            <p:ph idx="2" type="sldImg"/>
          </p:nvPr>
        </p:nvSpPr>
        <p:spPr>
          <a:xfrm>
            <a:off x="92075" y="746125"/>
            <a:ext cx="6623050" cy="3725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0:notes"/>
          <p:cNvSpPr txBox="1"/>
          <p:nvPr>
            <p:ph idx="1" type="body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0:notes"/>
          <p:cNvSpPr/>
          <p:nvPr>
            <p:ph idx="2" type="sldImg"/>
          </p:nvPr>
        </p:nvSpPr>
        <p:spPr>
          <a:xfrm>
            <a:off x="92075" y="746125"/>
            <a:ext cx="6623050" cy="3725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:notes"/>
          <p:cNvSpPr txBox="1"/>
          <p:nvPr>
            <p:ph idx="1" type="body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:notes"/>
          <p:cNvSpPr/>
          <p:nvPr>
            <p:ph idx="2" type="sldImg"/>
          </p:nvPr>
        </p:nvSpPr>
        <p:spPr>
          <a:xfrm>
            <a:off x="92075" y="746125"/>
            <a:ext cx="6623050" cy="3725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:notes"/>
          <p:cNvSpPr/>
          <p:nvPr>
            <p:ph idx="2" type="sldImg"/>
          </p:nvPr>
        </p:nvSpPr>
        <p:spPr>
          <a:xfrm>
            <a:off x="92075" y="746125"/>
            <a:ext cx="6623050" cy="3725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3:notes"/>
          <p:cNvSpPr txBox="1"/>
          <p:nvPr>
            <p:ph idx="1" type="body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:notes"/>
          <p:cNvSpPr/>
          <p:nvPr>
            <p:ph idx="2" type="sldImg"/>
          </p:nvPr>
        </p:nvSpPr>
        <p:spPr>
          <a:xfrm>
            <a:off x="90488" y="746125"/>
            <a:ext cx="6624637" cy="3727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4:notes"/>
          <p:cNvSpPr txBox="1"/>
          <p:nvPr>
            <p:ph idx="1" type="body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5:notes"/>
          <p:cNvSpPr txBox="1"/>
          <p:nvPr>
            <p:ph idx="1" type="body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5:notes"/>
          <p:cNvSpPr/>
          <p:nvPr>
            <p:ph idx="2" type="sldImg"/>
          </p:nvPr>
        </p:nvSpPr>
        <p:spPr>
          <a:xfrm>
            <a:off x="92075" y="746125"/>
            <a:ext cx="6623050" cy="3725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6:notes"/>
          <p:cNvSpPr txBox="1"/>
          <p:nvPr>
            <p:ph idx="1" type="body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6:notes"/>
          <p:cNvSpPr/>
          <p:nvPr>
            <p:ph idx="2" type="sldImg"/>
          </p:nvPr>
        </p:nvSpPr>
        <p:spPr>
          <a:xfrm>
            <a:off x="92075" y="746125"/>
            <a:ext cx="6623050" cy="3725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7:notes"/>
          <p:cNvSpPr txBox="1"/>
          <p:nvPr>
            <p:ph idx="1" type="body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7:notes"/>
          <p:cNvSpPr/>
          <p:nvPr>
            <p:ph idx="2" type="sldImg"/>
          </p:nvPr>
        </p:nvSpPr>
        <p:spPr>
          <a:xfrm>
            <a:off x="92075" y="746125"/>
            <a:ext cx="6623050" cy="3725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8:notes"/>
          <p:cNvSpPr txBox="1"/>
          <p:nvPr>
            <p:ph idx="1" type="body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8:notes"/>
          <p:cNvSpPr/>
          <p:nvPr>
            <p:ph idx="2" type="sldImg"/>
          </p:nvPr>
        </p:nvSpPr>
        <p:spPr>
          <a:xfrm>
            <a:off x="92075" y="746125"/>
            <a:ext cx="6623050" cy="37258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7" name="Google Shape;357;p9:notes"/>
          <p:cNvSpPr txBox="1"/>
          <p:nvPr>
            <p:ph idx="1" type="body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58" name="Google Shape;358;p9:notes"/>
          <p:cNvSpPr txBox="1"/>
          <p:nvPr>
            <p:ph idx="12" type="sldNum"/>
          </p:nvPr>
        </p:nvSpPr>
        <p:spPr>
          <a:xfrm>
            <a:off x="3854939" y="9440656"/>
            <a:ext cx="2949099" cy="49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8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idx="11" type="ftr"/>
          </p:nvPr>
        </p:nvSpPr>
        <p:spPr>
          <a:xfrm>
            <a:off x="8334967" y="4631135"/>
            <a:ext cx="545867" cy="1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2"/>
          <p:cNvSpPr txBox="1"/>
          <p:nvPr>
            <p:ph idx="10" type="dt"/>
          </p:nvPr>
        </p:nvSpPr>
        <p:spPr>
          <a:xfrm>
            <a:off x="457200" y="4783456"/>
            <a:ext cx="210312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2"/>
          <p:cNvSpPr txBox="1"/>
          <p:nvPr>
            <p:ph idx="12" type="sldNum"/>
          </p:nvPr>
        </p:nvSpPr>
        <p:spPr>
          <a:xfrm>
            <a:off x="6583681" y="4783456"/>
            <a:ext cx="2103120" cy="1538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4" name="Google Shape;54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1_Section head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4969" y="-56351"/>
            <a:ext cx="9233937" cy="5256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28"/>
          <p:cNvPicPr preferRelativeResize="0"/>
          <p:nvPr/>
        </p:nvPicPr>
        <p:blipFill rotWithShape="1">
          <a:blip r:embed="rId3">
            <a:alphaModFix/>
          </a:blip>
          <a:srcRect b="37669" l="8264" r="7129" t="37674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28"/>
          <p:cNvSpPr txBox="1"/>
          <p:nvPr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25" u="none" cap="none" strike="noStrik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825" u="none" cap="none" strike="noStrik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 txBox="1"/>
          <p:nvPr>
            <p:ph type="title"/>
          </p:nvPr>
        </p:nvSpPr>
        <p:spPr>
          <a:xfrm>
            <a:off x="3641496" y="498624"/>
            <a:ext cx="1861017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125">
                <a:solidFill>
                  <a:srgbClr val="57585B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9"/>
          <p:cNvSpPr txBox="1"/>
          <p:nvPr>
            <p:ph idx="1" type="body"/>
          </p:nvPr>
        </p:nvSpPr>
        <p:spPr>
          <a:xfrm>
            <a:off x="904109" y="1448466"/>
            <a:ext cx="744347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9"/>
          <p:cNvSpPr txBox="1"/>
          <p:nvPr>
            <p:ph idx="11" type="ftr"/>
          </p:nvPr>
        </p:nvSpPr>
        <p:spPr>
          <a:xfrm>
            <a:off x="3108960" y="4783455"/>
            <a:ext cx="292608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0" type="dt"/>
          </p:nvPr>
        </p:nvSpPr>
        <p:spPr>
          <a:xfrm>
            <a:off x="457200" y="4783455"/>
            <a:ext cx="210312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2" type="sldNum"/>
          </p:nvPr>
        </p:nvSpPr>
        <p:spPr>
          <a:xfrm>
            <a:off x="8495847" y="4688936"/>
            <a:ext cx="159384" cy="866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0" lvl="0" marL="58577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0"/>
          <p:cNvSpPr txBox="1"/>
          <p:nvPr>
            <p:ph type="ctrTitle"/>
          </p:nvPr>
        </p:nvSpPr>
        <p:spPr>
          <a:xfrm>
            <a:off x="3647700" y="498624"/>
            <a:ext cx="1848609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125">
                <a:solidFill>
                  <a:srgbClr val="57585B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0"/>
          <p:cNvSpPr txBox="1"/>
          <p:nvPr>
            <p:ph idx="1" type="subTitle"/>
          </p:nvPr>
        </p:nvSpPr>
        <p:spPr>
          <a:xfrm>
            <a:off x="1371600" y="2880365"/>
            <a:ext cx="64008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0"/>
          <p:cNvSpPr txBox="1"/>
          <p:nvPr>
            <p:ph idx="11" type="ftr"/>
          </p:nvPr>
        </p:nvSpPr>
        <p:spPr>
          <a:xfrm>
            <a:off x="3108960" y="4783455"/>
            <a:ext cx="292608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0" type="dt"/>
          </p:nvPr>
        </p:nvSpPr>
        <p:spPr>
          <a:xfrm>
            <a:off x="457200" y="4783455"/>
            <a:ext cx="210312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2" type="sldNum"/>
          </p:nvPr>
        </p:nvSpPr>
        <p:spPr>
          <a:xfrm>
            <a:off x="8495847" y="4688936"/>
            <a:ext cx="159384" cy="866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0" lvl="0" marL="58577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/>
          <p:nvPr>
            <p:ph type="title"/>
          </p:nvPr>
        </p:nvSpPr>
        <p:spPr>
          <a:xfrm>
            <a:off x="3641496" y="498624"/>
            <a:ext cx="1861017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125">
                <a:solidFill>
                  <a:srgbClr val="57585B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1"/>
          <p:cNvSpPr txBox="1"/>
          <p:nvPr>
            <p:ph idx="1" type="body"/>
          </p:nvPr>
        </p:nvSpPr>
        <p:spPr>
          <a:xfrm>
            <a:off x="457200" y="1183009"/>
            <a:ext cx="397764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2" type="body"/>
          </p:nvPr>
        </p:nvSpPr>
        <p:spPr>
          <a:xfrm>
            <a:off x="4709160" y="1183009"/>
            <a:ext cx="397764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11" type="ftr"/>
          </p:nvPr>
        </p:nvSpPr>
        <p:spPr>
          <a:xfrm>
            <a:off x="3108960" y="4783455"/>
            <a:ext cx="292608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1"/>
          <p:cNvSpPr txBox="1"/>
          <p:nvPr>
            <p:ph idx="10" type="dt"/>
          </p:nvPr>
        </p:nvSpPr>
        <p:spPr>
          <a:xfrm>
            <a:off x="457200" y="4783455"/>
            <a:ext cx="210312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1"/>
          <p:cNvSpPr txBox="1"/>
          <p:nvPr>
            <p:ph idx="12" type="sldNum"/>
          </p:nvPr>
        </p:nvSpPr>
        <p:spPr>
          <a:xfrm>
            <a:off x="8495847" y="4688936"/>
            <a:ext cx="159384" cy="866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0" lvl="0" marL="58577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"/>
            <a:ext cx="9144000" cy="514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5289" y="180138"/>
            <a:ext cx="1423987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22"/>
          <p:cNvSpPr txBox="1"/>
          <p:nvPr>
            <p:ph type="title"/>
          </p:nvPr>
        </p:nvSpPr>
        <p:spPr>
          <a:xfrm>
            <a:off x="3641496" y="498624"/>
            <a:ext cx="1861017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125">
                <a:solidFill>
                  <a:srgbClr val="57585B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2"/>
          <p:cNvSpPr txBox="1"/>
          <p:nvPr>
            <p:ph idx="11" type="ftr"/>
          </p:nvPr>
        </p:nvSpPr>
        <p:spPr>
          <a:xfrm>
            <a:off x="3108960" y="4783455"/>
            <a:ext cx="292608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2"/>
          <p:cNvSpPr txBox="1"/>
          <p:nvPr>
            <p:ph idx="10" type="dt"/>
          </p:nvPr>
        </p:nvSpPr>
        <p:spPr>
          <a:xfrm>
            <a:off x="457200" y="4783455"/>
            <a:ext cx="210312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2"/>
          <p:cNvSpPr txBox="1"/>
          <p:nvPr>
            <p:ph idx="12" type="sldNum"/>
          </p:nvPr>
        </p:nvSpPr>
        <p:spPr>
          <a:xfrm>
            <a:off x="8495847" y="4688936"/>
            <a:ext cx="159384" cy="866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0" lvl="0" marL="58577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/>
          <p:nvPr>
            <p:ph idx="11" type="ftr"/>
          </p:nvPr>
        </p:nvSpPr>
        <p:spPr>
          <a:xfrm>
            <a:off x="3108960" y="4783455"/>
            <a:ext cx="292608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3"/>
          <p:cNvSpPr txBox="1"/>
          <p:nvPr>
            <p:ph idx="10" type="dt"/>
          </p:nvPr>
        </p:nvSpPr>
        <p:spPr>
          <a:xfrm>
            <a:off x="457200" y="4783455"/>
            <a:ext cx="210312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3"/>
          <p:cNvSpPr txBox="1"/>
          <p:nvPr>
            <p:ph idx="12" type="sldNum"/>
          </p:nvPr>
        </p:nvSpPr>
        <p:spPr>
          <a:xfrm>
            <a:off x="8495847" y="4688936"/>
            <a:ext cx="159384" cy="866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5857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0" lvl="0" marL="58577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/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 txBox="1"/>
          <p:nvPr>
            <p:ph idx="1" type="subTitle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05" name="Google Shape;105;p30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0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30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1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1"/>
          <p:cNvSpPr txBox="1"/>
          <p:nvPr>
            <p:ph idx="1" type="body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31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1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2"/>
          <p:cNvSpPr txBox="1"/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2"/>
          <p:cNvSpPr txBox="1"/>
          <p:nvPr>
            <p:ph idx="1" type="body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7" name="Google Shape;117;p32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32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2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3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13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13"/>
          <p:cNvSpPr txBox="1"/>
          <p:nvPr>
            <p:ph type="ctrTitle"/>
          </p:nvPr>
        </p:nvSpPr>
        <p:spPr>
          <a:xfrm>
            <a:off x="822960" y="569214"/>
            <a:ext cx="7543800" cy="26746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13"/>
          <p:cNvSpPr txBox="1"/>
          <p:nvPr>
            <p:ph idx="1" type="subTitle"/>
          </p:nvPr>
        </p:nvSpPr>
        <p:spPr>
          <a:xfrm>
            <a:off x="825038" y="3341715"/>
            <a:ext cx="75438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5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5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5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5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5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500"/>
            </a:lvl9pPr>
          </a:lstStyle>
          <a:p/>
        </p:txBody>
      </p:sp>
      <p:sp>
        <p:nvSpPr>
          <p:cNvPr id="18" name="Google Shape;18;p13"/>
          <p:cNvSpPr txBox="1"/>
          <p:nvPr>
            <p:ph idx="10" type="dt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13"/>
          <p:cNvSpPr txBox="1"/>
          <p:nvPr>
            <p:ph idx="11" type="ftr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1" name="Google Shape;21;p13"/>
          <p:cNvCxnSpPr/>
          <p:nvPr/>
        </p:nvCxnSpPr>
        <p:spPr>
          <a:xfrm>
            <a:off x="905744" y="3257550"/>
            <a:ext cx="7406640" cy="0"/>
          </a:xfrm>
          <a:prstGeom prst="straightConnector1">
            <a:avLst/>
          </a:prstGeom>
          <a:noFill/>
          <a:ln cap="flat" cmpd="sng" w="9525">
            <a:solidFill>
              <a:srgbClr val="FEFEFE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3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3"/>
          <p:cNvSpPr txBox="1"/>
          <p:nvPr>
            <p:ph idx="1" type="body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33"/>
          <p:cNvSpPr txBox="1"/>
          <p:nvPr>
            <p:ph idx="2" type="body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4" name="Google Shape;124;p33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3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3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4"/>
          <p:cNvSpPr txBox="1"/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4"/>
          <p:cNvSpPr txBox="1"/>
          <p:nvPr>
            <p:ph idx="1" type="body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30" name="Google Shape;130;p34"/>
          <p:cNvSpPr txBox="1"/>
          <p:nvPr>
            <p:ph idx="2" type="body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34"/>
          <p:cNvSpPr txBox="1"/>
          <p:nvPr>
            <p:ph idx="3" type="body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32" name="Google Shape;132;p34"/>
          <p:cNvSpPr txBox="1"/>
          <p:nvPr>
            <p:ph idx="4" type="body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3" name="Google Shape;133;p34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34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4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5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5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35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5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6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36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36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7"/>
          <p:cNvSpPr txBox="1"/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37"/>
          <p:cNvSpPr txBox="1"/>
          <p:nvPr>
            <p:ph idx="1" type="body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48" name="Google Shape;148;p37"/>
          <p:cNvSpPr txBox="1"/>
          <p:nvPr>
            <p:ph idx="2" type="body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9" name="Google Shape;149;p37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7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37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8"/>
          <p:cNvSpPr txBox="1"/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38"/>
          <p:cNvSpPr/>
          <p:nvPr>
            <p:ph idx="2" type="pic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</p:sp>
      <p:sp>
        <p:nvSpPr>
          <p:cNvPr id="155" name="Google Shape;155;p38"/>
          <p:cNvSpPr txBox="1"/>
          <p:nvPr>
            <p:ph idx="1" type="body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6" name="Google Shape;156;p38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38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38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9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39"/>
          <p:cNvSpPr txBox="1"/>
          <p:nvPr>
            <p:ph idx="1" type="body"/>
          </p:nvPr>
        </p:nvSpPr>
        <p:spPr>
          <a:xfrm rot="5400000">
            <a:off x="2940844" y="-942181"/>
            <a:ext cx="3262312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2" name="Google Shape;162;p39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39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39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0"/>
          <p:cNvSpPr txBox="1"/>
          <p:nvPr>
            <p:ph type="title"/>
          </p:nvPr>
        </p:nvSpPr>
        <p:spPr>
          <a:xfrm rot="5400000">
            <a:off x="5350669" y="1467644"/>
            <a:ext cx="4357687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40"/>
          <p:cNvSpPr txBox="1"/>
          <p:nvPr>
            <p:ph idx="1" type="body"/>
          </p:nvPr>
        </p:nvSpPr>
        <p:spPr>
          <a:xfrm rot="5400000">
            <a:off x="1331119" y="-427831"/>
            <a:ext cx="4357687" cy="5762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8" name="Google Shape;168;p40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40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40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2"/>
          <p:cNvSpPr txBox="1"/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42"/>
          <p:cNvSpPr txBox="1"/>
          <p:nvPr>
            <p:ph idx="1" type="subTitle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0" name="Google Shape;180;p42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42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42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3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43"/>
          <p:cNvSpPr txBox="1"/>
          <p:nvPr>
            <p:ph idx="1" type="body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6" name="Google Shape;186;p43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43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43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 and two 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14"/>
          <p:cNvSpPr txBox="1"/>
          <p:nvPr>
            <p:ph type="title"/>
          </p:nvPr>
        </p:nvSpPr>
        <p:spPr>
          <a:xfrm>
            <a:off x="500558" y="140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4"/>
          <p:cNvSpPr txBox="1"/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44"/>
          <p:cNvSpPr txBox="1"/>
          <p:nvPr>
            <p:ph idx="1" type="body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92" name="Google Shape;192;p44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44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44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5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45"/>
          <p:cNvSpPr txBox="1"/>
          <p:nvPr>
            <p:ph idx="1" type="body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8" name="Google Shape;198;p45"/>
          <p:cNvSpPr txBox="1"/>
          <p:nvPr>
            <p:ph idx="2" type="body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9" name="Google Shape;199;p45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45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45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6"/>
          <p:cNvSpPr txBox="1"/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46"/>
          <p:cNvSpPr txBox="1"/>
          <p:nvPr>
            <p:ph idx="1" type="body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05" name="Google Shape;205;p46"/>
          <p:cNvSpPr txBox="1"/>
          <p:nvPr>
            <p:ph idx="2" type="body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6" name="Google Shape;206;p46"/>
          <p:cNvSpPr txBox="1"/>
          <p:nvPr>
            <p:ph idx="3" type="body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07" name="Google Shape;207;p46"/>
          <p:cNvSpPr txBox="1"/>
          <p:nvPr>
            <p:ph idx="4" type="body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8" name="Google Shape;208;p46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46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46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7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47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47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47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8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8" name="Google Shape;218;p48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9" name="Google Shape;219;p48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9"/>
          <p:cNvSpPr txBox="1"/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49"/>
          <p:cNvSpPr txBox="1"/>
          <p:nvPr>
            <p:ph idx="1" type="body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223" name="Google Shape;223;p49"/>
          <p:cNvSpPr txBox="1"/>
          <p:nvPr>
            <p:ph idx="2" type="body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224" name="Google Shape;224;p49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49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49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50"/>
          <p:cNvSpPr txBox="1"/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50"/>
          <p:cNvSpPr/>
          <p:nvPr>
            <p:ph idx="2" type="pic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</p:sp>
      <p:sp>
        <p:nvSpPr>
          <p:cNvPr id="230" name="Google Shape;230;p50"/>
          <p:cNvSpPr txBox="1"/>
          <p:nvPr>
            <p:ph idx="1" type="body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231" name="Google Shape;231;p50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50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50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1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51"/>
          <p:cNvSpPr txBox="1"/>
          <p:nvPr>
            <p:ph idx="1" type="body"/>
          </p:nvPr>
        </p:nvSpPr>
        <p:spPr>
          <a:xfrm rot="5400000">
            <a:off x="2940844" y="-942181"/>
            <a:ext cx="3262312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7" name="Google Shape;237;p51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8" name="Google Shape;238;p51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9" name="Google Shape;239;p51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52"/>
          <p:cNvSpPr txBox="1"/>
          <p:nvPr>
            <p:ph type="title"/>
          </p:nvPr>
        </p:nvSpPr>
        <p:spPr>
          <a:xfrm rot="5400000">
            <a:off x="5350669" y="1467644"/>
            <a:ext cx="4357687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52"/>
          <p:cNvSpPr txBox="1"/>
          <p:nvPr>
            <p:ph idx="1" type="body"/>
          </p:nvPr>
        </p:nvSpPr>
        <p:spPr>
          <a:xfrm rot="5400000">
            <a:off x="1331119" y="-427831"/>
            <a:ext cx="4357687" cy="5762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3" name="Google Shape;243;p52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52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5" name="Google Shape;245;p52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letely blank" showMasterSp="0">
  <p:cSld name="Completely 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16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16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 showMasterSp="0" type="blank">
  <p:cSld name="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7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1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17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p17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4969" y="-56351"/>
            <a:ext cx="9233937" cy="5256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25"/>
          <p:cNvPicPr preferRelativeResize="0"/>
          <p:nvPr/>
        </p:nvPicPr>
        <p:blipFill rotWithShape="1">
          <a:blip r:embed="rId3">
            <a:alphaModFix/>
          </a:blip>
          <a:srcRect b="37669" l="8264" r="7129" t="37674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25"/>
          <p:cNvSpPr txBox="1"/>
          <p:nvPr/>
        </p:nvSpPr>
        <p:spPr>
          <a:xfrm>
            <a:off x="3884258" y="4894869"/>
            <a:ext cx="1330960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25" u="none" cap="none" strike="noStrike">
                <a:solidFill>
                  <a:srgbClr val="58574B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825" u="none" cap="none" strike="noStrike">
              <a:solidFill>
                <a:srgbClr val="58574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1_Title and two columns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4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26"/>
          <p:cNvSpPr txBox="1"/>
          <p:nvPr>
            <p:ph type="title"/>
          </p:nvPr>
        </p:nvSpPr>
        <p:spPr>
          <a:xfrm>
            <a:off x="500558" y="140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6.xml"/><Relationship Id="rId12" Type="http://schemas.openxmlformats.org/officeDocument/2006/relationships/theme" Target="../theme/theme5.xml"/><Relationship Id="rId9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8"/>
          <p:cNvSpPr txBox="1"/>
          <p:nvPr>
            <p:ph type="title"/>
          </p:nvPr>
        </p:nvSpPr>
        <p:spPr>
          <a:xfrm>
            <a:off x="3641496" y="498629"/>
            <a:ext cx="186101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rgbClr val="57585B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2" name="Google Shape;62;p18"/>
          <p:cNvSpPr txBox="1"/>
          <p:nvPr>
            <p:ph idx="1" type="body"/>
          </p:nvPr>
        </p:nvSpPr>
        <p:spPr>
          <a:xfrm>
            <a:off x="904109" y="1448466"/>
            <a:ext cx="744347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18"/>
          <p:cNvSpPr txBox="1"/>
          <p:nvPr>
            <p:ph idx="11" type="ftr"/>
          </p:nvPr>
        </p:nvSpPr>
        <p:spPr>
          <a:xfrm>
            <a:off x="3108960" y="4783460"/>
            <a:ext cx="2926080" cy="103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18"/>
          <p:cNvSpPr txBox="1"/>
          <p:nvPr>
            <p:ph idx="10" type="dt"/>
          </p:nvPr>
        </p:nvSpPr>
        <p:spPr>
          <a:xfrm>
            <a:off x="457200" y="4783460"/>
            <a:ext cx="2103120" cy="103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8"/>
          <p:cNvSpPr txBox="1"/>
          <p:nvPr>
            <p:ph idx="12" type="sldNum"/>
          </p:nvPr>
        </p:nvSpPr>
        <p:spPr>
          <a:xfrm>
            <a:off x="8495847" y="4688936"/>
            <a:ext cx="159384" cy="866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5857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5857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5857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5857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5857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5857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5857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5857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5857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563" u="none" cap="none" strike="noStrike">
                <a:solidFill>
                  <a:srgbClr val="57585B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0" lvl="0" marL="58577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  <p:sldLayoutId id="2147483662" r:id="rId3"/>
    <p:sldLayoutId id="2147483663" r:id="rId4"/>
    <p:sldLayoutId id="2147483664" r:id="rId5"/>
    <p:sldLayoutId id="2147483665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9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8" name="Google Shape;98;p29"/>
          <p:cNvSpPr txBox="1"/>
          <p:nvPr>
            <p:ph idx="1" type="body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9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9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Google Shape;101;p29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1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3" name="Google Shape;173;p41"/>
          <p:cNvSpPr txBox="1"/>
          <p:nvPr>
            <p:ph idx="1" type="body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4" name="Google Shape;174;p41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5" name="Google Shape;175;p41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6" name="Google Shape;176;p41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8.png"/><Relationship Id="rId5" Type="http://schemas.openxmlformats.org/officeDocument/2006/relationships/image" Target="../media/image21.png"/><Relationship Id="rId6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2.png"/><Relationship Id="rId4" Type="http://schemas.openxmlformats.org/officeDocument/2006/relationships/image" Target="../media/image20.png"/><Relationship Id="rId5" Type="http://schemas.openxmlformats.org/officeDocument/2006/relationships/image" Target="../media/image12.png"/><Relationship Id="rId6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"/>
          <p:cNvSpPr/>
          <p:nvPr/>
        </p:nvSpPr>
        <p:spPr>
          <a:xfrm>
            <a:off x="0" y="26634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986BA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1" name="Google Shape;25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500" y="0"/>
            <a:ext cx="5143140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"/>
          <p:cNvSpPr txBox="1"/>
          <p:nvPr/>
        </p:nvSpPr>
        <p:spPr>
          <a:xfrm>
            <a:off x="159438" y="292620"/>
            <a:ext cx="8984202" cy="31474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Eurasian Academic Libraries Conference EALC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t/>
            </a:r>
            <a:endParaRPr b="1" i="0" sz="4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Open Access to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Knowledge and Libraries: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Achievements and Trends</a:t>
            </a:r>
            <a:endParaRPr b="1" i="0" sz="4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"/>
          <p:cNvSpPr txBox="1"/>
          <p:nvPr/>
        </p:nvSpPr>
        <p:spPr>
          <a:xfrm>
            <a:off x="281318" y="3773637"/>
            <a:ext cx="8581364" cy="10772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8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Inter ExtraBold"/>
                <a:ea typeface="Inter ExtraBold"/>
                <a:cs typeface="Inter ExtraBold"/>
                <a:sym typeface="Inter ExtraBold"/>
              </a:rPr>
              <a:t>Loretta O’Donnell, Vice Provost Academic Affairs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Inter ExtraBold"/>
                <a:ea typeface="Inter ExtraBold"/>
                <a:cs typeface="Inter ExtraBold"/>
                <a:sym typeface="Inter ExtraBold"/>
              </a:rPr>
              <a:t>Asian University Alliance Youth Forum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Inter ExtraBold"/>
                <a:ea typeface="Inter ExtraBold"/>
                <a:cs typeface="Inter ExtraBold"/>
                <a:sym typeface="Inter ExtraBold"/>
              </a:rPr>
              <a:t>October, 2022</a:t>
            </a:r>
            <a:endParaRPr b="0" i="0" sz="2000" u="none" cap="none" strike="noStrike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7" name="Google Shape;367;p10"/>
          <p:cNvGrpSpPr/>
          <p:nvPr/>
        </p:nvGrpSpPr>
        <p:grpSpPr>
          <a:xfrm>
            <a:off x="391887" y="219398"/>
            <a:ext cx="8752113" cy="4924102"/>
            <a:chOff x="1117782" y="562883"/>
            <a:chExt cx="17170591" cy="13130939"/>
          </a:xfrm>
        </p:grpSpPr>
        <p:pic>
          <p:nvPicPr>
            <p:cNvPr id="368" name="Google Shape;368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0700218" y="7256627"/>
              <a:ext cx="7588155" cy="6437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9" name="Google Shape;369;p1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17782" y="562883"/>
              <a:ext cx="2440109" cy="83675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70" name="Google Shape;370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5230" y="894257"/>
            <a:ext cx="3371380" cy="3362249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10"/>
          <p:cNvSpPr/>
          <p:nvPr/>
        </p:nvSpPr>
        <p:spPr>
          <a:xfrm>
            <a:off x="4977172" y="335032"/>
            <a:ext cx="3644331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KOP RAKHMET</a:t>
            </a:r>
            <a:endParaRPr b="0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THANK YOU AND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GOOD LUCK!</a:t>
            </a:r>
            <a:endParaRPr/>
          </a:p>
        </p:txBody>
      </p:sp>
      <p:pic>
        <p:nvPicPr>
          <p:cNvPr descr="контакты-05" id="372" name="Google Shape;372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37392" y="1688751"/>
            <a:ext cx="4649722" cy="31197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2"/>
          <p:cNvPicPr preferRelativeResize="0"/>
          <p:nvPr/>
        </p:nvPicPr>
        <p:blipFill rotWithShape="1">
          <a:blip r:embed="rId3">
            <a:alphaModFix/>
          </a:blip>
          <a:srcRect b="3302" l="0" r="0" t="0"/>
          <a:stretch/>
        </p:blipFill>
        <p:spPr>
          <a:xfrm>
            <a:off x="886690" y="141577"/>
            <a:ext cx="7592291" cy="489381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"/>
          <p:cNvSpPr txBox="1"/>
          <p:nvPr/>
        </p:nvSpPr>
        <p:spPr>
          <a:xfrm>
            <a:off x="2248186" y="141577"/>
            <a:ext cx="460981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WELCOME TO NU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"/>
          <p:cNvSpPr txBox="1"/>
          <p:nvPr/>
        </p:nvSpPr>
        <p:spPr>
          <a:xfrm>
            <a:off x="3065184" y="100138"/>
            <a:ext cx="4530436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      </a:t>
            </a:r>
            <a:r>
              <a:rPr b="1" i="0" lang="en-US" sz="3200" u="none" cap="none" strike="noStrike">
                <a:solidFill>
                  <a:srgbClr val="171717"/>
                </a:solidFill>
                <a:latin typeface="Candara"/>
                <a:ea typeface="Candara"/>
                <a:cs typeface="Candara"/>
                <a:sym typeface="Candara"/>
              </a:rPr>
              <a:t>Greetings!</a:t>
            </a:r>
            <a:endParaRPr b="1" i="0" sz="3200" u="none" cap="none" strike="noStrike">
              <a:solidFill>
                <a:srgbClr val="171717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65" name="Google Shape;265;p3"/>
          <p:cNvSpPr txBox="1"/>
          <p:nvPr/>
        </p:nvSpPr>
        <p:spPr>
          <a:xfrm>
            <a:off x="3561500" y="2466950"/>
            <a:ext cx="1926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200" u="none" cap="none" strike="noStrike">
                <a:solidFill>
                  <a:srgbClr val="002855"/>
                </a:solidFill>
                <a:latin typeface="Candara"/>
                <a:ea typeface="Candara"/>
                <a:cs typeface="Candara"/>
                <a:sym typeface="Candara"/>
              </a:rPr>
              <a:t>sälemetsiz be!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"/>
          <p:cNvSpPr/>
          <p:nvPr/>
        </p:nvSpPr>
        <p:spPr>
          <a:xfrm>
            <a:off x="2199150" y="1320225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hello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67" name="Google Shape;267;p3"/>
          <p:cNvSpPr/>
          <p:nvPr/>
        </p:nvSpPr>
        <p:spPr>
          <a:xfrm>
            <a:off x="3531250" y="904725"/>
            <a:ext cx="1778436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asalamwalaykum</a:t>
            </a:r>
            <a:endParaRPr b="1" i="0" sz="13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68" name="Google Shape;268;p3"/>
          <p:cNvSpPr/>
          <p:nvPr/>
        </p:nvSpPr>
        <p:spPr>
          <a:xfrm>
            <a:off x="5239825" y="1274025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nǐ hǎo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69" name="Google Shape;269;p3"/>
          <p:cNvSpPr/>
          <p:nvPr/>
        </p:nvSpPr>
        <p:spPr>
          <a:xfrm>
            <a:off x="1277750" y="2236350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namaskaram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0" name="Google Shape;270;p3"/>
          <p:cNvSpPr/>
          <p:nvPr/>
        </p:nvSpPr>
        <p:spPr>
          <a:xfrm>
            <a:off x="6428550" y="2883850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namaste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1" name="Google Shape;271;p3"/>
          <p:cNvSpPr/>
          <p:nvPr/>
        </p:nvSpPr>
        <p:spPr>
          <a:xfrm>
            <a:off x="6296823" y="2319425"/>
            <a:ext cx="1704186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annyeonghaseyo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2" name="Google Shape;272;p3"/>
          <p:cNvSpPr/>
          <p:nvPr/>
        </p:nvSpPr>
        <p:spPr>
          <a:xfrm>
            <a:off x="6194725" y="3357100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néih hóu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3" name="Google Shape;273;p3"/>
          <p:cNvSpPr/>
          <p:nvPr/>
        </p:nvSpPr>
        <p:spPr>
          <a:xfrm>
            <a:off x="1277750" y="2688713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lí-hó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4" name="Google Shape;274;p3"/>
          <p:cNvSpPr/>
          <p:nvPr/>
        </p:nvSpPr>
        <p:spPr>
          <a:xfrm>
            <a:off x="5780450" y="3830350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sà-wàt-dee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5" name="Google Shape;275;p3"/>
          <p:cNvSpPr/>
          <p:nvPr/>
        </p:nvSpPr>
        <p:spPr>
          <a:xfrm>
            <a:off x="1589850" y="1770525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ayubowan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6" name="Google Shape;276;p3"/>
          <p:cNvSpPr/>
          <p:nvPr/>
        </p:nvSpPr>
        <p:spPr>
          <a:xfrm>
            <a:off x="6005425" y="1754988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konnichiwa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7" name="Google Shape;277;p3"/>
          <p:cNvSpPr/>
          <p:nvPr/>
        </p:nvSpPr>
        <p:spPr>
          <a:xfrm>
            <a:off x="3834338" y="4540700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halo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8" name="Google Shape;278;p3"/>
          <p:cNvSpPr/>
          <p:nvPr/>
        </p:nvSpPr>
        <p:spPr>
          <a:xfrm>
            <a:off x="1320400" y="3186938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မင်္ဂလာပါ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9" name="Google Shape;279;p3"/>
          <p:cNvSpPr/>
          <p:nvPr/>
        </p:nvSpPr>
        <p:spPr>
          <a:xfrm>
            <a:off x="2106575" y="4265838"/>
            <a:ext cx="1475334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สวัสดี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80" name="Google Shape;280;p3"/>
          <p:cNvSpPr/>
          <p:nvPr/>
        </p:nvSpPr>
        <p:spPr>
          <a:xfrm>
            <a:off x="1143000" y="3726400"/>
            <a:ext cx="2084616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as-salam alaykum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81" name="Google Shape;281;p3"/>
          <p:cNvSpPr/>
          <p:nvPr/>
        </p:nvSpPr>
        <p:spPr>
          <a:xfrm>
            <a:off x="5239825" y="4249425"/>
            <a:ext cx="2311092" cy="369306"/>
          </a:xfrm>
          <a:prstGeom prst="flowChartTerminator">
            <a:avLst/>
          </a:prstGeom>
          <a:solidFill>
            <a:srgbClr val="002855">
              <a:alpha val="93725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assalaam 'alaikum</a:t>
            </a:r>
            <a:endParaRPr b="0" i="0" sz="14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4"/>
          <p:cNvPicPr preferRelativeResize="0"/>
          <p:nvPr/>
        </p:nvPicPr>
        <p:blipFill rotWithShape="1">
          <a:blip r:embed="rId3">
            <a:alphaModFix/>
          </a:blip>
          <a:srcRect b="-1" l="15200" r="22199" t="0"/>
          <a:stretch/>
        </p:blipFill>
        <p:spPr>
          <a:xfrm>
            <a:off x="-1" y="7"/>
            <a:ext cx="5527543" cy="5143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4"/>
          <p:cNvPicPr preferRelativeResize="0"/>
          <p:nvPr/>
        </p:nvPicPr>
        <p:blipFill rotWithShape="1">
          <a:blip r:embed="rId4">
            <a:alphaModFix/>
          </a:blip>
          <a:srcRect b="-3" l="0" r="-3" t="4189"/>
          <a:stretch/>
        </p:blipFill>
        <p:spPr>
          <a:xfrm>
            <a:off x="5650992" y="1"/>
            <a:ext cx="3493008" cy="2510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4"/>
          <p:cNvPicPr preferRelativeResize="0"/>
          <p:nvPr/>
        </p:nvPicPr>
        <p:blipFill rotWithShape="1">
          <a:blip r:embed="rId5">
            <a:alphaModFix/>
          </a:blip>
          <a:srcRect b="59973" l="1" r="1" t="6792"/>
          <a:stretch/>
        </p:blipFill>
        <p:spPr>
          <a:xfrm>
            <a:off x="5650992" y="2609744"/>
            <a:ext cx="3493010" cy="2510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50922" y="99717"/>
            <a:ext cx="608856" cy="4277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5"/>
          <p:cNvSpPr txBox="1"/>
          <p:nvPr>
            <p:ph idx="12" type="sldNum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lnSpcReduction="10000"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5" name="Google Shape;29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50922" y="99717"/>
            <a:ext cx="608856" cy="427768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5"/>
          <p:cNvSpPr txBox="1"/>
          <p:nvPr/>
        </p:nvSpPr>
        <p:spPr>
          <a:xfrm>
            <a:off x="411507" y="161897"/>
            <a:ext cx="7627909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Open Access</a:t>
            </a:r>
            <a:endParaRPr/>
          </a:p>
        </p:txBody>
      </p:sp>
      <p:sp>
        <p:nvSpPr>
          <p:cNvPr id="297" name="Google Shape;297;p5"/>
          <p:cNvSpPr txBox="1"/>
          <p:nvPr/>
        </p:nvSpPr>
        <p:spPr>
          <a:xfrm>
            <a:off x="2866666" y="1233790"/>
            <a:ext cx="4123457" cy="35548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571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AutoNum type="arabicPeriod"/>
            </a:pPr>
            <a:r>
              <a:rPr b="0" i="0" lang="en-US" sz="4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What?</a:t>
            </a:r>
            <a:endParaRPr/>
          </a:p>
          <a:p>
            <a:pPr indent="0" lvl="0" marL="2571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t/>
            </a:r>
            <a:endParaRPr b="0" i="0" sz="4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571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AutoNum type="arabicPeriod"/>
            </a:pPr>
            <a:r>
              <a:rPr b="0" i="0" lang="en-US" sz="4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Why?</a:t>
            </a:r>
            <a:endParaRPr/>
          </a:p>
          <a:p>
            <a:pPr indent="0" lvl="0" marL="2571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t/>
            </a:r>
            <a:endParaRPr b="0" i="0" sz="4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571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AutoNum type="arabicPeriod"/>
            </a:pPr>
            <a:r>
              <a:rPr b="0" i="0" lang="en-US" sz="4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"/>
          <p:cNvSpPr txBox="1"/>
          <p:nvPr/>
        </p:nvSpPr>
        <p:spPr>
          <a:xfrm>
            <a:off x="155657" y="1455872"/>
            <a:ext cx="3563796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Leverage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curiosity</a:t>
            </a:r>
            <a:endParaRPr b="0" i="0" sz="6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4" name="Google Shape;304;p6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5" name="Google Shape;305;p6"/>
          <p:cNvGrpSpPr/>
          <p:nvPr/>
        </p:nvGrpSpPr>
        <p:grpSpPr>
          <a:xfrm>
            <a:off x="3710263" y="159227"/>
            <a:ext cx="4411671" cy="4411671"/>
            <a:chOff x="1132068" y="1098"/>
            <a:chExt cx="4411671" cy="4411671"/>
          </a:xfrm>
        </p:grpSpPr>
        <p:sp>
          <p:nvSpPr>
            <p:cNvPr id="306" name="Google Shape;306;p6"/>
            <p:cNvSpPr/>
            <p:nvPr/>
          </p:nvSpPr>
          <p:spPr>
            <a:xfrm>
              <a:off x="2632185" y="1098"/>
              <a:ext cx="1411437" cy="1411437"/>
            </a:xfrm>
            <a:prstGeom prst="ellipse">
              <a:avLst/>
            </a:prstGeom>
            <a:gradFill>
              <a:gsLst>
                <a:gs pos="0">
                  <a:srgbClr val="00AC9A"/>
                </a:gs>
                <a:gs pos="100000">
                  <a:srgbClr val="9CF0E1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6"/>
            <p:cNvSpPr txBox="1"/>
            <p:nvPr/>
          </p:nvSpPr>
          <p:spPr>
            <a:xfrm>
              <a:off x="2791705" y="207796"/>
              <a:ext cx="1045200" cy="99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300" lIns="20300" spcFirstLastPara="1" rIns="20300" wrap="square" tIns="203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Intellectual curiosity</a:t>
              </a:r>
              <a:endParaRPr/>
            </a:p>
          </p:txBody>
        </p:sp>
        <p:sp>
          <p:nvSpPr>
            <p:cNvPr id="308" name="Google Shape;308;p6"/>
            <p:cNvSpPr/>
            <p:nvPr/>
          </p:nvSpPr>
          <p:spPr>
            <a:xfrm rot="2700000">
              <a:off x="3892268" y="1211164"/>
              <a:ext cx="376325" cy="476360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A3CCC5"/>
                </a:gs>
                <a:gs pos="100000">
                  <a:srgbClr val="CAF4ED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6"/>
            <p:cNvSpPr txBox="1"/>
            <p:nvPr/>
          </p:nvSpPr>
          <p:spPr>
            <a:xfrm rot="2700000">
              <a:off x="3908801" y="1266521"/>
              <a:ext cx="263428" cy="2858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t/>
              </a:r>
              <a:endPara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6"/>
            <p:cNvSpPr/>
            <p:nvPr/>
          </p:nvSpPr>
          <p:spPr>
            <a:xfrm>
              <a:off x="4132302" y="1501215"/>
              <a:ext cx="1411437" cy="1411437"/>
            </a:xfrm>
            <a:prstGeom prst="ellipse">
              <a:avLst/>
            </a:prstGeom>
            <a:gradFill>
              <a:gsLst>
                <a:gs pos="0">
                  <a:srgbClr val="00AC9A"/>
                </a:gs>
                <a:gs pos="100000">
                  <a:srgbClr val="9CF0E1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6"/>
            <p:cNvSpPr txBox="1"/>
            <p:nvPr/>
          </p:nvSpPr>
          <p:spPr>
            <a:xfrm>
              <a:off x="4339005" y="1707921"/>
              <a:ext cx="1119900" cy="99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300" lIns="20300" spcFirstLastPara="1" rIns="20300" wrap="square" tIns="203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Creating new knowledge</a:t>
              </a:r>
              <a:endParaRPr/>
            </a:p>
          </p:txBody>
        </p:sp>
        <p:sp>
          <p:nvSpPr>
            <p:cNvPr id="312" name="Google Shape;312;p6"/>
            <p:cNvSpPr/>
            <p:nvPr/>
          </p:nvSpPr>
          <p:spPr>
            <a:xfrm rot="8100000">
              <a:off x="3907331" y="2711281"/>
              <a:ext cx="376325" cy="476360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A3CCC5"/>
                </a:gs>
                <a:gs pos="100000">
                  <a:srgbClr val="CAF4ED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6"/>
            <p:cNvSpPr txBox="1"/>
            <p:nvPr/>
          </p:nvSpPr>
          <p:spPr>
            <a:xfrm rot="-2700000">
              <a:off x="4003695" y="2766638"/>
              <a:ext cx="263428" cy="2858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t/>
              </a:r>
              <a:endPara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6"/>
            <p:cNvSpPr/>
            <p:nvPr/>
          </p:nvSpPr>
          <p:spPr>
            <a:xfrm>
              <a:off x="2632185" y="3001332"/>
              <a:ext cx="1411437" cy="1411437"/>
            </a:xfrm>
            <a:prstGeom prst="ellipse">
              <a:avLst/>
            </a:prstGeom>
            <a:gradFill>
              <a:gsLst>
                <a:gs pos="0">
                  <a:srgbClr val="00AC9A"/>
                </a:gs>
                <a:gs pos="100000">
                  <a:srgbClr val="9CF0E1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6"/>
            <p:cNvSpPr txBox="1"/>
            <p:nvPr/>
          </p:nvSpPr>
          <p:spPr>
            <a:xfrm>
              <a:off x="2838885" y="3208032"/>
              <a:ext cx="998037" cy="9980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300" lIns="20300" spcFirstLastPara="1" rIns="20300" wrap="square" tIns="203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Academic and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Research Integrity</a:t>
              </a:r>
              <a:endParaRPr/>
            </a:p>
          </p:txBody>
        </p:sp>
        <p:sp>
          <p:nvSpPr>
            <p:cNvPr id="316" name="Google Shape;316;p6"/>
            <p:cNvSpPr/>
            <p:nvPr/>
          </p:nvSpPr>
          <p:spPr>
            <a:xfrm rot="-8100000">
              <a:off x="2407213" y="2726344"/>
              <a:ext cx="376325" cy="476360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A3CCC5"/>
                </a:gs>
                <a:gs pos="100000">
                  <a:srgbClr val="CAF4ED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6"/>
            <p:cNvSpPr txBox="1"/>
            <p:nvPr/>
          </p:nvSpPr>
          <p:spPr>
            <a:xfrm rot="2700000">
              <a:off x="2503577" y="2861531"/>
              <a:ext cx="263428" cy="2858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t/>
              </a:r>
              <a:endPara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6"/>
            <p:cNvSpPr/>
            <p:nvPr/>
          </p:nvSpPr>
          <p:spPr>
            <a:xfrm>
              <a:off x="1132068" y="1501215"/>
              <a:ext cx="1411437" cy="1411437"/>
            </a:xfrm>
            <a:prstGeom prst="ellipse">
              <a:avLst/>
            </a:prstGeom>
            <a:gradFill>
              <a:gsLst>
                <a:gs pos="0">
                  <a:srgbClr val="00AC9A"/>
                </a:gs>
                <a:gs pos="100000">
                  <a:srgbClr val="9CF0E1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6"/>
            <p:cNvSpPr txBox="1"/>
            <p:nvPr/>
          </p:nvSpPr>
          <p:spPr>
            <a:xfrm>
              <a:off x="1338768" y="1707915"/>
              <a:ext cx="998037" cy="9980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300" lIns="20300" spcFirstLastPara="1" rIns="20300" wrap="square" tIns="203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Academic</a:t>
              </a:r>
              <a:r>
                <a:rPr b="0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freedom</a:t>
              </a:r>
              <a:endPara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6"/>
            <p:cNvSpPr/>
            <p:nvPr/>
          </p:nvSpPr>
          <p:spPr>
            <a:xfrm rot="-2700000">
              <a:off x="2392151" y="1226227"/>
              <a:ext cx="376325" cy="476360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A3CCC5"/>
                </a:gs>
                <a:gs pos="100000">
                  <a:srgbClr val="CAF4ED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6"/>
            <p:cNvSpPr txBox="1"/>
            <p:nvPr/>
          </p:nvSpPr>
          <p:spPr>
            <a:xfrm rot="-2700000">
              <a:off x="2408684" y="1361414"/>
              <a:ext cx="263428" cy="2858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t/>
              </a:r>
              <a:endPara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Person on busy street" id="322" name="Google Shape;32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3046" y="0"/>
            <a:ext cx="1807347" cy="120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7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9" name="Google Shape;329;p7"/>
          <p:cNvSpPr/>
          <p:nvPr/>
        </p:nvSpPr>
        <p:spPr>
          <a:xfrm>
            <a:off x="409984" y="2226615"/>
            <a:ext cx="3451142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Leverage intellectual capital</a:t>
            </a:r>
            <a:endParaRPr/>
          </a:p>
        </p:txBody>
      </p:sp>
      <p:grpSp>
        <p:nvGrpSpPr>
          <p:cNvPr id="330" name="Google Shape;330;p7"/>
          <p:cNvGrpSpPr/>
          <p:nvPr/>
        </p:nvGrpSpPr>
        <p:grpSpPr>
          <a:xfrm>
            <a:off x="3266170" y="0"/>
            <a:ext cx="4943258" cy="4943258"/>
            <a:chOff x="811728" y="0"/>
            <a:chExt cx="4943258" cy="4943258"/>
          </a:xfrm>
        </p:grpSpPr>
        <p:sp>
          <p:nvSpPr>
            <p:cNvPr id="331" name="Google Shape;331;p7"/>
            <p:cNvSpPr/>
            <p:nvPr/>
          </p:nvSpPr>
          <p:spPr>
            <a:xfrm>
              <a:off x="2053820" y="0"/>
              <a:ext cx="2471629" cy="2471629"/>
            </a:xfrm>
            <a:prstGeom prst="triangle">
              <a:avLst>
                <a:gd fmla="val 50000" name="adj"/>
              </a:avLst>
            </a:prstGeom>
            <a:gradFill>
              <a:gsLst>
                <a:gs pos="0">
                  <a:schemeClr val="accent2"/>
                </a:gs>
                <a:gs pos="100000">
                  <a:srgbClr val="F7F7F7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7"/>
            <p:cNvSpPr txBox="1"/>
            <p:nvPr/>
          </p:nvSpPr>
          <p:spPr>
            <a:xfrm>
              <a:off x="2671727" y="1235815"/>
              <a:ext cx="1235815" cy="12358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cultural</a:t>
              </a:r>
              <a:endParaRPr/>
            </a:p>
          </p:txBody>
        </p:sp>
        <p:sp>
          <p:nvSpPr>
            <p:cNvPr id="333" name="Google Shape;333;p7"/>
            <p:cNvSpPr/>
            <p:nvPr/>
          </p:nvSpPr>
          <p:spPr>
            <a:xfrm>
              <a:off x="811728" y="2471629"/>
              <a:ext cx="2471629" cy="2471629"/>
            </a:xfrm>
            <a:prstGeom prst="triangle">
              <a:avLst>
                <a:gd fmla="val 50000" name="adj"/>
              </a:avLst>
            </a:prstGeom>
            <a:solidFill>
              <a:schemeClr val="accent4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7"/>
            <p:cNvSpPr txBox="1"/>
            <p:nvPr/>
          </p:nvSpPr>
          <p:spPr>
            <a:xfrm>
              <a:off x="1429635" y="3707444"/>
              <a:ext cx="1235815" cy="12358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financial</a:t>
              </a:r>
              <a:endParaRPr/>
            </a:p>
          </p:txBody>
        </p:sp>
        <p:sp>
          <p:nvSpPr>
            <p:cNvPr id="335" name="Google Shape;335;p7"/>
            <p:cNvSpPr/>
            <p:nvPr/>
          </p:nvSpPr>
          <p:spPr>
            <a:xfrm rot="10800000">
              <a:off x="2047542" y="2471629"/>
              <a:ext cx="2471629" cy="2471629"/>
            </a:xfrm>
            <a:prstGeom prst="triangle">
              <a:avLst>
                <a:gd fmla="val 50000" name="adj"/>
              </a:avLst>
            </a:prstGeom>
            <a:gradFill>
              <a:gsLst>
                <a:gs pos="0">
                  <a:srgbClr val="B4A0A0"/>
                </a:gs>
                <a:gs pos="100000">
                  <a:srgbClr val="E4CFCF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7"/>
            <p:cNvSpPr txBox="1"/>
            <p:nvPr/>
          </p:nvSpPr>
          <p:spPr>
            <a:xfrm>
              <a:off x="2665458" y="2471625"/>
              <a:ext cx="1290000" cy="123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intellectual</a:t>
              </a:r>
              <a:endParaRPr/>
            </a:p>
          </p:txBody>
        </p:sp>
        <p:sp>
          <p:nvSpPr>
            <p:cNvPr id="337" name="Google Shape;337;p7"/>
            <p:cNvSpPr/>
            <p:nvPr/>
          </p:nvSpPr>
          <p:spPr>
            <a:xfrm>
              <a:off x="3283357" y="2471629"/>
              <a:ext cx="2471629" cy="2471629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7"/>
            <p:cNvSpPr txBox="1"/>
            <p:nvPr/>
          </p:nvSpPr>
          <p:spPr>
            <a:xfrm>
              <a:off x="3901264" y="3707444"/>
              <a:ext cx="1235815" cy="12358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US" sz="1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human</a:t>
              </a:r>
              <a:endParaRPr/>
            </a:p>
          </p:txBody>
        </p:sp>
      </p:grpSp>
      <p:pic>
        <p:nvPicPr>
          <p:cNvPr descr="Robot operating a machine" id="339" name="Google Shape;33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535139" cy="1947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4" name="Google Shape;344;p8"/>
          <p:cNvGrpSpPr/>
          <p:nvPr/>
        </p:nvGrpSpPr>
        <p:grpSpPr>
          <a:xfrm>
            <a:off x="1761051" y="90322"/>
            <a:ext cx="5775981" cy="4683935"/>
            <a:chOff x="275151" y="-709779"/>
            <a:chExt cx="5775981" cy="4683935"/>
          </a:xfrm>
        </p:grpSpPr>
        <p:sp>
          <p:nvSpPr>
            <p:cNvPr id="345" name="Google Shape;345;p8"/>
            <p:cNvSpPr/>
            <p:nvPr/>
          </p:nvSpPr>
          <p:spPr>
            <a:xfrm>
              <a:off x="2958444" y="1503873"/>
              <a:ext cx="2768284" cy="2470283"/>
            </a:xfrm>
            <a:custGeom>
              <a:rect b="b" l="l" r="r" t="t"/>
              <a:pathLst>
                <a:path extrusionOk="0" h="120000" w="120000">
                  <a:moveTo>
                    <a:pt x="85854" y="19133"/>
                  </a:moveTo>
                  <a:lnTo>
                    <a:pt x="93688" y="10683"/>
                  </a:lnTo>
                  <a:lnTo>
                    <a:pt x="101624" y="17167"/>
                  </a:lnTo>
                  <a:lnTo>
                    <a:pt x="96840" y="28109"/>
                  </a:lnTo>
                  <a:lnTo>
                    <a:pt x="96840" y="28109"/>
                  </a:lnTo>
                  <a:cubicBezTo>
                    <a:pt x="101289" y="32983"/>
                    <a:pt x="104672" y="38688"/>
                    <a:pt x="106781" y="44877"/>
                  </a:cubicBezTo>
                  <a:lnTo>
                    <a:pt x="117651" y="44564"/>
                  </a:lnTo>
                  <a:lnTo>
                    <a:pt x="119391" y="54170"/>
                  </a:lnTo>
                  <a:lnTo>
                    <a:pt x="109272" y="58630"/>
                  </a:lnTo>
                  <a:cubicBezTo>
                    <a:pt x="109463" y="65148"/>
                    <a:pt x="108288" y="71636"/>
                    <a:pt x="105819" y="77697"/>
                  </a:cubicBezTo>
                  <a:lnTo>
                    <a:pt x="113693" y="86100"/>
                  </a:lnTo>
                  <a:lnTo>
                    <a:pt x="108612" y="94671"/>
                  </a:lnTo>
                  <a:lnTo>
                    <a:pt x="98649" y="89792"/>
                  </a:lnTo>
                  <a:lnTo>
                    <a:pt x="98649" y="89792"/>
                  </a:lnTo>
                  <a:cubicBezTo>
                    <a:pt x="94492" y="94905"/>
                    <a:pt x="89310" y="99139"/>
                    <a:pt x="83418" y="102237"/>
                  </a:cubicBezTo>
                  <a:lnTo>
                    <a:pt x="84847" y="114317"/>
                  </a:lnTo>
                  <a:lnTo>
                    <a:pt x="74970" y="117817"/>
                  </a:lnTo>
                  <a:lnTo>
                    <a:pt x="69941" y="107014"/>
                  </a:lnTo>
                  <a:lnTo>
                    <a:pt x="69941" y="107014"/>
                  </a:lnTo>
                  <a:cubicBezTo>
                    <a:pt x="63383" y="108329"/>
                    <a:pt x="56617" y="108329"/>
                    <a:pt x="50059" y="107014"/>
                  </a:cubicBezTo>
                  <a:lnTo>
                    <a:pt x="45030" y="117817"/>
                  </a:lnTo>
                  <a:lnTo>
                    <a:pt x="35153" y="114317"/>
                  </a:lnTo>
                  <a:lnTo>
                    <a:pt x="36582" y="102237"/>
                  </a:lnTo>
                  <a:lnTo>
                    <a:pt x="36582" y="102237"/>
                  </a:lnTo>
                  <a:cubicBezTo>
                    <a:pt x="30690" y="99139"/>
                    <a:pt x="25508" y="94905"/>
                    <a:pt x="21351" y="89792"/>
                  </a:cubicBezTo>
                  <a:lnTo>
                    <a:pt x="11388" y="94671"/>
                  </a:lnTo>
                  <a:lnTo>
                    <a:pt x="6307" y="86100"/>
                  </a:lnTo>
                  <a:lnTo>
                    <a:pt x="14181" y="77697"/>
                  </a:lnTo>
                  <a:cubicBezTo>
                    <a:pt x="11712" y="71636"/>
                    <a:pt x="10537" y="65148"/>
                    <a:pt x="10728" y="58630"/>
                  </a:cubicBezTo>
                  <a:lnTo>
                    <a:pt x="609" y="54170"/>
                  </a:lnTo>
                  <a:lnTo>
                    <a:pt x="2349" y="44564"/>
                  </a:lnTo>
                  <a:lnTo>
                    <a:pt x="13219" y="44877"/>
                  </a:lnTo>
                  <a:lnTo>
                    <a:pt x="13219" y="44877"/>
                  </a:lnTo>
                  <a:cubicBezTo>
                    <a:pt x="15328" y="38688"/>
                    <a:pt x="18711" y="32983"/>
                    <a:pt x="23160" y="28109"/>
                  </a:cubicBezTo>
                  <a:lnTo>
                    <a:pt x="18376" y="17167"/>
                  </a:lnTo>
                  <a:lnTo>
                    <a:pt x="26312" y="10683"/>
                  </a:lnTo>
                  <a:lnTo>
                    <a:pt x="34146" y="19133"/>
                  </a:lnTo>
                  <a:cubicBezTo>
                    <a:pt x="39847" y="15712"/>
                    <a:pt x="46204" y="13459"/>
                    <a:pt x="52829" y="12511"/>
                  </a:cubicBezTo>
                  <a:lnTo>
                    <a:pt x="54717" y="511"/>
                  </a:lnTo>
                  <a:lnTo>
                    <a:pt x="65283" y="511"/>
                  </a:lnTo>
                  <a:lnTo>
                    <a:pt x="67171" y="12511"/>
                  </a:lnTo>
                  <a:lnTo>
                    <a:pt x="67171" y="12511"/>
                  </a:lnTo>
                  <a:cubicBezTo>
                    <a:pt x="73796" y="13459"/>
                    <a:pt x="80153" y="15712"/>
                    <a:pt x="85854" y="19133"/>
                  </a:cubicBezTo>
                  <a:close/>
                </a:path>
              </a:pathLst>
            </a:custGeom>
            <a:gradFill>
              <a:gsLst>
                <a:gs pos="0">
                  <a:srgbClr val="616133"/>
                </a:gs>
                <a:gs pos="100000">
                  <a:srgbClr val="C1C197"/>
                </a:gs>
              </a:gsLst>
              <a:lin ang="5400000" scaled="0"/>
            </a:gradFill>
            <a:ln>
              <a:noFill/>
            </a:ln>
            <a:effectLst>
              <a:outerShdw blurRad="63500" rotWithShape="0" dir="5400000" dist="25400">
                <a:srgbClr val="808080">
                  <a:alpha val="7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8"/>
            <p:cNvSpPr txBox="1"/>
            <p:nvPr/>
          </p:nvSpPr>
          <p:spPr>
            <a:xfrm>
              <a:off x="3492720" y="2082525"/>
              <a:ext cx="1699732" cy="12697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1575" lIns="21575" spcFirstLastPara="1" rIns="21575" wrap="square" tIns="21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0" i="0" lang="en-US" sz="1700" u="none" cap="none" strike="noStrike">
                  <a:solidFill>
                    <a:srgbClr val="000000"/>
                  </a:solidFill>
                  <a:latin typeface="Rockwell"/>
                  <a:ea typeface="Rockwell"/>
                  <a:cs typeface="Rockwell"/>
                  <a:sym typeface="Rockwell"/>
                </a:rPr>
                <a:t>Culture</a:t>
              </a:r>
              <a:endParaRPr/>
            </a:p>
          </p:txBody>
        </p:sp>
        <p:sp>
          <p:nvSpPr>
            <p:cNvPr id="347" name="Google Shape;347;p8"/>
            <p:cNvSpPr/>
            <p:nvPr/>
          </p:nvSpPr>
          <p:spPr>
            <a:xfrm>
              <a:off x="402918" y="574960"/>
              <a:ext cx="2670751" cy="2292999"/>
            </a:xfrm>
            <a:custGeom>
              <a:rect b="b" l="l" r="r" t="t"/>
              <a:pathLst>
                <a:path extrusionOk="0" h="120000" w="120000">
                  <a:moveTo>
                    <a:pt x="91595" y="30393"/>
                  </a:moveTo>
                  <a:lnTo>
                    <a:pt x="106287" y="23386"/>
                  </a:lnTo>
                  <a:lnTo>
                    <a:pt x="113465" y="35108"/>
                  </a:lnTo>
                  <a:lnTo>
                    <a:pt x="102992" y="49005"/>
                  </a:lnTo>
                  <a:cubicBezTo>
                    <a:pt x="105064" y="56205"/>
                    <a:pt x="105064" y="63795"/>
                    <a:pt x="102992" y="70995"/>
                  </a:cubicBezTo>
                  <a:lnTo>
                    <a:pt x="113465" y="84892"/>
                  </a:lnTo>
                  <a:lnTo>
                    <a:pt x="106287" y="96614"/>
                  </a:lnTo>
                  <a:lnTo>
                    <a:pt x="91595" y="89607"/>
                  </a:lnTo>
                  <a:cubicBezTo>
                    <a:pt x="86018" y="94898"/>
                    <a:pt x="79046" y="98693"/>
                    <a:pt x="71397" y="100602"/>
                  </a:cubicBezTo>
                  <a:lnTo>
                    <a:pt x="67764" y="118602"/>
                  </a:lnTo>
                  <a:lnTo>
                    <a:pt x="52236" y="118602"/>
                  </a:lnTo>
                  <a:lnTo>
                    <a:pt x="48603" y="100602"/>
                  </a:lnTo>
                  <a:lnTo>
                    <a:pt x="48603" y="100602"/>
                  </a:lnTo>
                  <a:cubicBezTo>
                    <a:pt x="40954" y="98693"/>
                    <a:pt x="33982" y="94898"/>
                    <a:pt x="28405" y="89607"/>
                  </a:cubicBezTo>
                  <a:lnTo>
                    <a:pt x="13713" y="96614"/>
                  </a:lnTo>
                  <a:lnTo>
                    <a:pt x="6535" y="84892"/>
                  </a:lnTo>
                  <a:lnTo>
                    <a:pt x="17008" y="70995"/>
                  </a:lnTo>
                  <a:lnTo>
                    <a:pt x="17008" y="70995"/>
                  </a:lnTo>
                  <a:cubicBezTo>
                    <a:pt x="14936" y="63795"/>
                    <a:pt x="14936" y="56205"/>
                    <a:pt x="17008" y="49005"/>
                  </a:cubicBezTo>
                  <a:lnTo>
                    <a:pt x="6535" y="35108"/>
                  </a:lnTo>
                  <a:lnTo>
                    <a:pt x="13713" y="23386"/>
                  </a:lnTo>
                  <a:lnTo>
                    <a:pt x="28405" y="30393"/>
                  </a:lnTo>
                  <a:lnTo>
                    <a:pt x="28405" y="30393"/>
                  </a:lnTo>
                  <a:cubicBezTo>
                    <a:pt x="33982" y="25102"/>
                    <a:pt x="40954" y="21307"/>
                    <a:pt x="48603" y="19398"/>
                  </a:cubicBezTo>
                  <a:lnTo>
                    <a:pt x="52236" y="1398"/>
                  </a:lnTo>
                  <a:lnTo>
                    <a:pt x="67764" y="1398"/>
                  </a:lnTo>
                  <a:lnTo>
                    <a:pt x="71397" y="19398"/>
                  </a:lnTo>
                  <a:lnTo>
                    <a:pt x="71397" y="19398"/>
                  </a:lnTo>
                  <a:cubicBezTo>
                    <a:pt x="79046" y="21307"/>
                    <a:pt x="86018" y="25102"/>
                    <a:pt x="91595" y="30393"/>
                  </a:cubicBezTo>
                  <a:close/>
                </a:path>
              </a:pathLst>
            </a:custGeom>
            <a:gradFill>
              <a:gsLst>
                <a:gs pos="0">
                  <a:srgbClr val="808068"/>
                </a:gs>
                <a:gs pos="100000">
                  <a:srgbClr val="DBDBBF"/>
                </a:gs>
              </a:gsLst>
              <a:lin ang="5400000" scaled="0"/>
            </a:gradFill>
            <a:ln>
              <a:noFill/>
            </a:ln>
            <a:effectLst>
              <a:outerShdw blurRad="63500" rotWithShape="0" dir="5400000" dist="25400">
                <a:srgbClr val="808080">
                  <a:alpha val="7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8"/>
            <p:cNvSpPr txBox="1"/>
            <p:nvPr/>
          </p:nvSpPr>
          <p:spPr>
            <a:xfrm>
              <a:off x="1035098" y="1155718"/>
              <a:ext cx="1406391" cy="113148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300" lIns="20300" spcFirstLastPara="1" rIns="20300" wrap="square" tIns="203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000000"/>
                  </a:solidFill>
                  <a:latin typeface="Rockwell"/>
                  <a:ea typeface="Rockwell"/>
                  <a:cs typeface="Rockwell"/>
                  <a:sym typeface="Rockwell"/>
                </a:rPr>
                <a:t>Integrity</a:t>
              </a:r>
              <a:endParaRPr/>
            </a:p>
          </p:txBody>
        </p:sp>
        <p:sp>
          <p:nvSpPr>
            <p:cNvPr id="349" name="Google Shape;349;p8"/>
            <p:cNvSpPr/>
            <p:nvPr/>
          </p:nvSpPr>
          <p:spPr>
            <a:xfrm rot="-900000">
              <a:off x="2756101" y="63415"/>
              <a:ext cx="2098070" cy="1670512"/>
            </a:xfrm>
            <a:custGeom>
              <a:rect b="b" l="l" r="r" t="t"/>
              <a:pathLst>
                <a:path extrusionOk="0" h="120000" w="120000">
                  <a:moveTo>
                    <a:pt x="92391" y="30393"/>
                  </a:moveTo>
                  <a:lnTo>
                    <a:pt x="105732" y="22571"/>
                  </a:lnTo>
                  <a:lnTo>
                    <a:pt x="113244" y="34538"/>
                  </a:lnTo>
                  <a:lnTo>
                    <a:pt x="104076" y="49005"/>
                  </a:lnTo>
                  <a:cubicBezTo>
                    <a:pt x="106199" y="56205"/>
                    <a:pt x="106199" y="63795"/>
                    <a:pt x="104076" y="70995"/>
                  </a:cubicBezTo>
                  <a:lnTo>
                    <a:pt x="113244" y="85462"/>
                  </a:lnTo>
                  <a:lnTo>
                    <a:pt x="105732" y="97429"/>
                  </a:lnTo>
                  <a:lnTo>
                    <a:pt x="92391" y="89607"/>
                  </a:lnTo>
                  <a:cubicBezTo>
                    <a:pt x="86673" y="94898"/>
                    <a:pt x="79526" y="98693"/>
                    <a:pt x="71684" y="100602"/>
                  </a:cubicBezTo>
                  <a:lnTo>
                    <a:pt x="68315" y="118602"/>
                  </a:lnTo>
                  <a:lnTo>
                    <a:pt x="51685" y="118602"/>
                  </a:lnTo>
                  <a:lnTo>
                    <a:pt x="48316" y="100602"/>
                  </a:lnTo>
                  <a:lnTo>
                    <a:pt x="48316" y="100602"/>
                  </a:lnTo>
                  <a:cubicBezTo>
                    <a:pt x="40474" y="98693"/>
                    <a:pt x="33327" y="94898"/>
                    <a:pt x="27609" y="89607"/>
                  </a:cubicBezTo>
                  <a:lnTo>
                    <a:pt x="14268" y="97429"/>
                  </a:lnTo>
                  <a:lnTo>
                    <a:pt x="6756" y="85462"/>
                  </a:lnTo>
                  <a:lnTo>
                    <a:pt x="15924" y="70995"/>
                  </a:lnTo>
                  <a:cubicBezTo>
                    <a:pt x="13801" y="63795"/>
                    <a:pt x="13801" y="56205"/>
                    <a:pt x="15924" y="49005"/>
                  </a:cubicBezTo>
                  <a:lnTo>
                    <a:pt x="6756" y="34538"/>
                  </a:lnTo>
                  <a:lnTo>
                    <a:pt x="14268" y="22571"/>
                  </a:lnTo>
                  <a:lnTo>
                    <a:pt x="27609" y="30393"/>
                  </a:lnTo>
                  <a:lnTo>
                    <a:pt x="27609" y="30393"/>
                  </a:lnTo>
                  <a:cubicBezTo>
                    <a:pt x="33327" y="25102"/>
                    <a:pt x="40474" y="21307"/>
                    <a:pt x="48316" y="19398"/>
                  </a:cubicBezTo>
                  <a:lnTo>
                    <a:pt x="51685" y="1398"/>
                  </a:lnTo>
                  <a:lnTo>
                    <a:pt x="68315" y="1398"/>
                  </a:lnTo>
                  <a:lnTo>
                    <a:pt x="71684" y="19398"/>
                  </a:lnTo>
                  <a:lnTo>
                    <a:pt x="71684" y="19398"/>
                  </a:lnTo>
                  <a:cubicBezTo>
                    <a:pt x="79526" y="21307"/>
                    <a:pt x="86673" y="25102"/>
                    <a:pt x="92391" y="30393"/>
                  </a:cubicBezTo>
                  <a:close/>
                </a:path>
              </a:pathLst>
            </a:custGeom>
            <a:gradFill>
              <a:gsLst>
                <a:gs pos="0">
                  <a:srgbClr val="808068"/>
                </a:gs>
                <a:gs pos="100000">
                  <a:srgbClr val="DBDBBF"/>
                </a:gs>
              </a:gsLst>
              <a:lin ang="5400000" scaled="0"/>
            </a:gradFill>
            <a:ln>
              <a:noFill/>
            </a:ln>
            <a:effectLst>
              <a:outerShdw blurRad="63500" rotWithShape="0" dir="5400000" dist="25400">
                <a:srgbClr val="808080">
                  <a:alpha val="7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8"/>
            <p:cNvSpPr txBox="1"/>
            <p:nvPr/>
          </p:nvSpPr>
          <p:spPr>
            <a:xfrm>
              <a:off x="3241629" y="404448"/>
              <a:ext cx="1127014" cy="988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300" lIns="20300" spcFirstLastPara="1" rIns="20300" wrap="square" tIns="203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US" sz="1600" u="none" cap="none" strike="noStrike">
                  <a:solidFill>
                    <a:srgbClr val="000000"/>
                  </a:solidFill>
                  <a:latin typeface="Rockwell"/>
                  <a:ea typeface="Rockwell"/>
                  <a:cs typeface="Rockwell"/>
                  <a:sym typeface="Rockwell"/>
                </a:rPr>
                <a:t>Reputation</a:t>
              </a:r>
              <a:endParaRPr b="0" i="0" sz="1600" u="none" cap="none" strike="noStrike">
                <a:solidFill>
                  <a:srgbClr val="000000"/>
                </a:solidFill>
                <a:latin typeface="Rockwell"/>
                <a:ea typeface="Rockwell"/>
                <a:cs typeface="Rockwell"/>
                <a:sym typeface="Rockwell"/>
              </a:endParaRPr>
            </a:p>
          </p:txBody>
        </p:sp>
        <p:sp>
          <p:nvSpPr>
            <p:cNvPr id="351" name="Google Shape;351;p8"/>
            <p:cNvSpPr/>
            <p:nvPr/>
          </p:nvSpPr>
          <p:spPr>
            <a:xfrm>
              <a:off x="3379789" y="1239552"/>
              <a:ext cx="2671343" cy="2671343"/>
            </a:xfrm>
            <a:custGeom>
              <a:rect b="b" l="l" r="r" t="t"/>
              <a:pathLst>
                <a:path extrusionOk="0" h="120000" w="120000">
                  <a:moveTo>
                    <a:pt x="43723" y="6316"/>
                  </a:moveTo>
                  <a:lnTo>
                    <a:pt x="43723" y="6316"/>
                  </a:lnTo>
                  <a:cubicBezTo>
                    <a:pt x="69763" y="-1580"/>
                    <a:pt x="97715" y="10351"/>
                    <a:pt x="110027" y="34618"/>
                  </a:cubicBezTo>
                  <a:cubicBezTo>
                    <a:pt x="122339" y="58884"/>
                    <a:pt x="115461" y="88486"/>
                    <a:pt x="93711" y="104838"/>
                  </a:cubicBezTo>
                  <a:lnTo>
                    <a:pt x="95773" y="108138"/>
                  </a:lnTo>
                  <a:lnTo>
                    <a:pt x="88176" y="105092"/>
                  </a:lnTo>
                  <a:lnTo>
                    <a:pt x="88535" y="96555"/>
                  </a:lnTo>
                  <a:lnTo>
                    <a:pt x="90597" y="99854"/>
                  </a:lnTo>
                  <a:cubicBezTo>
                    <a:pt x="109852" y="85071"/>
                    <a:pt x="115785" y="58634"/>
                    <a:pt x="104692" y="37041"/>
                  </a:cubicBezTo>
                  <a:cubicBezTo>
                    <a:pt x="93599" y="15448"/>
                    <a:pt x="68653" y="4874"/>
                    <a:pt x="45422" y="11917"/>
                  </a:cubicBezTo>
                  <a:close/>
                </a:path>
              </a:pathLst>
            </a:custGeom>
            <a:solidFill>
              <a:srgbClr val="919161"/>
            </a:solidFill>
            <a:ln>
              <a:noFill/>
            </a:ln>
            <a:effectLst>
              <a:outerShdw blurRad="63500" rotWithShape="0" dir="5400000" dist="25400">
                <a:srgbClr val="808080">
                  <a:alpha val="7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8"/>
            <p:cNvSpPr/>
            <p:nvPr/>
          </p:nvSpPr>
          <p:spPr>
            <a:xfrm>
              <a:off x="275151" y="466174"/>
              <a:ext cx="1940898" cy="1940898"/>
            </a:xfrm>
            <a:custGeom>
              <a:rect b="b" l="l" r="r" t="t"/>
              <a:pathLst>
                <a:path extrusionOk="0" h="120000" w="120000">
                  <a:moveTo>
                    <a:pt x="38835" y="9410"/>
                  </a:moveTo>
                  <a:lnTo>
                    <a:pt x="41823" y="16553"/>
                  </a:lnTo>
                  <a:lnTo>
                    <a:pt x="41823" y="16553"/>
                  </a:lnTo>
                  <a:cubicBezTo>
                    <a:pt x="23032" y="24414"/>
                    <a:pt x="11425" y="43464"/>
                    <a:pt x="13055" y="63768"/>
                  </a:cubicBezTo>
                  <a:lnTo>
                    <a:pt x="18064" y="62671"/>
                  </a:lnTo>
                  <a:lnTo>
                    <a:pt x="10211" y="70899"/>
                  </a:lnTo>
                  <a:lnTo>
                    <a:pt x="417" y="66534"/>
                  </a:lnTo>
                  <a:lnTo>
                    <a:pt x="5431" y="65437"/>
                  </a:lnTo>
                  <a:lnTo>
                    <a:pt x="5431" y="65437"/>
                  </a:lnTo>
                  <a:cubicBezTo>
                    <a:pt x="3042" y="41449"/>
                    <a:pt x="16596" y="18714"/>
                    <a:pt x="38835" y="9410"/>
                  </a:cubicBezTo>
                  <a:close/>
                </a:path>
              </a:pathLst>
            </a:custGeom>
            <a:solidFill>
              <a:srgbClr val="BEBEA7"/>
            </a:solidFill>
            <a:ln>
              <a:noFill/>
            </a:ln>
            <a:effectLst>
              <a:outerShdw blurRad="63500" rotWithShape="0" dir="5400000" dist="25400">
                <a:srgbClr val="808080">
                  <a:alpha val="7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8"/>
            <p:cNvSpPr/>
            <p:nvPr/>
          </p:nvSpPr>
          <p:spPr>
            <a:xfrm rot="2130948">
              <a:off x="2383351" y="-296598"/>
              <a:ext cx="2092678" cy="2092678"/>
            </a:xfrm>
            <a:custGeom>
              <a:rect b="b" l="l" r="r" t="t"/>
              <a:pathLst>
                <a:path extrusionOk="0" h="120000" w="120000">
                  <a:moveTo>
                    <a:pt x="4986" y="64681"/>
                  </a:moveTo>
                  <a:lnTo>
                    <a:pt x="4986" y="64681"/>
                  </a:lnTo>
                  <a:cubicBezTo>
                    <a:pt x="3682" y="49360"/>
                    <a:pt x="8826" y="34190"/>
                    <a:pt x="19179" y="22822"/>
                  </a:cubicBezTo>
                  <a:lnTo>
                    <a:pt x="16020" y="19256"/>
                  </a:lnTo>
                  <a:lnTo>
                    <a:pt x="25771" y="21357"/>
                  </a:lnTo>
                  <a:lnTo>
                    <a:pt x="27129" y="31797"/>
                  </a:lnTo>
                  <a:lnTo>
                    <a:pt x="23972" y="28233"/>
                  </a:lnTo>
                  <a:lnTo>
                    <a:pt x="23972" y="28233"/>
                  </a:lnTo>
                  <a:cubicBezTo>
                    <a:pt x="15304" y="38065"/>
                    <a:pt x="11029" y="51012"/>
                    <a:pt x="12141" y="64072"/>
                  </a:cubicBezTo>
                  <a:close/>
                </a:path>
              </a:pathLst>
            </a:custGeom>
            <a:solidFill>
              <a:srgbClr val="181818">
                <a:alpha val="57647"/>
              </a:srgbClr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4" name="Google Shape;354;p8"/>
          <p:cNvSpPr/>
          <p:nvPr/>
        </p:nvSpPr>
        <p:spPr>
          <a:xfrm>
            <a:off x="107476" y="3058512"/>
            <a:ext cx="3451142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Leverage cultural impact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9"/>
          <p:cNvSpPr txBox="1"/>
          <p:nvPr>
            <p:ph idx="1" type="body"/>
          </p:nvPr>
        </p:nvSpPr>
        <p:spPr>
          <a:xfrm>
            <a:off x="2036618" y="332510"/>
            <a:ext cx="5846335" cy="43114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i="1" lang="en-US">
                <a:solidFill>
                  <a:schemeClr val="lt1"/>
                </a:solidFill>
              </a:rPr>
              <a:t>Academic Integrity </a:t>
            </a:r>
            <a:r>
              <a:rPr lang="en-US" sz="1650">
                <a:solidFill>
                  <a:schemeClr val="lt1"/>
                </a:solidFill>
              </a:rPr>
              <a:t>- "a commitment to five fundamental values: honesty, trust, fairness, respect, and responsibility.“ 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i="1" lang="en-US">
                <a:solidFill>
                  <a:schemeClr val="lt1"/>
                </a:solidFill>
              </a:rPr>
              <a:t>Culture</a:t>
            </a:r>
            <a:r>
              <a:rPr b="1" lang="en-US" sz="1650">
                <a:solidFill>
                  <a:schemeClr val="lt1"/>
                </a:solidFill>
              </a:rPr>
              <a:t> –</a:t>
            </a:r>
            <a:r>
              <a:rPr lang="en-US" sz="1650">
                <a:solidFill>
                  <a:schemeClr val="lt1"/>
                </a:solidFill>
              </a:rPr>
              <a:t> “the pervasive values, beliefs and attitudes that characterize an institution and guide its practices.” 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50">
              <a:solidFill>
                <a:schemeClr val="lt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5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5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i="1" lang="en-US" sz="1050">
                <a:solidFill>
                  <a:schemeClr val="lt1"/>
                </a:solidFill>
              </a:rPr>
              <a:t>1. Supporting Academic Integrity: approaches and resources for higher education. </a:t>
            </a:r>
            <a:r>
              <a:rPr lang="en-US" sz="1050">
                <a:solidFill>
                  <a:schemeClr val="lt1"/>
                </a:solidFill>
              </a:rPr>
              <a:t>1999, p.4., The HEA JISC Academic Integrity Service, Center for Academic Integrity, American University, Washington DC.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050">
                <a:solidFill>
                  <a:schemeClr val="lt1"/>
                </a:solidFill>
              </a:rPr>
              <a:t>2. Western Cultural Values and its implications on management practices. J. Inun South East Asian Journal of Contemporary Business, Economics and Law, Vol. 1., 2012.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050"/>
          </a:p>
        </p:txBody>
      </p:sp>
      <p:sp>
        <p:nvSpPr>
          <p:cNvPr id="361" name="Google Shape;361;p9"/>
          <p:cNvSpPr txBox="1"/>
          <p:nvPr>
            <p:ph type="title"/>
          </p:nvPr>
        </p:nvSpPr>
        <p:spPr>
          <a:xfrm>
            <a:off x="69714" y="132369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0707"/>
              <a:buNone/>
            </a:pPr>
            <a:r>
              <a:rPr b="1" lang="en-US" sz="4400">
                <a:solidFill>
                  <a:schemeClr val="lt1"/>
                </a:solidFill>
              </a:rPr>
              <a:t>Leverage </a:t>
            </a:r>
            <a:br>
              <a:rPr b="1" lang="en-US" sz="4400">
                <a:solidFill>
                  <a:schemeClr val="lt1"/>
                </a:solidFill>
              </a:rPr>
            </a:br>
            <a:r>
              <a:rPr b="1" lang="en-US" sz="4400">
                <a:solidFill>
                  <a:schemeClr val="lt1"/>
                </a:solidFill>
              </a:rPr>
              <a:t>integrity</a:t>
            </a:r>
            <a:br>
              <a:rPr b="1" lang="en-US" sz="2400">
                <a:solidFill>
                  <a:schemeClr val="lt1"/>
                </a:solidFill>
              </a:rPr>
            </a:br>
            <a:br>
              <a:rPr b="1" lang="en-US" sz="2400">
                <a:solidFill>
                  <a:schemeClr val="lt1"/>
                </a:solidFill>
              </a:rPr>
            </a:br>
            <a:r>
              <a:rPr b="1" lang="en-US" sz="2400">
                <a:solidFill>
                  <a:schemeClr val="lt1"/>
                </a:solidFill>
              </a:rPr>
              <a:t>(thanks to </a:t>
            </a:r>
            <a:br>
              <a:rPr b="1" lang="en-US" sz="2400">
                <a:solidFill>
                  <a:schemeClr val="lt1"/>
                </a:solidFill>
              </a:rPr>
            </a:br>
            <a:r>
              <a:rPr b="1" lang="en-US" sz="2400">
                <a:solidFill>
                  <a:schemeClr val="lt1"/>
                </a:solidFill>
              </a:rPr>
              <a:t>Yevgeniya Kim)</a:t>
            </a:r>
            <a:endParaRPr sz="2400">
              <a:solidFill>
                <a:schemeClr val="lt1"/>
              </a:solidFill>
            </a:endParaRPr>
          </a:p>
        </p:txBody>
      </p:sp>
      <p:pic>
        <p:nvPicPr>
          <p:cNvPr descr="academic_wordle.jpg" id="362" name="Google Shape;36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31035" y="1841301"/>
            <a:ext cx="2857499" cy="1460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Ainur Abikenova</dc:creator>
</cp:coreProperties>
</file>