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31"/>
  </p:notesMasterIdLst>
  <p:sldIdLst>
    <p:sldId id="256" r:id="rId2"/>
    <p:sldId id="261" r:id="rId3"/>
    <p:sldId id="257" r:id="rId4"/>
    <p:sldId id="283" r:id="rId5"/>
    <p:sldId id="281" r:id="rId6"/>
    <p:sldId id="282" r:id="rId7"/>
    <p:sldId id="285" r:id="rId8"/>
    <p:sldId id="259" r:id="rId9"/>
    <p:sldId id="269" r:id="rId10"/>
    <p:sldId id="271" r:id="rId11"/>
    <p:sldId id="264" r:id="rId12"/>
    <p:sldId id="268" r:id="rId13"/>
    <p:sldId id="274" r:id="rId14"/>
    <p:sldId id="290" r:id="rId15"/>
    <p:sldId id="267" r:id="rId16"/>
    <p:sldId id="276" r:id="rId17"/>
    <p:sldId id="291" r:id="rId18"/>
    <p:sldId id="287" r:id="rId19"/>
    <p:sldId id="288" r:id="rId20"/>
    <p:sldId id="266" r:id="rId21"/>
    <p:sldId id="273" r:id="rId22"/>
    <p:sldId id="286" r:id="rId23"/>
    <p:sldId id="265" r:id="rId24"/>
    <p:sldId id="262" r:id="rId25"/>
    <p:sldId id="263" r:id="rId26"/>
    <p:sldId id="258" r:id="rId27"/>
    <p:sldId id="278" r:id="rId28"/>
    <p:sldId id="279" r:id="rId29"/>
    <p:sldId id="280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15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04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2640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7339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7204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2542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728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6180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2424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160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47078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0700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792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99379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92115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861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43122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322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89345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93816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56317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4538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7260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1598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6810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4281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675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3649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45" y="268711"/>
            <a:ext cx="1452698" cy="1025434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25591" r="3712" b="28319"/>
          <a:stretch/>
        </p:blipFill>
        <p:spPr>
          <a:xfrm>
            <a:off x="-549130" y="1928988"/>
            <a:ext cx="10242247" cy="3588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55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/>
              <a:t>Click to edit Master text styles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92" y="-246816"/>
            <a:ext cx="1926320" cy="135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0612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7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45" y="268711"/>
            <a:ext cx="1452698" cy="1025434"/>
          </a:xfrm>
          <a:prstGeom prst="rect">
            <a:avLst/>
          </a:prstGeom>
        </p:spPr>
      </p:pic>
      <p:sp>
        <p:nvSpPr>
          <p:cNvPr id="8" name="Google Shape;14;p3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25591" r="3712" b="28319"/>
          <a:stretch/>
        </p:blipFill>
        <p:spPr>
          <a:xfrm>
            <a:off x="-549132" y="1997838"/>
            <a:ext cx="10242247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"/>
          <p:cNvSpPr txBox="1"/>
          <p:nvPr/>
        </p:nvSpPr>
        <p:spPr>
          <a:xfrm>
            <a:off x="3684684" y="4881890"/>
            <a:ext cx="1774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www.nu.edu.kz</a:t>
            </a:r>
            <a:endParaRPr lang="ru-RU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9320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501645" y="1408460"/>
            <a:ext cx="8140705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Master’s Thesis –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Pose2Act: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Transformer-based 3D Pose Estimation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and Graph Convolution Networks for Human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Activity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Recognition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Google Shape;40;p6"/>
          <p:cNvSpPr txBox="1"/>
          <p:nvPr/>
        </p:nvSpPr>
        <p:spPr>
          <a:xfrm>
            <a:off x="2539837" y="3118767"/>
            <a:ext cx="4064323" cy="1109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algn="ctr">
              <a:buSzPts val="1500"/>
            </a:pPr>
            <a:r>
              <a:rPr lang="en-GB" sz="1500" dirty="0">
                <a:solidFill>
                  <a:schemeClr val="lt1"/>
                </a:solidFill>
              </a:rPr>
              <a:t>by </a:t>
            </a:r>
            <a:r>
              <a:rPr lang="en-GB" sz="1500" b="1" dirty="0">
                <a:solidFill>
                  <a:schemeClr val="lt1"/>
                </a:solidFill>
              </a:rPr>
              <a:t>Dias Aimyshev</a:t>
            </a:r>
          </a:p>
          <a:p>
            <a:pPr algn="ctr">
              <a:buSzPts val="1500"/>
            </a:pPr>
            <a:r>
              <a:rPr lang="en-GB" sz="1500" dirty="0">
                <a:solidFill>
                  <a:schemeClr val="lt1"/>
                </a:solidFill>
              </a:rPr>
              <a:t>NU SEDS CS 2</a:t>
            </a:r>
            <a:r>
              <a:rPr lang="en-GB" sz="1500" baseline="30000" dirty="0">
                <a:solidFill>
                  <a:schemeClr val="lt1"/>
                </a:solidFill>
              </a:rPr>
              <a:t>nd</a:t>
            </a:r>
            <a:r>
              <a:rPr lang="en-GB" sz="1500" dirty="0">
                <a:solidFill>
                  <a:schemeClr val="lt1"/>
                </a:solidFill>
              </a:rPr>
              <a:t> year MS student</a:t>
            </a:r>
          </a:p>
          <a:p>
            <a:pPr algn="ctr">
              <a:buSzPts val="1500"/>
            </a:pPr>
            <a:r>
              <a:rPr lang="en-GB" sz="1500" dirty="0">
                <a:solidFill>
                  <a:schemeClr val="lt1"/>
                </a:solidFill>
              </a:rPr>
              <a:t>Thesis Supervisor: Adnan </a:t>
            </a:r>
            <a:r>
              <a:rPr lang="en-GB" sz="1500" dirty="0" err="1">
                <a:solidFill>
                  <a:schemeClr val="lt1"/>
                </a:solidFill>
              </a:rPr>
              <a:t>Yazici</a:t>
            </a:r>
            <a:r>
              <a:rPr lang="en-GB" sz="1500" dirty="0">
                <a:solidFill>
                  <a:schemeClr val="lt1"/>
                </a:solidFill>
              </a:rPr>
              <a:t> </a:t>
            </a:r>
          </a:p>
          <a:p>
            <a:pPr algn="ctr">
              <a:buSzPts val="1500"/>
            </a:pPr>
            <a:endParaRPr sz="1500" dirty="0">
              <a:solidFill>
                <a:schemeClr val="lt1"/>
              </a:solidFill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276B0BFC-E46C-6A89-1413-E4F709253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800" y="288758"/>
            <a:ext cx="384399" cy="566988"/>
          </a:xfrm>
          <a:prstGeom prst="rect">
            <a:avLst/>
          </a:prstGeom>
        </p:spPr>
      </p:pic>
      <p:pic>
        <p:nvPicPr>
          <p:cNvPr id="4" name="Picture 3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E193A19-B247-B0BC-5376-BBC7C42CF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7966" y="2627978"/>
            <a:ext cx="804771" cy="1109913"/>
          </a:xfrm>
          <a:prstGeom prst="rect">
            <a:avLst/>
          </a:prstGeom>
        </p:spPr>
      </p:pic>
      <p:pic>
        <p:nvPicPr>
          <p:cNvPr id="10" name="Picture 9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E44FD02-3B6D-65D2-2CAF-6DC02C203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449" y="3501476"/>
            <a:ext cx="1545806" cy="5966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BAC26-F976-57FD-5A6E-06D1999B2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6778" y="868924"/>
            <a:ext cx="2999925" cy="3700052"/>
          </a:xfrm>
        </p:spPr>
        <p:txBody>
          <a:bodyPr/>
          <a:lstStyle/>
          <a:p>
            <a:pPr marL="114294" indent="0" fontAlgn="base">
              <a:spcAft>
                <a:spcPts val="120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For Pose Estimation:</a:t>
            </a:r>
          </a:p>
          <a:p>
            <a:pPr fontAlgn="base">
              <a:spcAft>
                <a:spcPts val="1200"/>
              </a:spcAft>
            </a:pPr>
            <a:r>
              <a:rPr lang="en-US" sz="1800" b="1" dirty="0">
                <a:solidFill>
                  <a:srgbClr val="000000"/>
                </a:solidFill>
                <a:latin typeface="+mn-lt"/>
              </a:rPr>
              <a:t>MPI-INF-3DHP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 - 1.3 million frames, 8 activity sets, 2D and 3D coordinates and videos, 17 body joints</a:t>
            </a:r>
          </a:p>
          <a:p>
            <a:pPr fontAlgn="base">
              <a:spcAft>
                <a:spcPts val="1200"/>
              </a:spcAft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Human 3.6M - 3.6 million poses, 17 scenarios, 2D and 3D coordinates and videos, 24 body joints</a:t>
            </a:r>
          </a:p>
          <a:p>
            <a:pPr fontAlgn="base">
              <a:spcAft>
                <a:spcPts val="1200"/>
              </a:spcAft>
            </a:pPr>
            <a:endParaRPr lang="en-US" sz="1800" dirty="0">
              <a:solidFill>
                <a:srgbClr val="000000"/>
              </a:solidFill>
              <a:latin typeface="+mn-lt"/>
            </a:endParaRPr>
          </a:p>
          <a:p>
            <a:pPr marL="114294" indent="0">
              <a:spcAft>
                <a:spcPts val="600"/>
              </a:spcAft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7AE996-0CF5-2940-0501-BDBE08453BBA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67303" y="868825"/>
            <a:ext cx="2999925" cy="3700052"/>
          </a:xfrm>
        </p:spPr>
        <p:txBody>
          <a:bodyPr/>
          <a:lstStyle/>
          <a:p>
            <a:pPr marL="114294" indent="0">
              <a:spcAft>
                <a:spcPts val="120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For HAR: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solidFill>
                  <a:srgbClr val="000000"/>
                </a:solidFill>
                <a:latin typeface="+mn-lt"/>
              </a:rPr>
              <a:t>NTU RGB+D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- 60 action classes; 56,880 videos; RGB videos and 3D skeletal data; 25 body joints</a:t>
            </a:r>
            <a:endParaRPr lang="en-US" sz="1800" dirty="0">
              <a:effectLst/>
              <a:latin typeface="+mn-lt"/>
            </a:endParaRP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Kinetics - 700 video classes; 650,000 video clips; no skeleton data</a:t>
            </a:r>
            <a:endParaRPr lang="en-US" sz="1800" dirty="0"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Datasets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9911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Datasets (cont.)</a:t>
            </a:r>
            <a:endParaRPr dirty="0"/>
          </a:p>
        </p:txBody>
      </p:sp>
      <p:pic>
        <p:nvPicPr>
          <p:cNvPr id="10" name="Picture 9" descr="Shape, arrow&#10;&#10;Description automatically generated">
            <a:extLst>
              <a:ext uri="{FF2B5EF4-FFF2-40B4-BE49-F238E27FC236}">
                <a16:creationId xmlns:a16="http://schemas.microsoft.com/office/drawing/2014/main" id="{45BA4914-F09E-87E0-9635-66FA3ED4E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53" y="1132200"/>
            <a:ext cx="3381971" cy="3441688"/>
          </a:xfrm>
          <a:prstGeom prst="rect">
            <a:avLst/>
          </a:prstGeom>
        </p:spPr>
      </p:pic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2E891B8B-A078-5CB8-EA03-73AA55F63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978" y="1132197"/>
            <a:ext cx="3432773" cy="3441689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6C51D442-5095-C9A2-B54A-C6CB10B9CED0}"/>
              </a:ext>
            </a:extLst>
          </p:cNvPr>
          <p:cNvSpPr/>
          <p:nvPr/>
        </p:nvSpPr>
        <p:spPr>
          <a:xfrm>
            <a:off x="4199024" y="2571753"/>
            <a:ext cx="810125" cy="3799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79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1376778" y="970549"/>
            <a:ext cx="2999925" cy="3432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bg1"/>
                </a:solidFill>
              </a:rPr>
              <a:t>Sequential approach</a:t>
            </a:r>
          </a:p>
          <a:p>
            <a:pPr marL="342884">
              <a:spcAft>
                <a:spcPts val="12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Use overlapping sequence of 27 frames</a:t>
            </a:r>
          </a:p>
          <a:p>
            <a:pPr marL="342884">
              <a:spcAft>
                <a:spcPts val="12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Predict 3D coordinates of central frames</a:t>
            </a:r>
          </a:p>
          <a:p>
            <a:pPr marL="342884">
              <a:spcAft>
                <a:spcPts val="120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Predict activity based on predicted 3D skeletons</a:t>
            </a: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Methodology: End2End</a:t>
            </a:r>
            <a:endParaRPr dirty="0"/>
          </a:p>
        </p:txBody>
      </p:sp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A42D346-C271-434A-E819-AB1F9F381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450" y="740805"/>
            <a:ext cx="2771775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52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Methodology: 3D Pose</a:t>
            </a:r>
            <a:endParaRPr dirty="0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9BC2D68-26DC-B3CB-C0BF-96510D255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150" y="784812"/>
            <a:ext cx="358140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34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Transformer</a:t>
            </a:r>
            <a:endParaRPr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433832C-7642-61C0-3F1B-DF6EAA089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794" y="868923"/>
            <a:ext cx="2908384" cy="4244841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1AD8E7B-E74D-3CAA-8EF9-8FE2419D0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92" y="967601"/>
            <a:ext cx="2034716" cy="32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92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Methodology: HAR</a:t>
            </a:r>
            <a:endParaRPr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2129DFB-A18D-3F09-AE34-E1182C341D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57188" y="867092"/>
            <a:ext cx="2338749" cy="3864457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1268128-A723-02D9-6A29-F529DB919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6778" y="1007589"/>
            <a:ext cx="2999925" cy="3561388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GCN + TCN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6-way ensembling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3 centres of mass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Joints and bones</a:t>
            </a:r>
          </a:p>
          <a:p>
            <a:r>
              <a:rPr lang="en-US" sz="1800" dirty="0">
                <a:solidFill>
                  <a:schemeClr val="bg1"/>
                </a:solidFill>
              </a:rPr>
              <a:t>Hierarchically Decomposed graph</a:t>
            </a:r>
          </a:p>
        </p:txBody>
      </p:sp>
    </p:spTree>
    <p:extLst>
      <p:ext uri="{BB962C8B-B14F-4D97-AF65-F5344CB8AC3E}">
        <p14:creationId xmlns:p14="http://schemas.microsoft.com/office/powerpoint/2010/main" val="2622730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Methodology: HAR (cont.)</a:t>
            </a:r>
            <a:endParaRPr dirty="0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B573E5C5-D1E6-E541-8BFE-176A8B703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0" y="1188118"/>
            <a:ext cx="9148990" cy="321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88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B4FC17CA-756B-3BB3-6FFE-C7F14C657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503" y="949980"/>
            <a:ext cx="3248025" cy="3819525"/>
          </a:xfrm>
          <a:prstGeom prst="rect">
            <a:avLst/>
          </a:prstGeom>
        </p:spPr>
      </p:pic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GCN Module</a:t>
            </a:r>
            <a:endParaRPr dirty="0"/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BA914A83-09D9-0657-DB00-9269BDF79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584" y="949980"/>
            <a:ext cx="2462913" cy="168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39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Results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3A0240-1F72-0989-5106-F00ED40B8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337" y="1040000"/>
            <a:ext cx="4915326" cy="15317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71213956-89C7-D8F3-8CEF-323F5A4716A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376777" y="2571752"/>
                <a:ext cx="6390450" cy="1997225"/>
              </a:xfrm>
            </p:spPr>
            <p:txBody>
              <a:bodyPr/>
              <a:lstStyle/>
              <a:p>
                <a:r>
                  <a:rPr lang="en-US" sz="1800" dirty="0">
                    <a:solidFill>
                      <a:schemeClr val="bg1"/>
                    </a:solidFill>
                  </a:rPr>
                  <a:t>Normalized MPJPE scores for the proposed 3D Pose Estimation model, calculated by formula:</a:t>
                </a:r>
              </a:p>
              <a:p>
                <a:pPr marL="114294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𝑚𝑝𝑗𝑝𝑒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𝑝𝑟𝑒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acc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𝑡𝑎𝑟𝑔𝑒𝑡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71213956-89C7-D8F3-8CEF-323F5A4716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376777" y="2571752"/>
                <a:ext cx="6390450" cy="1997225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5900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Results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B7D719-9BB0-E1DB-29C2-B76FE7FAF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970191"/>
            <a:ext cx="6858000" cy="376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45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>
            <a:alpha val="98000"/>
          </a:schemeClr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C5B3-E507-A55D-D916-5987F7A5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148" y="384527"/>
            <a:ext cx="8520600" cy="572700"/>
          </a:xfrm>
        </p:spPr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Outline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623400" y="1056223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36" indent="-285736">
              <a:lnSpc>
                <a:spcPts val="2000"/>
              </a:lnSpc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Introduction</a:t>
            </a:r>
          </a:p>
          <a:p>
            <a:pPr marL="285736" indent="-285736">
              <a:lnSpc>
                <a:spcPts val="2000"/>
              </a:lnSpc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Main part</a:t>
            </a:r>
          </a:p>
          <a:p>
            <a:pPr marL="742913" lvl="1" indent="-285736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Related Works</a:t>
            </a:r>
          </a:p>
          <a:p>
            <a:pPr marL="742913" lvl="1" indent="-285736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Methodology</a:t>
            </a:r>
          </a:p>
          <a:p>
            <a:pPr marL="742913" lvl="1" indent="-285736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Results</a:t>
            </a:r>
          </a:p>
          <a:p>
            <a:pPr marL="742913" lvl="1" indent="-285736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Demo</a:t>
            </a:r>
          </a:p>
          <a:p>
            <a:pPr marL="742913" lvl="1" indent="-285736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Application</a:t>
            </a:r>
          </a:p>
          <a:p>
            <a:pPr marL="285736" indent="-285736">
              <a:lnSpc>
                <a:spcPts val="2000"/>
              </a:lnSpc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Conclusion and Future Work</a:t>
            </a:r>
          </a:p>
          <a:p>
            <a:pPr marL="285736" indent="-285736">
              <a:spcAft>
                <a:spcPts val="1200"/>
              </a:spcAft>
            </a:pPr>
            <a:endParaRPr lang="en-US" dirty="0">
              <a:solidFill>
                <a:schemeClr val="bg1"/>
              </a:solidFill>
            </a:endParaRPr>
          </a:p>
          <a:p>
            <a:pPr marL="285736" indent="-285736">
              <a:spcAft>
                <a:spcPts val="1200"/>
              </a:spcAft>
            </a:pPr>
            <a:endParaRPr lang="en-US" dirty="0">
              <a:solidFill>
                <a:schemeClr val="bg1"/>
              </a:solidFill>
            </a:endParaRPr>
          </a:p>
          <a:p>
            <a:pPr marL="285736" indent="-285736">
              <a:spcAft>
                <a:spcPts val="1200"/>
              </a:spcAft>
            </a:pPr>
            <a:endParaRPr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94A9F-3470-8252-AC33-8C1822FA4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943" y="112459"/>
            <a:ext cx="4209764" cy="491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04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Results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A6C064-1B55-B6AC-22A8-11657F472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875776"/>
            <a:ext cx="6858000" cy="426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63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Results</a:t>
            </a:r>
            <a:endParaRPr dirty="0"/>
          </a:p>
        </p:txBody>
      </p:sp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AD92132-E55F-BF73-737E-3E3E988BD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66988"/>
            <a:ext cx="3619047" cy="300952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76BF494-F2BA-6D48-1E8E-B4673C99E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3999" y="1066988"/>
            <a:ext cx="2775676" cy="3700052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Reading, writing, playing with the phone, typing on a keyboard</a:t>
            </a:r>
          </a:p>
          <a:p>
            <a:r>
              <a:rPr lang="en-US" sz="1800" dirty="0">
                <a:solidFill>
                  <a:schemeClr val="bg1"/>
                </a:solidFill>
              </a:rPr>
              <a:t>Average accuracy score 90.3%</a:t>
            </a:r>
          </a:p>
          <a:p>
            <a:r>
              <a:rPr lang="en-US" sz="1800" dirty="0">
                <a:solidFill>
                  <a:schemeClr val="bg1"/>
                </a:solidFill>
              </a:rPr>
              <a:t>Normalized MPJPE 0.044mm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70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171C8F-2E60-AB10-08C8-34E9C65BC27A}"/>
              </a:ext>
            </a:extLst>
          </p:cNvPr>
          <p:cNvSpPr/>
          <p:nvPr/>
        </p:nvSpPr>
        <p:spPr>
          <a:xfrm>
            <a:off x="7367338" y="1732548"/>
            <a:ext cx="633663" cy="34109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Google Shape;48;p7"/>
          <p:cNvSpPr txBox="1"/>
          <p:nvPr/>
        </p:nvSpPr>
        <p:spPr>
          <a:xfrm>
            <a:off x="4121701" y="555751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Demo</a:t>
            </a:r>
            <a:endParaRPr dirty="0"/>
          </a:p>
        </p:txBody>
      </p:sp>
      <p:pic>
        <p:nvPicPr>
          <p:cNvPr id="7" name="Picture 6" descr="A person standing in front of a white wall&#10;&#10;Description automatically generated with medium confidence">
            <a:extLst>
              <a:ext uri="{FF2B5EF4-FFF2-40B4-BE49-F238E27FC236}">
                <a16:creationId xmlns:a16="http://schemas.microsoft.com/office/drawing/2014/main" id="{ACA7F9E4-B39E-248E-CBED-1C4EB6FBA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378" y="346739"/>
            <a:ext cx="2476970" cy="1858693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96728E7D-709C-C6F9-1D27-C22F62D367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844" y="2571749"/>
            <a:ext cx="2994553" cy="2245914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06631A98-CBFD-B9E2-F986-7442A1AEDDE3}"/>
              </a:ext>
            </a:extLst>
          </p:cNvPr>
          <p:cNvSpPr/>
          <p:nvPr/>
        </p:nvSpPr>
        <p:spPr>
          <a:xfrm>
            <a:off x="2496088" y="2296670"/>
            <a:ext cx="393032" cy="5501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picture containing chart&#10;&#10;Description automatically generated">
            <a:extLst>
              <a:ext uri="{FF2B5EF4-FFF2-40B4-BE49-F238E27FC236}">
                <a16:creationId xmlns:a16="http://schemas.microsoft.com/office/drawing/2014/main" id="{0D5A7E94-86DB-210C-D0E7-A1B8ABDBB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0285" y="2382256"/>
            <a:ext cx="2744613" cy="27612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E0B9DDF-B168-8FA9-7B32-6FB3F0472F7E}"/>
              </a:ext>
            </a:extLst>
          </p:cNvPr>
          <p:cNvSpPr txBox="1"/>
          <p:nvPr/>
        </p:nvSpPr>
        <p:spPr>
          <a:xfrm>
            <a:off x="4146791" y="1137911"/>
            <a:ext cx="492203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RGB Video – 2D Skeleton – 3D Skeleton – Action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37D83D-8FD1-E41D-1D51-50594FDB5CDD}"/>
              </a:ext>
            </a:extLst>
          </p:cNvPr>
          <p:cNvSpPr/>
          <p:nvPr/>
        </p:nvSpPr>
        <p:spPr>
          <a:xfrm>
            <a:off x="4499913" y="3378386"/>
            <a:ext cx="678216" cy="380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141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1376779" y="868923"/>
            <a:ext cx="6390449" cy="405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Healthcare – combination with sensor-based HAR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Surveillance – alternative to video-based HAR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Animation – create dataset with 3D models to generate virtual content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Other possible areas: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Robotics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Motion capture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Motion prediction</a:t>
            </a:r>
          </a:p>
          <a:p>
            <a:pPr marL="285736" indent="-285736">
              <a:spcAft>
                <a:spcPts val="1200"/>
              </a:spcAft>
            </a:pPr>
            <a:r>
              <a:rPr lang="en-US" sz="1800" dirty="0">
                <a:solidFill>
                  <a:schemeClr val="bg1"/>
                </a:solidFill>
              </a:rPr>
              <a:t>AR and VR</a:t>
            </a:r>
          </a:p>
          <a:p>
            <a:pPr marL="285736" indent="-285736">
              <a:spcAft>
                <a:spcPts val="1200"/>
              </a:spcAft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Real-life Application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2293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1372503" y="1247829"/>
            <a:ext cx="2999925" cy="429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Advantages:</a:t>
            </a:r>
            <a:endParaRPr sz="1800" dirty="0">
              <a:solidFill>
                <a:schemeClr val="bg1"/>
              </a:solidFill>
            </a:endParaRPr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1376778" y="1677353"/>
            <a:ext cx="2999925" cy="317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Outperforms 2D-based and predicted 3D-based models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Approaches generated 3D-based state-of-the-art results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Wider range of application than for generated 3D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More robust than video-based approach</a:t>
            </a:r>
          </a:p>
          <a:p>
            <a:pPr marL="285736" indent="-285736">
              <a:spcAft>
                <a:spcPts val="600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 marL="285736" indent="-285736">
              <a:spcAft>
                <a:spcPts val="600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 marL="285736" indent="-285736">
              <a:spcAft>
                <a:spcPts val="1200"/>
              </a:spcAft>
            </a:pPr>
            <a:endParaRPr lang="en-US" dirty="0">
              <a:solidFill>
                <a:schemeClr val="bg1"/>
              </a:solidFill>
            </a:endParaRPr>
          </a:p>
          <a:p>
            <a:pPr marL="285736" indent="-285736">
              <a:spcAft>
                <a:spcPts val="1200"/>
              </a:spcAft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2"/>
          </p:nvPr>
        </p:nvSpPr>
        <p:spPr>
          <a:xfrm>
            <a:off x="4767303" y="1677276"/>
            <a:ext cx="2999925" cy="239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Lower scores than for generated 3D models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Lower scores for hand activities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Combination with 2D keypoint detector is needed</a:t>
            </a:r>
          </a:p>
          <a:p>
            <a:pPr marL="285736" indent="-285736"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Sequence-to-frame bottleneck</a:t>
            </a:r>
          </a:p>
          <a:p>
            <a:pPr marL="285736" indent="-285736">
              <a:spcAft>
                <a:spcPts val="600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 marL="285736" indent="-285736">
              <a:spcAft>
                <a:spcPts val="600"/>
              </a:spcAft>
            </a:pPr>
            <a:endParaRPr lang="en-US" sz="1600" dirty="0">
              <a:solidFill>
                <a:schemeClr val="bg1"/>
              </a:solidFill>
            </a:endParaRPr>
          </a:p>
          <a:p>
            <a:pPr marL="285736" indent="-285736">
              <a:spcAft>
                <a:spcPts val="1200"/>
              </a:spcAft>
            </a:pP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Conclusion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7822E6-4316-7513-01E9-B811CA1C18FA}"/>
              </a:ext>
            </a:extLst>
          </p:cNvPr>
          <p:cNvSpPr txBox="1"/>
          <p:nvPr/>
        </p:nvSpPr>
        <p:spPr>
          <a:xfrm>
            <a:off x="4767302" y="1277925"/>
            <a:ext cx="2999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Disadvantages:</a:t>
            </a:r>
          </a:p>
        </p:txBody>
      </p:sp>
    </p:spTree>
    <p:extLst>
      <p:ext uri="{BB962C8B-B14F-4D97-AF65-F5344CB8AC3E}">
        <p14:creationId xmlns:p14="http://schemas.microsoft.com/office/powerpoint/2010/main" val="1415958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1762424" y="1302060"/>
            <a:ext cx="6390449" cy="3200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285736" indent="-285736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Sequence-to-Sequence 3D Pose Estimation</a:t>
            </a:r>
          </a:p>
          <a:p>
            <a:pPr marL="285736" indent="-285736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2D keypoints detection</a:t>
            </a:r>
          </a:p>
          <a:p>
            <a:pPr marL="285736" indent="-285736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7, 9-way ensembling</a:t>
            </a:r>
          </a:p>
          <a:p>
            <a:pPr marL="285736" indent="-285736"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Parallel End2End processing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762423" y="581871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Future Work</a:t>
            </a:r>
            <a:endParaRPr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BE89CBE-D347-D63E-AA79-4FCF760C0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27" y="2969281"/>
            <a:ext cx="74390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24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1377311" y="1817934"/>
            <a:ext cx="6390450" cy="63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 you for attention!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FBF157B3-7303-632B-636D-28E4368BE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800" y="288758"/>
            <a:ext cx="384399" cy="56698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143000" y="0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References</a:t>
            </a:r>
            <a:endParaRPr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DF69D30-AF27-C398-EDB0-D90329C84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569498"/>
            <a:ext cx="6858000" cy="4574005"/>
          </a:xfrm>
        </p:spPr>
        <p:txBody>
          <a:bodyPr/>
          <a:lstStyle/>
          <a:p>
            <a:pPr marL="114294" indent="0">
              <a:buNone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</a:rPr>
              <a:t>[1]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Shaojie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</a:rPr>
              <a:t> Bai, J Zico Kolter, and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Vladlen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Koltun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</a:rPr>
              <a:t>. An empirical evaluation of generic convolutional and recurrent networks for sequence modeling.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</a:rPr>
              <a:t> preprint arXiv:1803.01271, 2018.</a:t>
            </a:r>
            <a:r>
              <a:rPr lang="en-US" sz="800" dirty="0"/>
              <a:t> 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2] Marius Bock, Michael Moeller, Kristof Van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Laerhoven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Hilde Kuehne. Wear: A multimodal dataset for wearable and egocentric video activity recognition.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arXiv:2304.05088, 2023.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[3] Damien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Bouchabou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Sao Mai Nguyen, Christophe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Lohr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Benoit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LeDuc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Ioannis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Kanellos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A survey of human activity recognition in smart homes based on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iot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sensors algorithms: Taxonomies, challenges, and opportunities with deep learning. Sensors, 21(18):6037,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Cao, Tomas Simon, Shih-En Wei,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Yaser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Sheikh. Realtime multi-person 2d pose estimation using part affinity fields. In Proceedings of the IEEE conference on computer vision and pattern recognition, pages 7291–7299,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[5]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Yuxin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Ziqi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Chunfeng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Yuan, Bing Li, Ying Deng,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Weiming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Hu. Channel-wise topology refinement graph convolution for skeleton-based action recognition. In Proceedings of the IEEE/CVF International Conference on Computer Vision, pages 13359–13368, 2021.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[6]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Yifan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Congqi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Cao, Lei Shi, Jian Cheng,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Hanqing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Lu. Decoupling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gcn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with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dropgraph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module for skeleton-based action recognition. In Computer Vision–ECCV 2020: 16th European Conference, Glasgow, UK, August 23–28, 2020, Proceedings, Part XXIV 16, pages 536–553. Springer, 2020.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[7] Hyung-gun Chi,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Myoung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Hoon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Ha,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Seunggeun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Chi, Sang Wan Lee,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Qixing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Huang, and Karthik Ramani.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Infogcn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: Representation learning for human skeleton-based action recognition. In Proceedings of the IEEE/CVF Conference on Computer Vision and Pattern Recognition, pages 20186–20196, 2022.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[8] Alexey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Dosovitskiy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Lucas Beyer, Alexander Kolesnikov, Dirk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Weissenborn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Xiaohua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Zhai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Thomas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Unterthiner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Mostafa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Dehghani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Matthias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Minderer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Georg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Heigold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Sylvain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Gelly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et al. An image is worth 16x16 words: Transformers for image recognition at scale.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arXiv:2010.11929, 2020.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[9]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Haodong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Duan, Yue Zhao, Kai Chen, Dahua Lin, and Bo Dai. Revisiting skeleton-based action recognition. In Proceedings of the IEEE/CVF Conference on Computer Vision and Pattern Recognition, pages 2969–2978,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[10]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Mariem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Gnouma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Ammar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Ladjailia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Ridha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Ejbali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Mourad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Zaied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Stacked sparse autoencoder and history of binary motion image for human activity recognition. Multimedia Tools and Applications, 78(2):2157–2179,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[11] Mohammed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Hassanin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Abdelwahed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Khamiss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Mohammed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Bennamoun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Farid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Boussaid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Ibrahim Radwan.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Crossformer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: Cross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spatio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-temporal transformer for 3d human pose estimation.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arXiv:2203.13387,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[12]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Yihui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He, Rui Yan, Katerina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Fragkiadaki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Shoou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-I Yu.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Epipolar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transformers. In Proceedings of the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ieee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/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cvf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conference on computer vision and pattern recognition, pages 7779–7788, 2020.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[13]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Wenbo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Hu,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Changgong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Fangneng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Zhan, Lei Zhang, and Tien-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Tsin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Wong. Conditional directed graph convolution for 3d human pose estimation. In Pro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ceedings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of the 29th ACM International Conference on Multimedia, pages 602–611,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[14]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Catalin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Ionescu, Dragos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Papava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Vlad Olaru, and Cristian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Sminchisescu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Human3.6m: Large scale datasets and predictive methods for 3d human sensing in natural environments. IEEE Transactions on Pattern Analysis and Machine Intelligence, 36(7):1325–1339,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jul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2014.</a:t>
            </a:r>
            <a:br>
              <a:rPr lang="en-US" sz="800" dirty="0">
                <a:solidFill>
                  <a:schemeClr val="bg1"/>
                </a:solidFill>
              </a:rPr>
            </a:b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96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143000" y="0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References</a:t>
            </a:r>
            <a:endParaRPr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DF69D30-AF27-C398-EDB0-D90329C84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569498"/>
            <a:ext cx="6858000" cy="4574005"/>
          </a:xfrm>
        </p:spPr>
        <p:txBody>
          <a:bodyPr/>
          <a:lstStyle/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[15] Thomas 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Kipf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and Max Welling. Semi-supervised classification with graph convolutional networks.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arXiv:1609.02907, 2016.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[16]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Zhenzhong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Lan,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Mingda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Chen, Sebastian Goodman, Kevin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Gimpel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Piyush Sharma, and Radu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Soricut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Albert: A lite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bert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for self-supervised learning of language representations.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arXiv:1909.11942,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[17]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Inwoong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Doyoung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Kim,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Seoungyoon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Kang, and Sanghoon Lee. Ensemble deep learning for skeleton-based action recognition using temporal sliding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lstm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networks. In Proceedings of the IEEE international conference on computer vision, pages 1012–1020,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[18]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Jaejun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Lee, Raphael Tang, and Jimmy Lin. What would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elsa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do? freezing layers during transformer fine-tuning.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arXiv:1911.03090,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[19]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Jungho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Minhyeok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Dogyoon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Sangyoon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Lee. Hierarchically decomposed graph convolutional networks for skeleton-based action recognition.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arXiv:2208.10741,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[20]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Wenhao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Li, Hong Liu,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Runwei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Ding,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Mengyuan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Pichao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Wenming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Yang. Exploiting temporal contexts with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strided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transformer for 3d human pose estimation. IEEE Transactions on Multimedia, 2022.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[21]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Mengyuan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Hong Liu, and Chen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Chen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Enhanced skeleton visualization for view invariant human action recognition. Pattern Recognition, 68:346–362,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[22]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Ziyu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Hongwen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Zhenghao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Zhiyong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Wanli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Ouyang.Disentangling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and unifying graph convolutions for skeleton-based action recognition. In Proceedings of the IEEE/CVF conference on computer vision and pattern recognition, pages 143–152, 2020.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[23]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Diogo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Luvizon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David Picard,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Hedi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Tabia. Multi-task deep learning for real-time 3d human pose estimation and action recognition. IEEE transactions on pattern analysis and machine intelligence, 43(8):2752–2764, 2020.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[24]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Haoyu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Ma,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Liangjian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Deying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Kong,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Xingwei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Hao Tang,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Xiangyi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Yan, Yusheng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Shih-Yao Lin,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Xiaohui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Transfusion: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Crossview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fusion with transformer for 3d human pose estimation.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arXiv:2110.09554,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[25] Dushyant Mehta, Helge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Rhodin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Dan Casas, Pascal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Fua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Oleksandr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Sotnychenko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Weipeng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Xu, and Christian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Theobalt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Monocular 3d human pose estimation in the wild using improved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cnn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supervision. In 3D Vision (3DV), 2017 Fifth International Conference on. IEEE,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[26]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Ohoud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Nafea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Wadood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Abdul, Ghulam Muhammad, and Mansour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Alsulaiman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Sensor-based human activity recognition with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spatio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-temporal deep learning. Sensors, 21(6):2141,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[27] Mirela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Ostrek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Helge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Rhodin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Pascal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Fua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Erich Müller,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Jörg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Spörri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Are existing monocular computer vision-based 3d motion capture approaches ready for deployment? a methodological study on the example of alpine skiing. Sensors, 19(19):4323,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[28] Sen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Qiu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Hongkai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Zhao, Nan Jiang,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Zhelong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Wang, Long Liu, Yi An,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Hongyu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Zhao, Xin Miao,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Ruichen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and Giancarlo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Fortino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Multi-sensor information fusion based on machine learning for real applications in human activity recognition: State-of-the-art and research challenges. Information Fusion, 80:241–265,2022.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[29] Amir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Shahroudy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Jun Liu, Tian-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Tsong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Ng, and Gang Wang. Ntu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rgb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+ d: A large scale dataset for 3d human activity analysis. In Proceedings of the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IEEEconference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on computer vision and pattern recognition, pages 1010–1019, 2016.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[30] Vijeta Sharma, Manjari Gupta, Anil Kumar Pandey, Deepti Mishra,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Ajai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Kumar. A review of deep learning-based human activity recognition on benchmark video datasets. Applied Artificial Intelligence, 36(1):2093705, 2022.</a:t>
            </a:r>
          </a:p>
          <a:p>
            <a:pPr marL="114294" indent="0">
              <a:buNone/>
            </a:pPr>
            <a:br>
              <a:rPr lang="en-US" sz="800" dirty="0">
                <a:solidFill>
                  <a:schemeClr val="bg1"/>
                </a:solidFill>
              </a:rPr>
            </a:br>
            <a:br>
              <a:rPr lang="en-US" sz="800" dirty="0">
                <a:solidFill>
                  <a:schemeClr val="bg1"/>
                </a:solidFill>
              </a:rPr>
            </a:b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203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/>
        </p:nvSpPr>
        <p:spPr>
          <a:xfrm>
            <a:off x="1143000" y="0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References</a:t>
            </a:r>
            <a:endParaRPr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DF69D30-AF27-C398-EDB0-D90329C84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569498"/>
            <a:ext cx="6858000" cy="4574005"/>
          </a:xfrm>
        </p:spPr>
        <p:txBody>
          <a:bodyPr/>
          <a:lstStyle/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[31]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Wenkang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Shan,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Zhenhua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Xinfeng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Shanshe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Siwei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Ma, and Wen Gao. P-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stmo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: Pre-trained spatial temporal many-to-one model for 3d human pose estimation. In Computer Vision–ECCV 2022: 17th European Conference, Tel Aviv, Israel, October 23–27, 2022, Proceedings, Part V, pages 461–478. Springer, 2022.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[32] Lei Shi,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Yifan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Jian Cheng,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Hanqing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Lu. Two-stream adaptive graph convolutional networks for skeleton-based action recognition. In Proceedings of the IEEE/CVF conference on computer vision and pattern recognition, pages 12026–12035,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[33] Martin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Simonovsky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and Nikos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Komodakis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Dynamic edge-conditioned filters in convolutional neural networks on graphs. In Proceedings of the IEEE conference on computer vision and pattern recognition, pages 3693–3702,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[34]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Sijie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Song,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Cuiling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Lan,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Junliang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Xing, Wenjun Zeng, and Jiaying Liu. An end-to-end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spatio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-temporal attention model for human action recognition from skeleton data. In Proceedings of the AAAI conference on artificial intelligence, volume 31,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[35]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Ke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Sun, Bin Xiao, Dong Liu,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Jingdong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Wang. Deep high-resolution representation learning for human pose estimation. In Proceedings of the IEEE/CVF conference on computer vision and pattern recognition, pages 5693–5703, 2019.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[36] Arslan Syed,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Eman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A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Aldhahri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Muhammad Munawar Iqbal, Abid Ali, Ammar Muthanna, Harun Jamil, and Faisal Jamil. Intelligent 3d network protocol for multimedia data classification using deep learning.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arXiv:2207.11504,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[37]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Chingizkhan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Tangirbergenov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Adnan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Yazici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Enver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Ever. Multi-stream orientation and position based adaptive graph convolutional network for skeleton based activity recognition.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[38] Ashish Vaswani, Noam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Shazeer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Niki Parmar, Jakob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Uszkoreit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Llion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Jones, Aidan N Gomez,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Łukasz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Kaiser,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Illia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Polosukhin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Attention is all you need. Advances in neural information processing systems, 30,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[39]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Petar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Veličković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Guillem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Cucurull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Arantxa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Casanova, Adriana Romero, Pietro Lio,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Yoshua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Bengio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. Graph attention networks.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arXiv:1710.10903, 2017.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[40] Bin Xiao,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Haiping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Wu,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Yichen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Wei. Simple baselines for human pose estimation and tracking. In Proceedings of the European conference on computer vision (ECCV), pages 466–481, 2018.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[41]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Sijie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Yan,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Yuanjun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Xiong, and Dahua Lin. Spatial temporal graph convolutional networks for skeleton-based action recognition. In Proceedings of the AAAI conference on artificial intelligence, volume 32, 2018.</a:t>
            </a:r>
          </a:p>
          <a:p>
            <a:pPr marL="114294" indent="0">
              <a:buNone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[42]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Xinwei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Yu. (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fusionformer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): Exploiting the joint motion synergy with fusion network based on transformer for 3d human pose estimation.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arXiv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preprint arXiv:2210.04006,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[43] Ailing Zeng, Xiao Sun, Lei Yang,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Nanxuan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Zhao,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Minhao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Liu,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Qiang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Xu. Learning skeletal graph neural networks for hard 3d pose estimation. In Proceedings of the IEEE/CVF International Conference on Computer Vision, pages 11436–11445, 2021.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[44]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Jinlu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Zhigang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Tu, Jianyu Yang,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Yujin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Chen,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Junsong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Yuan.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Mixste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: Seq2seq mixed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spatio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-temporal encoder for 3d human pose estimation in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video.In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Proceedings of the IEEE/CVF Conference on Computer Vision and Pattern Recognition, pages 13232–13242, 2022.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[45] Ce Zheng,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Sijie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Zhu, Matias Mendieta,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Taojiannan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Yang, Chen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Chen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, and </a:t>
            </a:r>
            <a:r>
              <a:rPr lang="en-US" sz="800" dirty="0" err="1">
                <a:solidFill>
                  <a:schemeClr val="bg1"/>
                </a:solidFill>
                <a:latin typeface="Arial" panose="020B0604020202020204" pitchFamily="34" charset="0"/>
              </a:rPr>
              <a:t>Zhengming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 Ding. 3d human pose estimation with spatial and temporal transformers. In Proceedings of the IEEE/CVF International Conference on Computer Vision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(ICCV), pages 11656–11665, October 2021.</a:t>
            </a:r>
            <a:br>
              <a:rPr lang="en-US" sz="800" dirty="0">
                <a:solidFill>
                  <a:schemeClr val="bg1"/>
                </a:solidFill>
              </a:rPr>
            </a:b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41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4F102-1964-7B64-A57E-B01A46DB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6151" y="1079778"/>
            <a:ext cx="2999925" cy="2353234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Pose Estimation – predict coordinates of human body joints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ECB9AC-92B3-3836-8F7A-7ED0631668D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806676" y="1079676"/>
            <a:ext cx="2999925" cy="2353234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Human Activity Recognition (HAR) – classify human activity</a:t>
            </a:r>
          </a:p>
        </p:txBody>
      </p:sp>
      <p:sp>
        <p:nvSpPr>
          <p:cNvPr id="48" name="Google Shape;48;p7"/>
          <p:cNvSpPr txBox="1"/>
          <p:nvPr/>
        </p:nvSpPr>
        <p:spPr>
          <a:xfrm>
            <a:off x="1559415" y="431676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Introduction</a:t>
            </a:r>
            <a:endParaRPr dirty="0"/>
          </a:p>
        </p:txBody>
      </p:sp>
      <p:pic>
        <p:nvPicPr>
          <p:cNvPr id="8" name="Picture 7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90E30233-1DE2-3FFA-CF7A-635AE2148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299" y="2627898"/>
            <a:ext cx="6858000" cy="18628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4F102-1964-7B64-A57E-B01A46DBE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Brief History</a:t>
            </a:r>
            <a:endParaRPr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51CA4D72-125D-C782-D4A8-50F67A2EC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978" y="1152477"/>
            <a:ext cx="2486025" cy="2676525"/>
          </a:xfrm>
          <a:prstGeom prst="rect">
            <a:avLst/>
          </a:prstGeom>
        </p:spPr>
      </p:pic>
      <p:pic>
        <p:nvPicPr>
          <p:cNvPr id="11" name="Picture 10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DB73F67D-2C3D-A622-6795-668915E91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3" y="1152477"/>
            <a:ext cx="3629025" cy="1914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8BE74B-8088-AE19-074A-76C35B003218}"/>
              </a:ext>
            </a:extLst>
          </p:cNvPr>
          <p:cNvSpPr txBox="1"/>
          <p:nvPr/>
        </p:nvSpPr>
        <p:spPr>
          <a:xfrm>
            <a:off x="1142997" y="3575524"/>
            <a:ext cx="4704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Deep Learning: CNN, RNN, LSTM, Autoencoders, TCN, GCN, Transformers, 3D CNN  </a:t>
            </a:r>
          </a:p>
        </p:txBody>
      </p:sp>
    </p:spTree>
    <p:extLst>
      <p:ext uri="{BB962C8B-B14F-4D97-AF65-F5344CB8AC3E}">
        <p14:creationId xmlns:p14="http://schemas.microsoft.com/office/powerpoint/2010/main" val="265526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4F102-1964-7B64-A57E-B01A46DB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6777" y="1152475"/>
            <a:ext cx="6390450" cy="3416400"/>
          </a:xfrm>
        </p:spPr>
        <p:txBody>
          <a:bodyPr/>
          <a:lstStyle/>
          <a:p>
            <a:pPr>
              <a:lnSpc>
                <a:spcPts val="2300"/>
              </a:lnSpc>
            </a:pPr>
            <a:r>
              <a:rPr lang="en-US" sz="1600" dirty="0">
                <a:solidFill>
                  <a:schemeClr val="bg1"/>
                </a:solidFill>
              </a:rPr>
              <a:t>Pose Estimation and HAR are often viewed separately</a:t>
            </a:r>
          </a:p>
          <a:p>
            <a:pPr>
              <a:lnSpc>
                <a:spcPts val="2300"/>
              </a:lnSpc>
            </a:pPr>
            <a:r>
              <a:rPr lang="en-US" sz="1600" dirty="0">
                <a:solidFill>
                  <a:schemeClr val="bg1"/>
                </a:solidFill>
              </a:rPr>
              <a:t>Skeleton-based HAR input is 3D Pose Estimation output</a:t>
            </a:r>
          </a:p>
          <a:p>
            <a:pPr>
              <a:lnSpc>
                <a:spcPts val="2300"/>
              </a:lnSpc>
            </a:pPr>
            <a:r>
              <a:rPr lang="en-US" sz="1600" dirty="0">
                <a:solidFill>
                  <a:schemeClr val="bg1"/>
                </a:solidFill>
              </a:rPr>
              <a:t>Most SOTA HAR models use data generated by motion capture systems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516879" y="504475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Problem Statement</a:t>
            </a:r>
            <a:endParaRPr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8F2CCC0-75CD-9111-275E-787A25576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613" y="2567793"/>
            <a:ext cx="5006774" cy="23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3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4F102-1964-7B64-A57E-B01A46DB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6882" y="1128412"/>
            <a:ext cx="6390450" cy="3416400"/>
          </a:xfrm>
        </p:spPr>
        <p:txBody>
          <a:bodyPr/>
          <a:lstStyle/>
          <a:p>
            <a:r>
              <a:rPr lang="en-US" sz="1600" dirty="0">
                <a:solidFill>
                  <a:schemeClr val="bg1"/>
                </a:solidFill>
              </a:rPr>
              <a:t>Limited application, hardware dependence</a:t>
            </a:r>
          </a:p>
          <a:p>
            <a:r>
              <a:rPr lang="en-US" sz="1600" dirty="0">
                <a:solidFill>
                  <a:schemeClr val="bg1"/>
                </a:solidFill>
              </a:rPr>
              <a:t>Low performance on 2D data</a:t>
            </a:r>
          </a:p>
          <a:p>
            <a:r>
              <a:rPr lang="en-US" sz="1600" dirty="0">
                <a:solidFill>
                  <a:schemeClr val="bg1"/>
                </a:solidFill>
              </a:rPr>
              <a:t>Skeleton data is more robust than RGB images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                  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484794" y="440650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Motivation</a:t>
            </a:r>
            <a:endParaRPr dirty="0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E986E98-DA42-BD18-6D2C-F7B1A757F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773" y="2218481"/>
            <a:ext cx="3528366" cy="2690093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D8536DB-28E2-4FBB-05C8-B0333473CF68}"/>
              </a:ext>
            </a:extLst>
          </p:cNvPr>
          <p:cNvSpPr txBox="1">
            <a:spLocks/>
          </p:cNvSpPr>
          <p:nvPr/>
        </p:nvSpPr>
        <p:spPr>
          <a:xfrm>
            <a:off x="5208529" y="2571750"/>
            <a:ext cx="3999900" cy="3862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Objectives:</a:t>
            </a:r>
          </a:p>
          <a:p>
            <a:r>
              <a:rPr lang="en-US" sz="1600" dirty="0">
                <a:solidFill>
                  <a:schemeClr val="bg1"/>
                </a:solidFill>
              </a:rPr>
              <a:t>Combine 3D Pose Estimation and HAR models into End2End system</a:t>
            </a:r>
          </a:p>
          <a:p>
            <a:r>
              <a:rPr lang="en-US" sz="1600" dirty="0">
                <a:solidFill>
                  <a:schemeClr val="bg1"/>
                </a:solidFill>
              </a:rPr>
              <a:t>Achieve comparable accuracy scores</a:t>
            </a:r>
          </a:p>
          <a:p>
            <a:r>
              <a:rPr lang="en-US" sz="1600" dirty="0">
                <a:solidFill>
                  <a:schemeClr val="bg1"/>
                </a:solidFill>
              </a:rPr>
              <a:t>Build a lightweight model for feasible real-life application</a:t>
            </a:r>
          </a:p>
        </p:txBody>
      </p:sp>
    </p:spTree>
    <p:extLst>
      <p:ext uri="{BB962C8B-B14F-4D97-AF65-F5344CB8AC3E}">
        <p14:creationId xmlns:p14="http://schemas.microsoft.com/office/powerpoint/2010/main" val="3652404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4F102-1964-7B64-A57E-B01A46DB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6777" y="1152475"/>
            <a:ext cx="6390450" cy="3416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</a:rPr>
              <a:t>Created End2End model called Pose2Act, that includes 3D Pose Estimation and HAR models.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</a:rPr>
              <a:t>Proposed a method to overlap frames to create input for HAR model of suitable size.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</a:rPr>
              <a:t>Outperformed models running on 2D projections of NTU-RGB+D dataset using cross-subject metric.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</a:rPr>
              <a:t>Approached the results of the SOTA HAR models running on generated 3D data.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Contribution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6232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BAC26-F976-57FD-5A6E-06D1999B2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8226" y="1174329"/>
            <a:ext cx="6367548" cy="356138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bg1"/>
                </a:solidFill>
              </a:rPr>
              <a:t>Transformer</a:t>
            </a:r>
            <a:r>
              <a:rPr lang="en-US" sz="1600" dirty="0">
                <a:solidFill>
                  <a:schemeClr val="bg1"/>
                </a:solidFill>
              </a:rPr>
              <a:t>, GCN, LSTM, CNN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Sequence-to-frame (27,81,243)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Spatio-temporal modules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Indirect approach: convert 2D to 3D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1800" dirty="0">
              <a:solidFill>
                <a:schemeClr val="bg1"/>
              </a:solidFill>
            </a:endParaRPr>
          </a:p>
          <a:p>
            <a:pPr marL="114294" indent="0">
              <a:spcAft>
                <a:spcPts val="600"/>
              </a:spcAft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83948" y="38766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Literature (3D Pose)</a:t>
            </a: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CF9865-38CC-D6F0-31FF-CE6BB72D8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96" y="3216443"/>
            <a:ext cx="8280008" cy="7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02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BAC26-F976-57FD-5A6E-06D1999B2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3" y="868926"/>
            <a:ext cx="4034589" cy="2361791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bg1"/>
                </a:solidFill>
              </a:rPr>
              <a:t>GCN+TCN, 3D CNN</a:t>
            </a:r>
            <a:r>
              <a:rPr lang="en-US" sz="1800" dirty="0">
                <a:solidFill>
                  <a:schemeClr val="bg1"/>
                </a:solidFill>
              </a:rPr>
              <a:t>, Transformer, LSTM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2, 4, 5, 6-way ensembling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Spatio-temporal modules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Attention modules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bg1"/>
                </a:solidFill>
              </a:rPr>
              <a:t>Adaptive graph construction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8" name="Google Shape;48;p7"/>
          <p:cNvSpPr txBox="1"/>
          <p:nvPr/>
        </p:nvSpPr>
        <p:spPr>
          <a:xfrm>
            <a:off x="1372500" y="220923"/>
            <a:ext cx="499435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400" b="1" dirty="0">
                <a:solidFill>
                  <a:schemeClr val="lt1"/>
                </a:solidFill>
              </a:rPr>
              <a:t>Literature (HAR)</a:t>
            </a:r>
            <a:endParaRPr dirty="0"/>
          </a:p>
        </p:txBody>
      </p:sp>
      <p:pic>
        <p:nvPicPr>
          <p:cNvPr id="6" name="Picture 5" descr="A picture containing accessory&#10;&#10;Description automatically generated">
            <a:extLst>
              <a:ext uri="{FF2B5EF4-FFF2-40B4-BE49-F238E27FC236}">
                <a16:creationId xmlns:a16="http://schemas.microsoft.com/office/drawing/2014/main" id="{1167C9B8-2AA9-B62F-FB05-DEC0F708E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591" y="3230715"/>
            <a:ext cx="2019475" cy="1912786"/>
          </a:xfrm>
          <a:prstGeom prst="rect">
            <a:avLst/>
          </a:prstGeom>
        </p:spPr>
      </p:pic>
      <p:pic>
        <p:nvPicPr>
          <p:cNvPr id="10" name="Picture 9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777C3E4-75C6-9B3C-EFB0-5881A9FD3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818" y="868923"/>
            <a:ext cx="1740620" cy="395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35698"/>
      </p:ext>
    </p:extLst>
  </p:cSld>
  <p:clrMapOvr>
    <a:masterClrMapping/>
  </p:clrMapOvr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U white theme.pptx" id="{26A20C1C-C7A3-494C-9C77-7AF61630B1A0}" vid="{26F97415-FA39-4B32-B3E4-3F156B4ABECE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white theme</Template>
  <TotalTime>690</TotalTime>
  <Words>2624</Words>
  <Application>Microsoft Office PowerPoint</Application>
  <PresentationFormat>On-screen Show (16:9)</PresentationFormat>
  <Paragraphs>135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Cambria Math</vt:lpstr>
      <vt:lpstr>NU white  theme</vt:lpstr>
      <vt:lpstr>Master’s Thesis – Pose2Act: Transformer-based 3D Pose Estimation and Graph Convolution Networks for Human Activity Recognition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Advantages:</vt:lpstr>
      <vt:lpstr>PowerPoint Presentation</vt:lpstr>
      <vt:lpstr>Thank you for attention!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Master’s Thesis: Pose2Act</dc:title>
  <cp:lastModifiedBy>Dias Aimyshev</cp:lastModifiedBy>
  <cp:revision>11</cp:revision>
  <dcterms:modified xsi:type="dcterms:W3CDTF">2023-05-20T08:23:44Z</dcterms:modified>
</cp:coreProperties>
</file>