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81" r:id="rId12"/>
    <p:sldId id="267" r:id="rId13"/>
    <p:sldId id="268" r:id="rId14"/>
    <p:sldId id="28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6858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1" roundtripDataSignature="AMtx7mggb5GWl+DGYrh5JXYTH4LU/zQOl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039371"/>
    <a:srgbClr val="009999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86966E-AF3A-41C9-BBFC-25CBB7C84BA4}">
  <a:tblStyle styleId="{E686966E-AF3A-41C9-BBFC-25CBB7C84BA4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dk1"/>
          </a:solidFill>
        </a:fill>
      </a:tcStyle>
    </a:wholeTbl>
    <a:band1H>
      <a:tcTxStyle/>
      <a:tcStyle>
        <a:tcBdr/>
        <a:fill>
          <a:solidFill>
            <a:schemeClr val="dk1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dk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0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9CB691-F1E6-4C84-A9EF-B29993D056E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F81D9A-17CF-42CF-91E7-68883822F154}">
      <dgm:prSet phldrT="[Text]"/>
      <dgm:spPr>
        <a:gradFill flip="none" rotWithShape="0">
          <a:gsLst>
            <a:gs pos="0">
              <a:schemeClr val="accent4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4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4">
                <a:lumMod val="60000"/>
                <a:lumOff val="4000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effectLst>
          <a:glow rad="635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n-US" dirty="0" smtClean="0"/>
            <a:t>Titanium Aluminum  Carbide (Ti3AlC2) MAX Phase micron powder</a:t>
          </a:r>
          <a:endParaRPr lang="en-US" dirty="0"/>
        </a:p>
      </dgm:t>
    </dgm:pt>
    <dgm:pt modelId="{CEE26437-9E2D-4760-ACB8-5A7ACAA6E683}" type="parTrans" cxnId="{1A523AB1-22C4-40C0-A6B8-E406586A6DE1}">
      <dgm:prSet/>
      <dgm:spPr/>
      <dgm:t>
        <a:bodyPr/>
        <a:lstStyle/>
        <a:p>
          <a:endParaRPr lang="en-US"/>
        </a:p>
      </dgm:t>
    </dgm:pt>
    <dgm:pt modelId="{155441A8-0107-4B83-860F-01A949B4F830}" type="sibTrans" cxnId="{1A523AB1-22C4-40C0-A6B8-E406586A6DE1}">
      <dgm:prSet/>
      <dgm:spPr/>
      <dgm:t>
        <a:bodyPr/>
        <a:lstStyle/>
        <a:p>
          <a:endParaRPr lang="en-US"/>
        </a:p>
      </dgm:t>
    </dgm:pt>
    <dgm:pt modelId="{FAD965B8-AF4B-4062-B16D-FBE57AF80AE3}">
      <dgm:prSet phldrT="[Text]"/>
      <dgm:spPr>
        <a:gradFill flip="none" rotWithShape="0">
          <a:gsLst>
            <a:gs pos="0">
              <a:schemeClr val="accent4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4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4">
                <a:lumMod val="60000"/>
                <a:lumOff val="4000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effectLst>
          <a:glow rad="635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n-US" dirty="0" smtClean="0"/>
            <a:t>Multi-walled carbon nanotube (MWCNTs)</a:t>
          </a:r>
          <a:endParaRPr lang="en-US" dirty="0"/>
        </a:p>
      </dgm:t>
    </dgm:pt>
    <dgm:pt modelId="{80F5DED6-CF59-47C3-896F-2EF4E44B33C1}" type="parTrans" cxnId="{1210A83B-27BD-453A-BB2C-987E8577F931}">
      <dgm:prSet/>
      <dgm:spPr/>
      <dgm:t>
        <a:bodyPr/>
        <a:lstStyle/>
        <a:p>
          <a:endParaRPr lang="en-US"/>
        </a:p>
      </dgm:t>
    </dgm:pt>
    <dgm:pt modelId="{F4B10704-AEF9-41BF-B4F9-E24EAA17D153}" type="sibTrans" cxnId="{1210A83B-27BD-453A-BB2C-987E8577F931}">
      <dgm:prSet/>
      <dgm:spPr/>
      <dgm:t>
        <a:bodyPr/>
        <a:lstStyle/>
        <a:p>
          <a:endParaRPr lang="en-US"/>
        </a:p>
      </dgm:t>
    </dgm:pt>
    <dgm:pt modelId="{DA22A1E7-CBE1-488F-AB18-0902B1A498E3}">
      <dgm:prSet phldrT="[Text]"/>
      <dgm:spPr>
        <a:gradFill flip="none" rotWithShape="0">
          <a:gsLst>
            <a:gs pos="0">
              <a:schemeClr val="accent4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4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4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effectLst>
          <a:glow rad="635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n-US" dirty="0" smtClean="0"/>
            <a:t>Lithium fluoride (LiF</a:t>
          </a:r>
          <a:r>
            <a:rPr lang="en-US" dirty="0" smtClean="0"/>
            <a:t>) </a:t>
          </a:r>
          <a:endParaRPr lang="en-US" dirty="0"/>
        </a:p>
      </dgm:t>
    </dgm:pt>
    <dgm:pt modelId="{AB4CC002-DA2C-43E2-B071-8DA66662E87E}" type="parTrans" cxnId="{6312CB6F-1B61-45BD-9EDA-CFFC49B7E74D}">
      <dgm:prSet/>
      <dgm:spPr/>
      <dgm:t>
        <a:bodyPr/>
        <a:lstStyle/>
        <a:p>
          <a:endParaRPr lang="en-US"/>
        </a:p>
      </dgm:t>
    </dgm:pt>
    <dgm:pt modelId="{3357AE8C-EBD8-4087-93AC-B66883197F6C}" type="sibTrans" cxnId="{6312CB6F-1B61-45BD-9EDA-CFFC49B7E74D}">
      <dgm:prSet/>
      <dgm:spPr/>
      <dgm:t>
        <a:bodyPr/>
        <a:lstStyle/>
        <a:p>
          <a:endParaRPr lang="en-US"/>
        </a:p>
      </dgm:t>
    </dgm:pt>
    <dgm:pt modelId="{884DE556-F1FD-4BF5-9E05-3972FF5AAEE3}">
      <dgm:prSet/>
      <dgm:spPr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path path="circle">
            <a:fillToRect l="100000" b="100000"/>
          </a:path>
          <a:tileRect t="-100000" r="-100000"/>
        </a:gradFill>
        <a:effectLst>
          <a:glow rad="635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n-US" dirty="0" smtClean="0"/>
            <a:t>Hexadecyltrimethylammonium (CTAB)</a:t>
          </a:r>
          <a:endParaRPr lang="en-US" dirty="0"/>
        </a:p>
      </dgm:t>
    </dgm:pt>
    <dgm:pt modelId="{D0E6EF42-8A60-4069-9D43-9E285ED427C8}" type="parTrans" cxnId="{41D904DE-DED9-4C9B-9596-50B70BC966EE}">
      <dgm:prSet/>
      <dgm:spPr/>
      <dgm:t>
        <a:bodyPr/>
        <a:lstStyle/>
        <a:p>
          <a:endParaRPr lang="en-US"/>
        </a:p>
      </dgm:t>
    </dgm:pt>
    <dgm:pt modelId="{3A8EE977-DE8B-4530-AA13-106420C46F8F}" type="sibTrans" cxnId="{41D904DE-DED9-4C9B-9596-50B70BC966EE}">
      <dgm:prSet/>
      <dgm:spPr/>
      <dgm:t>
        <a:bodyPr/>
        <a:lstStyle/>
        <a:p>
          <a:endParaRPr lang="en-US"/>
        </a:p>
      </dgm:t>
    </dgm:pt>
    <dgm:pt modelId="{80815AF3-4ACA-480D-8FF6-063E1DDBD0BF}">
      <dgm:prSet/>
      <dgm:spPr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>
          <a:glow rad="635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en-US" dirty="0" smtClean="0"/>
            <a:t> </a:t>
          </a:r>
          <a:r>
            <a:rPr lang="en-US" dirty="0" smtClean="0"/>
            <a:t>Ecoflex 00-50</a:t>
          </a:r>
          <a:endParaRPr lang="en-US" dirty="0"/>
        </a:p>
      </dgm:t>
    </dgm:pt>
    <dgm:pt modelId="{FDFA01F9-6FC0-4E9E-962F-975AC6FDAF22}" type="parTrans" cxnId="{F4C96741-7F08-4A0F-92DE-90F222F2EA8F}">
      <dgm:prSet/>
      <dgm:spPr/>
      <dgm:t>
        <a:bodyPr/>
        <a:lstStyle/>
        <a:p>
          <a:endParaRPr lang="en-US"/>
        </a:p>
      </dgm:t>
    </dgm:pt>
    <dgm:pt modelId="{2C74AA75-C9A8-41F0-A198-5BE955C10593}" type="sibTrans" cxnId="{F4C96741-7F08-4A0F-92DE-90F222F2EA8F}">
      <dgm:prSet/>
      <dgm:spPr/>
      <dgm:t>
        <a:bodyPr/>
        <a:lstStyle/>
        <a:p>
          <a:endParaRPr lang="en-US"/>
        </a:p>
      </dgm:t>
    </dgm:pt>
    <dgm:pt modelId="{4B167FB5-8C53-4EB6-8E25-51A8FD2F120C}">
      <dgm:prSet/>
      <dgm:spPr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lin ang="13500000" scaled="1"/>
          <a:tileRect/>
        </a:gradFill>
        <a:effectLst>
          <a:glow rad="635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dirty="0" smtClean="0"/>
            <a:t>Deionized </a:t>
          </a:r>
          <a:r>
            <a:rPr lang="en-US" dirty="0" smtClean="0"/>
            <a:t>water</a:t>
          </a:r>
          <a:endParaRPr lang="en-US" dirty="0"/>
        </a:p>
      </dgm:t>
    </dgm:pt>
    <dgm:pt modelId="{104FFF6C-77AE-429E-BD8D-C0ED557129C3}" type="parTrans" cxnId="{3417414B-2823-41BC-82D5-FF2AFAD0EABF}">
      <dgm:prSet/>
      <dgm:spPr/>
      <dgm:t>
        <a:bodyPr/>
        <a:lstStyle/>
        <a:p>
          <a:endParaRPr lang="en-US"/>
        </a:p>
      </dgm:t>
    </dgm:pt>
    <dgm:pt modelId="{F64D1EE8-A6A0-4012-95A4-10D98563DF3B}" type="sibTrans" cxnId="{3417414B-2823-41BC-82D5-FF2AFAD0EABF}">
      <dgm:prSet/>
      <dgm:spPr/>
      <dgm:t>
        <a:bodyPr/>
        <a:lstStyle/>
        <a:p>
          <a:endParaRPr lang="en-US"/>
        </a:p>
      </dgm:t>
    </dgm:pt>
    <dgm:pt modelId="{62E1380D-186A-4345-B588-76E1E2438F83}">
      <dgm:prSet/>
      <dgm:spPr>
        <a:gradFill flip="none" rotWithShape="0">
          <a:gsLst>
            <a:gs pos="0">
              <a:schemeClr val="accent4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4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4">
                <a:lumMod val="60000"/>
                <a:lumOff val="40000"/>
                <a:tint val="23500"/>
                <a:satMod val="160000"/>
              </a:schemeClr>
            </a:gs>
          </a:gsLst>
          <a:lin ang="13500000" scaled="1"/>
          <a:tileRect/>
        </a:gradFill>
        <a:effectLst>
          <a:glow rad="635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dirty="0" smtClean="0"/>
            <a:t>PVP filter membrane</a:t>
          </a:r>
          <a:endParaRPr lang="en-US" dirty="0"/>
        </a:p>
      </dgm:t>
    </dgm:pt>
    <dgm:pt modelId="{C1BECA76-4764-41F8-A65F-F77A66F919D8}" type="parTrans" cxnId="{88EFDD6B-2672-4384-8881-669487B45604}">
      <dgm:prSet/>
      <dgm:spPr/>
      <dgm:t>
        <a:bodyPr/>
        <a:lstStyle/>
        <a:p>
          <a:endParaRPr lang="en-US"/>
        </a:p>
      </dgm:t>
    </dgm:pt>
    <dgm:pt modelId="{303E8013-A8CD-4400-BE70-73049BEB8CD5}" type="sibTrans" cxnId="{88EFDD6B-2672-4384-8881-669487B45604}">
      <dgm:prSet/>
      <dgm:spPr/>
      <dgm:t>
        <a:bodyPr/>
        <a:lstStyle/>
        <a:p>
          <a:endParaRPr lang="en-US"/>
        </a:p>
      </dgm:t>
    </dgm:pt>
    <dgm:pt modelId="{C2EC748D-5FE3-4D8C-BBE1-67B15B145575}" type="pres">
      <dgm:prSet presAssocID="{8B9CB691-F1E6-4C84-A9EF-B29993D056E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63561FF-6597-4C73-A5DD-B5FDD1BEF5F6}" type="pres">
      <dgm:prSet presAssocID="{8B9CB691-F1E6-4C84-A9EF-B29993D056E2}" presName="Name1" presStyleCnt="0"/>
      <dgm:spPr/>
    </dgm:pt>
    <dgm:pt modelId="{2073893C-626B-433B-9359-B8B61A0D9F80}" type="pres">
      <dgm:prSet presAssocID="{8B9CB691-F1E6-4C84-A9EF-B29993D056E2}" presName="cycle" presStyleCnt="0"/>
      <dgm:spPr/>
    </dgm:pt>
    <dgm:pt modelId="{FD30E76F-B6FE-469E-90F9-C8761ED0EB45}" type="pres">
      <dgm:prSet presAssocID="{8B9CB691-F1E6-4C84-A9EF-B29993D056E2}" presName="srcNode" presStyleLbl="node1" presStyleIdx="0" presStyleCnt="7"/>
      <dgm:spPr/>
    </dgm:pt>
    <dgm:pt modelId="{D2AD8F77-3A2A-4BC5-B068-5DF95DA30501}" type="pres">
      <dgm:prSet presAssocID="{8B9CB691-F1E6-4C84-A9EF-B29993D056E2}" presName="conn" presStyleLbl="parChTrans1D2" presStyleIdx="0" presStyleCnt="1"/>
      <dgm:spPr/>
      <dgm:t>
        <a:bodyPr/>
        <a:lstStyle/>
        <a:p>
          <a:endParaRPr lang="en-US"/>
        </a:p>
      </dgm:t>
    </dgm:pt>
    <dgm:pt modelId="{AC04A156-BA12-413A-AA3F-6A96E68EA81E}" type="pres">
      <dgm:prSet presAssocID="{8B9CB691-F1E6-4C84-A9EF-B29993D056E2}" presName="extraNode" presStyleLbl="node1" presStyleIdx="0" presStyleCnt="7"/>
      <dgm:spPr/>
    </dgm:pt>
    <dgm:pt modelId="{C6410DAB-46EB-443A-A189-EDEE42F8403A}" type="pres">
      <dgm:prSet presAssocID="{8B9CB691-F1E6-4C84-A9EF-B29993D056E2}" presName="dstNode" presStyleLbl="node1" presStyleIdx="0" presStyleCnt="7"/>
      <dgm:spPr/>
    </dgm:pt>
    <dgm:pt modelId="{6E6C3424-A082-487D-9028-391D5A95B23B}" type="pres">
      <dgm:prSet presAssocID="{11F81D9A-17CF-42CF-91E7-68883822F154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AA63A-721E-44FD-9772-C9906E6964E3}" type="pres">
      <dgm:prSet presAssocID="{11F81D9A-17CF-42CF-91E7-68883822F154}" presName="accent_1" presStyleCnt="0"/>
      <dgm:spPr/>
    </dgm:pt>
    <dgm:pt modelId="{75F6DDB5-AA54-4ACD-9CA9-0CE6698BC39A}" type="pres">
      <dgm:prSet presAssocID="{11F81D9A-17CF-42CF-91E7-68883822F154}" presName="accentRepeatNode" presStyleLbl="solidFgAcc1" presStyleIdx="0" presStyleCnt="7"/>
      <dgm:spPr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ln>
          <a:solidFill>
            <a:schemeClr val="accent4">
              <a:lumMod val="75000"/>
            </a:schemeClr>
          </a:solidFill>
        </a:ln>
      </dgm:spPr>
    </dgm:pt>
    <dgm:pt modelId="{9C7C310E-51C6-4793-BC6D-A76DACB55994}" type="pres">
      <dgm:prSet presAssocID="{FAD965B8-AF4B-4062-B16D-FBE57AF80AE3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9E9E9B-828D-4221-9357-9816BC0D2D6C}" type="pres">
      <dgm:prSet presAssocID="{FAD965B8-AF4B-4062-B16D-FBE57AF80AE3}" presName="accent_2" presStyleCnt="0"/>
      <dgm:spPr/>
    </dgm:pt>
    <dgm:pt modelId="{015B375A-4DFC-4934-BD56-DD3301F55AA3}" type="pres">
      <dgm:prSet presAssocID="{FAD965B8-AF4B-4062-B16D-FBE57AF80AE3}" presName="accentRepeatNode" presStyleLbl="solidFgAcc1" presStyleIdx="1" presStyleCnt="7"/>
      <dgm:spPr>
        <a:gradFill flip="none" rotWithShape="0">
          <a:gsLst>
            <a:gs pos="0">
              <a:schemeClr val="accent4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4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4">
                <a:lumMod val="40000"/>
                <a:lumOff val="60000"/>
                <a:shade val="100000"/>
                <a:satMod val="115000"/>
              </a:schemeClr>
            </a:gs>
          </a:gsLst>
          <a:lin ang="5400000" scaled="1"/>
          <a:tileRect/>
        </a:gradFill>
        <a:ln>
          <a:solidFill>
            <a:schemeClr val="accent4">
              <a:lumMod val="75000"/>
            </a:schemeClr>
          </a:solidFill>
        </a:ln>
      </dgm:spPr>
    </dgm:pt>
    <dgm:pt modelId="{DE98AEB3-D099-4779-AE61-E98EFC2D763C}" type="pres">
      <dgm:prSet presAssocID="{DA22A1E7-CBE1-488F-AB18-0902B1A498E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7A29E2-4151-4FB4-969D-1BF618F58603}" type="pres">
      <dgm:prSet presAssocID="{DA22A1E7-CBE1-488F-AB18-0902B1A498E3}" presName="accent_3" presStyleCnt="0"/>
      <dgm:spPr/>
    </dgm:pt>
    <dgm:pt modelId="{C3F47D46-14CE-4DDD-8A1E-DB8A7257EE52}" type="pres">
      <dgm:prSet presAssocID="{DA22A1E7-CBE1-488F-AB18-0902B1A498E3}" presName="accentRepeatNode" presStyleLbl="solidFgAcc1" presStyleIdx="2" presStyleCnt="7"/>
      <dgm:spPr>
        <a:gradFill flip="none" rotWithShape="0">
          <a:gsLst>
            <a:gs pos="0">
              <a:schemeClr val="accent4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4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4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>
          <a:solidFill>
            <a:schemeClr val="accent4">
              <a:lumMod val="75000"/>
            </a:schemeClr>
          </a:solidFill>
        </a:ln>
      </dgm:spPr>
    </dgm:pt>
    <dgm:pt modelId="{44078D29-FE48-4BBB-929C-405870B910D6}" type="pres">
      <dgm:prSet presAssocID="{884DE556-F1FD-4BF5-9E05-3972FF5AAEE3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0B07E-9B92-436A-9AE9-140A31D4D768}" type="pres">
      <dgm:prSet presAssocID="{884DE556-F1FD-4BF5-9E05-3972FF5AAEE3}" presName="accent_4" presStyleCnt="0"/>
      <dgm:spPr/>
    </dgm:pt>
    <dgm:pt modelId="{8417F016-1E6F-4612-B741-95ACC1C87419}" type="pres">
      <dgm:prSet presAssocID="{884DE556-F1FD-4BF5-9E05-3972FF5AAEE3}" presName="accentRepeatNode" presStyleLbl="solidFgAcc1" presStyleIdx="3" presStyleCnt="7"/>
      <dgm:spPr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lin ang="16200000" scaled="1"/>
          <a:tileRect/>
        </a:gradFill>
        <a:ln>
          <a:solidFill>
            <a:schemeClr val="accent4">
              <a:lumMod val="75000"/>
            </a:schemeClr>
          </a:solidFill>
        </a:ln>
      </dgm:spPr>
    </dgm:pt>
    <dgm:pt modelId="{1AB4AD21-80AC-46FD-8CCA-6B8FB4FC1A2F}" type="pres">
      <dgm:prSet presAssocID="{80815AF3-4ACA-480D-8FF6-063E1DDBD0BF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25FA62-70A3-4DAC-B06E-E5FA455F2E71}" type="pres">
      <dgm:prSet presAssocID="{80815AF3-4ACA-480D-8FF6-063E1DDBD0BF}" presName="accent_5" presStyleCnt="0"/>
      <dgm:spPr/>
    </dgm:pt>
    <dgm:pt modelId="{189DB2AE-CA10-45D6-8653-B0A726FD3437}" type="pres">
      <dgm:prSet presAssocID="{80815AF3-4ACA-480D-8FF6-063E1DDBD0BF}" presName="accentRepeatNode" presStyleLbl="solidFgAcc1" presStyleIdx="4" presStyleCnt="7"/>
      <dgm:spPr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lin ang="13500000" scaled="1"/>
          <a:tileRect/>
        </a:gradFill>
        <a:ln>
          <a:solidFill>
            <a:schemeClr val="accent4">
              <a:lumMod val="75000"/>
            </a:schemeClr>
          </a:solidFill>
        </a:ln>
      </dgm:spPr>
    </dgm:pt>
    <dgm:pt modelId="{73499559-1A28-4CCD-AA97-248C92B1F955}" type="pres">
      <dgm:prSet presAssocID="{4B167FB5-8C53-4EB6-8E25-51A8FD2F120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BB6848-31D6-4E66-9AF8-5D84B4FBDD78}" type="pres">
      <dgm:prSet presAssocID="{4B167FB5-8C53-4EB6-8E25-51A8FD2F120C}" presName="accent_6" presStyleCnt="0"/>
      <dgm:spPr/>
    </dgm:pt>
    <dgm:pt modelId="{9CB2F4F8-F119-40B4-98F6-B542AD353A69}" type="pres">
      <dgm:prSet presAssocID="{4B167FB5-8C53-4EB6-8E25-51A8FD2F120C}" presName="accentRepeatNode" presStyleLbl="solidFgAcc1" presStyleIdx="5" presStyleCnt="7"/>
      <dgm:spPr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lin ang="5400000" scaled="1"/>
          <a:tileRect/>
        </a:gradFill>
        <a:ln>
          <a:solidFill>
            <a:schemeClr val="accent4">
              <a:lumMod val="75000"/>
            </a:schemeClr>
          </a:solidFill>
        </a:ln>
      </dgm:spPr>
    </dgm:pt>
    <dgm:pt modelId="{ADF30A5E-CE17-4FE9-8944-53BCEEF71616}" type="pres">
      <dgm:prSet presAssocID="{62E1380D-186A-4345-B588-76E1E2438F83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BF13F5-C9BB-42D8-BB3C-4E0222886C5E}" type="pres">
      <dgm:prSet presAssocID="{62E1380D-186A-4345-B588-76E1E2438F83}" presName="accent_7" presStyleCnt="0"/>
      <dgm:spPr/>
    </dgm:pt>
    <dgm:pt modelId="{B17495FF-E038-4BB5-99AF-5585B7ACC41C}" type="pres">
      <dgm:prSet presAssocID="{62E1380D-186A-4345-B588-76E1E2438F83}" presName="accentRepeatNode" presStyleLbl="solidFgAcc1" presStyleIdx="6" presStyleCnt="7"/>
      <dgm:spPr>
        <a:solidFill>
          <a:schemeClr val="accent4">
            <a:lumMod val="60000"/>
            <a:lumOff val="40000"/>
          </a:schemeClr>
        </a:solidFill>
        <a:ln>
          <a:solidFill>
            <a:schemeClr val="accent4">
              <a:lumMod val="75000"/>
            </a:schemeClr>
          </a:solidFill>
        </a:ln>
      </dgm:spPr>
    </dgm:pt>
  </dgm:ptLst>
  <dgm:cxnLst>
    <dgm:cxn modelId="{F9E7735E-72E9-4CD8-9137-C3057965A684}" type="presOf" srcId="{80815AF3-4ACA-480D-8FF6-063E1DDBD0BF}" destId="{1AB4AD21-80AC-46FD-8CCA-6B8FB4FC1A2F}" srcOrd="0" destOrd="0" presId="urn:microsoft.com/office/officeart/2008/layout/VerticalCurvedList"/>
    <dgm:cxn modelId="{F4C96741-7F08-4A0F-92DE-90F222F2EA8F}" srcId="{8B9CB691-F1E6-4C84-A9EF-B29993D056E2}" destId="{80815AF3-4ACA-480D-8FF6-063E1DDBD0BF}" srcOrd="4" destOrd="0" parTransId="{FDFA01F9-6FC0-4E9E-962F-975AC6FDAF22}" sibTransId="{2C74AA75-C9A8-41F0-A198-5BE955C10593}"/>
    <dgm:cxn modelId="{A3D00C6F-F050-497F-B958-F91A164752FE}" type="presOf" srcId="{11F81D9A-17CF-42CF-91E7-68883822F154}" destId="{6E6C3424-A082-487D-9028-391D5A95B23B}" srcOrd="0" destOrd="0" presId="urn:microsoft.com/office/officeart/2008/layout/VerticalCurvedList"/>
    <dgm:cxn modelId="{41D904DE-DED9-4C9B-9596-50B70BC966EE}" srcId="{8B9CB691-F1E6-4C84-A9EF-B29993D056E2}" destId="{884DE556-F1FD-4BF5-9E05-3972FF5AAEE3}" srcOrd="3" destOrd="0" parTransId="{D0E6EF42-8A60-4069-9D43-9E285ED427C8}" sibTransId="{3A8EE977-DE8B-4530-AA13-106420C46F8F}"/>
    <dgm:cxn modelId="{88EFDD6B-2672-4384-8881-669487B45604}" srcId="{8B9CB691-F1E6-4C84-A9EF-B29993D056E2}" destId="{62E1380D-186A-4345-B588-76E1E2438F83}" srcOrd="6" destOrd="0" parTransId="{C1BECA76-4764-41F8-A65F-F77A66F919D8}" sibTransId="{303E8013-A8CD-4400-BE70-73049BEB8CD5}"/>
    <dgm:cxn modelId="{3417414B-2823-41BC-82D5-FF2AFAD0EABF}" srcId="{8B9CB691-F1E6-4C84-A9EF-B29993D056E2}" destId="{4B167FB5-8C53-4EB6-8E25-51A8FD2F120C}" srcOrd="5" destOrd="0" parTransId="{104FFF6C-77AE-429E-BD8D-C0ED557129C3}" sibTransId="{F64D1EE8-A6A0-4012-95A4-10D98563DF3B}"/>
    <dgm:cxn modelId="{1A523AB1-22C4-40C0-A6B8-E406586A6DE1}" srcId="{8B9CB691-F1E6-4C84-A9EF-B29993D056E2}" destId="{11F81D9A-17CF-42CF-91E7-68883822F154}" srcOrd="0" destOrd="0" parTransId="{CEE26437-9E2D-4760-ACB8-5A7ACAA6E683}" sibTransId="{155441A8-0107-4B83-860F-01A949B4F830}"/>
    <dgm:cxn modelId="{F7B13435-5532-4BFA-95BA-37C89A07BFF1}" type="presOf" srcId="{FAD965B8-AF4B-4062-B16D-FBE57AF80AE3}" destId="{9C7C310E-51C6-4793-BC6D-A76DACB55994}" srcOrd="0" destOrd="0" presId="urn:microsoft.com/office/officeart/2008/layout/VerticalCurvedList"/>
    <dgm:cxn modelId="{951684DE-DF73-4BAE-B878-E53B272235A0}" type="presOf" srcId="{DA22A1E7-CBE1-488F-AB18-0902B1A498E3}" destId="{DE98AEB3-D099-4779-AE61-E98EFC2D763C}" srcOrd="0" destOrd="0" presId="urn:microsoft.com/office/officeart/2008/layout/VerticalCurvedList"/>
    <dgm:cxn modelId="{6312CB6F-1B61-45BD-9EDA-CFFC49B7E74D}" srcId="{8B9CB691-F1E6-4C84-A9EF-B29993D056E2}" destId="{DA22A1E7-CBE1-488F-AB18-0902B1A498E3}" srcOrd="2" destOrd="0" parTransId="{AB4CC002-DA2C-43E2-B071-8DA66662E87E}" sibTransId="{3357AE8C-EBD8-4087-93AC-B66883197F6C}"/>
    <dgm:cxn modelId="{68CC07E0-42EE-4724-B18F-F34B2BC9E254}" type="presOf" srcId="{62E1380D-186A-4345-B588-76E1E2438F83}" destId="{ADF30A5E-CE17-4FE9-8944-53BCEEF71616}" srcOrd="0" destOrd="0" presId="urn:microsoft.com/office/officeart/2008/layout/VerticalCurvedList"/>
    <dgm:cxn modelId="{B02351FE-688B-4634-B90E-0D561BAC0404}" type="presOf" srcId="{155441A8-0107-4B83-860F-01A949B4F830}" destId="{D2AD8F77-3A2A-4BC5-B068-5DF95DA30501}" srcOrd="0" destOrd="0" presId="urn:microsoft.com/office/officeart/2008/layout/VerticalCurvedList"/>
    <dgm:cxn modelId="{1210A83B-27BD-453A-BB2C-987E8577F931}" srcId="{8B9CB691-F1E6-4C84-A9EF-B29993D056E2}" destId="{FAD965B8-AF4B-4062-B16D-FBE57AF80AE3}" srcOrd="1" destOrd="0" parTransId="{80F5DED6-CF59-47C3-896F-2EF4E44B33C1}" sibTransId="{F4B10704-AEF9-41BF-B4F9-E24EAA17D153}"/>
    <dgm:cxn modelId="{52C01964-F0F6-48D8-A2E3-9DE5B6D5C1EB}" type="presOf" srcId="{4B167FB5-8C53-4EB6-8E25-51A8FD2F120C}" destId="{73499559-1A28-4CCD-AA97-248C92B1F955}" srcOrd="0" destOrd="0" presId="urn:microsoft.com/office/officeart/2008/layout/VerticalCurvedList"/>
    <dgm:cxn modelId="{139ECC09-A816-44CD-9ABF-9F70AA8B23CF}" type="presOf" srcId="{884DE556-F1FD-4BF5-9E05-3972FF5AAEE3}" destId="{44078D29-FE48-4BBB-929C-405870B910D6}" srcOrd="0" destOrd="0" presId="urn:microsoft.com/office/officeart/2008/layout/VerticalCurvedList"/>
    <dgm:cxn modelId="{FE72ECC6-7F2D-40F6-BEA1-1AD5D715DC5A}" type="presOf" srcId="{8B9CB691-F1E6-4C84-A9EF-B29993D056E2}" destId="{C2EC748D-5FE3-4D8C-BBE1-67B15B145575}" srcOrd="0" destOrd="0" presId="urn:microsoft.com/office/officeart/2008/layout/VerticalCurvedList"/>
    <dgm:cxn modelId="{F85A08F4-D8AE-40CF-84CD-06940D62BF93}" type="presParOf" srcId="{C2EC748D-5FE3-4D8C-BBE1-67B15B145575}" destId="{463561FF-6597-4C73-A5DD-B5FDD1BEF5F6}" srcOrd="0" destOrd="0" presId="urn:microsoft.com/office/officeart/2008/layout/VerticalCurvedList"/>
    <dgm:cxn modelId="{72A9DCA5-0AC4-4B8E-8955-4D9EDAD4E9FC}" type="presParOf" srcId="{463561FF-6597-4C73-A5DD-B5FDD1BEF5F6}" destId="{2073893C-626B-433B-9359-B8B61A0D9F80}" srcOrd="0" destOrd="0" presId="urn:microsoft.com/office/officeart/2008/layout/VerticalCurvedList"/>
    <dgm:cxn modelId="{B682C69D-9714-48A0-A5AF-D40C3C5DA05F}" type="presParOf" srcId="{2073893C-626B-433B-9359-B8B61A0D9F80}" destId="{FD30E76F-B6FE-469E-90F9-C8761ED0EB45}" srcOrd="0" destOrd="0" presId="urn:microsoft.com/office/officeart/2008/layout/VerticalCurvedList"/>
    <dgm:cxn modelId="{8FB76C2D-FB9B-44FC-9C87-3C87260E507F}" type="presParOf" srcId="{2073893C-626B-433B-9359-B8B61A0D9F80}" destId="{D2AD8F77-3A2A-4BC5-B068-5DF95DA30501}" srcOrd="1" destOrd="0" presId="urn:microsoft.com/office/officeart/2008/layout/VerticalCurvedList"/>
    <dgm:cxn modelId="{EE35F14B-AC7B-43A6-9B86-F078B930B943}" type="presParOf" srcId="{2073893C-626B-433B-9359-B8B61A0D9F80}" destId="{AC04A156-BA12-413A-AA3F-6A96E68EA81E}" srcOrd="2" destOrd="0" presId="urn:microsoft.com/office/officeart/2008/layout/VerticalCurvedList"/>
    <dgm:cxn modelId="{CF6AACAF-1D98-4797-9303-E2658009B871}" type="presParOf" srcId="{2073893C-626B-433B-9359-B8B61A0D9F80}" destId="{C6410DAB-46EB-443A-A189-EDEE42F8403A}" srcOrd="3" destOrd="0" presId="urn:microsoft.com/office/officeart/2008/layout/VerticalCurvedList"/>
    <dgm:cxn modelId="{37B31909-B303-4171-887E-7E468BA37165}" type="presParOf" srcId="{463561FF-6597-4C73-A5DD-B5FDD1BEF5F6}" destId="{6E6C3424-A082-487D-9028-391D5A95B23B}" srcOrd="1" destOrd="0" presId="urn:microsoft.com/office/officeart/2008/layout/VerticalCurvedList"/>
    <dgm:cxn modelId="{97233C64-6EBB-4642-B8BD-D33B69502D84}" type="presParOf" srcId="{463561FF-6597-4C73-A5DD-B5FDD1BEF5F6}" destId="{836AA63A-721E-44FD-9772-C9906E6964E3}" srcOrd="2" destOrd="0" presId="urn:microsoft.com/office/officeart/2008/layout/VerticalCurvedList"/>
    <dgm:cxn modelId="{67853F41-5775-4C77-8CAE-2466B6E73261}" type="presParOf" srcId="{836AA63A-721E-44FD-9772-C9906E6964E3}" destId="{75F6DDB5-AA54-4ACD-9CA9-0CE6698BC39A}" srcOrd="0" destOrd="0" presId="urn:microsoft.com/office/officeart/2008/layout/VerticalCurvedList"/>
    <dgm:cxn modelId="{251FC644-9BD8-4C21-BAD6-2520F04476A2}" type="presParOf" srcId="{463561FF-6597-4C73-A5DD-B5FDD1BEF5F6}" destId="{9C7C310E-51C6-4793-BC6D-A76DACB55994}" srcOrd="3" destOrd="0" presId="urn:microsoft.com/office/officeart/2008/layout/VerticalCurvedList"/>
    <dgm:cxn modelId="{2B222A54-EF1C-4683-9036-D256DA155D09}" type="presParOf" srcId="{463561FF-6597-4C73-A5DD-B5FDD1BEF5F6}" destId="{739E9E9B-828D-4221-9357-9816BC0D2D6C}" srcOrd="4" destOrd="0" presId="urn:microsoft.com/office/officeart/2008/layout/VerticalCurvedList"/>
    <dgm:cxn modelId="{D3A1CF65-580C-455E-A343-D6267CAF13ED}" type="presParOf" srcId="{739E9E9B-828D-4221-9357-9816BC0D2D6C}" destId="{015B375A-4DFC-4934-BD56-DD3301F55AA3}" srcOrd="0" destOrd="0" presId="urn:microsoft.com/office/officeart/2008/layout/VerticalCurvedList"/>
    <dgm:cxn modelId="{DBA6AA32-D104-4530-9E6A-DE5D3C873805}" type="presParOf" srcId="{463561FF-6597-4C73-A5DD-B5FDD1BEF5F6}" destId="{DE98AEB3-D099-4779-AE61-E98EFC2D763C}" srcOrd="5" destOrd="0" presId="urn:microsoft.com/office/officeart/2008/layout/VerticalCurvedList"/>
    <dgm:cxn modelId="{7CBAC144-1BD2-4F3C-8EE3-31E73C3243BE}" type="presParOf" srcId="{463561FF-6597-4C73-A5DD-B5FDD1BEF5F6}" destId="{A67A29E2-4151-4FB4-969D-1BF618F58603}" srcOrd="6" destOrd="0" presId="urn:microsoft.com/office/officeart/2008/layout/VerticalCurvedList"/>
    <dgm:cxn modelId="{E7B56689-153D-45DF-81FA-A1BB56393A41}" type="presParOf" srcId="{A67A29E2-4151-4FB4-969D-1BF618F58603}" destId="{C3F47D46-14CE-4DDD-8A1E-DB8A7257EE52}" srcOrd="0" destOrd="0" presId="urn:microsoft.com/office/officeart/2008/layout/VerticalCurvedList"/>
    <dgm:cxn modelId="{A22B01A1-A866-46C8-9D04-E375934CCD7F}" type="presParOf" srcId="{463561FF-6597-4C73-A5DD-B5FDD1BEF5F6}" destId="{44078D29-FE48-4BBB-929C-405870B910D6}" srcOrd="7" destOrd="0" presId="urn:microsoft.com/office/officeart/2008/layout/VerticalCurvedList"/>
    <dgm:cxn modelId="{A0FD9FD8-0517-44DE-9093-3A3A97B29130}" type="presParOf" srcId="{463561FF-6597-4C73-A5DD-B5FDD1BEF5F6}" destId="{9F50B07E-9B92-436A-9AE9-140A31D4D768}" srcOrd="8" destOrd="0" presId="urn:microsoft.com/office/officeart/2008/layout/VerticalCurvedList"/>
    <dgm:cxn modelId="{F7FCE9E7-4A42-409D-A1A2-E35FBEE4CB7E}" type="presParOf" srcId="{9F50B07E-9B92-436A-9AE9-140A31D4D768}" destId="{8417F016-1E6F-4612-B741-95ACC1C87419}" srcOrd="0" destOrd="0" presId="urn:microsoft.com/office/officeart/2008/layout/VerticalCurvedList"/>
    <dgm:cxn modelId="{E550874B-09EA-42CE-B07F-EC7FF4CE7A5D}" type="presParOf" srcId="{463561FF-6597-4C73-A5DD-B5FDD1BEF5F6}" destId="{1AB4AD21-80AC-46FD-8CCA-6B8FB4FC1A2F}" srcOrd="9" destOrd="0" presId="urn:microsoft.com/office/officeart/2008/layout/VerticalCurvedList"/>
    <dgm:cxn modelId="{5C4D3ED3-2FA2-4252-8123-D268F76D3881}" type="presParOf" srcId="{463561FF-6597-4C73-A5DD-B5FDD1BEF5F6}" destId="{6925FA62-70A3-4DAC-B06E-E5FA455F2E71}" srcOrd="10" destOrd="0" presId="urn:microsoft.com/office/officeart/2008/layout/VerticalCurvedList"/>
    <dgm:cxn modelId="{D3C81149-761B-4BC8-A861-AED443E80AF5}" type="presParOf" srcId="{6925FA62-70A3-4DAC-B06E-E5FA455F2E71}" destId="{189DB2AE-CA10-45D6-8653-B0A726FD3437}" srcOrd="0" destOrd="0" presId="urn:microsoft.com/office/officeart/2008/layout/VerticalCurvedList"/>
    <dgm:cxn modelId="{5E1E45F1-0361-483B-A2ED-E3F4ED7E0CF0}" type="presParOf" srcId="{463561FF-6597-4C73-A5DD-B5FDD1BEF5F6}" destId="{73499559-1A28-4CCD-AA97-248C92B1F955}" srcOrd="11" destOrd="0" presId="urn:microsoft.com/office/officeart/2008/layout/VerticalCurvedList"/>
    <dgm:cxn modelId="{1BE11B4C-7C3D-45FA-A764-E28B82D730D8}" type="presParOf" srcId="{463561FF-6597-4C73-A5DD-B5FDD1BEF5F6}" destId="{7CBB6848-31D6-4E66-9AF8-5D84B4FBDD78}" srcOrd="12" destOrd="0" presId="urn:microsoft.com/office/officeart/2008/layout/VerticalCurvedList"/>
    <dgm:cxn modelId="{9886B954-56FA-4C27-9C8A-E3C5151D2F79}" type="presParOf" srcId="{7CBB6848-31D6-4E66-9AF8-5D84B4FBDD78}" destId="{9CB2F4F8-F119-40B4-98F6-B542AD353A69}" srcOrd="0" destOrd="0" presId="urn:microsoft.com/office/officeart/2008/layout/VerticalCurvedList"/>
    <dgm:cxn modelId="{01B395DE-4C65-49E0-AD25-DD76572EB061}" type="presParOf" srcId="{463561FF-6597-4C73-A5DD-B5FDD1BEF5F6}" destId="{ADF30A5E-CE17-4FE9-8944-53BCEEF71616}" srcOrd="13" destOrd="0" presId="urn:microsoft.com/office/officeart/2008/layout/VerticalCurvedList"/>
    <dgm:cxn modelId="{88306E0F-F107-4F53-8408-E95BA1ED4D15}" type="presParOf" srcId="{463561FF-6597-4C73-A5DD-B5FDD1BEF5F6}" destId="{EABF13F5-C9BB-42D8-BB3C-4E0222886C5E}" srcOrd="14" destOrd="0" presId="urn:microsoft.com/office/officeart/2008/layout/VerticalCurvedList"/>
    <dgm:cxn modelId="{96935C68-6058-469A-8835-17BB06D648E1}" type="presParOf" srcId="{EABF13F5-C9BB-42D8-BB3C-4E0222886C5E}" destId="{B17495FF-E038-4BB5-99AF-5585B7ACC41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1A3942-0351-49DF-AB37-711BC5B7DC53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A5FD2B-61B6-402E-AC26-00FC4D885F3C}">
      <dgm:prSet phldrT="[Text]" custT="1"/>
      <dgm:spPr>
        <a:solidFill>
          <a:srgbClr val="009999">
            <a:alpha val="80000"/>
          </a:srgbClr>
        </a:solidFill>
      </dgm:spPr>
      <dgm:t>
        <a:bodyPr/>
        <a:lstStyle/>
        <a:p>
          <a:pPr algn="ctr"/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1g of MWCNTs</a:t>
          </a:r>
          <a:endParaRPr lang="en-US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082A08-3B06-4DE7-B731-E7A83988EBE6}" type="parTrans" cxnId="{7F4728ED-9184-4F62-9926-3A5CB9C175C6}">
      <dgm:prSet/>
      <dgm:spPr/>
      <dgm:t>
        <a:bodyPr/>
        <a:lstStyle/>
        <a:p>
          <a:endParaRPr lang="en-US"/>
        </a:p>
      </dgm:t>
    </dgm:pt>
    <dgm:pt modelId="{168E67A4-A994-4681-9C79-4C236E98A714}" type="sibTrans" cxnId="{7F4728ED-9184-4F62-9926-3A5CB9C175C6}">
      <dgm:prSet/>
      <dgm:spPr/>
      <dgm:t>
        <a:bodyPr/>
        <a:lstStyle/>
        <a:p>
          <a:endParaRPr lang="en-US"/>
        </a:p>
      </dgm:t>
    </dgm:pt>
    <dgm:pt modelId="{8AF04B8C-522C-49DA-BF4F-67CF96FF7E9F}">
      <dgm:prSet phldrT="[Text]" custT="1"/>
      <dgm:spPr/>
      <dgm:t>
        <a:bodyPr/>
        <a:lstStyle/>
        <a:p>
          <a:pPr algn="ctr"/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0.7 g of CTAB in 10 mL of DI H2O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FAC83B-4CA1-463C-BD5F-D8BF2232BF27}" type="parTrans" cxnId="{5E7B2616-109B-49A3-8C0E-4927EFA55ACA}">
      <dgm:prSet/>
      <dgm:spPr/>
      <dgm:t>
        <a:bodyPr/>
        <a:lstStyle/>
        <a:p>
          <a:endParaRPr lang="en-US"/>
        </a:p>
      </dgm:t>
    </dgm:pt>
    <dgm:pt modelId="{62069405-0C4D-484A-BD1A-0A3E791E26AC}" type="sibTrans" cxnId="{5E7B2616-109B-49A3-8C0E-4927EFA55ACA}">
      <dgm:prSet/>
      <dgm:spPr/>
      <dgm:t>
        <a:bodyPr/>
        <a:lstStyle/>
        <a:p>
          <a:endParaRPr lang="en-US"/>
        </a:p>
      </dgm:t>
    </dgm:pt>
    <dgm:pt modelId="{EFE088E4-022F-4C8E-ADD6-D23552BF9EE5}">
      <dgm:prSet phldrT="[Text]" custT="1"/>
      <dgm:spPr/>
      <dgm:t>
        <a:bodyPr/>
        <a:lstStyle/>
        <a:p>
          <a:pPr algn="ctr"/>
          <a:r>
            <a:rPr 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Sonication for 1 h below room temperature</a:t>
          </a:r>
          <a:endParaRPr lang="en-US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01195F-221F-48C1-8A4E-82362AC8D19A}" type="parTrans" cxnId="{9FB22AB7-B347-4B69-A95F-3A06E80D8FF0}">
      <dgm:prSet/>
      <dgm:spPr/>
      <dgm:t>
        <a:bodyPr/>
        <a:lstStyle/>
        <a:p>
          <a:endParaRPr lang="en-US"/>
        </a:p>
      </dgm:t>
    </dgm:pt>
    <dgm:pt modelId="{DC1B03C5-F897-409E-B8A0-24A3B3386C9E}" type="sibTrans" cxnId="{9FB22AB7-B347-4B69-A95F-3A06E80D8FF0}">
      <dgm:prSet/>
      <dgm:spPr/>
      <dgm:t>
        <a:bodyPr/>
        <a:lstStyle/>
        <a:p>
          <a:endParaRPr lang="en-US"/>
        </a:p>
      </dgm:t>
    </dgm:pt>
    <dgm:pt modelId="{823894F7-18DC-445B-B9F3-03D295257502}">
      <dgm:prSet custT="1"/>
      <dgm:spPr/>
      <dgm:t>
        <a:bodyPr/>
        <a:lstStyle/>
        <a:p>
          <a:pPr algn="ctr"/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Vacuum filtration</a:t>
          </a:r>
          <a:endParaRPr lang="en-US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DC5C7C-B857-4E38-B7B1-D632622E39A2}" type="parTrans" cxnId="{879FA0C6-04BF-48B2-A3A0-03DCAE4DC941}">
      <dgm:prSet/>
      <dgm:spPr/>
      <dgm:t>
        <a:bodyPr/>
        <a:lstStyle/>
        <a:p>
          <a:endParaRPr lang="en-US"/>
        </a:p>
      </dgm:t>
    </dgm:pt>
    <dgm:pt modelId="{4CF3B45E-2EB0-4AB7-8339-F18D4163DD02}" type="sibTrans" cxnId="{879FA0C6-04BF-48B2-A3A0-03DCAE4DC941}">
      <dgm:prSet/>
      <dgm:spPr/>
      <dgm:t>
        <a:bodyPr/>
        <a:lstStyle/>
        <a:p>
          <a:endParaRPr lang="en-US"/>
        </a:p>
      </dgm:t>
    </dgm:pt>
    <dgm:pt modelId="{FA285C83-45EC-4A99-99FA-2BB2B3CE07CD}" type="pres">
      <dgm:prSet presAssocID="{4A1A3942-0351-49DF-AB37-711BC5B7DC5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C60A36-E69E-49F3-9228-37222A8555D7}" type="pres">
      <dgm:prSet presAssocID="{4A1A3942-0351-49DF-AB37-711BC5B7DC53}" presName="dummyMaxCanvas" presStyleCnt="0">
        <dgm:presLayoutVars/>
      </dgm:prSet>
      <dgm:spPr/>
    </dgm:pt>
    <dgm:pt modelId="{1E040274-20F4-4CFE-B4F4-39B932165289}" type="pres">
      <dgm:prSet presAssocID="{4A1A3942-0351-49DF-AB37-711BC5B7DC53}" presName="FourNodes_1" presStyleLbl="node1" presStyleIdx="0" presStyleCnt="4" custLinFactNeighborX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0A5216-DB8E-4E64-B809-C7A41709AC3C}" type="pres">
      <dgm:prSet presAssocID="{4A1A3942-0351-49DF-AB37-711BC5B7DC53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E58994-FFD3-4C75-8177-BB1703BA2989}" type="pres">
      <dgm:prSet presAssocID="{4A1A3942-0351-49DF-AB37-711BC5B7DC53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B7ED2-18EF-4EE7-9FEB-9D3AFDC2B541}" type="pres">
      <dgm:prSet presAssocID="{4A1A3942-0351-49DF-AB37-711BC5B7DC53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0130F3-B466-4997-8430-21AAAE07AC2B}" type="pres">
      <dgm:prSet presAssocID="{4A1A3942-0351-49DF-AB37-711BC5B7DC53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FD64C5-7C83-48AC-B73C-5A81B0E6EC1F}" type="pres">
      <dgm:prSet presAssocID="{4A1A3942-0351-49DF-AB37-711BC5B7DC53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BF50C7-A11A-4A55-90FD-A7135AD2BCDD}" type="pres">
      <dgm:prSet presAssocID="{4A1A3942-0351-49DF-AB37-711BC5B7DC53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D5C724-53AB-4BF7-A901-11DAAFE4EAA0}" type="pres">
      <dgm:prSet presAssocID="{4A1A3942-0351-49DF-AB37-711BC5B7DC53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8CABC0-1B30-49C3-B82E-EEA35E64F176}" type="pres">
      <dgm:prSet presAssocID="{4A1A3942-0351-49DF-AB37-711BC5B7DC53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FA556-A1E4-4B56-8EDA-3F7FA3547D9E}" type="pres">
      <dgm:prSet presAssocID="{4A1A3942-0351-49DF-AB37-711BC5B7DC53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AE2132-76F4-4F95-8E5C-7696657084C0}" type="pres">
      <dgm:prSet presAssocID="{4A1A3942-0351-49DF-AB37-711BC5B7DC53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54086A-2D6E-4FE6-8ED2-457D812A51FE}" type="presOf" srcId="{823894F7-18DC-445B-B9F3-03D295257502}" destId="{47AE2132-76F4-4F95-8E5C-7696657084C0}" srcOrd="1" destOrd="0" presId="urn:microsoft.com/office/officeart/2005/8/layout/vProcess5"/>
    <dgm:cxn modelId="{3EABF6E2-EECA-40DC-97E5-FA502974FE3A}" type="presOf" srcId="{8AF04B8C-522C-49DA-BF4F-67CF96FF7E9F}" destId="{500A5216-DB8E-4E64-B809-C7A41709AC3C}" srcOrd="0" destOrd="0" presId="urn:microsoft.com/office/officeart/2005/8/layout/vProcess5"/>
    <dgm:cxn modelId="{C0BA11BF-9F79-4E41-AED9-A55747FC1DA5}" type="presOf" srcId="{823894F7-18DC-445B-B9F3-03D295257502}" destId="{586B7ED2-18EF-4EE7-9FEB-9D3AFDC2B541}" srcOrd="0" destOrd="0" presId="urn:microsoft.com/office/officeart/2005/8/layout/vProcess5"/>
    <dgm:cxn modelId="{9FB22AB7-B347-4B69-A95F-3A06E80D8FF0}" srcId="{4A1A3942-0351-49DF-AB37-711BC5B7DC53}" destId="{EFE088E4-022F-4C8E-ADD6-D23552BF9EE5}" srcOrd="2" destOrd="0" parTransId="{6901195F-221F-48C1-8A4E-82362AC8D19A}" sibTransId="{DC1B03C5-F897-409E-B8A0-24A3B3386C9E}"/>
    <dgm:cxn modelId="{857CB4D2-5A5C-47DB-B415-220FE3BBF4E6}" type="presOf" srcId="{168E67A4-A994-4681-9C79-4C236E98A714}" destId="{220130F3-B466-4997-8430-21AAAE07AC2B}" srcOrd="0" destOrd="0" presId="urn:microsoft.com/office/officeart/2005/8/layout/vProcess5"/>
    <dgm:cxn modelId="{82A41F1F-F7D8-4509-B189-D2184C00AD59}" type="presOf" srcId="{EFE088E4-022F-4C8E-ADD6-D23552BF9EE5}" destId="{D2FFA556-A1E4-4B56-8EDA-3F7FA3547D9E}" srcOrd="1" destOrd="0" presId="urn:microsoft.com/office/officeart/2005/8/layout/vProcess5"/>
    <dgm:cxn modelId="{88724666-3FE6-4E8B-B133-27CD3DF06582}" type="presOf" srcId="{4A1A3942-0351-49DF-AB37-711BC5B7DC53}" destId="{FA285C83-45EC-4A99-99FA-2BB2B3CE07CD}" srcOrd="0" destOrd="0" presId="urn:microsoft.com/office/officeart/2005/8/layout/vProcess5"/>
    <dgm:cxn modelId="{AC9CBA46-3151-422E-8205-55CAE363B17A}" type="presOf" srcId="{62069405-0C4D-484A-BD1A-0A3E791E26AC}" destId="{F9FD64C5-7C83-48AC-B73C-5A81B0E6EC1F}" srcOrd="0" destOrd="0" presId="urn:microsoft.com/office/officeart/2005/8/layout/vProcess5"/>
    <dgm:cxn modelId="{22213206-546D-4FDC-B538-250D3572AA5B}" type="presOf" srcId="{2DA5FD2B-61B6-402E-AC26-00FC4D885F3C}" destId="{1E040274-20F4-4CFE-B4F4-39B932165289}" srcOrd="0" destOrd="0" presId="urn:microsoft.com/office/officeart/2005/8/layout/vProcess5"/>
    <dgm:cxn modelId="{B0511EE0-2C43-480E-A50B-164FC0A0777C}" type="presOf" srcId="{2DA5FD2B-61B6-402E-AC26-00FC4D885F3C}" destId="{1ED5C724-53AB-4BF7-A901-11DAAFE4EAA0}" srcOrd="1" destOrd="0" presId="urn:microsoft.com/office/officeart/2005/8/layout/vProcess5"/>
    <dgm:cxn modelId="{7F4728ED-9184-4F62-9926-3A5CB9C175C6}" srcId="{4A1A3942-0351-49DF-AB37-711BC5B7DC53}" destId="{2DA5FD2B-61B6-402E-AC26-00FC4D885F3C}" srcOrd="0" destOrd="0" parTransId="{F3082A08-3B06-4DE7-B731-E7A83988EBE6}" sibTransId="{168E67A4-A994-4681-9C79-4C236E98A714}"/>
    <dgm:cxn modelId="{5E7B2616-109B-49A3-8C0E-4927EFA55ACA}" srcId="{4A1A3942-0351-49DF-AB37-711BC5B7DC53}" destId="{8AF04B8C-522C-49DA-BF4F-67CF96FF7E9F}" srcOrd="1" destOrd="0" parTransId="{11FAC83B-4CA1-463C-BD5F-D8BF2232BF27}" sibTransId="{62069405-0C4D-484A-BD1A-0A3E791E26AC}"/>
    <dgm:cxn modelId="{CA6E21F2-9978-4F31-9BC1-1294300C1153}" type="presOf" srcId="{8AF04B8C-522C-49DA-BF4F-67CF96FF7E9F}" destId="{048CABC0-1B30-49C3-B82E-EEA35E64F176}" srcOrd="1" destOrd="0" presId="urn:microsoft.com/office/officeart/2005/8/layout/vProcess5"/>
    <dgm:cxn modelId="{F08515DA-C222-4841-B0BD-0A68D7CD1BE6}" type="presOf" srcId="{EFE088E4-022F-4C8E-ADD6-D23552BF9EE5}" destId="{2AE58994-FFD3-4C75-8177-BB1703BA2989}" srcOrd="0" destOrd="0" presId="urn:microsoft.com/office/officeart/2005/8/layout/vProcess5"/>
    <dgm:cxn modelId="{879FA0C6-04BF-48B2-A3A0-03DCAE4DC941}" srcId="{4A1A3942-0351-49DF-AB37-711BC5B7DC53}" destId="{823894F7-18DC-445B-B9F3-03D295257502}" srcOrd="3" destOrd="0" parTransId="{C5DC5C7C-B857-4E38-B7B1-D632622E39A2}" sibTransId="{4CF3B45E-2EB0-4AB7-8339-F18D4163DD02}"/>
    <dgm:cxn modelId="{E5B5984A-3E65-489D-B765-56E0D31642A2}" type="presOf" srcId="{DC1B03C5-F897-409E-B8A0-24A3B3386C9E}" destId="{F8BF50C7-A11A-4A55-90FD-A7135AD2BCDD}" srcOrd="0" destOrd="0" presId="urn:microsoft.com/office/officeart/2005/8/layout/vProcess5"/>
    <dgm:cxn modelId="{90534852-A8CC-482A-923C-9C6A04759330}" type="presParOf" srcId="{FA285C83-45EC-4A99-99FA-2BB2B3CE07CD}" destId="{87C60A36-E69E-49F3-9228-37222A8555D7}" srcOrd="0" destOrd="0" presId="urn:microsoft.com/office/officeart/2005/8/layout/vProcess5"/>
    <dgm:cxn modelId="{99DD552D-E814-4F37-B1E6-07A3A287D9E1}" type="presParOf" srcId="{FA285C83-45EC-4A99-99FA-2BB2B3CE07CD}" destId="{1E040274-20F4-4CFE-B4F4-39B932165289}" srcOrd="1" destOrd="0" presId="urn:microsoft.com/office/officeart/2005/8/layout/vProcess5"/>
    <dgm:cxn modelId="{6CF6A740-7399-4A46-9881-5DB349DEAEE6}" type="presParOf" srcId="{FA285C83-45EC-4A99-99FA-2BB2B3CE07CD}" destId="{500A5216-DB8E-4E64-B809-C7A41709AC3C}" srcOrd="2" destOrd="0" presId="urn:microsoft.com/office/officeart/2005/8/layout/vProcess5"/>
    <dgm:cxn modelId="{8D60E066-07E2-41DA-92F2-9A478131C4A6}" type="presParOf" srcId="{FA285C83-45EC-4A99-99FA-2BB2B3CE07CD}" destId="{2AE58994-FFD3-4C75-8177-BB1703BA2989}" srcOrd="3" destOrd="0" presId="urn:microsoft.com/office/officeart/2005/8/layout/vProcess5"/>
    <dgm:cxn modelId="{C9FEF66E-D076-4009-A216-9A13F09FE4A2}" type="presParOf" srcId="{FA285C83-45EC-4A99-99FA-2BB2B3CE07CD}" destId="{586B7ED2-18EF-4EE7-9FEB-9D3AFDC2B541}" srcOrd="4" destOrd="0" presId="urn:microsoft.com/office/officeart/2005/8/layout/vProcess5"/>
    <dgm:cxn modelId="{0AF32887-8D23-4E41-A411-B7D8A58D2B7F}" type="presParOf" srcId="{FA285C83-45EC-4A99-99FA-2BB2B3CE07CD}" destId="{220130F3-B466-4997-8430-21AAAE07AC2B}" srcOrd="5" destOrd="0" presId="urn:microsoft.com/office/officeart/2005/8/layout/vProcess5"/>
    <dgm:cxn modelId="{F9768B3A-897D-43D8-847B-437B93126E40}" type="presParOf" srcId="{FA285C83-45EC-4A99-99FA-2BB2B3CE07CD}" destId="{F9FD64C5-7C83-48AC-B73C-5A81B0E6EC1F}" srcOrd="6" destOrd="0" presId="urn:microsoft.com/office/officeart/2005/8/layout/vProcess5"/>
    <dgm:cxn modelId="{4A93C3E1-DD56-455B-98C2-3BB5EF48EF5A}" type="presParOf" srcId="{FA285C83-45EC-4A99-99FA-2BB2B3CE07CD}" destId="{F8BF50C7-A11A-4A55-90FD-A7135AD2BCDD}" srcOrd="7" destOrd="0" presId="urn:microsoft.com/office/officeart/2005/8/layout/vProcess5"/>
    <dgm:cxn modelId="{C45A60A1-CBDB-475B-AF6D-17A59FAC4787}" type="presParOf" srcId="{FA285C83-45EC-4A99-99FA-2BB2B3CE07CD}" destId="{1ED5C724-53AB-4BF7-A901-11DAAFE4EAA0}" srcOrd="8" destOrd="0" presId="urn:microsoft.com/office/officeart/2005/8/layout/vProcess5"/>
    <dgm:cxn modelId="{9BC15243-386F-4E62-A32A-3AB074C363ED}" type="presParOf" srcId="{FA285C83-45EC-4A99-99FA-2BB2B3CE07CD}" destId="{048CABC0-1B30-49C3-B82E-EEA35E64F176}" srcOrd="9" destOrd="0" presId="urn:microsoft.com/office/officeart/2005/8/layout/vProcess5"/>
    <dgm:cxn modelId="{D7F31FC9-86B5-4A5E-BE6E-C06A2E8F5A9B}" type="presParOf" srcId="{FA285C83-45EC-4A99-99FA-2BB2B3CE07CD}" destId="{D2FFA556-A1E4-4B56-8EDA-3F7FA3547D9E}" srcOrd="10" destOrd="0" presId="urn:microsoft.com/office/officeart/2005/8/layout/vProcess5"/>
    <dgm:cxn modelId="{0B98862A-61AC-4247-8DC2-C261C2F6C01D}" type="presParOf" srcId="{FA285C83-45EC-4A99-99FA-2BB2B3CE07CD}" destId="{47AE2132-76F4-4F95-8E5C-7696657084C0}" srcOrd="11" destOrd="0" presId="urn:microsoft.com/office/officeart/2005/8/layout/vProcess5"/>
  </dgm:cxnLst>
  <dgm:bg/>
  <dgm:whole>
    <a:ln w="3175">
      <a:solidFill>
        <a:srgbClr val="002060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6D3FD4-B72B-4BAD-9F82-C0C807D5BE2E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6AD962A-F40B-4856-8B0E-1E51B30DB967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1g of Ti3AlC2 MAX Phase powder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A32E8B-1C39-47B6-95CD-75C910996DB4}" type="parTrans" cxnId="{E0F036D5-AAF9-4A63-9235-864A8A628406}">
      <dgm:prSet/>
      <dgm:spPr/>
      <dgm:t>
        <a:bodyPr/>
        <a:lstStyle/>
        <a:p>
          <a:endParaRPr lang="en-US"/>
        </a:p>
      </dgm:t>
    </dgm:pt>
    <dgm:pt modelId="{E35B86AE-6D74-4B48-99A8-8BEB1C79C277}" type="sibTrans" cxnId="{E0F036D5-AAF9-4A63-9235-864A8A628406}">
      <dgm:prSet/>
      <dgm:spPr/>
      <dgm:t>
        <a:bodyPr/>
        <a:lstStyle/>
        <a:p>
          <a:endParaRPr lang="en-US"/>
        </a:p>
      </dgm:t>
    </dgm:pt>
    <dgm:pt modelId="{CE907917-CD1D-43B9-B82E-CD2F5E3B2388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Washing with DI H2O by centrifugation at 3000 rpm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03FE99-684F-4DEA-8D8A-149F51DA90F6}" type="parTrans" cxnId="{A7CCD0EA-A8A8-4E4F-BB78-753709AB7010}">
      <dgm:prSet/>
      <dgm:spPr/>
      <dgm:t>
        <a:bodyPr/>
        <a:lstStyle/>
        <a:p>
          <a:endParaRPr lang="en-US"/>
        </a:p>
      </dgm:t>
    </dgm:pt>
    <dgm:pt modelId="{EEAD2F16-6371-493A-BF4D-EF13C7CA8B73}" type="sibTrans" cxnId="{A7CCD0EA-A8A8-4E4F-BB78-753709AB7010}">
      <dgm:prSet/>
      <dgm:spPr/>
      <dgm:t>
        <a:bodyPr/>
        <a:lstStyle/>
        <a:p>
          <a:endParaRPr lang="en-US"/>
        </a:p>
      </dgm:t>
    </dgm:pt>
    <dgm:pt modelId="{D9C115D0-3081-4E78-880B-28F683E9CCA6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Vacuum filtration 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FD9E49-F111-416C-9DB0-5F08F1F8BC93}" type="parTrans" cxnId="{C1DAE180-C406-4903-B632-27BCEFB9ECB7}">
      <dgm:prSet/>
      <dgm:spPr/>
      <dgm:t>
        <a:bodyPr/>
        <a:lstStyle/>
        <a:p>
          <a:endParaRPr lang="en-US"/>
        </a:p>
      </dgm:t>
    </dgm:pt>
    <dgm:pt modelId="{1F2679EF-AFD6-4456-93D9-E2157DDAC758}" type="sibTrans" cxnId="{C1DAE180-C406-4903-B632-27BCEFB9ECB7}">
      <dgm:prSet/>
      <dgm:spPr/>
      <dgm:t>
        <a:bodyPr/>
        <a:lstStyle/>
        <a:p>
          <a:endParaRPr lang="en-US"/>
        </a:p>
      </dgm:t>
    </dgm:pt>
    <dgm:pt modelId="{4A0BB5DE-21CB-4F02-9BF1-E9ABD0839D14}">
      <dgm:prSet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LiF-HCl solution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 g of LiF, 10 mL of HCl)</a:t>
          </a:r>
          <a:endParaRPr lang="en-US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92FF9B-9608-4941-8904-D936EF45F3D5}" type="parTrans" cxnId="{4D567023-0F7D-4496-9EFF-378E63FC8432}">
      <dgm:prSet/>
      <dgm:spPr/>
      <dgm:t>
        <a:bodyPr/>
        <a:lstStyle/>
        <a:p>
          <a:endParaRPr lang="en-US"/>
        </a:p>
      </dgm:t>
    </dgm:pt>
    <dgm:pt modelId="{94E50276-7858-4CAE-8849-DC867A16A332}" type="sibTrans" cxnId="{4D567023-0F7D-4496-9EFF-378E63FC8432}">
      <dgm:prSet/>
      <dgm:spPr/>
      <dgm:t>
        <a:bodyPr/>
        <a:lstStyle/>
        <a:p>
          <a:endParaRPr lang="en-US"/>
        </a:p>
      </dgm:t>
    </dgm:pt>
    <dgm:pt modelId="{212A1193-8DD6-48D5-A919-A67E1643371F}">
      <dgm:prSet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Continuous magnetic stirring for 24 at RT 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9475AA-DD15-4557-9F44-D6A36B6FC03D}" type="parTrans" cxnId="{C99EEB58-7892-4800-AE62-73DAE464B050}">
      <dgm:prSet/>
      <dgm:spPr/>
      <dgm:t>
        <a:bodyPr/>
        <a:lstStyle/>
        <a:p>
          <a:endParaRPr lang="en-US"/>
        </a:p>
      </dgm:t>
    </dgm:pt>
    <dgm:pt modelId="{A201A06A-279D-48BA-9E24-BA94712B5BF3}" type="sibTrans" cxnId="{C99EEB58-7892-4800-AE62-73DAE464B050}">
      <dgm:prSet/>
      <dgm:spPr/>
      <dgm:t>
        <a:bodyPr/>
        <a:lstStyle/>
        <a:p>
          <a:endParaRPr lang="en-US"/>
        </a:p>
      </dgm:t>
    </dgm:pt>
    <dgm:pt modelId="{571C2A19-5B25-465D-AEB2-A40481261CED}" type="pres">
      <dgm:prSet presAssocID="{3F6D3FD4-B72B-4BAD-9F82-C0C807D5BE2E}" presName="linearFlow" presStyleCnt="0">
        <dgm:presLayoutVars>
          <dgm:resizeHandles val="exact"/>
        </dgm:presLayoutVars>
      </dgm:prSet>
      <dgm:spPr/>
    </dgm:pt>
    <dgm:pt modelId="{421833CF-30A6-4206-834D-0D48DA43E0B7}" type="pres">
      <dgm:prSet presAssocID="{06AD962A-F40B-4856-8B0E-1E51B30DB96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54DC31-2A25-4485-850C-E11A074FB950}" type="pres">
      <dgm:prSet presAssocID="{E35B86AE-6D74-4B48-99A8-8BEB1C79C27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114A916-0BA0-451B-8681-5273A20A55A1}" type="pres">
      <dgm:prSet presAssocID="{E35B86AE-6D74-4B48-99A8-8BEB1C79C27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BD30D214-225C-419D-BA57-EA2EDA08AC03}" type="pres">
      <dgm:prSet presAssocID="{4A0BB5DE-21CB-4F02-9BF1-E9ABD0839D1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9A3C03-D125-43FA-901D-BAC7D2B9C4A9}" type="pres">
      <dgm:prSet presAssocID="{94E50276-7858-4CAE-8849-DC867A16A33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F21CA66-48EA-409D-8657-D250ECF4139F}" type="pres">
      <dgm:prSet presAssocID="{94E50276-7858-4CAE-8849-DC867A16A33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25105AB-FEAE-4897-8CEE-41D0446340D5}" type="pres">
      <dgm:prSet presAssocID="{212A1193-8DD6-48D5-A919-A67E1643371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EDEB95-5C62-4635-A12C-12FDBAB38F42}" type="pres">
      <dgm:prSet presAssocID="{A201A06A-279D-48BA-9E24-BA94712B5BF3}" presName="sibTrans" presStyleLbl="sibTrans2D1" presStyleIdx="2" presStyleCnt="4"/>
      <dgm:spPr/>
      <dgm:t>
        <a:bodyPr/>
        <a:lstStyle/>
        <a:p>
          <a:endParaRPr lang="en-US"/>
        </a:p>
      </dgm:t>
    </dgm:pt>
    <dgm:pt modelId="{64C479B5-2BA4-4DD3-836A-65C822063CF1}" type="pres">
      <dgm:prSet presAssocID="{A201A06A-279D-48BA-9E24-BA94712B5BF3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8E445494-A61A-4B2C-85D2-E60ABE350539}" type="pres">
      <dgm:prSet presAssocID="{CE907917-CD1D-43B9-B82E-CD2F5E3B238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272D5-EB7A-4E2B-B7A1-51977E383E79}" type="pres">
      <dgm:prSet presAssocID="{EEAD2F16-6371-493A-BF4D-EF13C7CA8B7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84D24805-642A-4A81-871F-127AEC447000}" type="pres">
      <dgm:prSet presAssocID="{EEAD2F16-6371-493A-BF4D-EF13C7CA8B7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2DA572FD-E404-451A-A5F4-A1347B179CD1}" type="pres">
      <dgm:prSet presAssocID="{D9C115D0-3081-4E78-880B-28F683E9CCA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0F036D5-AAF9-4A63-9235-864A8A628406}" srcId="{3F6D3FD4-B72B-4BAD-9F82-C0C807D5BE2E}" destId="{06AD962A-F40B-4856-8B0E-1E51B30DB967}" srcOrd="0" destOrd="0" parTransId="{D1A32E8B-1C39-47B6-95CD-75C910996DB4}" sibTransId="{E35B86AE-6D74-4B48-99A8-8BEB1C79C277}"/>
    <dgm:cxn modelId="{51D4270F-47BF-49F5-8471-319FB50AE0E9}" type="presOf" srcId="{A201A06A-279D-48BA-9E24-BA94712B5BF3}" destId="{64C479B5-2BA4-4DD3-836A-65C822063CF1}" srcOrd="1" destOrd="0" presId="urn:microsoft.com/office/officeart/2005/8/layout/process2"/>
    <dgm:cxn modelId="{A177CA41-E4F2-4641-9E8F-0E33B4A7DAF9}" type="presOf" srcId="{06AD962A-F40B-4856-8B0E-1E51B30DB967}" destId="{421833CF-30A6-4206-834D-0D48DA43E0B7}" srcOrd="0" destOrd="0" presId="urn:microsoft.com/office/officeart/2005/8/layout/process2"/>
    <dgm:cxn modelId="{4D567023-0F7D-4496-9EFF-378E63FC8432}" srcId="{3F6D3FD4-B72B-4BAD-9F82-C0C807D5BE2E}" destId="{4A0BB5DE-21CB-4F02-9BF1-E9ABD0839D14}" srcOrd="1" destOrd="0" parTransId="{1392FF9B-9608-4941-8904-D936EF45F3D5}" sibTransId="{94E50276-7858-4CAE-8849-DC867A16A332}"/>
    <dgm:cxn modelId="{81F4F7AF-9A60-4B57-A4E6-37885891789B}" type="presOf" srcId="{EEAD2F16-6371-493A-BF4D-EF13C7CA8B73}" destId="{DD0272D5-EB7A-4E2B-B7A1-51977E383E79}" srcOrd="0" destOrd="0" presId="urn:microsoft.com/office/officeart/2005/8/layout/process2"/>
    <dgm:cxn modelId="{75F998AC-E4A7-47B7-AD18-0C4D5B8E7054}" type="presOf" srcId="{4A0BB5DE-21CB-4F02-9BF1-E9ABD0839D14}" destId="{BD30D214-225C-419D-BA57-EA2EDA08AC03}" srcOrd="0" destOrd="0" presId="urn:microsoft.com/office/officeart/2005/8/layout/process2"/>
    <dgm:cxn modelId="{36D3C0F5-FFF2-4339-A2D0-6BD20E62D899}" type="presOf" srcId="{CE907917-CD1D-43B9-B82E-CD2F5E3B2388}" destId="{8E445494-A61A-4B2C-85D2-E60ABE350539}" srcOrd="0" destOrd="0" presId="urn:microsoft.com/office/officeart/2005/8/layout/process2"/>
    <dgm:cxn modelId="{C99EEB58-7892-4800-AE62-73DAE464B050}" srcId="{3F6D3FD4-B72B-4BAD-9F82-C0C807D5BE2E}" destId="{212A1193-8DD6-48D5-A919-A67E1643371F}" srcOrd="2" destOrd="0" parTransId="{599475AA-DD15-4557-9F44-D6A36B6FC03D}" sibTransId="{A201A06A-279D-48BA-9E24-BA94712B5BF3}"/>
    <dgm:cxn modelId="{C0DC3BE9-2B79-432E-B11E-A97D4C194BBD}" type="presOf" srcId="{94E50276-7858-4CAE-8849-DC867A16A332}" destId="{FF21CA66-48EA-409D-8657-D250ECF4139F}" srcOrd="1" destOrd="0" presId="urn:microsoft.com/office/officeart/2005/8/layout/process2"/>
    <dgm:cxn modelId="{1E2E97CE-1202-44F6-AAAD-F621883AECB3}" type="presOf" srcId="{EEAD2F16-6371-493A-BF4D-EF13C7CA8B73}" destId="{84D24805-642A-4A81-871F-127AEC447000}" srcOrd="1" destOrd="0" presId="urn:microsoft.com/office/officeart/2005/8/layout/process2"/>
    <dgm:cxn modelId="{69E0D50B-77B3-4366-AFCC-766D9F4DC771}" type="presOf" srcId="{212A1193-8DD6-48D5-A919-A67E1643371F}" destId="{B25105AB-FEAE-4897-8CEE-41D0446340D5}" srcOrd="0" destOrd="0" presId="urn:microsoft.com/office/officeart/2005/8/layout/process2"/>
    <dgm:cxn modelId="{A7CCD0EA-A8A8-4E4F-BB78-753709AB7010}" srcId="{3F6D3FD4-B72B-4BAD-9F82-C0C807D5BE2E}" destId="{CE907917-CD1D-43B9-B82E-CD2F5E3B2388}" srcOrd="3" destOrd="0" parTransId="{E403FE99-684F-4DEA-8D8A-149F51DA90F6}" sibTransId="{EEAD2F16-6371-493A-BF4D-EF13C7CA8B73}"/>
    <dgm:cxn modelId="{418F0A7E-3E2C-4E68-89F5-8658491CBDC0}" type="presOf" srcId="{E35B86AE-6D74-4B48-99A8-8BEB1C79C277}" destId="{4154DC31-2A25-4485-850C-E11A074FB950}" srcOrd="0" destOrd="0" presId="urn:microsoft.com/office/officeart/2005/8/layout/process2"/>
    <dgm:cxn modelId="{FACABBB4-E4D5-40A0-B509-894CAC62E291}" type="presOf" srcId="{E35B86AE-6D74-4B48-99A8-8BEB1C79C277}" destId="{5114A916-0BA0-451B-8681-5273A20A55A1}" srcOrd="1" destOrd="0" presId="urn:microsoft.com/office/officeart/2005/8/layout/process2"/>
    <dgm:cxn modelId="{8AA48337-5857-4106-8E16-64549CB81BEE}" type="presOf" srcId="{D9C115D0-3081-4E78-880B-28F683E9CCA6}" destId="{2DA572FD-E404-451A-A5F4-A1347B179CD1}" srcOrd="0" destOrd="0" presId="urn:microsoft.com/office/officeart/2005/8/layout/process2"/>
    <dgm:cxn modelId="{89037138-C905-4EBB-9DA5-D5C6895E492E}" type="presOf" srcId="{94E50276-7858-4CAE-8849-DC867A16A332}" destId="{6B9A3C03-D125-43FA-901D-BAC7D2B9C4A9}" srcOrd="0" destOrd="0" presId="urn:microsoft.com/office/officeart/2005/8/layout/process2"/>
    <dgm:cxn modelId="{1ED09D92-4171-40DA-B8FB-F20AD4267F9B}" type="presOf" srcId="{3F6D3FD4-B72B-4BAD-9F82-C0C807D5BE2E}" destId="{571C2A19-5B25-465D-AEB2-A40481261CED}" srcOrd="0" destOrd="0" presId="urn:microsoft.com/office/officeart/2005/8/layout/process2"/>
    <dgm:cxn modelId="{C1DAE180-C406-4903-B632-27BCEFB9ECB7}" srcId="{3F6D3FD4-B72B-4BAD-9F82-C0C807D5BE2E}" destId="{D9C115D0-3081-4E78-880B-28F683E9CCA6}" srcOrd="4" destOrd="0" parTransId="{E5FD9E49-F111-416C-9DB0-5F08F1F8BC93}" sibTransId="{1F2679EF-AFD6-4456-93D9-E2157DDAC758}"/>
    <dgm:cxn modelId="{1BE755E9-E199-4E5E-90F1-88DFCF5D3AEA}" type="presOf" srcId="{A201A06A-279D-48BA-9E24-BA94712B5BF3}" destId="{A3EDEB95-5C62-4635-A12C-12FDBAB38F42}" srcOrd="0" destOrd="0" presId="urn:microsoft.com/office/officeart/2005/8/layout/process2"/>
    <dgm:cxn modelId="{DE919914-3C39-4F78-8E8D-39E932827FFA}" type="presParOf" srcId="{571C2A19-5B25-465D-AEB2-A40481261CED}" destId="{421833CF-30A6-4206-834D-0D48DA43E0B7}" srcOrd="0" destOrd="0" presId="urn:microsoft.com/office/officeart/2005/8/layout/process2"/>
    <dgm:cxn modelId="{BD64F574-1A26-47D2-8CC1-4B59E814C07A}" type="presParOf" srcId="{571C2A19-5B25-465D-AEB2-A40481261CED}" destId="{4154DC31-2A25-4485-850C-E11A074FB950}" srcOrd="1" destOrd="0" presId="urn:microsoft.com/office/officeart/2005/8/layout/process2"/>
    <dgm:cxn modelId="{3A5AB5EC-858D-43D4-B8F1-50DC52A5628E}" type="presParOf" srcId="{4154DC31-2A25-4485-850C-E11A074FB950}" destId="{5114A916-0BA0-451B-8681-5273A20A55A1}" srcOrd="0" destOrd="0" presId="urn:microsoft.com/office/officeart/2005/8/layout/process2"/>
    <dgm:cxn modelId="{B6F61701-D278-496C-B4B3-3D8E4DCD34B5}" type="presParOf" srcId="{571C2A19-5B25-465D-AEB2-A40481261CED}" destId="{BD30D214-225C-419D-BA57-EA2EDA08AC03}" srcOrd="2" destOrd="0" presId="urn:microsoft.com/office/officeart/2005/8/layout/process2"/>
    <dgm:cxn modelId="{429B0716-8385-4981-8655-DB8DF7F041F1}" type="presParOf" srcId="{571C2A19-5B25-465D-AEB2-A40481261CED}" destId="{6B9A3C03-D125-43FA-901D-BAC7D2B9C4A9}" srcOrd="3" destOrd="0" presId="urn:microsoft.com/office/officeart/2005/8/layout/process2"/>
    <dgm:cxn modelId="{0A672D9C-D24D-4DBC-9C11-3D1CDE9F3C35}" type="presParOf" srcId="{6B9A3C03-D125-43FA-901D-BAC7D2B9C4A9}" destId="{FF21CA66-48EA-409D-8657-D250ECF4139F}" srcOrd="0" destOrd="0" presId="urn:microsoft.com/office/officeart/2005/8/layout/process2"/>
    <dgm:cxn modelId="{7023801E-B468-4A2D-AD23-765A309E0A61}" type="presParOf" srcId="{571C2A19-5B25-465D-AEB2-A40481261CED}" destId="{B25105AB-FEAE-4897-8CEE-41D0446340D5}" srcOrd="4" destOrd="0" presId="urn:microsoft.com/office/officeart/2005/8/layout/process2"/>
    <dgm:cxn modelId="{BEB48D9B-F46D-496F-9716-1BE7312287E2}" type="presParOf" srcId="{571C2A19-5B25-465D-AEB2-A40481261CED}" destId="{A3EDEB95-5C62-4635-A12C-12FDBAB38F42}" srcOrd="5" destOrd="0" presId="urn:microsoft.com/office/officeart/2005/8/layout/process2"/>
    <dgm:cxn modelId="{F8669C94-CA0D-4BB4-AAAD-AFF7F2D0C1C0}" type="presParOf" srcId="{A3EDEB95-5C62-4635-A12C-12FDBAB38F42}" destId="{64C479B5-2BA4-4DD3-836A-65C822063CF1}" srcOrd="0" destOrd="0" presId="urn:microsoft.com/office/officeart/2005/8/layout/process2"/>
    <dgm:cxn modelId="{895D488D-BA53-4C90-9D66-FCB5740D2577}" type="presParOf" srcId="{571C2A19-5B25-465D-AEB2-A40481261CED}" destId="{8E445494-A61A-4B2C-85D2-E60ABE350539}" srcOrd="6" destOrd="0" presId="urn:microsoft.com/office/officeart/2005/8/layout/process2"/>
    <dgm:cxn modelId="{3201FE34-AF95-43DB-8345-535BE6574AA8}" type="presParOf" srcId="{571C2A19-5B25-465D-AEB2-A40481261CED}" destId="{DD0272D5-EB7A-4E2B-B7A1-51977E383E79}" srcOrd="7" destOrd="0" presId="urn:microsoft.com/office/officeart/2005/8/layout/process2"/>
    <dgm:cxn modelId="{5AEFCC4D-EC32-4AEA-837A-900804D669AE}" type="presParOf" srcId="{DD0272D5-EB7A-4E2B-B7A1-51977E383E79}" destId="{84D24805-642A-4A81-871F-127AEC447000}" srcOrd="0" destOrd="0" presId="urn:microsoft.com/office/officeart/2005/8/layout/process2"/>
    <dgm:cxn modelId="{3B0DA9DB-8234-4C02-898F-EB007DE6AB5C}" type="presParOf" srcId="{571C2A19-5B25-465D-AEB2-A40481261CED}" destId="{2DA572FD-E404-451A-A5F4-A1347B179CD1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49E7E8-4F6B-4986-9C9F-25B78530B269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FEE375C-0D7D-47DB-B46E-E819641E6608}">
      <dgm:prSet phldrT="[Text]"/>
      <dgm:spPr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MXene solution and m-MWCNT suspension added together</a:t>
          </a:r>
        </a:p>
        <a:p>
          <a:r>
            <a:rPr lang="en-US" dirty="0" smtClean="0"/>
            <a:t>(1:1) ratio</a:t>
          </a:r>
          <a:endParaRPr lang="en-US" dirty="0"/>
        </a:p>
      </dgm:t>
    </dgm:pt>
    <dgm:pt modelId="{802E9565-4C69-4B87-B85F-609AD38BBB29}" type="parTrans" cxnId="{280D8D72-A1E0-46E9-8B39-661AB4DA6E4C}">
      <dgm:prSet/>
      <dgm:spPr/>
      <dgm:t>
        <a:bodyPr/>
        <a:lstStyle/>
        <a:p>
          <a:endParaRPr lang="en-US"/>
        </a:p>
      </dgm:t>
    </dgm:pt>
    <dgm:pt modelId="{EF601D50-DBFF-426B-A9EA-4CE346263F6B}" type="sibTrans" cxnId="{280D8D72-A1E0-46E9-8B39-661AB4DA6E4C}">
      <dgm:prSet/>
      <dgm:spPr/>
      <dgm:t>
        <a:bodyPr/>
        <a:lstStyle/>
        <a:p>
          <a:endParaRPr lang="en-US"/>
        </a:p>
      </dgm:t>
    </dgm:pt>
    <dgm:pt modelId="{504FE7FE-26FD-484E-B3EE-FDA42C4BCD05}">
      <dgm:prSet phldrT="[Text]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en-US" dirty="0" smtClean="0"/>
            <a:t>Sonication for 1 h</a:t>
          </a:r>
          <a:endParaRPr lang="en-US" dirty="0"/>
        </a:p>
      </dgm:t>
    </dgm:pt>
    <dgm:pt modelId="{7DE86991-E1DB-4430-A5D1-543A6D981A06}" type="parTrans" cxnId="{52260814-2094-4B87-987E-D222BBD41F83}">
      <dgm:prSet/>
      <dgm:spPr/>
      <dgm:t>
        <a:bodyPr/>
        <a:lstStyle/>
        <a:p>
          <a:endParaRPr lang="en-US"/>
        </a:p>
      </dgm:t>
    </dgm:pt>
    <dgm:pt modelId="{F6E0C60D-6339-4E48-9F66-9E7373520564}" type="sibTrans" cxnId="{52260814-2094-4B87-987E-D222BBD41F83}">
      <dgm:prSet/>
      <dgm:spPr/>
      <dgm:t>
        <a:bodyPr/>
        <a:lstStyle/>
        <a:p>
          <a:endParaRPr lang="en-US"/>
        </a:p>
      </dgm:t>
    </dgm:pt>
    <dgm:pt modelId="{9BB1976D-4F3F-46FD-8035-5DEED6EF21B6}">
      <dgm:prSet phldrT="[Text]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Vacuum filtration</a:t>
          </a:r>
          <a:endParaRPr lang="en-US" dirty="0"/>
        </a:p>
      </dgm:t>
    </dgm:pt>
    <dgm:pt modelId="{AEE56B8C-02E8-4CEB-8A7A-C391C7E5E9E5}" type="parTrans" cxnId="{D4D4D66C-7A84-43A0-AA3D-EA439053FA6A}">
      <dgm:prSet/>
      <dgm:spPr/>
      <dgm:t>
        <a:bodyPr/>
        <a:lstStyle/>
        <a:p>
          <a:endParaRPr lang="en-US"/>
        </a:p>
      </dgm:t>
    </dgm:pt>
    <dgm:pt modelId="{6FE2D706-34EF-41B2-A424-8145393922E4}" type="sibTrans" cxnId="{D4D4D66C-7A84-43A0-AA3D-EA439053FA6A}">
      <dgm:prSet/>
      <dgm:spPr>
        <a:gradFill flip="none" rotWithShape="0">
          <a:gsLst>
            <a:gs pos="0">
              <a:schemeClr val="accent1">
                <a:tint val="60000"/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5400000" scaled="1"/>
          <a:tileRect/>
        </a:gradFill>
      </dgm:spPr>
      <dgm:t>
        <a:bodyPr/>
        <a:lstStyle/>
        <a:p>
          <a:endParaRPr lang="en-US"/>
        </a:p>
      </dgm:t>
    </dgm:pt>
    <dgm:pt modelId="{0CDB7382-8681-4EB6-AFC8-BC61457EE81A}">
      <dgm:prSet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Vacuum dry for 2 h at 60 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°C</a:t>
          </a:r>
          <a:endParaRPr lang="en-US" dirty="0"/>
        </a:p>
      </dgm:t>
    </dgm:pt>
    <dgm:pt modelId="{D6415EA1-EBEE-4B88-8A59-E3841F6CB6C3}" type="parTrans" cxnId="{AC76C463-3C28-4082-88FA-8EA1110F3927}">
      <dgm:prSet/>
      <dgm:spPr/>
      <dgm:t>
        <a:bodyPr/>
        <a:lstStyle/>
        <a:p>
          <a:endParaRPr lang="en-US"/>
        </a:p>
      </dgm:t>
    </dgm:pt>
    <dgm:pt modelId="{FE6BEBA2-BFAB-4F20-A519-1B859C8A8F70}" type="sibTrans" cxnId="{AC76C463-3C28-4082-88FA-8EA1110F3927}">
      <dgm:prSet/>
      <dgm:spPr/>
      <dgm:t>
        <a:bodyPr/>
        <a:lstStyle/>
        <a:p>
          <a:endParaRPr lang="en-US"/>
        </a:p>
      </dgm:t>
    </dgm:pt>
    <dgm:pt modelId="{5594C6E4-ECC7-4A7E-BED4-0261BD5A1A31}" type="pres">
      <dgm:prSet presAssocID="{A949E7E8-4F6B-4986-9C9F-25B78530B269}" presName="linearFlow" presStyleCnt="0">
        <dgm:presLayoutVars>
          <dgm:resizeHandles val="exact"/>
        </dgm:presLayoutVars>
      </dgm:prSet>
      <dgm:spPr/>
    </dgm:pt>
    <dgm:pt modelId="{58194BB4-C0CD-4A6C-85A7-68D30972AAFC}" type="pres">
      <dgm:prSet presAssocID="{1FEE375C-0D7D-47DB-B46E-E819641E660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00BBCB-808B-4971-BF31-C9170F689F2E}" type="pres">
      <dgm:prSet presAssocID="{EF601D50-DBFF-426B-A9EA-4CE346263F6B}" presName="sibTrans" presStyleLbl="sibTrans2D1" presStyleIdx="0" presStyleCnt="3"/>
      <dgm:spPr/>
      <dgm:t>
        <a:bodyPr/>
        <a:lstStyle/>
        <a:p>
          <a:endParaRPr lang="en-US"/>
        </a:p>
      </dgm:t>
    </dgm:pt>
    <dgm:pt modelId="{08D6ABE4-B16E-4D8D-8DA3-8D65F7BD87DF}" type="pres">
      <dgm:prSet presAssocID="{EF601D50-DBFF-426B-A9EA-4CE346263F6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13C4B32F-FE7D-4786-BA96-A63E3FF0DA67}" type="pres">
      <dgm:prSet presAssocID="{504FE7FE-26FD-484E-B3EE-FDA42C4BCD0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7B6EC5-9B34-4EB5-9742-5B0CD0DA9689}" type="pres">
      <dgm:prSet presAssocID="{F6E0C60D-6339-4E48-9F66-9E7373520564}" presName="sibTrans" presStyleLbl="sibTrans2D1" presStyleIdx="1" presStyleCnt="3"/>
      <dgm:spPr/>
      <dgm:t>
        <a:bodyPr/>
        <a:lstStyle/>
        <a:p>
          <a:endParaRPr lang="en-US"/>
        </a:p>
      </dgm:t>
    </dgm:pt>
    <dgm:pt modelId="{CD909C7C-AF5E-4EA3-84D3-DA03800E1C8E}" type="pres">
      <dgm:prSet presAssocID="{F6E0C60D-6339-4E48-9F66-9E7373520564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4C51AC8A-CD1F-4EF0-975F-ACD199A2DC8B}" type="pres">
      <dgm:prSet presAssocID="{9BB1976D-4F3F-46FD-8035-5DEED6EF21B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90FB3E-62B1-4AF7-B0A4-F925AD786637}" type="pres">
      <dgm:prSet presAssocID="{6FE2D706-34EF-41B2-A424-8145393922E4}" presName="sibTrans" presStyleLbl="sibTrans2D1" presStyleIdx="2" presStyleCnt="3"/>
      <dgm:spPr/>
      <dgm:t>
        <a:bodyPr/>
        <a:lstStyle/>
        <a:p>
          <a:endParaRPr lang="en-US"/>
        </a:p>
      </dgm:t>
    </dgm:pt>
    <dgm:pt modelId="{1831A9D9-2B3A-4CF2-8AC9-2A752D651946}" type="pres">
      <dgm:prSet presAssocID="{6FE2D706-34EF-41B2-A424-8145393922E4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E02F4577-0256-42DF-9243-63313B1B07CE}" type="pres">
      <dgm:prSet presAssocID="{0CDB7382-8681-4EB6-AFC8-BC61457EE8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5EA05E-3FC4-4C22-AFA0-15F69D68F82D}" type="presOf" srcId="{EF601D50-DBFF-426B-A9EA-4CE346263F6B}" destId="{08D6ABE4-B16E-4D8D-8DA3-8D65F7BD87DF}" srcOrd="1" destOrd="0" presId="urn:microsoft.com/office/officeart/2005/8/layout/process2"/>
    <dgm:cxn modelId="{B933DC2B-FFD4-495F-874C-CE64E3A27AA0}" type="presOf" srcId="{6FE2D706-34EF-41B2-A424-8145393922E4}" destId="{1831A9D9-2B3A-4CF2-8AC9-2A752D651946}" srcOrd="1" destOrd="0" presId="urn:microsoft.com/office/officeart/2005/8/layout/process2"/>
    <dgm:cxn modelId="{6ACDE614-8AF9-4A81-B364-F6546B021DB1}" type="presOf" srcId="{9BB1976D-4F3F-46FD-8035-5DEED6EF21B6}" destId="{4C51AC8A-CD1F-4EF0-975F-ACD199A2DC8B}" srcOrd="0" destOrd="0" presId="urn:microsoft.com/office/officeart/2005/8/layout/process2"/>
    <dgm:cxn modelId="{3FC92DB7-6B95-4F68-A6F0-078FCC7F6CEA}" type="presOf" srcId="{F6E0C60D-6339-4E48-9F66-9E7373520564}" destId="{CD909C7C-AF5E-4EA3-84D3-DA03800E1C8E}" srcOrd="1" destOrd="0" presId="urn:microsoft.com/office/officeart/2005/8/layout/process2"/>
    <dgm:cxn modelId="{AC76C463-3C28-4082-88FA-8EA1110F3927}" srcId="{A949E7E8-4F6B-4986-9C9F-25B78530B269}" destId="{0CDB7382-8681-4EB6-AFC8-BC61457EE81A}" srcOrd="3" destOrd="0" parTransId="{D6415EA1-EBEE-4B88-8A59-E3841F6CB6C3}" sibTransId="{FE6BEBA2-BFAB-4F20-A519-1B859C8A8F70}"/>
    <dgm:cxn modelId="{F2425027-161D-4DA8-A330-7BEF5EAA128A}" type="presOf" srcId="{A949E7E8-4F6B-4986-9C9F-25B78530B269}" destId="{5594C6E4-ECC7-4A7E-BED4-0261BD5A1A31}" srcOrd="0" destOrd="0" presId="urn:microsoft.com/office/officeart/2005/8/layout/process2"/>
    <dgm:cxn modelId="{52260814-2094-4B87-987E-D222BBD41F83}" srcId="{A949E7E8-4F6B-4986-9C9F-25B78530B269}" destId="{504FE7FE-26FD-484E-B3EE-FDA42C4BCD05}" srcOrd="1" destOrd="0" parTransId="{7DE86991-E1DB-4430-A5D1-543A6D981A06}" sibTransId="{F6E0C60D-6339-4E48-9F66-9E7373520564}"/>
    <dgm:cxn modelId="{4764A2AC-C00C-4EA2-92A9-6971C5E23A71}" type="presOf" srcId="{F6E0C60D-6339-4E48-9F66-9E7373520564}" destId="{377B6EC5-9B34-4EB5-9742-5B0CD0DA9689}" srcOrd="0" destOrd="0" presId="urn:microsoft.com/office/officeart/2005/8/layout/process2"/>
    <dgm:cxn modelId="{3FA486E2-A081-4D60-8870-46856D33A95A}" type="presOf" srcId="{EF601D50-DBFF-426B-A9EA-4CE346263F6B}" destId="{B100BBCB-808B-4971-BF31-C9170F689F2E}" srcOrd="0" destOrd="0" presId="urn:microsoft.com/office/officeart/2005/8/layout/process2"/>
    <dgm:cxn modelId="{896C1A8E-1B49-4514-A208-3605F8CBE279}" type="presOf" srcId="{1FEE375C-0D7D-47DB-B46E-E819641E6608}" destId="{58194BB4-C0CD-4A6C-85A7-68D30972AAFC}" srcOrd="0" destOrd="0" presId="urn:microsoft.com/office/officeart/2005/8/layout/process2"/>
    <dgm:cxn modelId="{90A518B6-6A4B-4DF4-832F-5DD7CA9241D9}" type="presOf" srcId="{0CDB7382-8681-4EB6-AFC8-BC61457EE81A}" destId="{E02F4577-0256-42DF-9243-63313B1B07CE}" srcOrd="0" destOrd="0" presId="urn:microsoft.com/office/officeart/2005/8/layout/process2"/>
    <dgm:cxn modelId="{D4D4D66C-7A84-43A0-AA3D-EA439053FA6A}" srcId="{A949E7E8-4F6B-4986-9C9F-25B78530B269}" destId="{9BB1976D-4F3F-46FD-8035-5DEED6EF21B6}" srcOrd="2" destOrd="0" parTransId="{AEE56B8C-02E8-4CEB-8A7A-C391C7E5E9E5}" sibTransId="{6FE2D706-34EF-41B2-A424-8145393922E4}"/>
    <dgm:cxn modelId="{280D8D72-A1E0-46E9-8B39-661AB4DA6E4C}" srcId="{A949E7E8-4F6B-4986-9C9F-25B78530B269}" destId="{1FEE375C-0D7D-47DB-B46E-E819641E6608}" srcOrd="0" destOrd="0" parTransId="{802E9565-4C69-4B87-B85F-609AD38BBB29}" sibTransId="{EF601D50-DBFF-426B-A9EA-4CE346263F6B}"/>
    <dgm:cxn modelId="{2504D894-E45D-4440-A27B-489954FB6FF8}" type="presOf" srcId="{6FE2D706-34EF-41B2-A424-8145393922E4}" destId="{C490FB3E-62B1-4AF7-B0A4-F925AD786637}" srcOrd="0" destOrd="0" presId="urn:microsoft.com/office/officeart/2005/8/layout/process2"/>
    <dgm:cxn modelId="{8FE3928C-B933-44C9-970D-16938434617D}" type="presOf" srcId="{504FE7FE-26FD-484E-B3EE-FDA42C4BCD05}" destId="{13C4B32F-FE7D-4786-BA96-A63E3FF0DA67}" srcOrd="0" destOrd="0" presId="urn:microsoft.com/office/officeart/2005/8/layout/process2"/>
    <dgm:cxn modelId="{7F32B88F-2818-4982-A6C6-AFD0E943D724}" type="presParOf" srcId="{5594C6E4-ECC7-4A7E-BED4-0261BD5A1A31}" destId="{58194BB4-C0CD-4A6C-85A7-68D30972AAFC}" srcOrd="0" destOrd="0" presId="urn:microsoft.com/office/officeart/2005/8/layout/process2"/>
    <dgm:cxn modelId="{26305650-6C7B-4828-AEE7-F86166638E6E}" type="presParOf" srcId="{5594C6E4-ECC7-4A7E-BED4-0261BD5A1A31}" destId="{B100BBCB-808B-4971-BF31-C9170F689F2E}" srcOrd="1" destOrd="0" presId="urn:microsoft.com/office/officeart/2005/8/layout/process2"/>
    <dgm:cxn modelId="{95DE9A1A-2B54-4660-8FAE-BC6ED29D52FE}" type="presParOf" srcId="{B100BBCB-808B-4971-BF31-C9170F689F2E}" destId="{08D6ABE4-B16E-4D8D-8DA3-8D65F7BD87DF}" srcOrd="0" destOrd="0" presId="urn:microsoft.com/office/officeart/2005/8/layout/process2"/>
    <dgm:cxn modelId="{C1CADF68-3226-4B17-8C8F-C7A64E976F5F}" type="presParOf" srcId="{5594C6E4-ECC7-4A7E-BED4-0261BD5A1A31}" destId="{13C4B32F-FE7D-4786-BA96-A63E3FF0DA67}" srcOrd="2" destOrd="0" presId="urn:microsoft.com/office/officeart/2005/8/layout/process2"/>
    <dgm:cxn modelId="{2F59570D-EAD2-41A5-ACB4-044B80F253C1}" type="presParOf" srcId="{5594C6E4-ECC7-4A7E-BED4-0261BD5A1A31}" destId="{377B6EC5-9B34-4EB5-9742-5B0CD0DA9689}" srcOrd="3" destOrd="0" presId="urn:microsoft.com/office/officeart/2005/8/layout/process2"/>
    <dgm:cxn modelId="{EE0EDFE8-96DE-4214-B14F-7A4F7945DF39}" type="presParOf" srcId="{377B6EC5-9B34-4EB5-9742-5B0CD0DA9689}" destId="{CD909C7C-AF5E-4EA3-84D3-DA03800E1C8E}" srcOrd="0" destOrd="0" presId="urn:microsoft.com/office/officeart/2005/8/layout/process2"/>
    <dgm:cxn modelId="{7245BD33-FF5E-45AF-BD22-628968520FD1}" type="presParOf" srcId="{5594C6E4-ECC7-4A7E-BED4-0261BD5A1A31}" destId="{4C51AC8A-CD1F-4EF0-975F-ACD199A2DC8B}" srcOrd="4" destOrd="0" presId="urn:microsoft.com/office/officeart/2005/8/layout/process2"/>
    <dgm:cxn modelId="{393F9D6D-74DD-422C-B51B-A7E2583001F1}" type="presParOf" srcId="{5594C6E4-ECC7-4A7E-BED4-0261BD5A1A31}" destId="{C490FB3E-62B1-4AF7-B0A4-F925AD786637}" srcOrd="5" destOrd="0" presId="urn:microsoft.com/office/officeart/2005/8/layout/process2"/>
    <dgm:cxn modelId="{A47E7965-7629-4072-928B-3ED6E1E1C4EB}" type="presParOf" srcId="{C490FB3E-62B1-4AF7-B0A4-F925AD786637}" destId="{1831A9D9-2B3A-4CF2-8AC9-2A752D651946}" srcOrd="0" destOrd="0" presId="urn:microsoft.com/office/officeart/2005/8/layout/process2"/>
    <dgm:cxn modelId="{F67DB9FF-60E7-4BDF-819A-A08E6D0D0428}" type="presParOf" srcId="{5594C6E4-ECC7-4A7E-BED4-0261BD5A1A31}" destId="{E02F4577-0256-42DF-9243-63313B1B07CE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CFE0E8-7B90-4A70-8A91-2699D36A9268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A41CF3-1B48-4CBA-A782-9DFF859527E4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effectLst>
          <a:glow rad="635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Adding MXene/m-MWCNTs to Ecoflex 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EAE127-BF2C-44FE-8210-D43BD0FC0732}" type="parTrans" cxnId="{00255993-27F6-4A0A-B895-8B7428371133}">
      <dgm:prSet/>
      <dgm:spPr/>
      <dgm:t>
        <a:bodyPr/>
        <a:lstStyle/>
        <a:p>
          <a:endParaRPr lang="en-US"/>
        </a:p>
      </dgm:t>
    </dgm:pt>
    <dgm:pt modelId="{38508443-DA37-4643-B78F-A7D2D8EE28EA}" type="sibTrans" cxnId="{00255993-27F6-4A0A-B895-8B7428371133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D38B9478-7B42-4AC6-BBC7-8DC9986F19A6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effectLst>
          <a:glow rad="635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Homogenization of MXene/m-MWCNT/Ecoflex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(Magnetically stirred for 10 min)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DB85DF-5945-44DB-97F0-D0309C75A4BA}" type="parTrans" cxnId="{6DD3CF4D-EF06-46C3-843B-1F7F2C9D30A9}">
      <dgm:prSet/>
      <dgm:spPr/>
      <dgm:t>
        <a:bodyPr/>
        <a:lstStyle/>
        <a:p>
          <a:endParaRPr lang="en-US"/>
        </a:p>
      </dgm:t>
    </dgm:pt>
    <dgm:pt modelId="{5C70A479-B7BC-471E-9975-1A525490633F}" type="sibTrans" cxnId="{6DD3CF4D-EF06-46C3-843B-1F7F2C9D30A9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B371A22C-A595-467B-A032-3640F9FF3985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effectLst>
          <a:glow rad="635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Vacuum degassing to remove bubbles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0BCE73-4332-4936-88EF-9B63E30CB1B4}" type="parTrans" cxnId="{5DAA8480-3C5F-4372-A72D-E8CE0184A90B}">
      <dgm:prSet/>
      <dgm:spPr/>
      <dgm:t>
        <a:bodyPr/>
        <a:lstStyle/>
        <a:p>
          <a:endParaRPr lang="en-US"/>
        </a:p>
      </dgm:t>
    </dgm:pt>
    <dgm:pt modelId="{AA592B4C-335E-4857-82EB-BBD4FA8280BD}" type="sibTrans" cxnId="{5DAA8480-3C5F-4372-A72D-E8CE0184A90B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A65C73C4-BE9B-4E06-8F82-E64410FD482A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effectLst>
          <a:glow rad="635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Pouring down to mold 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Cured at RT for 4 h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7B82B7-65E5-405E-B6C2-51A2ECE01E75}" type="parTrans" cxnId="{B3C7FD14-9616-49C2-A2AF-B4DCBBFFF5ED}">
      <dgm:prSet/>
      <dgm:spPr/>
      <dgm:t>
        <a:bodyPr/>
        <a:lstStyle/>
        <a:p>
          <a:endParaRPr lang="en-US"/>
        </a:p>
      </dgm:t>
    </dgm:pt>
    <dgm:pt modelId="{A0578A4A-4238-4557-B158-01EEDD56FEA6}" type="sibTrans" cxnId="{B3C7FD14-9616-49C2-A2AF-B4DCBBFFF5ED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36BA0B9A-3BA5-460C-B3D2-505260666A99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effectLst>
          <a:glow rad="635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Fixing copper electrodes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FA3F2A-FEBB-4BF5-AFB1-E14C9A41E210}" type="parTrans" cxnId="{9353D6DA-AC42-4C10-8790-2DC5D5347696}">
      <dgm:prSet/>
      <dgm:spPr/>
      <dgm:t>
        <a:bodyPr/>
        <a:lstStyle/>
        <a:p>
          <a:endParaRPr lang="en-US"/>
        </a:p>
      </dgm:t>
    </dgm:pt>
    <dgm:pt modelId="{ADAED3B9-5104-478F-8D70-34FA0ECC2C33}" type="sibTrans" cxnId="{9353D6DA-AC42-4C10-8790-2DC5D5347696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EC78D655-096A-404E-98B2-17B2CA348E20}" type="pres">
      <dgm:prSet presAssocID="{56CFE0E8-7B90-4A70-8A91-2699D36A926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53DB42-C2FD-47C7-BC80-41F08177C949}" type="pres">
      <dgm:prSet presAssocID="{38A41CF3-1B48-4CBA-A782-9DFF859527E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526CD4-3265-45DD-BE8C-1C8EDD34103F}" type="pres">
      <dgm:prSet presAssocID="{38508443-DA37-4643-B78F-A7D2D8EE28EA}" presName="sibTrans" presStyleLbl="sibTrans1D1" presStyleIdx="0" presStyleCnt="4"/>
      <dgm:spPr/>
      <dgm:t>
        <a:bodyPr/>
        <a:lstStyle/>
        <a:p>
          <a:endParaRPr lang="en-US"/>
        </a:p>
      </dgm:t>
    </dgm:pt>
    <dgm:pt modelId="{49AA57D4-230A-4A25-8CEF-1CE44BC9B521}" type="pres">
      <dgm:prSet presAssocID="{38508443-DA37-4643-B78F-A7D2D8EE28EA}" presName="connectorText" presStyleLbl="sibTrans1D1" presStyleIdx="0" presStyleCnt="4"/>
      <dgm:spPr/>
      <dgm:t>
        <a:bodyPr/>
        <a:lstStyle/>
        <a:p>
          <a:endParaRPr lang="en-US"/>
        </a:p>
      </dgm:t>
    </dgm:pt>
    <dgm:pt modelId="{733E6BE8-96D5-4F3C-84A7-251BB2FB985A}" type="pres">
      <dgm:prSet presAssocID="{D38B9478-7B42-4AC6-BBC7-8DC9986F19A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47A827-1EA8-448D-81DC-4C856F27A6B9}" type="pres">
      <dgm:prSet presAssocID="{5C70A479-B7BC-471E-9975-1A525490633F}" presName="sibTrans" presStyleLbl="sibTrans1D1" presStyleIdx="1" presStyleCnt="4"/>
      <dgm:spPr/>
      <dgm:t>
        <a:bodyPr/>
        <a:lstStyle/>
        <a:p>
          <a:endParaRPr lang="en-US"/>
        </a:p>
      </dgm:t>
    </dgm:pt>
    <dgm:pt modelId="{93991E69-55AC-453E-AA9B-E495BABB8369}" type="pres">
      <dgm:prSet presAssocID="{5C70A479-B7BC-471E-9975-1A525490633F}" presName="connectorText" presStyleLbl="sibTrans1D1" presStyleIdx="1" presStyleCnt="4"/>
      <dgm:spPr/>
      <dgm:t>
        <a:bodyPr/>
        <a:lstStyle/>
        <a:p>
          <a:endParaRPr lang="en-US"/>
        </a:p>
      </dgm:t>
    </dgm:pt>
    <dgm:pt modelId="{91396E21-96EF-4F78-AF39-328288418A4B}" type="pres">
      <dgm:prSet presAssocID="{B371A22C-A595-467B-A032-3640F9FF398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7837D8-D0D7-4781-97FE-5192FE12C3EC}" type="pres">
      <dgm:prSet presAssocID="{AA592B4C-335E-4857-82EB-BBD4FA8280BD}" presName="sibTrans" presStyleLbl="sibTrans1D1" presStyleIdx="2" presStyleCnt="4"/>
      <dgm:spPr/>
      <dgm:t>
        <a:bodyPr/>
        <a:lstStyle/>
        <a:p>
          <a:endParaRPr lang="en-US"/>
        </a:p>
      </dgm:t>
    </dgm:pt>
    <dgm:pt modelId="{7F3982FB-716B-4D40-B441-4A5B3B8679AD}" type="pres">
      <dgm:prSet presAssocID="{AA592B4C-335E-4857-82EB-BBD4FA8280BD}" presName="connectorText" presStyleLbl="sibTrans1D1" presStyleIdx="2" presStyleCnt="4"/>
      <dgm:spPr/>
      <dgm:t>
        <a:bodyPr/>
        <a:lstStyle/>
        <a:p>
          <a:endParaRPr lang="en-US"/>
        </a:p>
      </dgm:t>
    </dgm:pt>
    <dgm:pt modelId="{5414D1F7-91E3-4A14-A1CB-6B742F04EEA6}" type="pres">
      <dgm:prSet presAssocID="{A65C73C4-BE9B-4E06-8F82-E64410FD482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2CA750-9AD7-4996-A809-454606D52785}" type="pres">
      <dgm:prSet presAssocID="{A0578A4A-4238-4557-B158-01EEDD56FEA6}" presName="sibTrans" presStyleLbl="sibTrans1D1" presStyleIdx="3" presStyleCnt="4"/>
      <dgm:spPr/>
      <dgm:t>
        <a:bodyPr/>
        <a:lstStyle/>
        <a:p>
          <a:endParaRPr lang="en-US"/>
        </a:p>
      </dgm:t>
    </dgm:pt>
    <dgm:pt modelId="{87AC2F8F-3B67-4CED-88BA-0A6EED5833B2}" type="pres">
      <dgm:prSet presAssocID="{A0578A4A-4238-4557-B158-01EEDD56FEA6}" presName="connectorText" presStyleLbl="sibTrans1D1" presStyleIdx="3" presStyleCnt="4"/>
      <dgm:spPr/>
      <dgm:t>
        <a:bodyPr/>
        <a:lstStyle/>
        <a:p>
          <a:endParaRPr lang="en-US"/>
        </a:p>
      </dgm:t>
    </dgm:pt>
    <dgm:pt modelId="{DA7763A4-A807-4026-9F18-55056D98F96A}" type="pres">
      <dgm:prSet presAssocID="{36BA0B9A-3BA5-460C-B3D2-505260666A9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B4481A-4065-4DA7-846B-9D46E108E2A4}" type="presOf" srcId="{5C70A479-B7BC-471E-9975-1A525490633F}" destId="{8847A827-1EA8-448D-81DC-4C856F27A6B9}" srcOrd="0" destOrd="0" presId="urn:microsoft.com/office/officeart/2005/8/layout/bProcess3"/>
    <dgm:cxn modelId="{1B3BF72F-181E-40B1-9A69-2DDF7C3C2694}" type="presOf" srcId="{38508443-DA37-4643-B78F-A7D2D8EE28EA}" destId="{6C526CD4-3265-45DD-BE8C-1C8EDD34103F}" srcOrd="0" destOrd="0" presId="urn:microsoft.com/office/officeart/2005/8/layout/bProcess3"/>
    <dgm:cxn modelId="{C62D4ADF-15F1-4AE4-8B3A-AE931D19A50D}" type="presOf" srcId="{38A41CF3-1B48-4CBA-A782-9DFF859527E4}" destId="{DA53DB42-C2FD-47C7-BC80-41F08177C949}" srcOrd="0" destOrd="0" presId="urn:microsoft.com/office/officeart/2005/8/layout/bProcess3"/>
    <dgm:cxn modelId="{90278618-4716-471E-ABE3-E743F74B410A}" type="presOf" srcId="{5C70A479-B7BC-471E-9975-1A525490633F}" destId="{93991E69-55AC-453E-AA9B-E495BABB8369}" srcOrd="1" destOrd="0" presId="urn:microsoft.com/office/officeart/2005/8/layout/bProcess3"/>
    <dgm:cxn modelId="{9CF4D870-0523-45DF-9086-39397C490B57}" type="presOf" srcId="{B371A22C-A595-467B-A032-3640F9FF3985}" destId="{91396E21-96EF-4F78-AF39-328288418A4B}" srcOrd="0" destOrd="0" presId="urn:microsoft.com/office/officeart/2005/8/layout/bProcess3"/>
    <dgm:cxn modelId="{5DAA8480-3C5F-4372-A72D-E8CE0184A90B}" srcId="{56CFE0E8-7B90-4A70-8A91-2699D36A9268}" destId="{B371A22C-A595-467B-A032-3640F9FF3985}" srcOrd="2" destOrd="0" parTransId="{CB0BCE73-4332-4936-88EF-9B63E30CB1B4}" sibTransId="{AA592B4C-335E-4857-82EB-BBD4FA8280BD}"/>
    <dgm:cxn modelId="{CB585E64-529A-44D9-B45C-374810B15864}" type="presOf" srcId="{36BA0B9A-3BA5-460C-B3D2-505260666A99}" destId="{DA7763A4-A807-4026-9F18-55056D98F96A}" srcOrd="0" destOrd="0" presId="urn:microsoft.com/office/officeart/2005/8/layout/bProcess3"/>
    <dgm:cxn modelId="{7F703B66-017B-4145-AACB-28B5210364BF}" type="presOf" srcId="{56CFE0E8-7B90-4A70-8A91-2699D36A9268}" destId="{EC78D655-096A-404E-98B2-17B2CA348E20}" srcOrd="0" destOrd="0" presId="urn:microsoft.com/office/officeart/2005/8/layout/bProcess3"/>
    <dgm:cxn modelId="{2EF07129-5448-4B3B-83F6-8E60EC78787E}" type="presOf" srcId="{AA592B4C-335E-4857-82EB-BBD4FA8280BD}" destId="{A07837D8-D0D7-4781-97FE-5192FE12C3EC}" srcOrd="0" destOrd="0" presId="urn:microsoft.com/office/officeart/2005/8/layout/bProcess3"/>
    <dgm:cxn modelId="{9353D6DA-AC42-4C10-8790-2DC5D5347696}" srcId="{56CFE0E8-7B90-4A70-8A91-2699D36A9268}" destId="{36BA0B9A-3BA5-460C-B3D2-505260666A99}" srcOrd="4" destOrd="0" parTransId="{7CFA3F2A-FEBB-4BF5-AFB1-E14C9A41E210}" sibTransId="{ADAED3B9-5104-478F-8D70-34FA0ECC2C33}"/>
    <dgm:cxn modelId="{6DD3CF4D-EF06-46C3-843B-1F7F2C9D30A9}" srcId="{56CFE0E8-7B90-4A70-8A91-2699D36A9268}" destId="{D38B9478-7B42-4AC6-BBC7-8DC9986F19A6}" srcOrd="1" destOrd="0" parTransId="{7ADB85DF-5945-44DB-97F0-D0309C75A4BA}" sibTransId="{5C70A479-B7BC-471E-9975-1A525490633F}"/>
    <dgm:cxn modelId="{8C7F6E50-8CA1-4D14-8DEC-F636CAB15BF2}" type="presOf" srcId="{A0578A4A-4238-4557-B158-01EEDD56FEA6}" destId="{692CA750-9AD7-4996-A809-454606D52785}" srcOrd="0" destOrd="0" presId="urn:microsoft.com/office/officeart/2005/8/layout/bProcess3"/>
    <dgm:cxn modelId="{BD0A0889-B72E-4BE1-A7E0-852C5D929715}" type="presOf" srcId="{38508443-DA37-4643-B78F-A7D2D8EE28EA}" destId="{49AA57D4-230A-4A25-8CEF-1CE44BC9B521}" srcOrd="1" destOrd="0" presId="urn:microsoft.com/office/officeart/2005/8/layout/bProcess3"/>
    <dgm:cxn modelId="{9D5B6126-3724-42A6-90A3-9628FA719804}" type="presOf" srcId="{AA592B4C-335E-4857-82EB-BBD4FA8280BD}" destId="{7F3982FB-716B-4D40-B441-4A5B3B8679AD}" srcOrd="1" destOrd="0" presId="urn:microsoft.com/office/officeart/2005/8/layout/bProcess3"/>
    <dgm:cxn modelId="{0EC84E39-9639-495C-8C6E-E4AA4FDE7AA8}" type="presOf" srcId="{D38B9478-7B42-4AC6-BBC7-8DC9986F19A6}" destId="{733E6BE8-96D5-4F3C-84A7-251BB2FB985A}" srcOrd="0" destOrd="0" presId="urn:microsoft.com/office/officeart/2005/8/layout/bProcess3"/>
    <dgm:cxn modelId="{00255993-27F6-4A0A-B895-8B7428371133}" srcId="{56CFE0E8-7B90-4A70-8A91-2699D36A9268}" destId="{38A41CF3-1B48-4CBA-A782-9DFF859527E4}" srcOrd="0" destOrd="0" parTransId="{A3EAE127-BF2C-44FE-8210-D43BD0FC0732}" sibTransId="{38508443-DA37-4643-B78F-A7D2D8EE28EA}"/>
    <dgm:cxn modelId="{DF9545F4-C282-43AC-96B2-75F8C1B7FD19}" type="presOf" srcId="{A0578A4A-4238-4557-B158-01EEDD56FEA6}" destId="{87AC2F8F-3B67-4CED-88BA-0A6EED5833B2}" srcOrd="1" destOrd="0" presId="urn:microsoft.com/office/officeart/2005/8/layout/bProcess3"/>
    <dgm:cxn modelId="{B3C7FD14-9616-49C2-A2AF-B4DCBBFFF5ED}" srcId="{56CFE0E8-7B90-4A70-8A91-2699D36A9268}" destId="{A65C73C4-BE9B-4E06-8F82-E64410FD482A}" srcOrd="3" destOrd="0" parTransId="{D87B82B7-65E5-405E-B6C2-51A2ECE01E75}" sibTransId="{A0578A4A-4238-4557-B158-01EEDD56FEA6}"/>
    <dgm:cxn modelId="{E8CDD57E-B3EB-4A01-9219-1D59F1F5FD5F}" type="presOf" srcId="{A65C73C4-BE9B-4E06-8F82-E64410FD482A}" destId="{5414D1F7-91E3-4A14-A1CB-6B742F04EEA6}" srcOrd="0" destOrd="0" presId="urn:microsoft.com/office/officeart/2005/8/layout/bProcess3"/>
    <dgm:cxn modelId="{7DC4C3A8-8DA1-4A08-9A15-D45CB5C867FB}" type="presParOf" srcId="{EC78D655-096A-404E-98B2-17B2CA348E20}" destId="{DA53DB42-C2FD-47C7-BC80-41F08177C949}" srcOrd="0" destOrd="0" presId="urn:microsoft.com/office/officeart/2005/8/layout/bProcess3"/>
    <dgm:cxn modelId="{041AEC34-06FB-4AA8-BD81-0CF5EE403ECE}" type="presParOf" srcId="{EC78D655-096A-404E-98B2-17B2CA348E20}" destId="{6C526CD4-3265-45DD-BE8C-1C8EDD34103F}" srcOrd="1" destOrd="0" presId="urn:microsoft.com/office/officeart/2005/8/layout/bProcess3"/>
    <dgm:cxn modelId="{6A257F6D-4A0D-48BE-AC58-B35FB019CB11}" type="presParOf" srcId="{6C526CD4-3265-45DD-BE8C-1C8EDD34103F}" destId="{49AA57D4-230A-4A25-8CEF-1CE44BC9B521}" srcOrd="0" destOrd="0" presId="urn:microsoft.com/office/officeart/2005/8/layout/bProcess3"/>
    <dgm:cxn modelId="{2382F8E0-1DA3-4A60-B933-1CB2A6F7D681}" type="presParOf" srcId="{EC78D655-096A-404E-98B2-17B2CA348E20}" destId="{733E6BE8-96D5-4F3C-84A7-251BB2FB985A}" srcOrd="2" destOrd="0" presId="urn:microsoft.com/office/officeart/2005/8/layout/bProcess3"/>
    <dgm:cxn modelId="{79CB7233-4AFE-4CC1-814E-1D371FF1E162}" type="presParOf" srcId="{EC78D655-096A-404E-98B2-17B2CA348E20}" destId="{8847A827-1EA8-448D-81DC-4C856F27A6B9}" srcOrd="3" destOrd="0" presId="urn:microsoft.com/office/officeart/2005/8/layout/bProcess3"/>
    <dgm:cxn modelId="{27C11840-7898-41E2-A6D5-2E359EBF3D1D}" type="presParOf" srcId="{8847A827-1EA8-448D-81DC-4C856F27A6B9}" destId="{93991E69-55AC-453E-AA9B-E495BABB8369}" srcOrd="0" destOrd="0" presId="urn:microsoft.com/office/officeart/2005/8/layout/bProcess3"/>
    <dgm:cxn modelId="{3DB07984-D0B0-46A5-99CC-62E357A66BD1}" type="presParOf" srcId="{EC78D655-096A-404E-98B2-17B2CA348E20}" destId="{91396E21-96EF-4F78-AF39-328288418A4B}" srcOrd="4" destOrd="0" presId="urn:microsoft.com/office/officeart/2005/8/layout/bProcess3"/>
    <dgm:cxn modelId="{DC29D946-0E48-40C8-9091-8E82F9228AB1}" type="presParOf" srcId="{EC78D655-096A-404E-98B2-17B2CA348E20}" destId="{A07837D8-D0D7-4781-97FE-5192FE12C3EC}" srcOrd="5" destOrd="0" presId="urn:microsoft.com/office/officeart/2005/8/layout/bProcess3"/>
    <dgm:cxn modelId="{E7BBC598-3D76-4B50-A7F6-B92C22923EBA}" type="presParOf" srcId="{A07837D8-D0D7-4781-97FE-5192FE12C3EC}" destId="{7F3982FB-716B-4D40-B441-4A5B3B8679AD}" srcOrd="0" destOrd="0" presId="urn:microsoft.com/office/officeart/2005/8/layout/bProcess3"/>
    <dgm:cxn modelId="{F9278C9C-C80A-4D34-884B-2C9D40EA5E29}" type="presParOf" srcId="{EC78D655-096A-404E-98B2-17B2CA348E20}" destId="{5414D1F7-91E3-4A14-A1CB-6B742F04EEA6}" srcOrd="6" destOrd="0" presId="urn:microsoft.com/office/officeart/2005/8/layout/bProcess3"/>
    <dgm:cxn modelId="{DF917032-CB11-4126-B839-C3B5D4490B70}" type="presParOf" srcId="{EC78D655-096A-404E-98B2-17B2CA348E20}" destId="{692CA750-9AD7-4996-A809-454606D52785}" srcOrd="7" destOrd="0" presId="urn:microsoft.com/office/officeart/2005/8/layout/bProcess3"/>
    <dgm:cxn modelId="{882F045C-3D20-4490-B9BD-601B84E127E9}" type="presParOf" srcId="{692CA750-9AD7-4996-A809-454606D52785}" destId="{87AC2F8F-3B67-4CED-88BA-0A6EED5833B2}" srcOrd="0" destOrd="0" presId="urn:microsoft.com/office/officeart/2005/8/layout/bProcess3"/>
    <dgm:cxn modelId="{DE31A98D-B2B2-4AF4-8BE6-7244A863837E}" type="presParOf" srcId="{EC78D655-096A-404E-98B2-17B2CA348E20}" destId="{DA7763A4-A807-4026-9F18-55056D98F96A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AD8F77-3A2A-4BC5-B068-5DF95DA30501}">
      <dsp:nvSpPr>
        <dsp:cNvPr id="0" name=""/>
        <dsp:cNvSpPr/>
      </dsp:nvSpPr>
      <dsp:spPr>
        <a:xfrm>
          <a:off x="-2852488" y="-439601"/>
          <a:ext cx="3403627" cy="3403627"/>
        </a:xfrm>
        <a:prstGeom prst="blockArc">
          <a:avLst>
            <a:gd name="adj1" fmla="val 18900000"/>
            <a:gd name="adj2" fmla="val 2700000"/>
            <a:gd name="adj3" fmla="val 63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6C3424-A082-487D-9028-391D5A95B23B}">
      <dsp:nvSpPr>
        <dsp:cNvPr id="0" name=""/>
        <dsp:cNvSpPr/>
      </dsp:nvSpPr>
      <dsp:spPr>
        <a:xfrm>
          <a:off x="179918" y="114760"/>
          <a:ext cx="4034957" cy="229419"/>
        </a:xfrm>
        <a:prstGeom prst="rect">
          <a:avLst/>
        </a:prstGeom>
        <a:gradFill flip="none" rotWithShape="0">
          <a:gsLst>
            <a:gs pos="0">
              <a:schemeClr val="accent4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4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4">
                <a:lumMod val="60000"/>
                <a:lumOff val="4000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102" tIns="25400" rIns="25400" bIns="2540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Titanium Aluminum  Carbide (Ti3AlC2) MAX Phase micron powder</a:t>
          </a:r>
          <a:endParaRPr lang="en-US" sz="1000" kern="1200" dirty="0"/>
        </a:p>
      </dsp:txBody>
      <dsp:txXfrm>
        <a:off x="179918" y="114760"/>
        <a:ext cx="4034957" cy="229419"/>
      </dsp:txXfrm>
    </dsp:sp>
    <dsp:sp modelId="{75F6DDB5-AA54-4ACD-9CA9-0CE6698BC39A}">
      <dsp:nvSpPr>
        <dsp:cNvPr id="0" name=""/>
        <dsp:cNvSpPr/>
      </dsp:nvSpPr>
      <dsp:spPr>
        <a:xfrm>
          <a:off x="36531" y="86082"/>
          <a:ext cx="286774" cy="286774"/>
        </a:xfrm>
        <a:prstGeom prst="ellipse">
          <a:avLst/>
        </a:prstGeom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7C310E-51C6-4793-BC6D-A76DACB55994}">
      <dsp:nvSpPr>
        <dsp:cNvPr id="0" name=""/>
        <dsp:cNvSpPr/>
      </dsp:nvSpPr>
      <dsp:spPr>
        <a:xfrm>
          <a:off x="387679" y="459091"/>
          <a:ext cx="3827197" cy="229419"/>
        </a:xfrm>
        <a:prstGeom prst="rect">
          <a:avLst/>
        </a:prstGeom>
        <a:gradFill flip="none" rotWithShape="0">
          <a:gsLst>
            <a:gs pos="0">
              <a:schemeClr val="accent4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4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4">
                <a:lumMod val="60000"/>
                <a:lumOff val="4000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102" tIns="25400" rIns="25400" bIns="2540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Multi-walled carbon nanotube (MWCNTs)</a:t>
          </a:r>
          <a:endParaRPr lang="en-US" sz="1000" kern="1200" dirty="0"/>
        </a:p>
      </dsp:txBody>
      <dsp:txXfrm>
        <a:off x="387679" y="459091"/>
        <a:ext cx="3827197" cy="229419"/>
      </dsp:txXfrm>
    </dsp:sp>
    <dsp:sp modelId="{015B375A-4DFC-4934-BD56-DD3301F55AA3}">
      <dsp:nvSpPr>
        <dsp:cNvPr id="0" name=""/>
        <dsp:cNvSpPr/>
      </dsp:nvSpPr>
      <dsp:spPr>
        <a:xfrm>
          <a:off x="244291" y="430414"/>
          <a:ext cx="286774" cy="286774"/>
        </a:xfrm>
        <a:prstGeom prst="ellipse">
          <a:avLst/>
        </a:prstGeom>
        <a:gradFill flip="none" rotWithShape="0">
          <a:gsLst>
            <a:gs pos="0">
              <a:schemeClr val="accent4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4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4">
                <a:lumMod val="40000"/>
                <a:lumOff val="60000"/>
                <a:shade val="100000"/>
                <a:satMod val="115000"/>
              </a:schemeClr>
            </a:gs>
          </a:gsLst>
          <a:lin ang="5400000" scaled="1"/>
          <a:tileRect/>
        </a:gra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98AEB3-D099-4779-AE61-E98EFC2D763C}">
      <dsp:nvSpPr>
        <dsp:cNvPr id="0" name=""/>
        <dsp:cNvSpPr/>
      </dsp:nvSpPr>
      <dsp:spPr>
        <a:xfrm>
          <a:off x="501530" y="803171"/>
          <a:ext cx="3713345" cy="229419"/>
        </a:xfrm>
        <a:prstGeom prst="rect">
          <a:avLst/>
        </a:prstGeom>
        <a:gradFill flip="none" rotWithShape="0">
          <a:gsLst>
            <a:gs pos="0">
              <a:schemeClr val="accent4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4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4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102" tIns="25400" rIns="25400" bIns="2540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Lithium fluoride (LiF</a:t>
          </a:r>
          <a:r>
            <a:rPr lang="en-US" sz="1000" kern="1200" dirty="0" smtClean="0"/>
            <a:t>) </a:t>
          </a:r>
          <a:endParaRPr lang="en-US" sz="1000" kern="1200" dirty="0"/>
        </a:p>
      </dsp:txBody>
      <dsp:txXfrm>
        <a:off x="501530" y="803171"/>
        <a:ext cx="3713345" cy="229419"/>
      </dsp:txXfrm>
    </dsp:sp>
    <dsp:sp modelId="{C3F47D46-14CE-4DDD-8A1E-DB8A7257EE52}">
      <dsp:nvSpPr>
        <dsp:cNvPr id="0" name=""/>
        <dsp:cNvSpPr/>
      </dsp:nvSpPr>
      <dsp:spPr>
        <a:xfrm>
          <a:off x="358143" y="774493"/>
          <a:ext cx="286774" cy="286774"/>
        </a:xfrm>
        <a:prstGeom prst="ellipse">
          <a:avLst/>
        </a:prstGeom>
        <a:gradFill flip="none" rotWithShape="0">
          <a:gsLst>
            <a:gs pos="0">
              <a:schemeClr val="accent4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4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4">
                <a:lumMod val="60000"/>
                <a:lumOff val="40000"/>
                <a:shade val="100000"/>
                <a:satMod val="115000"/>
              </a:schemeClr>
            </a:gs>
          </a:gsLst>
          <a:lin ang="5400000" scaled="1"/>
          <a:tileRect/>
        </a:gra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078D29-FE48-4BBB-929C-405870B910D6}">
      <dsp:nvSpPr>
        <dsp:cNvPr id="0" name=""/>
        <dsp:cNvSpPr/>
      </dsp:nvSpPr>
      <dsp:spPr>
        <a:xfrm>
          <a:off x="537882" y="1147502"/>
          <a:ext cx="3676994" cy="229419"/>
        </a:xfrm>
        <a:prstGeom prst="rect">
          <a:avLst/>
        </a:prstGeom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path path="circle">
            <a:fillToRect l="100000" b="100000"/>
          </a:path>
          <a:tileRect t="-100000" r="-10000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102" tIns="25400" rIns="25400" bIns="2540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Hexadecyltrimethylammonium (CTAB)</a:t>
          </a:r>
          <a:endParaRPr lang="en-US" sz="1000" kern="1200" dirty="0"/>
        </a:p>
      </dsp:txBody>
      <dsp:txXfrm>
        <a:off x="537882" y="1147502"/>
        <a:ext cx="3676994" cy="229419"/>
      </dsp:txXfrm>
    </dsp:sp>
    <dsp:sp modelId="{8417F016-1E6F-4612-B741-95ACC1C87419}">
      <dsp:nvSpPr>
        <dsp:cNvPr id="0" name=""/>
        <dsp:cNvSpPr/>
      </dsp:nvSpPr>
      <dsp:spPr>
        <a:xfrm>
          <a:off x="394494" y="1118825"/>
          <a:ext cx="286774" cy="286774"/>
        </a:xfrm>
        <a:prstGeom prst="ellipse">
          <a:avLst/>
        </a:prstGeom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lin ang="16200000" scaled="1"/>
          <a:tileRect/>
        </a:gra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4AD21-80AC-46FD-8CCA-6B8FB4FC1A2F}">
      <dsp:nvSpPr>
        <dsp:cNvPr id="0" name=""/>
        <dsp:cNvSpPr/>
      </dsp:nvSpPr>
      <dsp:spPr>
        <a:xfrm>
          <a:off x="501530" y="1491834"/>
          <a:ext cx="3713345" cy="229419"/>
        </a:xfrm>
        <a:prstGeom prst="rect">
          <a:avLst/>
        </a:prstGeom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102" tIns="25400" rIns="25400" bIns="2540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 </a:t>
          </a:r>
          <a:r>
            <a:rPr lang="en-US" sz="1000" kern="1200" dirty="0" smtClean="0"/>
            <a:t>Ecoflex 00-50</a:t>
          </a:r>
          <a:endParaRPr lang="en-US" sz="1000" kern="1200" dirty="0"/>
        </a:p>
      </dsp:txBody>
      <dsp:txXfrm>
        <a:off x="501530" y="1491834"/>
        <a:ext cx="3713345" cy="229419"/>
      </dsp:txXfrm>
    </dsp:sp>
    <dsp:sp modelId="{189DB2AE-CA10-45D6-8653-B0A726FD3437}">
      <dsp:nvSpPr>
        <dsp:cNvPr id="0" name=""/>
        <dsp:cNvSpPr/>
      </dsp:nvSpPr>
      <dsp:spPr>
        <a:xfrm>
          <a:off x="358143" y="1463156"/>
          <a:ext cx="286774" cy="286774"/>
        </a:xfrm>
        <a:prstGeom prst="ellipse">
          <a:avLst/>
        </a:prstGeom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lin ang="13500000" scaled="1"/>
          <a:tileRect/>
        </a:gra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499559-1A28-4CCD-AA97-248C92B1F955}">
      <dsp:nvSpPr>
        <dsp:cNvPr id="0" name=""/>
        <dsp:cNvSpPr/>
      </dsp:nvSpPr>
      <dsp:spPr>
        <a:xfrm>
          <a:off x="387679" y="1835913"/>
          <a:ext cx="3827197" cy="229419"/>
        </a:xfrm>
        <a:prstGeom prst="rect">
          <a:avLst/>
        </a:prstGeom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lin ang="135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102" tIns="25400" rIns="25400" bIns="254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Deionized </a:t>
          </a:r>
          <a:r>
            <a:rPr lang="en-US" sz="1000" kern="1200" dirty="0" smtClean="0"/>
            <a:t>water</a:t>
          </a:r>
          <a:endParaRPr lang="en-US" sz="1000" kern="1200" dirty="0"/>
        </a:p>
      </dsp:txBody>
      <dsp:txXfrm>
        <a:off x="387679" y="1835913"/>
        <a:ext cx="3827197" cy="229419"/>
      </dsp:txXfrm>
    </dsp:sp>
    <dsp:sp modelId="{9CB2F4F8-F119-40B4-98F6-B542AD353A69}">
      <dsp:nvSpPr>
        <dsp:cNvPr id="0" name=""/>
        <dsp:cNvSpPr/>
      </dsp:nvSpPr>
      <dsp:spPr>
        <a:xfrm>
          <a:off x="244291" y="1807235"/>
          <a:ext cx="286774" cy="286774"/>
        </a:xfrm>
        <a:prstGeom prst="ellipse">
          <a:avLst/>
        </a:prstGeom>
        <a:gradFill flip="none" rotWithShape="0">
          <a:gsLst>
            <a:gs pos="0">
              <a:schemeClr val="accent4">
                <a:lumMod val="75000"/>
                <a:tint val="66000"/>
                <a:satMod val="160000"/>
              </a:schemeClr>
            </a:gs>
            <a:gs pos="50000">
              <a:schemeClr val="accent4">
                <a:lumMod val="75000"/>
                <a:tint val="44500"/>
                <a:satMod val="160000"/>
              </a:schemeClr>
            </a:gs>
            <a:gs pos="100000">
              <a:schemeClr val="accent4">
                <a:lumMod val="75000"/>
                <a:tint val="23500"/>
                <a:satMod val="160000"/>
              </a:schemeClr>
            </a:gs>
          </a:gsLst>
          <a:lin ang="5400000" scaled="1"/>
          <a:tileRect/>
        </a:gra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F30A5E-CE17-4FE9-8944-53BCEEF71616}">
      <dsp:nvSpPr>
        <dsp:cNvPr id="0" name=""/>
        <dsp:cNvSpPr/>
      </dsp:nvSpPr>
      <dsp:spPr>
        <a:xfrm>
          <a:off x="179918" y="2180244"/>
          <a:ext cx="4034957" cy="229419"/>
        </a:xfrm>
        <a:prstGeom prst="rect">
          <a:avLst/>
        </a:prstGeom>
        <a:gradFill flip="none" rotWithShape="0">
          <a:gsLst>
            <a:gs pos="0">
              <a:schemeClr val="accent4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4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4">
                <a:lumMod val="60000"/>
                <a:lumOff val="40000"/>
                <a:tint val="23500"/>
                <a:satMod val="160000"/>
              </a:schemeClr>
            </a:gs>
          </a:gsLst>
          <a:lin ang="135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102" tIns="25400" rIns="25400" bIns="254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PVP filter membrane</a:t>
          </a:r>
          <a:endParaRPr lang="en-US" sz="1000" kern="1200" dirty="0"/>
        </a:p>
      </dsp:txBody>
      <dsp:txXfrm>
        <a:off x="179918" y="2180244"/>
        <a:ext cx="4034957" cy="229419"/>
      </dsp:txXfrm>
    </dsp:sp>
    <dsp:sp modelId="{B17495FF-E038-4BB5-99AF-5585B7ACC41C}">
      <dsp:nvSpPr>
        <dsp:cNvPr id="0" name=""/>
        <dsp:cNvSpPr/>
      </dsp:nvSpPr>
      <dsp:spPr>
        <a:xfrm>
          <a:off x="36531" y="2151567"/>
          <a:ext cx="286774" cy="286774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040274-20F4-4CFE-B4F4-39B932165289}">
      <dsp:nvSpPr>
        <dsp:cNvPr id="0" name=""/>
        <dsp:cNvSpPr/>
      </dsp:nvSpPr>
      <dsp:spPr>
        <a:xfrm>
          <a:off x="0" y="0"/>
          <a:ext cx="2328737" cy="311517"/>
        </a:xfrm>
        <a:prstGeom prst="roundRect">
          <a:avLst>
            <a:gd name="adj" fmla="val 10000"/>
          </a:avLst>
        </a:prstGeom>
        <a:solidFill>
          <a:srgbClr val="009999">
            <a:alpha val="8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1g of MWCNTs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124" y="9124"/>
        <a:ext cx="1966262" cy="293269"/>
      </dsp:txXfrm>
    </dsp:sp>
    <dsp:sp modelId="{500A5216-DB8E-4E64-B809-C7A41709AC3C}">
      <dsp:nvSpPr>
        <dsp:cNvPr id="0" name=""/>
        <dsp:cNvSpPr/>
      </dsp:nvSpPr>
      <dsp:spPr>
        <a:xfrm>
          <a:off x="195031" y="368156"/>
          <a:ext cx="2328737" cy="311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0.7 g of CTAB in 10 mL of DI H2O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4155" y="377280"/>
        <a:ext cx="1912971" cy="293269"/>
      </dsp:txXfrm>
    </dsp:sp>
    <dsp:sp modelId="{2AE58994-FFD3-4C75-8177-BB1703BA2989}">
      <dsp:nvSpPr>
        <dsp:cNvPr id="0" name=""/>
        <dsp:cNvSpPr/>
      </dsp:nvSpPr>
      <dsp:spPr>
        <a:xfrm>
          <a:off x="387152" y="736313"/>
          <a:ext cx="2328737" cy="311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Sonication for 1 h below room temperature</a:t>
          </a:r>
          <a:endParaRPr lang="en-US" sz="1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6276" y="745437"/>
        <a:ext cx="1915882" cy="293269"/>
      </dsp:txXfrm>
    </dsp:sp>
    <dsp:sp modelId="{586B7ED2-18EF-4EE7-9FEB-9D3AFDC2B541}">
      <dsp:nvSpPr>
        <dsp:cNvPr id="0" name=""/>
        <dsp:cNvSpPr/>
      </dsp:nvSpPr>
      <dsp:spPr>
        <a:xfrm>
          <a:off x="582184" y="1104470"/>
          <a:ext cx="2328737" cy="311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Vacuum filtration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1308" y="1113594"/>
        <a:ext cx="1912971" cy="293269"/>
      </dsp:txXfrm>
    </dsp:sp>
    <dsp:sp modelId="{220130F3-B466-4997-8430-21AAAE07AC2B}">
      <dsp:nvSpPr>
        <dsp:cNvPr id="0" name=""/>
        <dsp:cNvSpPr/>
      </dsp:nvSpPr>
      <dsp:spPr>
        <a:xfrm>
          <a:off x="2126251" y="238593"/>
          <a:ext cx="202486" cy="20248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171810" y="238593"/>
        <a:ext cx="111368" cy="152371"/>
      </dsp:txXfrm>
    </dsp:sp>
    <dsp:sp modelId="{F9FD64C5-7C83-48AC-B73C-5A81B0E6EC1F}">
      <dsp:nvSpPr>
        <dsp:cNvPr id="0" name=""/>
        <dsp:cNvSpPr/>
      </dsp:nvSpPr>
      <dsp:spPr>
        <a:xfrm>
          <a:off x="2321283" y="606750"/>
          <a:ext cx="202486" cy="20248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366842" y="606750"/>
        <a:ext cx="111368" cy="152371"/>
      </dsp:txXfrm>
    </dsp:sp>
    <dsp:sp modelId="{F8BF50C7-A11A-4A55-90FD-A7135AD2BCDD}">
      <dsp:nvSpPr>
        <dsp:cNvPr id="0" name=""/>
        <dsp:cNvSpPr/>
      </dsp:nvSpPr>
      <dsp:spPr>
        <a:xfrm>
          <a:off x="2513403" y="974907"/>
          <a:ext cx="202486" cy="20248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558962" y="974907"/>
        <a:ext cx="111368" cy="1523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833CF-30A6-4206-834D-0D48DA43E0B7}">
      <dsp:nvSpPr>
        <dsp:cNvPr id="0" name=""/>
        <dsp:cNvSpPr/>
      </dsp:nvSpPr>
      <dsp:spPr>
        <a:xfrm>
          <a:off x="1398341" y="1760"/>
          <a:ext cx="1646592" cy="411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1g of Ti3AlC2 MAX Phase powder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0398" y="13817"/>
        <a:ext cx="1622478" cy="387534"/>
      </dsp:txXfrm>
    </dsp:sp>
    <dsp:sp modelId="{4154DC31-2A25-4485-850C-E11A074FB950}">
      <dsp:nvSpPr>
        <dsp:cNvPr id="0" name=""/>
        <dsp:cNvSpPr/>
      </dsp:nvSpPr>
      <dsp:spPr>
        <a:xfrm rot="5400000">
          <a:off x="2144453" y="423699"/>
          <a:ext cx="154368" cy="1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2166065" y="439135"/>
        <a:ext cx="111145" cy="108058"/>
      </dsp:txXfrm>
    </dsp:sp>
    <dsp:sp modelId="{BD30D214-225C-419D-BA57-EA2EDA08AC03}">
      <dsp:nvSpPr>
        <dsp:cNvPr id="0" name=""/>
        <dsp:cNvSpPr/>
      </dsp:nvSpPr>
      <dsp:spPr>
        <a:xfrm>
          <a:off x="1398341" y="619232"/>
          <a:ext cx="1646592" cy="411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LiF-HCl solution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1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 g of LiF, 10 mL of HCl)</a:t>
          </a:r>
          <a:endParaRPr lang="en-US" sz="1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0398" y="631289"/>
        <a:ext cx="1622478" cy="387534"/>
      </dsp:txXfrm>
    </dsp:sp>
    <dsp:sp modelId="{6B9A3C03-D125-43FA-901D-BAC7D2B9C4A9}">
      <dsp:nvSpPr>
        <dsp:cNvPr id="0" name=""/>
        <dsp:cNvSpPr/>
      </dsp:nvSpPr>
      <dsp:spPr>
        <a:xfrm rot="5400000">
          <a:off x="2144453" y="1041172"/>
          <a:ext cx="154368" cy="1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2166065" y="1056608"/>
        <a:ext cx="111145" cy="108058"/>
      </dsp:txXfrm>
    </dsp:sp>
    <dsp:sp modelId="{B25105AB-FEAE-4897-8CEE-41D0446340D5}">
      <dsp:nvSpPr>
        <dsp:cNvPr id="0" name=""/>
        <dsp:cNvSpPr/>
      </dsp:nvSpPr>
      <dsp:spPr>
        <a:xfrm>
          <a:off x="1398341" y="1236704"/>
          <a:ext cx="1646592" cy="411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Continuous magnetic stirring for 24 at RT 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0398" y="1248761"/>
        <a:ext cx="1622478" cy="387534"/>
      </dsp:txXfrm>
    </dsp:sp>
    <dsp:sp modelId="{A3EDEB95-5C62-4635-A12C-12FDBAB38F42}">
      <dsp:nvSpPr>
        <dsp:cNvPr id="0" name=""/>
        <dsp:cNvSpPr/>
      </dsp:nvSpPr>
      <dsp:spPr>
        <a:xfrm rot="5400000">
          <a:off x="2144453" y="1658644"/>
          <a:ext cx="154368" cy="1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2166065" y="1674080"/>
        <a:ext cx="111145" cy="108058"/>
      </dsp:txXfrm>
    </dsp:sp>
    <dsp:sp modelId="{8E445494-A61A-4B2C-85D2-E60ABE350539}">
      <dsp:nvSpPr>
        <dsp:cNvPr id="0" name=""/>
        <dsp:cNvSpPr/>
      </dsp:nvSpPr>
      <dsp:spPr>
        <a:xfrm>
          <a:off x="1398341" y="1854177"/>
          <a:ext cx="1646592" cy="411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Washing with DI H2O by centrifugation at 3000 rpm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0398" y="1866234"/>
        <a:ext cx="1622478" cy="387534"/>
      </dsp:txXfrm>
    </dsp:sp>
    <dsp:sp modelId="{DD0272D5-EB7A-4E2B-B7A1-51977E383E79}">
      <dsp:nvSpPr>
        <dsp:cNvPr id="0" name=""/>
        <dsp:cNvSpPr/>
      </dsp:nvSpPr>
      <dsp:spPr>
        <a:xfrm rot="5400000">
          <a:off x="2144453" y="2276116"/>
          <a:ext cx="154368" cy="1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2166065" y="2291552"/>
        <a:ext cx="111145" cy="108058"/>
      </dsp:txXfrm>
    </dsp:sp>
    <dsp:sp modelId="{2DA572FD-E404-451A-A5F4-A1347B179CD1}">
      <dsp:nvSpPr>
        <dsp:cNvPr id="0" name=""/>
        <dsp:cNvSpPr/>
      </dsp:nvSpPr>
      <dsp:spPr>
        <a:xfrm>
          <a:off x="1398341" y="2471649"/>
          <a:ext cx="1646592" cy="411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Vacuum filtration 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0398" y="2483706"/>
        <a:ext cx="1622478" cy="3875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194BB4-C0CD-4A6C-85A7-68D30972AAFC}">
      <dsp:nvSpPr>
        <dsp:cNvPr id="0" name=""/>
        <dsp:cNvSpPr/>
      </dsp:nvSpPr>
      <dsp:spPr>
        <a:xfrm>
          <a:off x="1124320" y="1196"/>
          <a:ext cx="1535465" cy="44506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MXene solution and m-MWCNT suspension added together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(1:1) ratio</a:t>
          </a:r>
          <a:endParaRPr lang="en-US" sz="800" kern="1200" dirty="0"/>
        </a:p>
      </dsp:txBody>
      <dsp:txXfrm>
        <a:off x="1137355" y="14231"/>
        <a:ext cx="1509395" cy="418992"/>
      </dsp:txXfrm>
    </dsp:sp>
    <dsp:sp modelId="{B100BBCB-808B-4971-BF31-C9170F689F2E}">
      <dsp:nvSpPr>
        <dsp:cNvPr id="0" name=""/>
        <dsp:cNvSpPr/>
      </dsp:nvSpPr>
      <dsp:spPr>
        <a:xfrm rot="5400000">
          <a:off x="1808604" y="457385"/>
          <a:ext cx="166898" cy="200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1831971" y="474075"/>
        <a:ext cx="120166" cy="116829"/>
      </dsp:txXfrm>
    </dsp:sp>
    <dsp:sp modelId="{13C4B32F-FE7D-4786-BA96-A63E3FF0DA67}">
      <dsp:nvSpPr>
        <dsp:cNvPr id="0" name=""/>
        <dsp:cNvSpPr/>
      </dsp:nvSpPr>
      <dsp:spPr>
        <a:xfrm>
          <a:off x="1124320" y="668790"/>
          <a:ext cx="1535465" cy="44506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Sonication for 1 h</a:t>
          </a:r>
          <a:endParaRPr lang="en-US" sz="800" kern="1200" dirty="0"/>
        </a:p>
      </dsp:txBody>
      <dsp:txXfrm>
        <a:off x="1137355" y="681825"/>
        <a:ext cx="1509395" cy="418992"/>
      </dsp:txXfrm>
    </dsp:sp>
    <dsp:sp modelId="{377B6EC5-9B34-4EB5-9742-5B0CD0DA9689}">
      <dsp:nvSpPr>
        <dsp:cNvPr id="0" name=""/>
        <dsp:cNvSpPr/>
      </dsp:nvSpPr>
      <dsp:spPr>
        <a:xfrm rot="5400000">
          <a:off x="1808604" y="1124979"/>
          <a:ext cx="166898" cy="200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1831971" y="1141669"/>
        <a:ext cx="120166" cy="116829"/>
      </dsp:txXfrm>
    </dsp:sp>
    <dsp:sp modelId="{4C51AC8A-CD1F-4EF0-975F-ACD199A2DC8B}">
      <dsp:nvSpPr>
        <dsp:cNvPr id="0" name=""/>
        <dsp:cNvSpPr/>
      </dsp:nvSpPr>
      <dsp:spPr>
        <a:xfrm>
          <a:off x="1124320" y="1336384"/>
          <a:ext cx="1535465" cy="44506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Vacuum filtration</a:t>
          </a:r>
          <a:endParaRPr lang="en-US" sz="800" kern="1200" dirty="0"/>
        </a:p>
      </dsp:txBody>
      <dsp:txXfrm>
        <a:off x="1137355" y="1349419"/>
        <a:ext cx="1509395" cy="418992"/>
      </dsp:txXfrm>
    </dsp:sp>
    <dsp:sp modelId="{C490FB3E-62B1-4AF7-B0A4-F925AD786637}">
      <dsp:nvSpPr>
        <dsp:cNvPr id="0" name=""/>
        <dsp:cNvSpPr/>
      </dsp:nvSpPr>
      <dsp:spPr>
        <a:xfrm rot="5400000">
          <a:off x="1808604" y="1792573"/>
          <a:ext cx="166898" cy="200278"/>
        </a:xfrm>
        <a:prstGeom prst="rightArrow">
          <a:avLst>
            <a:gd name="adj1" fmla="val 60000"/>
            <a:gd name="adj2" fmla="val 50000"/>
          </a:avLst>
        </a:prstGeom>
        <a:gradFill flip="none" rotWithShape="0">
          <a:gsLst>
            <a:gs pos="0">
              <a:schemeClr val="accent1">
                <a:tint val="60000"/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54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-5400000">
        <a:off x="1831971" y="1809263"/>
        <a:ext cx="120166" cy="116829"/>
      </dsp:txXfrm>
    </dsp:sp>
    <dsp:sp modelId="{E02F4577-0256-42DF-9243-63313B1B07CE}">
      <dsp:nvSpPr>
        <dsp:cNvPr id="0" name=""/>
        <dsp:cNvSpPr/>
      </dsp:nvSpPr>
      <dsp:spPr>
        <a:xfrm>
          <a:off x="1124320" y="2003978"/>
          <a:ext cx="1535465" cy="44506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Vacuum dry for 2 h at 60 </a:t>
          </a:r>
          <a:r>
            <a:rPr lang="en-US" sz="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°C</a:t>
          </a:r>
          <a:endParaRPr lang="en-US" sz="800" kern="1200" dirty="0"/>
        </a:p>
      </dsp:txBody>
      <dsp:txXfrm>
        <a:off x="1137355" y="2017013"/>
        <a:ext cx="1509395" cy="4189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526CD4-3265-45DD-BE8C-1C8EDD34103F}">
      <dsp:nvSpPr>
        <dsp:cNvPr id="0" name=""/>
        <dsp:cNvSpPr/>
      </dsp:nvSpPr>
      <dsp:spPr>
        <a:xfrm>
          <a:off x="1348619" y="921609"/>
          <a:ext cx="2795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9555" y="45720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80643" y="965777"/>
        <a:ext cx="15507" cy="3104"/>
      </dsp:txXfrm>
    </dsp:sp>
    <dsp:sp modelId="{DA53DB42-C2FD-47C7-BC80-41F08177C949}">
      <dsp:nvSpPr>
        <dsp:cNvPr id="0" name=""/>
        <dsp:cNvSpPr/>
      </dsp:nvSpPr>
      <dsp:spPr>
        <a:xfrm>
          <a:off x="1915" y="562778"/>
          <a:ext cx="1348503" cy="80910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>
          <a:glow rad="63500">
            <a:schemeClr val="accent2">
              <a:satMod val="175000"/>
              <a:alpha val="40000"/>
            </a:schemeClr>
          </a:glow>
        </a:effectLst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Adding MXene/m-MWCNTs to Ecoflex 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15" y="562778"/>
        <a:ext cx="1348503" cy="809102"/>
      </dsp:txXfrm>
    </dsp:sp>
    <dsp:sp modelId="{8847A827-1EA8-448D-81DC-4C856F27A6B9}">
      <dsp:nvSpPr>
        <dsp:cNvPr id="0" name=""/>
        <dsp:cNvSpPr/>
      </dsp:nvSpPr>
      <dsp:spPr>
        <a:xfrm>
          <a:off x="3007279" y="921609"/>
          <a:ext cx="2795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9555" y="45720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39303" y="965777"/>
        <a:ext cx="15507" cy="3104"/>
      </dsp:txXfrm>
    </dsp:sp>
    <dsp:sp modelId="{733E6BE8-96D5-4F3C-84A7-251BB2FB985A}">
      <dsp:nvSpPr>
        <dsp:cNvPr id="0" name=""/>
        <dsp:cNvSpPr/>
      </dsp:nvSpPr>
      <dsp:spPr>
        <a:xfrm>
          <a:off x="1660575" y="562778"/>
          <a:ext cx="1348503" cy="80910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>
          <a:glow rad="63500">
            <a:schemeClr val="accent2">
              <a:satMod val="175000"/>
              <a:alpha val="40000"/>
            </a:schemeClr>
          </a:glow>
        </a:effectLst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Homogenization of MXene/m-MWCNT/Ecoflex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(Magnetically stirred for 10 min)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60575" y="562778"/>
        <a:ext cx="1348503" cy="809102"/>
      </dsp:txXfrm>
    </dsp:sp>
    <dsp:sp modelId="{A07837D8-D0D7-4781-97FE-5192FE12C3EC}">
      <dsp:nvSpPr>
        <dsp:cNvPr id="0" name=""/>
        <dsp:cNvSpPr/>
      </dsp:nvSpPr>
      <dsp:spPr>
        <a:xfrm>
          <a:off x="676167" y="1370080"/>
          <a:ext cx="3317319" cy="279555"/>
        </a:xfrm>
        <a:custGeom>
          <a:avLst/>
          <a:gdLst/>
          <a:ahLst/>
          <a:cxnLst/>
          <a:rect l="0" t="0" r="0" b="0"/>
          <a:pathLst>
            <a:path>
              <a:moveTo>
                <a:pt x="3317319" y="0"/>
              </a:moveTo>
              <a:lnTo>
                <a:pt x="3317319" y="156877"/>
              </a:lnTo>
              <a:lnTo>
                <a:pt x="0" y="156877"/>
              </a:lnTo>
              <a:lnTo>
                <a:pt x="0" y="279555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251532" y="1508306"/>
        <a:ext cx="166589" cy="3104"/>
      </dsp:txXfrm>
    </dsp:sp>
    <dsp:sp modelId="{91396E21-96EF-4F78-AF39-328288418A4B}">
      <dsp:nvSpPr>
        <dsp:cNvPr id="0" name=""/>
        <dsp:cNvSpPr/>
      </dsp:nvSpPr>
      <dsp:spPr>
        <a:xfrm>
          <a:off x="3319235" y="562778"/>
          <a:ext cx="1348503" cy="80910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>
          <a:glow rad="63500">
            <a:schemeClr val="accent2">
              <a:satMod val="175000"/>
              <a:alpha val="40000"/>
            </a:schemeClr>
          </a:glow>
        </a:effectLst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Vacuum degassing to remove bubbles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19235" y="562778"/>
        <a:ext cx="1348503" cy="809102"/>
      </dsp:txXfrm>
    </dsp:sp>
    <dsp:sp modelId="{692CA750-9AD7-4996-A809-454606D52785}">
      <dsp:nvSpPr>
        <dsp:cNvPr id="0" name=""/>
        <dsp:cNvSpPr/>
      </dsp:nvSpPr>
      <dsp:spPr>
        <a:xfrm>
          <a:off x="1348619" y="2040867"/>
          <a:ext cx="2795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9555" y="45720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80643" y="2085035"/>
        <a:ext cx="15507" cy="3104"/>
      </dsp:txXfrm>
    </dsp:sp>
    <dsp:sp modelId="{5414D1F7-91E3-4A14-A1CB-6B742F04EEA6}">
      <dsp:nvSpPr>
        <dsp:cNvPr id="0" name=""/>
        <dsp:cNvSpPr/>
      </dsp:nvSpPr>
      <dsp:spPr>
        <a:xfrm>
          <a:off x="1915" y="1682036"/>
          <a:ext cx="1348503" cy="80910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>
          <a:glow rad="63500">
            <a:schemeClr val="accent2">
              <a:satMod val="175000"/>
              <a:alpha val="40000"/>
            </a:schemeClr>
          </a:glow>
        </a:effectLst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Pouring down to mold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Cured at RT for 4 h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15" y="1682036"/>
        <a:ext cx="1348503" cy="809102"/>
      </dsp:txXfrm>
    </dsp:sp>
    <dsp:sp modelId="{DA7763A4-A807-4026-9F18-55056D98F96A}">
      <dsp:nvSpPr>
        <dsp:cNvPr id="0" name=""/>
        <dsp:cNvSpPr/>
      </dsp:nvSpPr>
      <dsp:spPr>
        <a:xfrm>
          <a:off x="1660575" y="1682036"/>
          <a:ext cx="1348503" cy="80910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>
          <a:glow rad="63500">
            <a:schemeClr val="accent2">
              <a:satMod val="175000"/>
              <a:alpha val="40000"/>
            </a:schemeClr>
          </a:glow>
        </a:effectLst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Fixing copper electrodes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60575" y="1682036"/>
        <a:ext cx="1348503" cy="8091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089801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" name="Google Shape;3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8076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7457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2031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6423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22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2e9818cc3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2e9818cc3c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3719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2e9818cc3c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2e9818cc3c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0032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2e9818cc3c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2e9818cc3c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70966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5719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20254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1007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888916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647451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6034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3292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1179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5776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57015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5197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3351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1056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3129" y="-26608"/>
            <a:ext cx="7008237" cy="519465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1"/>
          <p:cNvSpPr txBox="1">
            <a:spLocks noGrp="1"/>
          </p:cNvSpPr>
          <p:nvPr>
            <p:ph type="title"/>
          </p:nvPr>
        </p:nvSpPr>
        <p:spPr>
          <a:xfrm>
            <a:off x="233774" y="3989079"/>
            <a:ext cx="639045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400">
                <a:solidFill>
                  <a:srgbClr val="58574B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2"/>
          <p:cNvSpPr/>
          <p:nvPr/>
        </p:nvSpPr>
        <p:spPr>
          <a:xfrm>
            <a:off x="0" y="-51155"/>
            <a:ext cx="6858000" cy="5214998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2"/>
          <p:cNvSpPr txBox="1">
            <a:spLocks noGrp="1"/>
          </p:cNvSpPr>
          <p:nvPr>
            <p:ph type="title"/>
          </p:nvPr>
        </p:nvSpPr>
        <p:spPr>
          <a:xfrm>
            <a:off x="233775" y="1007587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58574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2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  <p:sp>
        <p:nvSpPr>
          <p:cNvPr id="16" name="Google Shape;16;p22"/>
          <p:cNvSpPr txBox="1">
            <a:spLocks noGrp="1"/>
          </p:cNvSpPr>
          <p:nvPr>
            <p:ph type="body" idx="1"/>
          </p:nvPr>
        </p:nvSpPr>
        <p:spPr>
          <a:xfrm>
            <a:off x="233777" y="1803575"/>
            <a:ext cx="2999925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22"/>
          <p:cNvSpPr txBox="1">
            <a:spLocks noGrp="1"/>
          </p:cNvSpPr>
          <p:nvPr>
            <p:ph type="body" idx="2"/>
          </p:nvPr>
        </p:nvSpPr>
        <p:spPr>
          <a:xfrm>
            <a:off x="3624302" y="1803475"/>
            <a:ext cx="2999925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8F8F8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8" name="Google Shape;18;p22"/>
          <p:cNvPicPr preferRelativeResize="0"/>
          <p:nvPr/>
        </p:nvPicPr>
        <p:blipFill rotWithShape="1">
          <a:blip r:embed="rId2">
            <a:alphaModFix/>
          </a:blip>
          <a:srcRect l="8264" t="37674" r="7129" b="37669"/>
          <a:stretch/>
        </p:blipFill>
        <p:spPr>
          <a:xfrm>
            <a:off x="233775" y="182520"/>
            <a:ext cx="1579419" cy="460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72132" y="-140600"/>
            <a:ext cx="7202268" cy="533782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3"/>
          <p:cNvSpPr txBox="1">
            <a:spLocks noGrp="1"/>
          </p:cNvSpPr>
          <p:nvPr>
            <p:ph type="title"/>
          </p:nvPr>
        </p:nvSpPr>
        <p:spPr>
          <a:xfrm>
            <a:off x="259179" y="1608990"/>
            <a:ext cx="2885345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>
                <a:solidFill>
                  <a:srgbClr val="58574B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/>
          </a:p>
        </p:txBody>
      </p:sp>
      <p:sp>
        <p:nvSpPr>
          <p:cNvPr id="22" name="Google Shape;22;p23"/>
          <p:cNvSpPr txBox="1"/>
          <p:nvPr/>
        </p:nvSpPr>
        <p:spPr>
          <a:xfrm>
            <a:off x="2763522" y="4881893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825" b="0" i="0" u="none" strike="noStrike" cap="non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825" b="0" i="0" u="none" strike="noStrike" cap="non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23"/>
          <p:cNvPicPr preferRelativeResize="0"/>
          <p:nvPr/>
        </p:nvPicPr>
        <p:blipFill rotWithShape="1">
          <a:blip r:embed="rId3">
            <a:alphaModFix/>
          </a:blip>
          <a:srcRect l="8264" t="37674" r="7129" b="37669"/>
          <a:stretch/>
        </p:blipFill>
        <p:spPr>
          <a:xfrm>
            <a:off x="233775" y="182520"/>
            <a:ext cx="1579419" cy="460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4"/>
          <p:cNvSpPr/>
          <p:nvPr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4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58574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body" idx="1"/>
          </p:nvPr>
        </p:nvSpPr>
        <p:spPr>
          <a:xfrm>
            <a:off x="233777" y="1152475"/>
            <a:ext cx="29999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>
                <a:solidFill>
                  <a:srgbClr val="8F8F8F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371600" lvl="2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828800" lvl="3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2286000" lvl="4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743200" lvl="5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3200400" lvl="6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3657600" lvl="7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4114800" lvl="8" indent="-30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body" idx="2"/>
          </p:nvPr>
        </p:nvSpPr>
        <p:spPr>
          <a:xfrm>
            <a:off x="3624302" y="1152475"/>
            <a:ext cx="2999925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>
                <a:solidFill>
                  <a:srgbClr val="8F8F8F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371600" lvl="2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828800" lvl="3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2286000" lvl="4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743200" lvl="5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3200400" lvl="6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3657600" lvl="7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4114800" lvl="8" indent="-30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0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0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"/>
          <p:cNvSpPr txBox="1"/>
          <p:nvPr/>
        </p:nvSpPr>
        <p:spPr>
          <a:xfrm>
            <a:off x="721800" y="2929675"/>
            <a:ext cx="5644500" cy="19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2000" b="1" i="0" u="none" strike="noStrike" cap="none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Highly flexible strain sensor based on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381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2000" b="1" i="0" u="none" strike="noStrike" cap="none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Elastomer/MXene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445" lvl="0" indent="0" algn="ctr" rtl="0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  <a:buNone/>
            </a:pPr>
            <a:r>
              <a:rPr lang="x-none" sz="1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HARUNA ABBA USMAN</a:t>
            </a:r>
            <a:endParaRPr/>
          </a:p>
          <a:p>
            <a:pPr marL="0" marR="635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x-none" sz="1350" b="0" i="0" u="none" strike="noStrike" cap="none" baseline="30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nd </a:t>
            </a:r>
            <a:r>
              <a:rPr lang="x-none" sz="14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Year Master in Mechanical and Aerospace Engineering</a:t>
            </a:r>
            <a:endParaRPr sz="14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635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>
                <a:solidFill>
                  <a:srgbClr val="002060"/>
                </a:solidFill>
              </a:rPr>
              <a:t>MSc. Thesis defense</a:t>
            </a:r>
            <a:endParaRPr>
              <a:solidFill>
                <a:srgbClr val="00206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None/>
            </a:pPr>
            <a:endParaRPr sz="165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762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Supervisor: Ass.Prof. Sherif Araby Gouda</a:t>
            </a:r>
            <a:endParaRPr/>
          </a:p>
          <a:p>
            <a:pPr marL="0" marR="4445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Co-Supervisor: Ass.Prof. Gulnur Kalimuldina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Google Shape;171;p11"/>
          <p:cNvSpPr/>
          <p:nvPr/>
        </p:nvSpPr>
        <p:spPr>
          <a:xfrm>
            <a:off x="806202" y="1081678"/>
            <a:ext cx="5383200" cy="479100"/>
          </a:xfrm>
          <a:prstGeom prst="roundRect">
            <a:avLst>
              <a:gd name="adj" fmla="val 16667"/>
            </a:avLst>
          </a:prstGeom>
          <a:solidFill>
            <a:srgbClr val="A2C4C9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x-none" sz="2200" b="1" dirty="0">
                <a:latin typeface="Times New Roman"/>
                <a:ea typeface="Times New Roman"/>
                <a:cs typeface="Times New Roman"/>
                <a:sym typeface="Times New Roman"/>
              </a:rPr>
              <a:t>Fabrication of flexible strain sensor sample</a:t>
            </a:r>
            <a:endParaRPr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67039282"/>
              </p:ext>
            </p:extLst>
          </p:nvPr>
        </p:nvGraphicFramePr>
        <p:xfrm>
          <a:off x="488270" y="1401125"/>
          <a:ext cx="4669655" cy="3053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630" y="3072657"/>
            <a:ext cx="1377675" cy="132423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497802" y="3648722"/>
            <a:ext cx="112582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23630" y="4396887"/>
            <a:ext cx="1491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Strain sensor sample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 sz="1200" b="1" spc="5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x-none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005861" y="304772"/>
            <a:ext cx="4554245" cy="52378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characterizations and testing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5535" y="976542"/>
            <a:ext cx="6054571" cy="158910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Scanning Electron Microscopy (SEM) Analysis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 the microscopic structure and topology of a material’s surface.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X-ray Diffraction Analysis (XRD):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to determine the crystallographic structure of material as well as chemical composition.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Fourier Transform Infrared Spectroscopy (FTIR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Used for detecting functional groups and characterizing covalent bonding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63" y="2653710"/>
            <a:ext cx="2121764" cy="23269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3683" y="4856839"/>
            <a:ext cx="2396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 testing station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82" y="2653710"/>
            <a:ext cx="2492413" cy="220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43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13"/>
          <p:cNvGrpSpPr/>
          <p:nvPr/>
        </p:nvGrpSpPr>
        <p:grpSpPr>
          <a:xfrm>
            <a:off x="0" y="888899"/>
            <a:ext cx="4376691" cy="3516526"/>
            <a:chOff x="339548" y="1338993"/>
            <a:chExt cx="3000300" cy="2248942"/>
          </a:xfrm>
        </p:grpSpPr>
        <p:pic>
          <p:nvPicPr>
            <p:cNvPr id="177" name="Google Shape;177;p1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9548" y="1672886"/>
              <a:ext cx="2209600" cy="19150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13"/>
            <p:cNvSpPr txBox="1"/>
            <p:nvPr/>
          </p:nvSpPr>
          <p:spPr>
            <a:xfrm>
              <a:off x="339548" y="1338993"/>
              <a:ext cx="30003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x-none" sz="1200" b="0" i="0" u="none" strike="noStrike" cap="none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SEM image of MAX phase before etching </a:t>
              </a:r>
              <a:endParaRPr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79" name="Google Shape;179;p13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Google Shape;180;p13"/>
          <p:cNvSpPr txBox="1"/>
          <p:nvPr/>
        </p:nvSpPr>
        <p:spPr>
          <a:xfrm>
            <a:off x="3580121" y="922309"/>
            <a:ext cx="3083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SEM of image of Ti</a:t>
            </a:r>
            <a:r>
              <a:rPr lang="x-none" sz="1200" b="0" i="0" u="none" strike="noStrike" cap="none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x-none" sz="1200" b="0" i="0" u="none" strike="noStrike" cap="none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-Mxene (after etching)</a:t>
            </a:r>
            <a:endParaRPr sz="12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Google Shape;181;p13"/>
          <p:cNvSpPr txBox="1"/>
          <p:nvPr/>
        </p:nvSpPr>
        <p:spPr>
          <a:xfrm>
            <a:off x="1793289" y="252921"/>
            <a:ext cx="516680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characterizations and testing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5" name="Google Shape;18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28797" y="1373562"/>
            <a:ext cx="3185748" cy="3115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4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sz="1200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" name="Google Shape;191;p14"/>
          <p:cNvSpPr txBox="1"/>
          <p:nvPr/>
        </p:nvSpPr>
        <p:spPr>
          <a:xfrm>
            <a:off x="2094638" y="114356"/>
            <a:ext cx="4465468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characterizations and testing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287" y="822599"/>
            <a:ext cx="3110282" cy="1876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28027" y="822600"/>
            <a:ext cx="3237842" cy="188659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4"/>
          <p:cNvSpPr txBox="1"/>
          <p:nvPr/>
        </p:nvSpPr>
        <p:spPr>
          <a:xfrm>
            <a:off x="0" y="535430"/>
            <a:ext cx="24582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x-non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 </a:t>
            </a:r>
            <a:r>
              <a:rPr lang="x-non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 of MWCNT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Google Shape;195;p14"/>
          <p:cNvSpPr txBox="1"/>
          <p:nvPr/>
        </p:nvSpPr>
        <p:spPr>
          <a:xfrm>
            <a:off x="3442592" y="535430"/>
            <a:ext cx="25845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x-non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 </a:t>
            </a:r>
            <a:r>
              <a:rPr lang="x-non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 of modified MWCNTS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6" name="Google Shape;19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9287" y="3048852"/>
            <a:ext cx="3110282" cy="200796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14"/>
          <p:cNvSpPr txBox="1"/>
          <p:nvPr/>
        </p:nvSpPr>
        <p:spPr>
          <a:xfrm>
            <a:off x="-59842" y="2760956"/>
            <a:ext cx="283650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x-non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 </a:t>
            </a:r>
            <a:r>
              <a:rPr lang="x-non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 of MXene/m-MWCNT 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28027" y="3048125"/>
            <a:ext cx="3237842" cy="18897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3368698" y="2760956"/>
            <a:ext cx="3323277" cy="2058847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 image of MWCNTs confirming that the structure is in sponge like material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Displays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SEM image of m-MWCNTs with traces of CTAB, showing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 incorporated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 image of MXene/m-MWCNTs, revealing complete coverage and bonding of MXene into m-MWCNTs.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 sz="1200" b="1" spc="5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x-none" sz="1200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86251" y="280893"/>
            <a:ext cx="3906175" cy="301841"/>
          </a:xfrm>
          <a:prstGeom prst="roundRect">
            <a:avLst/>
          </a:prstGeom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XRD And FTIR Analysis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8675" y="669369"/>
            <a:ext cx="3311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x-none" sz="1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x-none" sz="1000" dirty="0">
                <a:latin typeface="Times New Roman"/>
                <a:ea typeface="Times New Roman"/>
                <a:cs typeface="Times New Roman"/>
                <a:sym typeface="Times New Roman"/>
              </a:rPr>
              <a:t>XRD pattern of MXene, MWCNT </a:t>
            </a:r>
            <a:r>
              <a:rPr lang="x-none" sz="1000" dirty="0" smtClean="0"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1000" dirty="0" smtClean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x-none" sz="1000" dirty="0" smtClean="0">
                <a:latin typeface="Times New Roman"/>
                <a:ea typeface="Times New Roman"/>
                <a:cs typeface="Times New Roman"/>
                <a:sym typeface="Times New Roman"/>
              </a:rPr>
              <a:t>MXene/MWCNT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13212" y="635558"/>
            <a:ext cx="3346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FTIR Spectra of MXene, MWCNT and MXene/MWCNT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6368"/>
            <a:ext cx="3331127" cy="27676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047" y="949693"/>
            <a:ext cx="3200665" cy="2760978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185963" y="3703820"/>
            <a:ext cx="3162089" cy="141334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317500" algn="just">
              <a:buSzPts val="1400"/>
              <a:buFont typeface="Times New Roman"/>
              <a:buChar char="●"/>
            </a:pPr>
            <a:r>
              <a:rPr lang="en-US" sz="900" dirty="0"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lang="en-US" sz="900" dirty="0" smtClean="0">
                <a:latin typeface="Times New Roman"/>
                <a:ea typeface="Times New Roman"/>
                <a:cs typeface="Times New Roman"/>
                <a:sym typeface="Times New Roman"/>
              </a:rPr>
              <a:t>iffraction peak of MXene attributed to the (002) plane is located at 2θ =18.5° with expansion lamellar spacing, indicates Al layer was removed.</a:t>
            </a:r>
            <a:endParaRPr lang="en-US" sz="9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>
              <a:buSzPts val="1200"/>
              <a:buFont typeface="Times New Roman"/>
              <a:buChar char="●"/>
            </a:pPr>
            <a:r>
              <a:rPr lang="en-US" sz="900" dirty="0" smtClean="0">
                <a:latin typeface="Times New Roman"/>
                <a:ea typeface="Times New Roman"/>
                <a:cs typeface="Times New Roman"/>
                <a:sym typeface="Times New Roman"/>
              </a:rPr>
              <a:t>m-MWCNT diffraction peak  </a:t>
            </a:r>
            <a:r>
              <a:rPr lang="en-US" sz="900" dirty="0">
                <a:latin typeface="Times New Roman"/>
                <a:ea typeface="Times New Roman"/>
                <a:cs typeface="Times New Roman"/>
                <a:sym typeface="Times New Roman"/>
              </a:rPr>
              <a:t>at a 2θ value of 26</a:t>
            </a:r>
            <a:r>
              <a:rPr lang="en-US" sz="900" dirty="0" smtClean="0">
                <a:latin typeface="Times New Roman"/>
                <a:ea typeface="Times New Roman"/>
                <a:cs typeface="Times New Roman"/>
                <a:sym typeface="Times New Roman"/>
              </a:rPr>
              <a:t>° correspond to carbon atom in 002 plane.</a:t>
            </a:r>
            <a:endParaRPr lang="en-US" sz="9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04800" algn="just">
              <a:buSzPts val="1200"/>
              <a:buFont typeface="Times New Roman"/>
              <a:buChar char="●"/>
            </a:pPr>
            <a:r>
              <a:rPr lang="en-US" sz="900" dirty="0" smtClean="0">
                <a:latin typeface="Times New Roman"/>
                <a:ea typeface="Times New Roman"/>
                <a:cs typeface="Times New Roman"/>
                <a:sym typeface="Times New Roman"/>
              </a:rPr>
              <a:t>Broadening and shift of (002) plane indicated adding of MXene into m-MWCNTs  </a:t>
            </a:r>
            <a:r>
              <a:rPr lang="en-US" sz="900" dirty="0">
                <a:latin typeface="Times New Roman"/>
                <a:ea typeface="Times New Roman"/>
                <a:cs typeface="Times New Roman"/>
                <a:sym typeface="Times New Roman"/>
              </a:rPr>
              <a:t>at 29.8</a:t>
            </a:r>
            <a:r>
              <a:rPr lang="en-US" sz="900" dirty="0" smtClean="0">
                <a:latin typeface="Times New Roman"/>
                <a:ea typeface="Times New Roman"/>
                <a:cs typeface="Times New Roman"/>
                <a:sym typeface="Times New Roman"/>
              </a:rPr>
              <a:t>° correspond to (002) plane</a:t>
            </a:r>
            <a:endParaRPr lang="en-US" sz="9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480046" y="3709070"/>
            <a:ext cx="3042040" cy="125354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304800">
              <a:buSzPts val="1200"/>
              <a:buChar char="●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MXene exhibited two specific bands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(O-H)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3365 cm</a:t>
            </a:r>
            <a:r>
              <a:rPr lang="en-US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n-US" sz="1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(C=O)1620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−1</a:t>
            </a:r>
          </a:p>
          <a:p>
            <a:pPr lvl="0"/>
            <a:endParaRPr lang="en-US" sz="10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304800">
              <a:buSzPts val="1200"/>
              <a:buChar char="●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MWCNT displayed bands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(O-H)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3450 cm</a:t>
            </a:r>
            <a:r>
              <a:rPr lang="en-US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(C=O)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1520 cm</a:t>
            </a:r>
            <a:r>
              <a:rPr lang="en-US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304800">
              <a:buSzPts val="1200"/>
              <a:buChar char="●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MXene/m-MWCNT exhibited bands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(O-H) 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3420 cm</a:t>
            </a:r>
            <a:r>
              <a:rPr lang="en-US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(C=O)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1560 cm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94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2e9818cc3c_0_32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" name="Google Shape;221;g22e9818cc3c_0_32"/>
          <p:cNvSpPr txBox="1"/>
          <p:nvPr/>
        </p:nvSpPr>
        <p:spPr>
          <a:xfrm>
            <a:off x="591662" y="4341152"/>
            <a:ext cx="5445154" cy="738633"/>
          </a:xfrm>
          <a:prstGeom prst="rect">
            <a:avLst/>
          </a:prstGeom>
          <a:solidFill>
            <a:srgbClr val="B6D7A8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x-none" sz="1200" dirty="0">
                <a:latin typeface="Times New Roman"/>
                <a:ea typeface="Times New Roman"/>
                <a:cs typeface="Times New Roman"/>
                <a:sym typeface="Times New Roman"/>
              </a:rPr>
              <a:t>MXene = 15.4 </a:t>
            </a:r>
            <a:r>
              <a:rPr lang="x-none" sz="1200" dirty="0" smtClean="0">
                <a:latin typeface="Times New Roman"/>
                <a:ea typeface="Times New Roman"/>
                <a:cs typeface="Times New Roman"/>
                <a:sym typeface="Times New Roman"/>
              </a:rPr>
              <a:t>MPa</a:t>
            </a:r>
            <a:endParaRPr sz="1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x-none" sz="1200" dirty="0">
                <a:latin typeface="Times New Roman"/>
                <a:ea typeface="Times New Roman"/>
                <a:cs typeface="Times New Roman"/>
                <a:sym typeface="Times New Roman"/>
              </a:rPr>
              <a:t>MXene/m-MWCNT = 16 </a:t>
            </a:r>
            <a:r>
              <a:rPr lang="x-none" sz="1200" dirty="0" smtClean="0">
                <a:latin typeface="Times New Roman"/>
                <a:ea typeface="Times New Roman"/>
                <a:cs typeface="Times New Roman"/>
                <a:sym typeface="Times New Roman"/>
              </a:rPr>
              <a:t>MPa</a:t>
            </a:r>
            <a:endParaRPr sz="1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x-none" sz="1200" dirty="0">
                <a:latin typeface="Times New Roman"/>
                <a:ea typeface="Times New Roman"/>
                <a:cs typeface="Times New Roman"/>
                <a:sym typeface="Times New Roman"/>
              </a:rPr>
              <a:t>Ecoflex = 9.7 MPa</a:t>
            </a:r>
            <a:endParaRPr sz="1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794"/>
            <a:ext cx="4079608" cy="33883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954" y="965576"/>
            <a:ext cx="2476846" cy="3362794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501803" y="714825"/>
            <a:ext cx="2938509" cy="26917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Tensile strength test</a:t>
            </a:r>
            <a:endParaRPr lang="en-US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0312" y="513379"/>
            <a:ext cx="3648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  <a:sym typeface="Times New Roman"/>
              </a:rPr>
              <a:t>Stress-strain performance of the sensor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05849" y="79899"/>
            <a:ext cx="3231471" cy="3906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2e9818cc3c_0_54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6" name="Google Shape;236;g22e9818cc3c_0_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287" y="1453847"/>
            <a:ext cx="3616975" cy="3064887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g22e9818cc3c_0_54"/>
          <p:cNvSpPr txBox="1"/>
          <p:nvPr/>
        </p:nvSpPr>
        <p:spPr>
          <a:xfrm>
            <a:off x="3832244" y="3284709"/>
            <a:ext cx="2933700" cy="8313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x-none" dirty="0">
                <a:latin typeface="Times New Roman"/>
                <a:ea typeface="Times New Roman"/>
                <a:cs typeface="Times New Roman"/>
                <a:sym typeface="Times New Roman"/>
              </a:rPr>
              <a:t>MXene sample: GF = 3.87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x-none" dirty="0">
                <a:latin typeface="Times New Roman"/>
                <a:ea typeface="Times New Roman"/>
                <a:cs typeface="Times New Roman"/>
                <a:sym typeface="Times New Roman"/>
              </a:rPr>
              <a:t>MXene/m-MWCNTs: GF = 7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g22e9818cc3c_0_54"/>
          <p:cNvSpPr txBox="1"/>
          <p:nvPr/>
        </p:nvSpPr>
        <p:spPr>
          <a:xfrm>
            <a:off x="4424925" y="1361525"/>
            <a:ext cx="176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9" name="Google Shape;239;g22e9818cc3c_0_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8381" y="1854053"/>
            <a:ext cx="1424550" cy="1078050"/>
          </a:xfrm>
          <a:prstGeom prst="rect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0" name="Google Shape;240;g22e9818cc3c_0_54"/>
          <p:cNvSpPr/>
          <p:nvPr/>
        </p:nvSpPr>
        <p:spPr>
          <a:xfrm>
            <a:off x="267925" y="961325"/>
            <a:ext cx="6322158" cy="400194"/>
          </a:xfrm>
          <a:prstGeom prst="flowChartTerminator">
            <a:avLst/>
          </a:prstGeom>
          <a:solidFill>
            <a:srgbClr val="A2C4C9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200">
                <a:latin typeface="Times New Roman"/>
                <a:ea typeface="Times New Roman"/>
                <a:cs typeface="Times New Roman"/>
                <a:sym typeface="Times New Roman"/>
              </a:rPr>
              <a:t>Relative resistance-strain curve within 0-60%  strain of MXene, and MXene/m-MWCNTs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361460" y="203089"/>
            <a:ext cx="3231471" cy="3906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2e9818cc3c_0_65"/>
          <p:cNvSpPr txBox="1">
            <a:spLocks noGrp="1"/>
          </p:cNvSpPr>
          <p:nvPr>
            <p:ph type="sldNum" idx="12"/>
          </p:nvPr>
        </p:nvSpPr>
        <p:spPr>
          <a:xfrm>
            <a:off x="6358336" y="4749900"/>
            <a:ext cx="411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6" y="851997"/>
            <a:ext cx="2521257" cy="20335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786" y="873436"/>
            <a:ext cx="3255273" cy="21927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6" y="2965142"/>
            <a:ext cx="2521257" cy="21783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574" y="658288"/>
            <a:ext cx="142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10% strain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06160" y="658288"/>
            <a:ext cx="1287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30% strain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974" y="2793591"/>
            <a:ext cx="17045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Different strains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125416" y="3039812"/>
            <a:ext cx="3195643" cy="201523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Relative resistance of our strain sensor at 10% with various frequencies.</a:t>
            </a:r>
          </a:p>
          <a:p>
            <a:pPr algn="just"/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Variable-speed stretching/releasing test of our strain sensor at 30% strain, showing good cycling stability. 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The performance of our strain sensor was investigated at various strain level (15%, 30%, and 45%). It can be observed that the resistance can be clearly distinguished at different applied strain, showing good reliability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343705" y="194422"/>
            <a:ext cx="3231471" cy="3906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1660"/>
            <a:ext cx="4722920" cy="391184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630789" y="1393795"/>
            <a:ext cx="2135080" cy="31806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magnified inset shows the first 5 cycles, 5 cycles in the middle and the last 5 cycles.</a:t>
            </a: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relative resistance change exhibited good level of stability with nearly same response.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magnified insets in Figure 16 show the first 5 cycles, 5 cycles in the middle, and the last 5 cycles.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" y="1524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magnified insets in Figure 16 show the first 5 cycles, 5 cycles in the middle, and the last 5 cycles.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97149" y="799848"/>
            <a:ext cx="6036815" cy="441547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Cyclic tensile test for MXene/m-MWCNTs strain sensor at 10 % strain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61460" y="230789"/>
            <a:ext cx="3231471" cy="3906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6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44215"/>
            <a:ext cx="2938509" cy="1969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681" y="684641"/>
            <a:ext cx="2762034" cy="2277034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237173" y="294755"/>
            <a:ext cx="3879542" cy="3898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Real-time Application of Human Body Motion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52178"/>
            <a:ext cx="2938509" cy="20913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89" y="2813813"/>
            <a:ext cx="2917255" cy="2377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"/>
          <p:cNvSpPr txBox="1">
            <a:spLocks noGrp="1"/>
          </p:cNvSpPr>
          <p:nvPr>
            <p:ph type="title"/>
          </p:nvPr>
        </p:nvSpPr>
        <p:spPr>
          <a:xfrm>
            <a:off x="233775" y="697987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x-none"/>
              <a:t>Outline</a:t>
            </a:r>
            <a:endParaRPr/>
          </a:p>
        </p:txBody>
      </p:sp>
      <p:sp>
        <p:nvSpPr>
          <p:cNvPr id="40" name="Google Shape;40;p2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Google Shape;41;p2"/>
          <p:cNvSpPr txBox="1"/>
          <p:nvPr/>
        </p:nvSpPr>
        <p:spPr>
          <a:xfrm>
            <a:off x="316350" y="1432466"/>
            <a:ext cx="6141600" cy="3349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3556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ACAC"/>
              </a:buClr>
              <a:buSzPts val="1800"/>
              <a:buFont typeface="Noto Sans Symbols"/>
              <a:buChar char="⮚"/>
            </a:pPr>
            <a:r>
              <a:rPr lang="en-US" sz="1800" dirty="0" smtClean="0">
                <a:solidFill>
                  <a:srgbClr val="202020"/>
                </a:solidFill>
              </a:rPr>
              <a:t>Introduction</a:t>
            </a:r>
            <a:r>
              <a:rPr lang="x-none" sz="1800" b="0" i="0" u="none" strike="noStrike" cap="none" dirty="0" smtClean="0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ACAC"/>
              </a:buClr>
              <a:buSzPts val="1800"/>
              <a:buFont typeface="Noto Sans Symbols"/>
              <a:buChar char="⮚"/>
            </a:pPr>
            <a:r>
              <a:rPr lang="x-none" sz="1800" b="0" i="0" u="none" strike="noStrike" cap="none" dirty="0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Research Aim and Objectives </a:t>
            </a:r>
            <a:endParaRPr lang="en-US" sz="1800" b="0" i="0" u="none" strike="noStrike" cap="none" dirty="0" smtClean="0">
              <a:solidFill>
                <a:srgbClr val="20202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ACAC"/>
              </a:buClr>
              <a:buSzPts val="1800"/>
            </a:pPr>
            <a:endParaRPr lang="en-US" sz="1800" b="0" i="0" u="none" strike="noStrike" cap="none" dirty="0" smtClean="0">
              <a:solidFill>
                <a:srgbClr val="20202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ACAC"/>
              </a:buClr>
              <a:buSzPts val="1800"/>
              <a:buFont typeface="Noto Sans Symbols"/>
              <a:buChar char="⮚"/>
            </a:pPr>
            <a:r>
              <a:rPr lang="en-US" sz="1800" dirty="0" smtClean="0">
                <a:solidFill>
                  <a:srgbClr val="202020"/>
                </a:solidFill>
              </a:rPr>
              <a:t>Material preparations, characterizations and testing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-342900" algn="l" rtl="0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rgbClr val="ACACAC"/>
              </a:buClr>
              <a:buSzPts val="1800"/>
              <a:buFont typeface="Noto Sans Symbols"/>
              <a:buChar char="⮚"/>
            </a:pPr>
            <a:r>
              <a:rPr lang="x-none" sz="1800" b="0" i="0" u="none" strike="noStrike" cap="none" dirty="0" smtClean="0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Experimental</a:t>
            </a:r>
            <a:r>
              <a:rPr lang="en-US" sz="1800" b="0" i="0" u="none" strike="noStrike" cap="none" dirty="0" smtClean="0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x-none" sz="1800" b="0" i="0" u="none" strike="noStrike" cap="none" dirty="0" smtClean="0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Results </a:t>
            </a:r>
            <a:r>
              <a:rPr lang="en-US" sz="1800" b="0" i="0" u="none" strike="noStrike" cap="none" dirty="0" smtClean="0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and Discussion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rgbClr val="20202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-342900" algn="l" rtl="0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rgbClr val="ACACAC"/>
              </a:buClr>
              <a:buSzPts val="1800"/>
              <a:buFont typeface="Noto Sans Symbols"/>
              <a:buChar char="⮚"/>
            </a:pPr>
            <a:r>
              <a:rPr lang="x-none" sz="1800" b="0" i="0" u="none" strike="noStrike" cap="none" dirty="0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Clr>
                <a:srgbClr val="ACACAC"/>
              </a:buClr>
              <a:buSzPts val="2400"/>
              <a:buFont typeface="Noto Sans Symbols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56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ACAC"/>
              </a:buClr>
              <a:buSzPts val="1800"/>
              <a:buFont typeface="Noto Sans Symbols"/>
              <a:buChar char="⮚"/>
            </a:pPr>
            <a:r>
              <a:rPr lang="x-none" sz="1800" b="0" i="0" u="none" strike="noStrike" cap="none" dirty="0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7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" name="Google Shape;276;p17"/>
          <p:cNvSpPr txBox="1"/>
          <p:nvPr/>
        </p:nvSpPr>
        <p:spPr>
          <a:xfrm>
            <a:off x="108644" y="1086715"/>
            <a:ext cx="6245700" cy="4001055"/>
          </a:xfrm>
          <a:prstGeom prst="rect">
            <a:avLst/>
          </a:prstGeom>
          <a:solidFill>
            <a:schemeClr val="accent2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lang="x-none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flexible strain sensor is made up of conductive materials incorporated in soft stretchable materials (elastomers).  </a:t>
            </a:r>
            <a:r>
              <a:rPr lang="x-none" sz="1200" b="0" i="0" u="none" strike="noStrike" cap="none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</a:t>
            </a:r>
            <a:r>
              <a:rPr lang="x-none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strain sensor must meet specific requirement such as sensitivity</a:t>
            </a:r>
            <a:r>
              <a:rPr lang="x-none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</a:t>
            </a:r>
            <a:r>
              <a:rPr lang="x-none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durability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/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lang="x-none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discussed about the flexible strain sensor by comparing with conventional sensor.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lang="x-none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this work we have </a:t>
            </a:r>
            <a:r>
              <a:rPr lang="en-US" sz="1200" b="0" i="0" u="none" strike="noStrike" cap="none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performed</a:t>
            </a:r>
            <a:r>
              <a:rPr lang="x-none" sz="1200" b="0" i="0" u="none" strike="noStrike" cap="none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x-none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synthesis of MXene, Modification of MWCNTs and preparation of the MXene/Ecoflex and MXene/MWCNTs/Ecoflex composites and performed  characterizations measure</a:t>
            </a:r>
            <a:r>
              <a:rPr lang="x-none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ment (XRD, SEM, and FTIR) of the samples</a:t>
            </a:r>
            <a:r>
              <a:rPr lang="x-none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200" b="0" i="0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095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11150" lvl="0" indent="-171450">
              <a:buSzPts val="1400"/>
              <a:buFont typeface="Arial" panose="020B0604020202020204" pitchFamily="34" charset="0"/>
              <a:buChar char="•"/>
            </a:pPr>
            <a:r>
              <a:rPr lang="x-none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fabricated sample</a:t>
            </a:r>
            <a:r>
              <a:rPr lang="x-none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x-none" sz="12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the flexible strain sensor and performed electro</a:t>
            </a:r>
            <a:r>
              <a:rPr lang="x-none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mechanical and resistivity testing</a:t>
            </a:r>
            <a:r>
              <a:rPr lang="x-none" sz="1200" b="0" i="0" u="none" strike="noStrike" cap="none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-US" sz="1200" b="0" i="0" u="none" strike="noStrike" cap="none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We calculated gauge factor (GF), for MXene base strain sensor is 3.8 and for MXene/m-MWCNTs is 7. Also, the tensile strength for </a:t>
            </a: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MXene = 15.4 </a:t>
            </a:r>
            <a:r>
              <a:rPr lang="en-US" sz="1200" dirty="0" smtClean="0">
                <a:latin typeface="Times New Roman"/>
                <a:ea typeface="Times New Roman"/>
                <a:cs typeface="Times New Roman"/>
                <a:sym typeface="Times New Roman"/>
              </a:rPr>
              <a:t>MPa ,MXene/m-MWCNT </a:t>
            </a: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= 16 </a:t>
            </a:r>
            <a:r>
              <a:rPr lang="en-US" sz="1200" dirty="0" smtClean="0">
                <a:latin typeface="Times New Roman"/>
                <a:ea typeface="Times New Roman"/>
                <a:cs typeface="Times New Roman"/>
                <a:sym typeface="Times New Roman"/>
              </a:rPr>
              <a:t>MPa and Ecoflex </a:t>
            </a:r>
            <a:r>
              <a:rPr lang="en-US" sz="1200" dirty="0">
                <a:latin typeface="Times New Roman"/>
                <a:ea typeface="Times New Roman"/>
                <a:cs typeface="Times New Roman"/>
                <a:sym typeface="Times New Roman"/>
              </a:rPr>
              <a:t>= 9.7 MPa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</a:pP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•"/>
            </a:pPr>
            <a:r>
              <a:rPr lang="x-none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also performed real-time testing of human motion (Finger</a:t>
            </a:r>
            <a:r>
              <a:rPr lang="x-none" sz="1200" dirty="0" smtClean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x-none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knee) where the sensor displayed good output  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095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095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7"/>
          <p:cNvSpPr/>
          <p:nvPr/>
        </p:nvSpPr>
        <p:spPr>
          <a:xfrm>
            <a:off x="1776461" y="405542"/>
            <a:ext cx="3567600" cy="5043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x-none" sz="28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8"/>
          <p:cNvSpPr txBox="1">
            <a:spLocks noGrp="1"/>
          </p:cNvSpPr>
          <p:nvPr>
            <p:ph type="title"/>
          </p:nvPr>
        </p:nvSpPr>
        <p:spPr>
          <a:xfrm>
            <a:off x="233775" y="1007587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x-none" sz="2400"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  <a:endParaRPr/>
          </a:p>
        </p:txBody>
      </p:sp>
      <p:sp>
        <p:nvSpPr>
          <p:cNvPr id="283" name="Google Shape;283;p18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4" name="Google Shape;284;p18"/>
          <p:cNvSpPr txBox="1"/>
          <p:nvPr/>
        </p:nvSpPr>
        <p:spPr>
          <a:xfrm>
            <a:off x="233775" y="1747157"/>
            <a:ext cx="6322146" cy="3077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Gogotsi, Y. and B. Anasori, </a:t>
            </a:r>
            <a:r>
              <a:rPr lang="x-none" sz="1200" b="0" i="1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Rise of MXenes.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ACS Nano, 2019. </a:t>
            </a:r>
            <a:r>
              <a:rPr lang="x-none" sz="12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(8): p. 8491-8494.</a:t>
            </a:r>
            <a:endParaRPr sz="12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Aakyiir, M., et al., </a:t>
            </a:r>
            <a:r>
              <a:rPr lang="x-none" sz="1200" b="0" i="1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Elastomer nanocomposites containing MXene for mechanical robustness and electrical and thermal conductivity.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Nanotechnology, 2020. </a:t>
            </a:r>
            <a:r>
              <a:rPr lang="x-none" sz="12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31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(31): p. 315715.</a:t>
            </a:r>
            <a:endParaRPr sz="12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Naguib, M., et al., </a:t>
            </a:r>
            <a:r>
              <a:rPr lang="x-none" sz="1200" b="0" i="1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25th Anniversary Article: MXenes: A New Family of Two-Dimensional Materials.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Advanced Materials, 2014. </a:t>
            </a:r>
            <a:r>
              <a:rPr lang="x-none" sz="12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26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(7): p. 992-1005. </a:t>
            </a:r>
            <a:endParaRPr dirty="0"/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Lu, Y., et al., </a:t>
            </a:r>
            <a:r>
              <a:rPr lang="x-none" sz="1200" b="0" i="1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Highly Stretchable, Elastic, and Sensitive MXene-Based Hydrogel for Flexible Strain and Pressure Sensors.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Research, 2020. </a:t>
            </a:r>
            <a:r>
              <a:rPr lang="x-none" sz="12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2020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p. 2038560.</a:t>
            </a:r>
            <a:endParaRPr dirty="0"/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Li, Q., et al., </a:t>
            </a:r>
            <a:r>
              <a:rPr lang="x-none" sz="1200" b="0" i="1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Flexible conductive MXene/cellulose nanocrystal coated nonwoven fabrics for tunable wearable strain/pressure sensors.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Journal of Materials Chemistry A, 2020. </a:t>
            </a:r>
            <a:r>
              <a:rPr lang="x-none" sz="12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r>
            <a:r>
              <a:rPr lang="x-none" sz="12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(40): p. 21131-21141. </a:t>
            </a:r>
            <a:endParaRPr sz="12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9"/>
          <p:cNvSpPr txBox="1">
            <a:spLocks noGrp="1"/>
          </p:cNvSpPr>
          <p:nvPr>
            <p:ph type="title"/>
          </p:nvPr>
        </p:nvSpPr>
        <p:spPr>
          <a:xfrm>
            <a:off x="259179" y="1608990"/>
            <a:ext cx="2885345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x-none"/>
              <a:t>Thank you</a:t>
            </a:r>
            <a:br>
              <a:rPr lang="x-none"/>
            </a:br>
            <a:r>
              <a:rPr lang="x-none"/>
              <a:t/>
            </a:r>
            <a:br>
              <a:rPr lang="x-none"/>
            </a:br>
            <a:r>
              <a:rPr lang="x-none"/>
              <a:t>Any questions 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2604890" y="151263"/>
            <a:ext cx="2204710" cy="39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2800"/>
              <a:buNone/>
            </a:pPr>
            <a:r>
              <a:rPr lang="x-none" sz="2400" b="1" dirty="0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" name="Google Shape;48;p3"/>
          <p:cNvGrpSpPr/>
          <p:nvPr/>
        </p:nvGrpSpPr>
        <p:grpSpPr>
          <a:xfrm>
            <a:off x="2062066" y="728770"/>
            <a:ext cx="3169402" cy="825544"/>
            <a:chOff x="765216" y="1496470"/>
            <a:chExt cx="3169402" cy="825544"/>
          </a:xfrm>
        </p:grpSpPr>
        <p:sp>
          <p:nvSpPr>
            <p:cNvPr id="49" name="Google Shape;49;p3"/>
            <p:cNvSpPr/>
            <p:nvPr/>
          </p:nvSpPr>
          <p:spPr>
            <a:xfrm>
              <a:off x="765216" y="1496470"/>
              <a:ext cx="3169402" cy="82554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3"/>
            <p:cNvSpPr txBox="1"/>
            <p:nvPr/>
          </p:nvSpPr>
          <p:spPr>
            <a:xfrm>
              <a:off x="1027918" y="1639551"/>
              <a:ext cx="2643998" cy="3821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12700" rIns="0" bIns="0" anchor="t" anchorCtr="0">
              <a:spAutoFit/>
            </a:bodyPr>
            <a:lstStyle/>
            <a:p>
              <a:pPr marL="1270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x-none" sz="2400" b="0" i="0" u="none" strike="noStrike" cap="none">
                  <a:solidFill>
                    <a:srgbClr val="20202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Flexible strain sensor</a:t>
              </a:r>
              <a:endPara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52" name="Google Shape;52;p3" descr="Sensitive Strain Sensor Can Detect Weight Of Feather | Printed Electronics  Now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9" y="1943412"/>
            <a:ext cx="3473467" cy="27770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904535" y="1966309"/>
            <a:ext cx="2429957" cy="710214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12066" lvl="0" algn="just">
              <a:buSzPts val="1600"/>
            </a:pPr>
            <a:r>
              <a:rPr lang="en-US" sz="1200" dirty="0">
                <a:solidFill>
                  <a:srgbClr val="20202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Sensing device made of conductive flexible composite materials</a:t>
            </a:r>
            <a:endParaRPr lang="en-US"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48039" y="2976830"/>
            <a:ext cx="2429957" cy="710214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12066" marR="5080" lvl="0" algn="just">
              <a:buSzPts val="1600"/>
            </a:pPr>
            <a:r>
              <a:rPr lang="en-US" sz="1200" dirty="0">
                <a:solidFill>
                  <a:srgbClr val="20202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Capable of converting mechanically  independent variables (stretching, bending,  torsion) into electrical signal.</a:t>
            </a:r>
            <a:endParaRPr lang="en-US"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48040" y="4010248"/>
            <a:ext cx="2429957" cy="710214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12066" marR="5080" lvl="0" algn="just">
              <a:buSzPts val="1600"/>
            </a:pPr>
            <a:r>
              <a:rPr lang="en-US" sz="1200" dirty="0">
                <a:solidFill>
                  <a:srgbClr val="20202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Having excellent properties such as large  stretchability, high gauge factor and wide range of strain sensing.</a:t>
            </a:r>
            <a:endParaRPr lang="en-US"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Google Shape;61;p4"/>
          <p:cNvSpPr txBox="1"/>
          <p:nvPr/>
        </p:nvSpPr>
        <p:spPr>
          <a:xfrm>
            <a:off x="92131" y="2012157"/>
            <a:ext cx="3695752" cy="3002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❑"/>
            </a:pPr>
            <a:r>
              <a:rPr lang="x-none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Flexible in nature</a:t>
            </a:r>
            <a:endParaRPr/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❑"/>
            </a:pPr>
            <a:r>
              <a:rPr lang="x-none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Excellent signal transduction</a:t>
            </a:r>
            <a:endParaRPr/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❑"/>
            </a:pPr>
            <a:r>
              <a:rPr lang="x-none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Fast response to stimuli</a:t>
            </a:r>
            <a:endParaRPr/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❑"/>
            </a:pPr>
            <a:r>
              <a:rPr lang="x-none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Lightweight and smaller in size</a:t>
            </a:r>
            <a:endParaRPr/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❑"/>
            </a:pPr>
            <a:r>
              <a:rPr lang="x-none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 power consumption 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❑"/>
            </a:pPr>
            <a:r>
              <a:rPr lang="x-none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Applied to curved and complex structure profiles</a:t>
            </a:r>
            <a:endParaRPr/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❑"/>
            </a:pPr>
            <a:r>
              <a:rPr lang="x-none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Suitable for biocompatible applications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62" name="Google Shape;62;p4"/>
          <p:cNvGrpSpPr/>
          <p:nvPr/>
        </p:nvGrpSpPr>
        <p:grpSpPr>
          <a:xfrm>
            <a:off x="2073258" y="1768"/>
            <a:ext cx="4033272" cy="825544"/>
            <a:chOff x="765216" y="1496470"/>
            <a:chExt cx="3169402" cy="825544"/>
          </a:xfrm>
        </p:grpSpPr>
        <p:sp>
          <p:nvSpPr>
            <p:cNvPr id="63" name="Google Shape;63;p4"/>
            <p:cNvSpPr/>
            <p:nvPr/>
          </p:nvSpPr>
          <p:spPr>
            <a:xfrm>
              <a:off x="765216" y="1496470"/>
              <a:ext cx="3169402" cy="82554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4"/>
            <p:cNvSpPr txBox="1"/>
            <p:nvPr/>
          </p:nvSpPr>
          <p:spPr>
            <a:xfrm>
              <a:off x="1027918" y="1639551"/>
              <a:ext cx="2906700" cy="3821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12700" rIns="0" bIns="0" anchor="t" anchorCtr="0">
              <a:spAutoFit/>
            </a:bodyPr>
            <a:lstStyle/>
            <a:p>
              <a:pPr marL="1270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x-none" sz="2400" b="1" i="0" u="none" strike="noStrike" cap="none">
                  <a:solidFill>
                    <a:srgbClr val="202020"/>
                  </a:solidFill>
                  <a:latin typeface="Arial"/>
                  <a:ea typeface="Arial"/>
                  <a:cs typeface="Arial"/>
                  <a:sym typeface="Arial"/>
                </a:rPr>
                <a:t>Why Flexible Sensor ?</a:t>
              </a:r>
              <a:endParaRPr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5" name="Google Shape;6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8440" y="2018470"/>
            <a:ext cx="2395904" cy="1694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4"/>
          <p:cNvPicPr preferRelativeResize="0"/>
          <p:nvPr/>
        </p:nvPicPr>
        <p:blipFill rotWithShape="1">
          <a:blip r:embed="rId5">
            <a:alphaModFix/>
          </a:blip>
          <a:srcRect l="9299" t="-5147" r="9302" b="7716"/>
          <a:stretch/>
        </p:blipFill>
        <p:spPr>
          <a:xfrm>
            <a:off x="4089894" y="3658808"/>
            <a:ext cx="2362600" cy="148469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4"/>
          <p:cNvSpPr txBox="1"/>
          <p:nvPr/>
        </p:nvSpPr>
        <p:spPr>
          <a:xfrm>
            <a:off x="195012" y="754842"/>
            <a:ext cx="6467975" cy="10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400" b="0" i="0" u="none" strike="noStrike" cap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Traditionally, conventional silicon complementary metal–oxide semiconductor-based sensors have excellent properties, such as high sensitivity, but </a:t>
            </a:r>
            <a:r>
              <a:rPr lang="x-none" sz="1400" b="1" i="0" u="sng" strike="noStrike" cap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rigid and fragile nature </a:t>
            </a:r>
            <a:r>
              <a:rPr lang="x-none" sz="1400" b="0" i="0" u="none" strike="noStrike" cap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dramatically </a:t>
            </a:r>
            <a:r>
              <a:rPr lang="x-none" sz="1400" b="1" i="0" u="sng" strike="noStrike" cap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hinder</a:t>
            </a:r>
            <a:r>
              <a:rPr lang="x-none" sz="1400" b="0" i="0" u="none" strike="noStrike" cap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their applications in portable and implantable devices</a:t>
            </a:r>
            <a:endParaRPr sz="1400" b="0" i="0" u="none" strike="noStrike" cap="none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Google Shape;73;p5"/>
          <p:cNvSpPr/>
          <p:nvPr/>
        </p:nvSpPr>
        <p:spPr>
          <a:xfrm>
            <a:off x="92131" y="1180800"/>
            <a:ext cx="3764827" cy="367921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5"/>
          <p:cNvSpPr txBox="1">
            <a:spLocks noGrp="1"/>
          </p:cNvSpPr>
          <p:nvPr>
            <p:ph type="title"/>
          </p:nvPr>
        </p:nvSpPr>
        <p:spPr>
          <a:xfrm>
            <a:off x="2004848" y="176460"/>
            <a:ext cx="4349496" cy="39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2800"/>
              <a:buNone/>
            </a:pPr>
            <a:r>
              <a:rPr lang="x-none" sz="2400" b="1">
                <a:solidFill>
                  <a:srgbClr val="202020"/>
                </a:solidFill>
                <a:latin typeface="Arial"/>
                <a:ea typeface="Arial"/>
                <a:cs typeface="Arial"/>
                <a:sym typeface="Arial"/>
              </a:rPr>
              <a:t>Applications Flexible Sensors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5"/>
          <p:cNvSpPr txBox="1"/>
          <p:nvPr/>
        </p:nvSpPr>
        <p:spPr>
          <a:xfrm>
            <a:off x="3905399" y="1531363"/>
            <a:ext cx="2860470" cy="2584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325" rIns="0" bIns="0" anchor="t" anchorCtr="0">
            <a:spAutoFit/>
          </a:bodyPr>
          <a:lstStyle/>
          <a:p>
            <a:pPr marL="299085" marR="0" lvl="0" indent="-287019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⮚"/>
            </a:pPr>
            <a:r>
              <a:rPr lang="x-none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Artificial intelligence (Robots, IoT)</a:t>
            </a:r>
            <a:endParaRPr/>
          </a:p>
          <a:p>
            <a:pPr marL="299085" marR="0" lvl="0" indent="-287019" algn="l" rtl="0">
              <a:lnSpc>
                <a:spcPct val="200000"/>
              </a:lnSpc>
              <a:spcBef>
                <a:spcPts val="10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⮚"/>
            </a:pPr>
            <a:r>
              <a:rPr lang="x-none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Human-machine interaction </a:t>
            </a:r>
            <a:endParaRPr/>
          </a:p>
          <a:p>
            <a:pPr marL="299085" marR="0" lvl="0" indent="-287019" algn="l" rtl="0">
              <a:lnSpc>
                <a:spcPct val="200000"/>
              </a:lnSpc>
              <a:spcBef>
                <a:spcPts val="10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⮚"/>
            </a:pPr>
            <a:r>
              <a:rPr lang="x-none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Wearable electronics</a:t>
            </a:r>
            <a:endParaRPr/>
          </a:p>
          <a:p>
            <a:pPr marL="299085" marR="0" lvl="0" indent="-287019" algn="l" rtl="0">
              <a:lnSpc>
                <a:spcPct val="200000"/>
              </a:lnSpc>
              <a:spcBef>
                <a:spcPts val="10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⮚"/>
            </a:pPr>
            <a:r>
              <a:rPr lang="x-none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Smart textiles </a:t>
            </a:r>
            <a:endParaRPr/>
          </a:p>
          <a:p>
            <a:pPr marL="299085" marR="0" lvl="0" indent="-287019" algn="l" rtl="0">
              <a:lnSpc>
                <a:spcPct val="200000"/>
              </a:lnSpc>
              <a:spcBef>
                <a:spcPts val="10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⮚"/>
            </a:pPr>
            <a:r>
              <a:rPr lang="x-none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Biomedical devices: human-health monitoring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1" name="Google Shape;81;p6"/>
          <p:cNvGrpSpPr/>
          <p:nvPr/>
        </p:nvGrpSpPr>
        <p:grpSpPr>
          <a:xfrm>
            <a:off x="202703" y="777360"/>
            <a:ext cx="2927985" cy="4161827"/>
            <a:chOff x="0" y="1079613"/>
            <a:chExt cx="2927985" cy="4063887"/>
          </a:xfrm>
        </p:grpSpPr>
        <p:sp>
          <p:nvSpPr>
            <p:cNvPr id="82" name="Google Shape;82;p6"/>
            <p:cNvSpPr/>
            <p:nvPr/>
          </p:nvSpPr>
          <p:spPr>
            <a:xfrm>
              <a:off x="1214521" y="1079613"/>
              <a:ext cx="712252" cy="659380"/>
            </a:xfrm>
            <a:custGeom>
              <a:avLst/>
              <a:gdLst/>
              <a:ahLst/>
              <a:cxnLst/>
              <a:rect l="l" t="t" r="r" b="b"/>
              <a:pathLst>
                <a:path w="1177289" h="1177925" extrusionOk="0">
                  <a:moveTo>
                    <a:pt x="923518" y="611060"/>
                  </a:moveTo>
                  <a:lnTo>
                    <a:pt x="920775" y="566089"/>
                  </a:lnTo>
                  <a:lnTo>
                    <a:pt x="912723" y="522935"/>
                  </a:lnTo>
                  <a:lnTo>
                    <a:pt x="899642" y="481749"/>
                  </a:lnTo>
                  <a:lnTo>
                    <a:pt x="881811" y="442645"/>
                  </a:lnTo>
                  <a:lnTo>
                    <a:pt x="814781" y="509714"/>
                  </a:lnTo>
                  <a:lnTo>
                    <a:pt x="823468" y="533717"/>
                  </a:lnTo>
                  <a:lnTo>
                    <a:pt x="829487" y="558711"/>
                  </a:lnTo>
                  <a:lnTo>
                    <a:pt x="834148" y="611060"/>
                  </a:lnTo>
                  <a:lnTo>
                    <a:pt x="829805" y="659117"/>
                  </a:lnTo>
                  <a:lnTo>
                    <a:pt x="817295" y="704418"/>
                  </a:lnTo>
                  <a:lnTo>
                    <a:pt x="797407" y="746188"/>
                  </a:lnTo>
                  <a:lnTo>
                    <a:pt x="770890" y="783640"/>
                  </a:lnTo>
                  <a:lnTo>
                    <a:pt x="738517" y="816025"/>
                  </a:lnTo>
                  <a:lnTo>
                    <a:pt x="701078" y="842556"/>
                  </a:lnTo>
                  <a:lnTo>
                    <a:pt x="659333" y="862469"/>
                  </a:lnTo>
                  <a:lnTo>
                    <a:pt x="614057" y="874979"/>
                  </a:lnTo>
                  <a:lnTo>
                    <a:pt x="566026" y="879322"/>
                  </a:lnTo>
                  <a:lnTo>
                    <a:pt x="517994" y="874979"/>
                  </a:lnTo>
                  <a:lnTo>
                    <a:pt x="472719" y="862469"/>
                  </a:lnTo>
                  <a:lnTo>
                    <a:pt x="430974" y="842556"/>
                  </a:lnTo>
                  <a:lnTo>
                    <a:pt x="393534" y="816025"/>
                  </a:lnTo>
                  <a:lnTo>
                    <a:pt x="361162" y="783640"/>
                  </a:lnTo>
                  <a:lnTo>
                    <a:pt x="334645" y="746188"/>
                  </a:lnTo>
                  <a:lnTo>
                    <a:pt x="314756" y="704418"/>
                  </a:lnTo>
                  <a:lnTo>
                    <a:pt x="302247" y="659117"/>
                  </a:lnTo>
                  <a:lnTo>
                    <a:pt x="297903" y="611060"/>
                  </a:lnTo>
                  <a:lnTo>
                    <a:pt x="302247" y="562991"/>
                  </a:lnTo>
                  <a:lnTo>
                    <a:pt x="314756" y="517690"/>
                  </a:lnTo>
                  <a:lnTo>
                    <a:pt x="334645" y="475932"/>
                  </a:lnTo>
                  <a:lnTo>
                    <a:pt x="361162" y="438467"/>
                  </a:lnTo>
                  <a:lnTo>
                    <a:pt x="393534" y="406082"/>
                  </a:lnTo>
                  <a:lnTo>
                    <a:pt x="430974" y="379552"/>
                  </a:lnTo>
                  <a:lnTo>
                    <a:pt x="472719" y="359638"/>
                  </a:lnTo>
                  <a:lnTo>
                    <a:pt x="517994" y="347129"/>
                  </a:lnTo>
                  <a:lnTo>
                    <a:pt x="566026" y="342785"/>
                  </a:lnTo>
                  <a:lnTo>
                    <a:pt x="592531" y="344144"/>
                  </a:lnTo>
                  <a:lnTo>
                    <a:pt x="643318" y="354101"/>
                  </a:lnTo>
                  <a:lnTo>
                    <a:pt x="667321" y="362165"/>
                  </a:lnTo>
                  <a:lnTo>
                    <a:pt x="734339" y="295097"/>
                  </a:lnTo>
                  <a:lnTo>
                    <a:pt x="695261" y="277253"/>
                  </a:lnTo>
                  <a:lnTo>
                    <a:pt x="654100" y="264172"/>
                  </a:lnTo>
                  <a:lnTo>
                    <a:pt x="610971" y="256120"/>
                  </a:lnTo>
                  <a:lnTo>
                    <a:pt x="566026" y="253365"/>
                  </a:lnTo>
                  <a:lnTo>
                    <a:pt x="517690" y="256654"/>
                  </a:lnTo>
                  <a:lnTo>
                    <a:pt x="471271" y="266204"/>
                  </a:lnTo>
                  <a:lnTo>
                    <a:pt x="427215" y="281597"/>
                  </a:lnTo>
                  <a:lnTo>
                    <a:pt x="385953" y="302387"/>
                  </a:lnTo>
                  <a:lnTo>
                    <a:pt x="347916" y="328142"/>
                  </a:lnTo>
                  <a:lnTo>
                    <a:pt x="313550" y="358432"/>
                  </a:lnTo>
                  <a:lnTo>
                    <a:pt x="283273" y="392836"/>
                  </a:lnTo>
                  <a:lnTo>
                    <a:pt x="257517" y="430885"/>
                  </a:lnTo>
                  <a:lnTo>
                    <a:pt x="236740" y="472173"/>
                  </a:lnTo>
                  <a:lnTo>
                    <a:pt x="221361" y="516255"/>
                  </a:lnTo>
                  <a:lnTo>
                    <a:pt x="211810" y="562686"/>
                  </a:lnTo>
                  <a:lnTo>
                    <a:pt x="208534" y="611060"/>
                  </a:lnTo>
                  <a:lnTo>
                    <a:pt x="211810" y="659422"/>
                  </a:lnTo>
                  <a:lnTo>
                    <a:pt x="221361" y="705866"/>
                  </a:lnTo>
                  <a:lnTo>
                    <a:pt x="236740" y="749935"/>
                  </a:lnTo>
                  <a:lnTo>
                    <a:pt x="257517" y="791222"/>
                  </a:lnTo>
                  <a:lnTo>
                    <a:pt x="283273" y="829284"/>
                  </a:lnTo>
                  <a:lnTo>
                    <a:pt x="313550" y="863676"/>
                  </a:lnTo>
                  <a:lnTo>
                    <a:pt x="347916" y="893965"/>
                  </a:lnTo>
                  <a:lnTo>
                    <a:pt x="385953" y="919734"/>
                  </a:lnTo>
                  <a:lnTo>
                    <a:pt x="427215" y="940523"/>
                  </a:lnTo>
                  <a:lnTo>
                    <a:pt x="471271" y="955916"/>
                  </a:lnTo>
                  <a:lnTo>
                    <a:pt x="517690" y="965466"/>
                  </a:lnTo>
                  <a:lnTo>
                    <a:pt x="566026" y="968743"/>
                  </a:lnTo>
                  <a:lnTo>
                    <a:pt x="614362" y="965466"/>
                  </a:lnTo>
                  <a:lnTo>
                    <a:pt x="660781" y="955916"/>
                  </a:lnTo>
                  <a:lnTo>
                    <a:pt x="704837" y="940523"/>
                  </a:lnTo>
                  <a:lnTo>
                    <a:pt x="746099" y="919734"/>
                  </a:lnTo>
                  <a:lnTo>
                    <a:pt x="784136" y="893965"/>
                  </a:lnTo>
                  <a:lnTo>
                    <a:pt x="818502" y="863676"/>
                  </a:lnTo>
                  <a:lnTo>
                    <a:pt x="848779" y="829284"/>
                  </a:lnTo>
                  <a:lnTo>
                    <a:pt x="874534" y="791222"/>
                  </a:lnTo>
                  <a:lnTo>
                    <a:pt x="895311" y="749935"/>
                  </a:lnTo>
                  <a:lnTo>
                    <a:pt x="910691" y="705866"/>
                  </a:lnTo>
                  <a:lnTo>
                    <a:pt x="920242" y="659422"/>
                  </a:lnTo>
                  <a:lnTo>
                    <a:pt x="923518" y="611060"/>
                  </a:lnTo>
                  <a:close/>
                </a:path>
                <a:path w="1177289" h="1177925" extrusionOk="0">
                  <a:moveTo>
                    <a:pt x="1132052" y="611060"/>
                  </a:moveTo>
                  <a:lnTo>
                    <a:pt x="1130084" y="563257"/>
                  </a:lnTo>
                  <a:lnTo>
                    <a:pt x="1124280" y="516775"/>
                  </a:lnTo>
                  <a:lnTo>
                    <a:pt x="1114742" y="471703"/>
                  </a:lnTo>
                  <a:lnTo>
                    <a:pt x="1101598" y="428129"/>
                  </a:lnTo>
                  <a:lnTo>
                    <a:pt x="1084986" y="386118"/>
                  </a:lnTo>
                  <a:lnTo>
                    <a:pt x="1065022" y="345770"/>
                  </a:lnTo>
                  <a:lnTo>
                    <a:pt x="1035240" y="375577"/>
                  </a:lnTo>
                  <a:lnTo>
                    <a:pt x="975652" y="368122"/>
                  </a:lnTo>
                  <a:lnTo>
                    <a:pt x="998639" y="412280"/>
                  </a:lnTo>
                  <a:lnTo>
                    <a:pt x="1017270" y="458787"/>
                  </a:lnTo>
                  <a:lnTo>
                    <a:pt x="1031100" y="507517"/>
                  </a:lnTo>
                  <a:lnTo>
                    <a:pt x="1039710" y="558317"/>
                  </a:lnTo>
                  <a:lnTo>
                    <a:pt x="1042682" y="611060"/>
                  </a:lnTo>
                  <a:lnTo>
                    <a:pt x="1040206" y="659638"/>
                  </a:lnTo>
                  <a:lnTo>
                    <a:pt x="1032954" y="706856"/>
                  </a:lnTo>
                  <a:lnTo>
                    <a:pt x="1021156" y="752475"/>
                  </a:lnTo>
                  <a:lnTo>
                    <a:pt x="1005065" y="796239"/>
                  </a:lnTo>
                  <a:lnTo>
                    <a:pt x="984935" y="837895"/>
                  </a:lnTo>
                  <a:lnTo>
                    <a:pt x="960983" y="877227"/>
                  </a:lnTo>
                  <a:lnTo>
                    <a:pt x="933488" y="913968"/>
                  </a:lnTo>
                  <a:lnTo>
                    <a:pt x="902665" y="947877"/>
                  </a:lnTo>
                  <a:lnTo>
                    <a:pt x="868768" y="978712"/>
                  </a:lnTo>
                  <a:lnTo>
                    <a:pt x="832053" y="1006233"/>
                  </a:lnTo>
                  <a:lnTo>
                    <a:pt x="792746" y="1030198"/>
                  </a:lnTo>
                  <a:lnTo>
                    <a:pt x="751103" y="1050340"/>
                  </a:lnTo>
                  <a:lnTo>
                    <a:pt x="707364" y="1066444"/>
                  </a:lnTo>
                  <a:lnTo>
                    <a:pt x="661771" y="1078242"/>
                  </a:lnTo>
                  <a:lnTo>
                    <a:pt x="614578" y="1085494"/>
                  </a:lnTo>
                  <a:lnTo>
                    <a:pt x="566026" y="1087970"/>
                  </a:lnTo>
                  <a:lnTo>
                    <a:pt x="517474" y="1085494"/>
                  </a:lnTo>
                  <a:lnTo>
                    <a:pt x="470281" y="1078242"/>
                  </a:lnTo>
                  <a:lnTo>
                    <a:pt x="424688" y="1066444"/>
                  </a:lnTo>
                  <a:lnTo>
                    <a:pt x="380949" y="1050340"/>
                  </a:lnTo>
                  <a:lnTo>
                    <a:pt x="339305" y="1030198"/>
                  </a:lnTo>
                  <a:lnTo>
                    <a:pt x="299999" y="1006233"/>
                  </a:lnTo>
                  <a:lnTo>
                    <a:pt x="263283" y="978712"/>
                  </a:lnTo>
                  <a:lnTo>
                    <a:pt x="229387" y="947877"/>
                  </a:lnTo>
                  <a:lnTo>
                    <a:pt x="198564" y="913968"/>
                  </a:lnTo>
                  <a:lnTo>
                    <a:pt x="171056" y="877227"/>
                  </a:lnTo>
                  <a:lnTo>
                    <a:pt x="147116" y="837895"/>
                  </a:lnTo>
                  <a:lnTo>
                    <a:pt x="126974" y="796239"/>
                  </a:lnTo>
                  <a:lnTo>
                    <a:pt x="110896" y="752475"/>
                  </a:lnTo>
                  <a:lnTo>
                    <a:pt x="99098" y="706856"/>
                  </a:lnTo>
                  <a:lnTo>
                    <a:pt x="91846" y="659638"/>
                  </a:lnTo>
                  <a:lnTo>
                    <a:pt x="89369" y="611060"/>
                  </a:lnTo>
                  <a:lnTo>
                    <a:pt x="91846" y="562470"/>
                  </a:lnTo>
                  <a:lnTo>
                    <a:pt x="99098" y="515251"/>
                  </a:lnTo>
                  <a:lnTo>
                    <a:pt x="110896" y="469633"/>
                  </a:lnTo>
                  <a:lnTo>
                    <a:pt x="126974" y="425881"/>
                  </a:lnTo>
                  <a:lnTo>
                    <a:pt x="147116" y="384213"/>
                  </a:lnTo>
                  <a:lnTo>
                    <a:pt x="171056" y="344881"/>
                  </a:lnTo>
                  <a:lnTo>
                    <a:pt x="198564" y="308140"/>
                  </a:lnTo>
                  <a:lnTo>
                    <a:pt x="229387" y="274231"/>
                  </a:lnTo>
                  <a:lnTo>
                    <a:pt x="263283" y="243395"/>
                  </a:lnTo>
                  <a:lnTo>
                    <a:pt x="299999" y="215874"/>
                  </a:lnTo>
                  <a:lnTo>
                    <a:pt x="339305" y="191922"/>
                  </a:lnTo>
                  <a:lnTo>
                    <a:pt x="380949" y="171767"/>
                  </a:lnTo>
                  <a:lnTo>
                    <a:pt x="424688" y="155676"/>
                  </a:lnTo>
                  <a:lnTo>
                    <a:pt x="470281" y="143865"/>
                  </a:lnTo>
                  <a:lnTo>
                    <a:pt x="517474" y="136613"/>
                  </a:lnTo>
                  <a:lnTo>
                    <a:pt x="566026" y="134137"/>
                  </a:lnTo>
                  <a:lnTo>
                    <a:pt x="618159" y="136969"/>
                  </a:lnTo>
                  <a:lnTo>
                    <a:pt x="668858" y="145300"/>
                  </a:lnTo>
                  <a:lnTo>
                    <a:pt x="717778" y="158927"/>
                  </a:lnTo>
                  <a:lnTo>
                    <a:pt x="764552" y="177634"/>
                  </a:lnTo>
                  <a:lnTo>
                    <a:pt x="808824" y="201206"/>
                  </a:lnTo>
                  <a:lnTo>
                    <a:pt x="801370" y="141592"/>
                  </a:lnTo>
                  <a:lnTo>
                    <a:pt x="832650" y="110286"/>
                  </a:lnTo>
                  <a:lnTo>
                    <a:pt x="791705" y="90944"/>
                  </a:lnTo>
                  <a:lnTo>
                    <a:pt x="749300" y="74739"/>
                  </a:lnTo>
                  <a:lnTo>
                    <a:pt x="705485" y="61849"/>
                  </a:lnTo>
                  <a:lnTo>
                    <a:pt x="660311" y="52438"/>
                  </a:lnTo>
                  <a:lnTo>
                    <a:pt x="613803" y="46672"/>
                  </a:lnTo>
                  <a:lnTo>
                    <a:pt x="566026" y="44716"/>
                  </a:lnTo>
                  <a:lnTo>
                    <a:pt x="517156" y="46786"/>
                  </a:lnTo>
                  <a:lnTo>
                    <a:pt x="469455" y="52908"/>
                  </a:lnTo>
                  <a:lnTo>
                    <a:pt x="423075" y="62903"/>
                  </a:lnTo>
                  <a:lnTo>
                    <a:pt x="378193" y="76593"/>
                  </a:lnTo>
                  <a:lnTo>
                    <a:pt x="334975" y="93827"/>
                  </a:lnTo>
                  <a:lnTo>
                    <a:pt x="293611" y="114414"/>
                  </a:lnTo>
                  <a:lnTo>
                    <a:pt x="254241" y="138201"/>
                  </a:lnTo>
                  <a:lnTo>
                    <a:pt x="217043" y="165011"/>
                  </a:lnTo>
                  <a:lnTo>
                    <a:pt x="182194" y="194665"/>
                  </a:lnTo>
                  <a:lnTo>
                    <a:pt x="149872" y="227025"/>
                  </a:lnTo>
                  <a:lnTo>
                    <a:pt x="120218" y="261886"/>
                  </a:lnTo>
                  <a:lnTo>
                    <a:pt x="93421" y="299097"/>
                  </a:lnTo>
                  <a:lnTo>
                    <a:pt x="69659" y="338493"/>
                  </a:lnTo>
                  <a:lnTo>
                    <a:pt x="49072" y="379882"/>
                  </a:lnTo>
                  <a:lnTo>
                    <a:pt x="31864" y="423125"/>
                  </a:lnTo>
                  <a:lnTo>
                    <a:pt x="18173" y="468020"/>
                  </a:lnTo>
                  <a:lnTo>
                    <a:pt x="8191" y="514426"/>
                  </a:lnTo>
                  <a:lnTo>
                    <a:pt x="2070" y="562165"/>
                  </a:lnTo>
                  <a:lnTo>
                    <a:pt x="0" y="611060"/>
                  </a:lnTo>
                  <a:lnTo>
                    <a:pt x="2070" y="659955"/>
                  </a:lnTo>
                  <a:lnTo>
                    <a:pt x="8191" y="707682"/>
                  </a:lnTo>
                  <a:lnTo>
                    <a:pt x="18173" y="754087"/>
                  </a:lnTo>
                  <a:lnTo>
                    <a:pt x="31864" y="798995"/>
                  </a:lnTo>
                  <a:lnTo>
                    <a:pt x="49072" y="842225"/>
                  </a:lnTo>
                  <a:lnTo>
                    <a:pt x="69659" y="883627"/>
                  </a:lnTo>
                  <a:lnTo>
                    <a:pt x="93421" y="923010"/>
                  </a:lnTo>
                  <a:lnTo>
                    <a:pt x="120218" y="960221"/>
                  </a:lnTo>
                  <a:lnTo>
                    <a:pt x="149872" y="995095"/>
                  </a:lnTo>
                  <a:lnTo>
                    <a:pt x="182194" y="1027442"/>
                  </a:lnTo>
                  <a:lnTo>
                    <a:pt x="217043" y="1057109"/>
                  </a:lnTo>
                  <a:lnTo>
                    <a:pt x="254241" y="1083919"/>
                  </a:lnTo>
                  <a:lnTo>
                    <a:pt x="293611" y="1107694"/>
                  </a:lnTo>
                  <a:lnTo>
                    <a:pt x="334975" y="1128293"/>
                  </a:lnTo>
                  <a:lnTo>
                    <a:pt x="378193" y="1145514"/>
                  </a:lnTo>
                  <a:lnTo>
                    <a:pt x="423075" y="1159205"/>
                  </a:lnTo>
                  <a:lnTo>
                    <a:pt x="469455" y="1169200"/>
                  </a:lnTo>
                  <a:lnTo>
                    <a:pt x="517156" y="1175321"/>
                  </a:lnTo>
                  <a:lnTo>
                    <a:pt x="566026" y="1177391"/>
                  </a:lnTo>
                  <a:lnTo>
                    <a:pt x="614895" y="1175321"/>
                  </a:lnTo>
                  <a:lnTo>
                    <a:pt x="662597" y="1169200"/>
                  </a:lnTo>
                  <a:lnTo>
                    <a:pt x="708977" y="1159205"/>
                  </a:lnTo>
                  <a:lnTo>
                    <a:pt x="753859" y="1145514"/>
                  </a:lnTo>
                  <a:lnTo>
                    <a:pt x="797064" y="1128293"/>
                  </a:lnTo>
                  <a:lnTo>
                    <a:pt x="838441" y="1107694"/>
                  </a:lnTo>
                  <a:lnTo>
                    <a:pt x="877811" y="1083919"/>
                  </a:lnTo>
                  <a:lnTo>
                    <a:pt x="915009" y="1057109"/>
                  </a:lnTo>
                  <a:lnTo>
                    <a:pt x="949845" y="1027442"/>
                  </a:lnTo>
                  <a:lnTo>
                    <a:pt x="982179" y="995095"/>
                  </a:lnTo>
                  <a:lnTo>
                    <a:pt x="1011834" y="960221"/>
                  </a:lnTo>
                  <a:lnTo>
                    <a:pt x="1038631" y="923010"/>
                  </a:lnTo>
                  <a:lnTo>
                    <a:pt x="1062393" y="883627"/>
                  </a:lnTo>
                  <a:lnTo>
                    <a:pt x="1082979" y="842225"/>
                  </a:lnTo>
                  <a:lnTo>
                    <a:pt x="1100188" y="798995"/>
                  </a:lnTo>
                  <a:lnTo>
                    <a:pt x="1113878" y="754087"/>
                  </a:lnTo>
                  <a:lnTo>
                    <a:pt x="1123861" y="707682"/>
                  </a:lnTo>
                  <a:lnTo>
                    <a:pt x="1129982" y="659955"/>
                  </a:lnTo>
                  <a:lnTo>
                    <a:pt x="1132052" y="611060"/>
                  </a:lnTo>
                  <a:close/>
                </a:path>
                <a:path w="1177289" h="1177925" extrusionOk="0">
                  <a:moveTo>
                    <a:pt x="1176743" y="149047"/>
                  </a:moveTo>
                  <a:lnTo>
                    <a:pt x="1042682" y="134137"/>
                  </a:lnTo>
                  <a:lnTo>
                    <a:pt x="1027785" y="0"/>
                  </a:lnTo>
                  <a:lnTo>
                    <a:pt x="863930" y="163944"/>
                  </a:lnTo>
                  <a:lnTo>
                    <a:pt x="872871" y="241439"/>
                  </a:lnTo>
                  <a:lnTo>
                    <a:pt x="634542" y="479907"/>
                  </a:lnTo>
                  <a:lnTo>
                    <a:pt x="601218" y="467055"/>
                  </a:lnTo>
                  <a:lnTo>
                    <a:pt x="564540" y="462013"/>
                  </a:lnTo>
                  <a:lnTo>
                    <a:pt x="517588" y="469646"/>
                  </a:lnTo>
                  <a:lnTo>
                    <a:pt x="476707" y="490867"/>
                  </a:lnTo>
                  <a:lnTo>
                    <a:pt x="444423" y="523189"/>
                  </a:lnTo>
                  <a:lnTo>
                    <a:pt x="423202" y="564083"/>
                  </a:lnTo>
                  <a:lnTo>
                    <a:pt x="415582" y="611060"/>
                  </a:lnTo>
                  <a:lnTo>
                    <a:pt x="423202" y="658037"/>
                  </a:lnTo>
                  <a:lnTo>
                    <a:pt x="444423" y="698931"/>
                  </a:lnTo>
                  <a:lnTo>
                    <a:pt x="476707" y="731240"/>
                  </a:lnTo>
                  <a:lnTo>
                    <a:pt x="517588" y="752462"/>
                  </a:lnTo>
                  <a:lnTo>
                    <a:pt x="564540" y="760095"/>
                  </a:lnTo>
                  <a:lnTo>
                    <a:pt x="611492" y="752462"/>
                  </a:lnTo>
                  <a:lnTo>
                    <a:pt x="652360" y="731240"/>
                  </a:lnTo>
                  <a:lnTo>
                    <a:pt x="684657" y="698931"/>
                  </a:lnTo>
                  <a:lnTo>
                    <a:pt x="705866" y="658037"/>
                  </a:lnTo>
                  <a:lnTo>
                    <a:pt x="713486" y="611060"/>
                  </a:lnTo>
                  <a:lnTo>
                    <a:pt x="709206" y="575106"/>
                  </a:lnTo>
                  <a:lnTo>
                    <a:pt x="697103" y="542493"/>
                  </a:lnTo>
                  <a:lnTo>
                    <a:pt x="935431" y="304038"/>
                  </a:lnTo>
                  <a:lnTo>
                    <a:pt x="1012888" y="312978"/>
                  </a:lnTo>
                  <a:lnTo>
                    <a:pt x="1176743" y="1490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6"/>
            <p:cNvSpPr/>
            <p:nvPr/>
          </p:nvSpPr>
          <p:spPr>
            <a:xfrm>
              <a:off x="0" y="1782938"/>
              <a:ext cx="2927985" cy="3360562"/>
            </a:xfrm>
            <a:prstGeom prst="round2DiagRect">
              <a:avLst>
                <a:gd name="adj1" fmla="val 16667"/>
                <a:gd name="adj2" fmla="val 0"/>
              </a:avLst>
            </a:prstGeom>
            <a:gradFill>
              <a:gsLst>
                <a:gs pos="0">
                  <a:srgbClr val="DCECD5"/>
                </a:gs>
                <a:gs pos="100000">
                  <a:srgbClr val="93BC81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x-none" sz="1400" b="0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The aim of this work</a:t>
              </a:r>
              <a:r>
                <a:rPr lang="x-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</a:t>
              </a:r>
              <a:r>
                <a:rPr lang="x-none" sz="1400" b="0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is to p</a:t>
              </a:r>
              <a:r>
                <a:rPr lang="x-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repare </a:t>
              </a:r>
              <a:r>
                <a:rPr lang="x-none" sz="1400" b="0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highly flexible strain sensor based elastomer (Ecoflex</a:t>
              </a:r>
              <a:r>
                <a:rPr lang="x-none" sz="1400" b="0" i="0" u="none" strike="noStrike" cap="none" dirty="0" smtClean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)</a:t>
              </a:r>
              <a:r>
                <a:rPr lang="en-US" sz="1400" b="0" i="0" u="none" strike="noStrike" cap="none" dirty="0" smtClean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,</a:t>
              </a:r>
              <a:r>
                <a:rPr lang="x-none" sz="1400" b="0" i="0" u="none" strike="noStrike" cap="none" dirty="0" smtClean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</a:t>
              </a:r>
              <a:r>
                <a:rPr lang="x-none" sz="1400" b="0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MXene (2D material) with MWCNTs (1D material) conductive material to form 3D conductive network with the elastomeric matrix.</a:t>
              </a:r>
              <a:endParaRPr dirty="0"/>
            </a:p>
            <a:p>
              <a:pPr marL="285750" marR="0" lvl="0" indent="-28575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Noto Sans Symbols"/>
                <a:buChar char="▪"/>
              </a:pPr>
              <a:r>
                <a:rPr lang="x-none" sz="1400" b="0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High sensitivity</a:t>
              </a:r>
              <a:endParaRPr dirty="0"/>
            </a:p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285750" marR="0" lvl="0" indent="-28575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Noto Sans Symbols"/>
                <a:buChar char="▪"/>
              </a:pPr>
              <a:r>
                <a:rPr lang="x-none" sz="1400" b="0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Wider sensing range</a:t>
              </a:r>
              <a:endParaRPr dirty="0"/>
            </a:p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285750" marR="0" lvl="0" indent="-28575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Noto Sans Symbols"/>
                <a:buChar char="▪"/>
              </a:pPr>
              <a:r>
                <a:rPr lang="x-none" sz="1400" b="0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Good cycling stability</a:t>
              </a:r>
              <a:endParaRPr dirty="0"/>
            </a:p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285750" marR="0" lvl="0" indent="-28575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Noto Sans Symbols"/>
                <a:buChar char="▪"/>
              </a:pPr>
              <a:r>
                <a:rPr lang="x-none" sz="1400" b="0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High resolution and fast response time</a:t>
              </a:r>
              <a:endParaRPr sz="1400" b="0" i="0" u="none" strike="noStrike" cap="none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84" name="Google Shape;84;p6"/>
          <p:cNvGrpSpPr/>
          <p:nvPr/>
        </p:nvGrpSpPr>
        <p:grpSpPr>
          <a:xfrm>
            <a:off x="3243955" y="675790"/>
            <a:ext cx="1988000" cy="4071162"/>
            <a:chOff x="3400429" y="857249"/>
            <a:chExt cx="1988000" cy="4071162"/>
          </a:xfrm>
        </p:grpSpPr>
        <p:pic>
          <p:nvPicPr>
            <p:cNvPr id="85" name="Google Shape;85;p6" descr="Presentation with checklist with solid fill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4029" y="857249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6" name="Google Shape;86;p6"/>
            <p:cNvGrpSpPr/>
            <p:nvPr/>
          </p:nvGrpSpPr>
          <p:grpSpPr>
            <a:xfrm>
              <a:off x="3400429" y="1886760"/>
              <a:ext cx="327027" cy="3041651"/>
              <a:chOff x="3400429" y="1886760"/>
              <a:chExt cx="327027" cy="3041651"/>
            </a:xfrm>
          </p:grpSpPr>
          <p:grpSp>
            <p:nvGrpSpPr>
              <p:cNvPr id="87" name="Google Shape;87;p6"/>
              <p:cNvGrpSpPr/>
              <p:nvPr/>
            </p:nvGrpSpPr>
            <p:grpSpPr>
              <a:xfrm>
                <a:off x="3400431" y="1886760"/>
                <a:ext cx="327025" cy="327660"/>
                <a:chOff x="4409171" y="3033122"/>
                <a:chExt cx="327025" cy="327660"/>
              </a:xfrm>
            </p:grpSpPr>
            <p:sp>
              <p:nvSpPr>
                <p:cNvPr id="88" name="Google Shape;88;p6"/>
                <p:cNvSpPr/>
                <p:nvPr/>
              </p:nvSpPr>
              <p:spPr>
                <a:xfrm>
                  <a:off x="4409171" y="3033122"/>
                  <a:ext cx="327025" cy="327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025" h="327660" extrusionOk="0">
                      <a:moveTo>
                        <a:pt x="163646" y="0"/>
                      </a:moveTo>
                      <a:lnTo>
                        <a:pt x="163517" y="0"/>
                      </a:lnTo>
                      <a:lnTo>
                        <a:pt x="120058" y="5826"/>
                      </a:lnTo>
                      <a:lnTo>
                        <a:pt x="81004" y="22303"/>
                      </a:lnTo>
                      <a:lnTo>
                        <a:pt x="47912" y="47869"/>
                      </a:lnTo>
                      <a:lnTo>
                        <a:pt x="22341" y="80966"/>
                      </a:lnTo>
                      <a:lnTo>
                        <a:pt x="5851" y="120034"/>
                      </a:lnTo>
                      <a:lnTo>
                        <a:pt x="0" y="163510"/>
                      </a:lnTo>
                      <a:lnTo>
                        <a:pt x="5825" y="206997"/>
                      </a:lnTo>
                      <a:lnTo>
                        <a:pt x="22292" y="246074"/>
                      </a:lnTo>
                      <a:lnTo>
                        <a:pt x="47844" y="279184"/>
                      </a:lnTo>
                      <a:lnTo>
                        <a:pt x="80921" y="304768"/>
                      </a:lnTo>
                      <a:lnTo>
                        <a:pt x="119967" y="321267"/>
                      </a:lnTo>
                      <a:lnTo>
                        <a:pt x="163424" y="327122"/>
                      </a:lnTo>
                      <a:lnTo>
                        <a:pt x="206881" y="321293"/>
                      </a:lnTo>
                      <a:lnTo>
                        <a:pt x="213438" y="318526"/>
                      </a:lnTo>
                      <a:lnTo>
                        <a:pt x="163517" y="318526"/>
                      </a:lnTo>
                      <a:lnTo>
                        <a:pt x="114563" y="310628"/>
                      </a:lnTo>
                      <a:lnTo>
                        <a:pt x="72043" y="288644"/>
                      </a:lnTo>
                      <a:lnTo>
                        <a:pt x="38508" y="255110"/>
                      </a:lnTo>
                      <a:lnTo>
                        <a:pt x="16510" y="212579"/>
                      </a:lnTo>
                      <a:lnTo>
                        <a:pt x="8601" y="163607"/>
                      </a:lnTo>
                      <a:lnTo>
                        <a:pt x="16480" y="114625"/>
                      </a:lnTo>
                      <a:lnTo>
                        <a:pt x="38452" y="72084"/>
                      </a:lnTo>
                      <a:lnTo>
                        <a:pt x="71967" y="38533"/>
                      </a:lnTo>
                      <a:lnTo>
                        <a:pt x="114475" y="16523"/>
                      </a:lnTo>
                      <a:lnTo>
                        <a:pt x="163423" y="8606"/>
                      </a:lnTo>
                      <a:lnTo>
                        <a:pt x="213574" y="8606"/>
                      </a:lnTo>
                      <a:lnTo>
                        <a:pt x="207076" y="5858"/>
                      </a:lnTo>
                      <a:lnTo>
                        <a:pt x="163646" y="0"/>
                      </a:lnTo>
                      <a:close/>
                    </a:path>
                    <a:path w="327025" h="327660" extrusionOk="0">
                      <a:moveTo>
                        <a:pt x="213574" y="8606"/>
                      </a:moveTo>
                      <a:lnTo>
                        <a:pt x="163423" y="8606"/>
                      </a:lnTo>
                      <a:lnTo>
                        <a:pt x="212376" y="16486"/>
                      </a:lnTo>
                      <a:lnTo>
                        <a:pt x="254894" y="38470"/>
                      </a:lnTo>
                      <a:lnTo>
                        <a:pt x="288427" y="72003"/>
                      </a:lnTo>
                      <a:lnTo>
                        <a:pt x="310426" y="114534"/>
                      </a:lnTo>
                      <a:lnTo>
                        <a:pt x="318340" y="163510"/>
                      </a:lnTo>
                      <a:lnTo>
                        <a:pt x="310417" y="212518"/>
                      </a:lnTo>
                      <a:lnTo>
                        <a:pt x="288429" y="255031"/>
                      </a:lnTo>
                      <a:lnTo>
                        <a:pt x="254921" y="288566"/>
                      </a:lnTo>
                      <a:lnTo>
                        <a:pt x="212436" y="310579"/>
                      </a:lnTo>
                      <a:lnTo>
                        <a:pt x="163517" y="318526"/>
                      </a:lnTo>
                      <a:lnTo>
                        <a:pt x="213438" y="318526"/>
                      </a:lnTo>
                      <a:lnTo>
                        <a:pt x="279025" y="279251"/>
                      </a:lnTo>
                      <a:lnTo>
                        <a:pt x="304595" y="246155"/>
                      </a:lnTo>
                      <a:lnTo>
                        <a:pt x="321086" y="207088"/>
                      </a:lnTo>
                      <a:lnTo>
                        <a:pt x="326941" y="163607"/>
                      </a:lnTo>
                      <a:lnTo>
                        <a:pt x="321124" y="120095"/>
                      </a:lnTo>
                      <a:lnTo>
                        <a:pt x="304673" y="81035"/>
                      </a:lnTo>
                      <a:lnTo>
                        <a:pt x="279145" y="47935"/>
                      </a:lnTo>
                      <a:lnTo>
                        <a:pt x="246094" y="22356"/>
                      </a:lnTo>
                      <a:lnTo>
                        <a:pt x="213574" y="86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9" name="Google Shape;89;p6"/>
                <p:cNvSpPr/>
                <p:nvPr/>
              </p:nvSpPr>
              <p:spPr>
                <a:xfrm>
                  <a:off x="4484895" y="3128158"/>
                  <a:ext cx="186339" cy="132654"/>
                </a:xfrm>
                <a:prstGeom prst="rect">
                  <a:avLst/>
                </a:prstGeom>
                <a:blipFill rotWithShape="1">
                  <a:blip r:embed="rId4">
                    <a:alphaModFix/>
                  </a:blip>
                  <a:stretch>
                    <a:fillRect/>
                  </a:stretch>
                </a:blip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0" name="Google Shape;90;p6"/>
              <p:cNvGrpSpPr/>
              <p:nvPr/>
            </p:nvGrpSpPr>
            <p:grpSpPr>
              <a:xfrm>
                <a:off x="3400431" y="2609550"/>
                <a:ext cx="327025" cy="327660"/>
                <a:chOff x="4409171" y="3033122"/>
                <a:chExt cx="327025" cy="327660"/>
              </a:xfrm>
            </p:grpSpPr>
            <p:sp>
              <p:nvSpPr>
                <p:cNvPr id="91" name="Google Shape;91;p6"/>
                <p:cNvSpPr/>
                <p:nvPr/>
              </p:nvSpPr>
              <p:spPr>
                <a:xfrm>
                  <a:off x="4409171" y="3033122"/>
                  <a:ext cx="327025" cy="327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025" h="327660" extrusionOk="0">
                      <a:moveTo>
                        <a:pt x="163646" y="0"/>
                      </a:moveTo>
                      <a:lnTo>
                        <a:pt x="163517" y="0"/>
                      </a:lnTo>
                      <a:lnTo>
                        <a:pt x="120058" y="5826"/>
                      </a:lnTo>
                      <a:lnTo>
                        <a:pt x="81004" y="22303"/>
                      </a:lnTo>
                      <a:lnTo>
                        <a:pt x="47912" y="47869"/>
                      </a:lnTo>
                      <a:lnTo>
                        <a:pt x="22341" y="80966"/>
                      </a:lnTo>
                      <a:lnTo>
                        <a:pt x="5851" y="120034"/>
                      </a:lnTo>
                      <a:lnTo>
                        <a:pt x="0" y="163510"/>
                      </a:lnTo>
                      <a:lnTo>
                        <a:pt x="5825" y="206997"/>
                      </a:lnTo>
                      <a:lnTo>
                        <a:pt x="22292" y="246074"/>
                      </a:lnTo>
                      <a:lnTo>
                        <a:pt x="47844" y="279184"/>
                      </a:lnTo>
                      <a:lnTo>
                        <a:pt x="80921" y="304768"/>
                      </a:lnTo>
                      <a:lnTo>
                        <a:pt x="119967" y="321267"/>
                      </a:lnTo>
                      <a:lnTo>
                        <a:pt x="163424" y="327122"/>
                      </a:lnTo>
                      <a:lnTo>
                        <a:pt x="206881" y="321293"/>
                      </a:lnTo>
                      <a:lnTo>
                        <a:pt x="213438" y="318526"/>
                      </a:lnTo>
                      <a:lnTo>
                        <a:pt x="163517" y="318526"/>
                      </a:lnTo>
                      <a:lnTo>
                        <a:pt x="114563" y="310628"/>
                      </a:lnTo>
                      <a:lnTo>
                        <a:pt x="72043" y="288644"/>
                      </a:lnTo>
                      <a:lnTo>
                        <a:pt x="38508" y="255110"/>
                      </a:lnTo>
                      <a:lnTo>
                        <a:pt x="16510" y="212579"/>
                      </a:lnTo>
                      <a:lnTo>
                        <a:pt x="8601" y="163607"/>
                      </a:lnTo>
                      <a:lnTo>
                        <a:pt x="16480" y="114625"/>
                      </a:lnTo>
                      <a:lnTo>
                        <a:pt x="38452" y="72084"/>
                      </a:lnTo>
                      <a:lnTo>
                        <a:pt x="71967" y="38533"/>
                      </a:lnTo>
                      <a:lnTo>
                        <a:pt x="114475" y="16523"/>
                      </a:lnTo>
                      <a:lnTo>
                        <a:pt x="163423" y="8606"/>
                      </a:lnTo>
                      <a:lnTo>
                        <a:pt x="213574" y="8606"/>
                      </a:lnTo>
                      <a:lnTo>
                        <a:pt x="207076" y="5858"/>
                      </a:lnTo>
                      <a:lnTo>
                        <a:pt x="163646" y="0"/>
                      </a:lnTo>
                      <a:close/>
                    </a:path>
                    <a:path w="327025" h="327660" extrusionOk="0">
                      <a:moveTo>
                        <a:pt x="213574" y="8606"/>
                      </a:moveTo>
                      <a:lnTo>
                        <a:pt x="163423" y="8606"/>
                      </a:lnTo>
                      <a:lnTo>
                        <a:pt x="212376" y="16486"/>
                      </a:lnTo>
                      <a:lnTo>
                        <a:pt x="254894" y="38470"/>
                      </a:lnTo>
                      <a:lnTo>
                        <a:pt x="288427" y="72003"/>
                      </a:lnTo>
                      <a:lnTo>
                        <a:pt x="310426" y="114534"/>
                      </a:lnTo>
                      <a:lnTo>
                        <a:pt x="318340" y="163510"/>
                      </a:lnTo>
                      <a:lnTo>
                        <a:pt x="310417" y="212518"/>
                      </a:lnTo>
                      <a:lnTo>
                        <a:pt x="288429" y="255031"/>
                      </a:lnTo>
                      <a:lnTo>
                        <a:pt x="254921" y="288566"/>
                      </a:lnTo>
                      <a:lnTo>
                        <a:pt x="212436" y="310579"/>
                      </a:lnTo>
                      <a:lnTo>
                        <a:pt x="163517" y="318526"/>
                      </a:lnTo>
                      <a:lnTo>
                        <a:pt x="213438" y="318526"/>
                      </a:lnTo>
                      <a:lnTo>
                        <a:pt x="279025" y="279251"/>
                      </a:lnTo>
                      <a:lnTo>
                        <a:pt x="304595" y="246155"/>
                      </a:lnTo>
                      <a:lnTo>
                        <a:pt x="321086" y="207088"/>
                      </a:lnTo>
                      <a:lnTo>
                        <a:pt x="326941" y="163607"/>
                      </a:lnTo>
                      <a:lnTo>
                        <a:pt x="321124" y="120095"/>
                      </a:lnTo>
                      <a:lnTo>
                        <a:pt x="304673" y="81035"/>
                      </a:lnTo>
                      <a:lnTo>
                        <a:pt x="279145" y="47935"/>
                      </a:lnTo>
                      <a:lnTo>
                        <a:pt x="246094" y="22356"/>
                      </a:lnTo>
                      <a:lnTo>
                        <a:pt x="213574" y="86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" name="Google Shape;92;p6"/>
                <p:cNvSpPr/>
                <p:nvPr/>
              </p:nvSpPr>
              <p:spPr>
                <a:xfrm>
                  <a:off x="4484895" y="3128158"/>
                  <a:ext cx="186339" cy="132654"/>
                </a:xfrm>
                <a:prstGeom prst="rect">
                  <a:avLst/>
                </a:prstGeom>
                <a:blipFill rotWithShape="1">
                  <a:blip r:embed="rId4">
                    <a:alphaModFix/>
                  </a:blip>
                  <a:stretch>
                    <a:fillRect/>
                  </a:stretch>
                </a:blip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3" name="Google Shape;93;p6"/>
              <p:cNvGrpSpPr/>
              <p:nvPr/>
            </p:nvGrpSpPr>
            <p:grpSpPr>
              <a:xfrm>
                <a:off x="3400430" y="3299389"/>
                <a:ext cx="327025" cy="327660"/>
                <a:chOff x="4409171" y="3033122"/>
                <a:chExt cx="327025" cy="327660"/>
              </a:xfrm>
            </p:grpSpPr>
            <p:sp>
              <p:nvSpPr>
                <p:cNvPr id="94" name="Google Shape;94;p6"/>
                <p:cNvSpPr/>
                <p:nvPr/>
              </p:nvSpPr>
              <p:spPr>
                <a:xfrm>
                  <a:off x="4409171" y="3033122"/>
                  <a:ext cx="327025" cy="327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025" h="327660" extrusionOk="0">
                      <a:moveTo>
                        <a:pt x="163646" y="0"/>
                      </a:moveTo>
                      <a:lnTo>
                        <a:pt x="163517" y="0"/>
                      </a:lnTo>
                      <a:lnTo>
                        <a:pt x="120058" y="5826"/>
                      </a:lnTo>
                      <a:lnTo>
                        <a:pt x="81004" y="22303"/>
                      </a:lnTo>
                      <a:lnTo>
                        <a:pt x="47912" y="47869"/>
                      </a:lnTo>
                      <a:lnTo>
                        <a:pt x="22341" y="80966"/>
                      </a:lnTo>
                      <a:lnTo>
                        <a:pt x="5851" y="120034"/>
                      </a:lnTo>
                      <a:lnTo>
                        <a:pt x="0" y="163510"/>
                      </a:lnTo>
                      <a:lnTo>
                        <a:pt x="5825" y="206997"/>
                      </a:lnTo>
                      <a:lnTo>
                        <a:pt x="22292" y="246074"/>
                      </a:lnTo>
                      <a:lnTo>
                        <a:pt x="47844" y="279184"/>
                      </a:lnTo>
                      <a:lnTo>
                        <a:pt x="80921" y="304768"/>
                      </a:lnTo>
                      <a:lnTo>
                        <a:pt x="119967" y="321267"/>
                      </a:lnTo>
                      <a:lnTo>
                        <a:pt x="163424" y="327122"/>
                      </a:lnTo>
                      <a:lnTo>
                        <a:pt x="206881" y="321293"/>
                      </a:lnTo>
                      <a:lnTo>
                        <a:pt x="213438" y="318526"/>
                      </a:lnTo>
                      <a:lnTo>
                        <a:pt x="163517" y="318526"/>
                      </a:lnTo>
                      <a:lnTo>
                        <a:pt x="114563" y="310628"/>
                      </a:lnTo>
                      <a:lnTo>
                        <a:pt x="72043" y="288644"/>
                      </a:lnTo>
                      <a:lnTo>
                        <a:pt x="38508" y="255110"/>
                      </a:lnTo>
                      <a:lnTo>
                        <a:pt x="16510" y="212579"/>
                      </a:lnTo>
                      <a:lnTo>
                        <a:pt x="8601" y="163607"/>
                      </a:lnTo>
                      <a:lnTo>
                        <a:pt x="16480" y="114625"/>
                      </a:lnTo>
                      <a:lnTo>
                        <a:pt x="38452" y="72084"/>
                      </a:lnTo>
                      <a:lnTo>
                        <a:pt x="71967" y="38533"/>
                      </a:lnTo>
                      <a:lnTo>
                        <a:pt x="114475" y="16523"/>
                      </a:lnTo>
                      <a:lnTo>
                        <a:pt x="163423" y="8606"/>
                      </a:lnTo>
                      <a:lnTo>
                        <a:pt x="213574" y="8606"/>
                      </a:lnTo>
                      <a:lnTo>
                        <a:pt x="207076" y="5858"/>
                      </a:lnTo>
                      <a:lnTo>
                        <a:pt x="163646" y="0"/>
                      </a:lnTo>
                      <a:close/>
                    </a:path>
                    <a:path w="327025" h="327660" extrusionOk="0">
                      <a:moveTo>
                        <a:pt x="213574" y="8606"/>
                      </a:moveTo>
                      <a:lnTo>
                        <a:pt x="163423" y="8606"/>
                      </a:lnTo>
                      <a:lnTo>
                        <a:pt x="212376" y="16486"/>
                      </a:lnTo>
                      <a:lnTo>
                        <a:pt x="254894" y="38470"/>
                      </a:lnTo>
                      <a:lnTo>
                        <a:pt x="288427" y="72003"/>
                      </a:lnTo>
                      <a:lnTo>
                        <a:pt x="310426" y="114534"/>
                      </a:lnTo>
                      <a:lnTo>
                        <a:pt x="318340" y="163510"/>
                      </a:lnTo>
                      <a:lnTo>
                        <a:pt x="310417" y="212518"/>
                      </a:lnTo>
                      <a:lnTo>
                        <a:pt x="288429" y="255031"/>
                      </a:lnTo>
                      <a:lnTo>
                        <a:pt x="254921" y="288566"/>
                      </a:lnTo>
                      <a:lnTo>
                        <a:pt x="212436" y="310579"/>
                      </a:lnTo>
                      <a:lnTo>
                        <a:pt x="163517" y="318526"/>
                      </a:lnTo>
                      <a:lnTo>
                        <a:pt x="213438" y="318526"/>
                      </a:lnTo>
                      <a:lnTo>
                        <a:pt x="279025" y="279251"/>
                      </a:lnTo>
                      <a:lnTo>
                        <a:pt x="304595" y="246155"/>
                      </a:lnTo>
                      <a:lnTo>
                        <a:pt x="321086" y="207088"/>
                      </a:lnTo>
                      <a:lnTo>
                        <a:pt x="326941" y="163607"/>
                      </a:lnTo>
                      <a:lnTo>
                        <a:pt x="321124" y="120095"/>
                      </a:lnTo>
                      <a:lnTo>
                        <a:pt x="304673" y="81035"/>
                      </a:lnTo>
                      <a:lnTo>
                        <a:pt x="279145" y="47935"/>
                      </a:lnTo>
                      <a:lnTo>
                        <a:pt x="246094" y="22356"/>
                      </a:lnTo>
                      <a:lnTo>
                        <a:pt x="213574" y="86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" name="Google Shape;95;p6"/>
                <p:cNvSpPr/>
                <p:nvPr/>
              </p:nvSpPr>
              <p:spPr>
                <a:xfrm>
                  <a:off x="4484895" y="3128158"/>
                  <a:ext cx="186339" cy="132654"/>
                </a:xfrm>
                <a:prstGeom prst="rect">
                  <a:avLst/>
                </a:prstGeom>
                <a:blipFill rotWithShape="1">
                  <a:blip r:embed="rId4">
                    <a:alphaModFix/>
                  </a:blip>
                  <a:stretch>
                    <a:fillRect/>
                  </a:stretch>
                </a:blip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6" name="Google Shape;96;p6"/>
              <p:cNvGrpSpPr/>
              <p:nvPr/>
            </p:nvGrpSpPr>
            <p:grpSpPr>
              <a:xfrm>
                <a:off x="3400430" y="4021540"/>
                <a:ext cx="327025" cy="327660"/>
                <a:chOff x="4409171" y="3033122"/>
                <a:chExt cx="327025" cy="327660"/>
              </a:xfrm>
            </p:grpSpPr>
            <p:sp>
              <p:nvSpPr>
                <p:cNvPr id="97" name="Google Shape;97;p6"/>
                <p:cNvSpPr/>
                <p:nvPr/>
              </p:nvSpPr>
              <p:spPr>
                <a:xfrm>
                  <a:off x="4409171" y="3033122"/>
                  <a:ext cx="327025" cy="327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025" h="327660" extrusionOk="0">
                      <a:moveTo>
                        <a:pt x="163646" y="0"/>
                      </a:moveTo>
                      <a:lnTo>
                        <a:pt x="163517" y="0"/>
                      </a:lnTo>
                      <a:lnTo>
                        <a:pt x="120058" y="5826"/>
                      </a:lnTo>
                      <a:lnTo>
                        <a:pt x="81004" y="22303"/>
                      </a:lnTo>
                      <a:lnTo>
                        <a:pt x="47912" y="47869"/>
                      </a:lnTo>
                      <a:lnTo>
                        <a:pt x="22341" y="80966"/>
                      </a:lnTo>
                      <a:lnTo>
                        <a:pt x="5851" y="120034"/>
                      </a:lnTo>
                      <a:lnTo>
                        <a:pt x="0" y="163510"/>
                      </a:lnTo>
                      <a:lnTo>
                        <a:pt x="5825" y="206997"/>
                      </a:lnTo>
                      <a:lnTo>
                        <a:pt x="22292" y="246074"/>
                      </a:lnTo>
                      <a:lnTo>
                        <a:pt x="47844" y="279184"/>
                      </a:lnTo>
                      <a:lnTo>
                        <a:pt x="80921" y="304768"/>
                      </a:lnTo>
                      <a:lnTo>
                        <a:pt x="119967" y="321267"/>
                      </a:lnTo>
                      <a:lnTo>
                        <a:pt x="163424" y="327122"/>
                      </a:lnTo>
                      <a:lnTo>
                        <a:pt x="206881" y="321293"/>
                      </a:lnTo>
                      <a:lnTo>
                        <a:pt x="213438" y="318526"/>
                      </a:lnTo>
                      <a:lnTo>
                        <a:pt x="163517" y="318526"/>
                      </a:lnTo>
                      <a:lnTo>
                        <a:pt x="114563" y="310628"/>
                      </a:lnTo>
                      <a:lnTo>
                        <a:pt x="72043" y="288644"/>
                      </a:lnTo>
                      <a:lnTo>
                        <a:pt x="38508" y="255110"/>
                      </a:lnTo>
                      <a:lnTo>
                        <a:pt x="16510" y="212579"/>
                      </a:lnTo>
                      <a:lnTo>
                        <a:pt x="8601" y="163607"/>
                      </a:lnTo>
                      <a:lnTo>
                        <a:pt x="16480" y="114625"/>
                      </a:lnTo>
                      <a:lnTo>
                        <a:pt x="38452" y="72084"/>
                      </a:lnTo>
                      <a:lnTo>
                        <a:pt x="71967" y="38533"/>
                      </a:lnTo>
                      <a:lnTo>
                        <a:pt x="114475" y="16523"/>
                      </a:lnTo>
                      <a:lnTo>
                        <a:pt x="163423" y="8606"/>
                      </a:lnTo>
                      <a:lnTo>
                        <a:pt x="213574" y="8606"/>
                      </a:lnTo>
                      <a:lnTo>
                        <a:pt x="207076" y="5858"/>
                      </a:lnTo>
                      <a:lnTo>
                        <a:pt x="163646" y="0"/>
                      </a:lnTo>
                      <a:close/>
                    </a:path>
                    <a:path w="327025" h="327660" extrusionOk="0">
                      <a:moveTo>
                        <a:pt x="213574" y="8606"/>
                      </a:moveTo>
                      <a:lnTo>
                        <a:pt x="163423" y="8606"/>
                      </a:lnTo>
                      <a:lnTo>
                        <a:pt x="212376" y="16486"/>
                      </a:lnTo>
                      <a:lnTo>
                        <a:pt x="254894" y="38470"/>
                      </a:lnTo>
                      <a:lnTo>
                        <a:pt x="288427" y="72003"/>
                      </a:lnTo>
                      <a:lnTo>
                        <a:pt x="310426" y="114534"/>
                      </a:lnTo>
                      <a:lnTo>
                        <a:pt x="318340" y="163510"/>
                      </a:lnTo>
                      <a:lnTo>
                        <a:pt x="310417" y="212518"/>
                      </a:lnTo>
                      <a:lnTo>
                        <a:pt x="288429" y="255031"/>
                      </a:lnTo>
                      <a:lnTo>
                        <a:pt x="254921" y="288566"/>
                      </a:lnTo>
                      <a:lnTo>
                        <a:pt x="212436" y="310579"/>
                      </a:lnTo>
                      <a:lnTo>
                        <a:pt x="163517" y="318526"/>
                      </a:lnTo>
                      <a:lnTo>
                        <a:pt x="213438" y="318526"/>
                      </a:lnTo>
                      <a:lnTo>
                        <a:pt x="279025" y="279251"/>
                      </a:lnTo>
                      <a:lnTo>
                        <a:pt x="304595" y="246155"/>
                      </a:lnTo>
                      <a:lnTo>
                        <a:pt x="321086" y="207088"/>
                      </a:lnTo>
                      <a:lnTo>
                        <a:pt x="326941" y="163607"/>
                      </a:lnTo>
                      <a:lnTo>
                        <a:pt x="321124" y="120095"/>
                      </a:lnTo>
                      <a:lnTo>
                        <a:pt x="304673" y="81035"/>
                      </a:lnTo>
                      <a:lnTo>
                        <a:pt x="279145" y="47935"/>
                      </a:lnTo>
                      <a:lnTo>
                        <a:pt x="246094" y="22356"/>
                      </a:lnTo>
                      <a:lnTo>
                        <a:pt x="213574" y="86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8" name="Google Shape;98;p6"/>
                <p:cNvSpPr/>
                <p:nvPr/>
              </p:nvSpPr>
              <p:spPr>
                <a:xfrm>
                  <a:off x="4484895" y="3128158"/>
                  <a:ext cx="186339" cy="132654"/>
                </a:xfrm>
                <a:prstGeom prst="rect">
                  <a:avLst/>
                </a:prstGeom>
                <a:blipFill rotWithShape="1">
                  <a:blip r:embed="rId4">
                    <a:alphaModFix/>
                  </a:blip>
                  <a:stretch>
                    <a:fillRect/>
                  </a:stretch>
                </a:blip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9" name="Google Shape;99;p6"/>
              <p:cNvGrpSpPr/>
              <p:nvPr/>
            </p:nvGrpSpPr>
            <p:grpSpPr>
              <a:xfrm>
                <a:off x="3400429" y="4600751"/>
                <a:ext cx="327025" cy="327660"/>
                <a:chOff x="4409171" y="3033122"/>
                <a:chExt cx="327025" cy="327660"/>
              </a:xfrm>
            </p:grpSpPr>
            <p:sp>
              <p:nvSpPr>
                <p:cNvPr id="100" name="Google Shape;100;p6"/>
                <p:cNvSpPr/>
                <p:nvPr/>
              </p:nvSpPr>
              <p:spPr>
                <a:xfrm>
                  <a:off x="4409171" y="3033122"/>
                  <a:ext cx="327025" cy="327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025" h="327660" extrusionOk="0">
                      <a:moveTo>
                        <a:pt x="163646" y="0"/>
                      </a:moveTo>
                      <a:lnTo>
                        <a:pt x="163517" y="0"/>
                      </a:lnTo>
                      <a:lnTo>
                        <a:pt x="120058" y="5826"/>
                      </a:lnTo>
                      <a:lnTo>
                        <a:pt x="81004" y="22303"/>
                      </a:lnTo>
                      <a:lnTo>
                        <a:pt x="47912" y="47869"/>
                      </a:lnTo>
                      <a:lnTo>
                        <a:pt x="22341" y="80966"/>
                      </a:lnTo>
                      <a:lnTo>
                        <a:pt x="5851" y="120034"/>
                      </a:lnTo>
                      <a:lnTo>
                        <a:pt x="0" y="163510"/>
                      </a:lnTo>
                      <a:lnTo>
                        <a:pt x="5825" y="206997"/>
                      </a:lnTo>
                      <a:lnTo>
                        <a:pt x="22292" y="246074"/>
                      </a:lnTo>
                      <a:lnTo>
                        <a:pt x="47844" y="279184"/>
                      </a:lnTo>
                      <a:lnTo>
                        <a:pt x="80921" y="304768"/>
                      </a:lnTo>
                      <a:lnTo>
                        <a:pt x="119967" y="321267"/>
                      </a:lnTo>
                      <a:lnTo>
                        <a:pt x="163424" y="327122"/>
                      </a:lnTo>
                      <a:lnTo>
                        <a:pt x="206881" y="321293"/>
                      </a:lnTo>
                      <a:lnTo>
                        <a:pt x="213438" y="318526"/>
                      </a:lnTo>
                      <a:lnTo>
                        <a:pt x="163517" y="318526"/>
                      </a:lnTo>
                      <a:lnTo>
                        <a:pt x="114563" y="310628"/>
                      </a:lnTo>
                      <a:lnTo>
                        <a:pt x="72043" y="288644"/>
                      </a:lnTo>
                      <a:lnTo>
                        <a:pt x="38508" y="255110"/>
                      </a:lnTo>
                      <a:lnTo>
                        <a:pt x="16510" y="212579"/>
                      </a:lnTo>
                      <a:lnTo>
                        <a:pt x="8601" y="163607"/>
                      </a:lnTo>
                      <a:lnTo>
                        <a:pt x="16480" y="114625"/>
                      </a:lnTo>
                      <a:lnTo>
                        <a:pt x="38452" y="72084"/>
                      </a:lnTo>
                      <a:lnTo>
                        <a:pt x="71967" y="38533"/>
                      </a:lnTo>
                      <a:lnTo>
                        <a:pt x="114475" y="16523"/>
                      </a:lnTo>
                      <a:lnTo>
                        <a:pt x="163423" y="8606"/>
                      </a:lnTo>
                      <a:lnTo>
                        <a:pt x="213574" y="8606"/>
                      </a:lnTo>
                      <a:lnTo>
                        <a:pt x="207076" y="5858"/>
                      </a:lnTo>
                      <a:lnTo>
                        <a:pt x="163646" y="0"/>
                      </a:lnTo>
                      <a:close/>
                    </a:path>
                    <a:path w="327025" h="327660" extrusionOk="0">
                      <a:moveTo>
                        <a:pt x="213574" y="8606"/>
                      </a:moveTo>
                      <a:lnTo>
                        <a:pt x="163423" y="8606"/>
                      </a:lnTo>
                      <a:lnTo>
                        <a:pt x="212376" y="16486"/>
                      </a:lnTo>
                      <a:lnTo>
                        <a:pt x="254894" y="38470"/>
                      </a:lnTo>
                      <a:lnTo>
                        <a:pt x="288427" y="72003"/>
                      </a:lnTo>
                      <a:lnTo>
                        <a:pt x="310426" y="114534"/>
                      </a:lnTo>
                      <a:lnTo>
                        <a:pt x="318340" y="163510"/>
                      </a:lnTo>
                      <a:lnTo>
                        <a:pt x="310417" y="212518"/>
                      </a:lnTo>
                      <a:lnTo>
                        <a:pt x="288429" y="255031"/>
                      </a:lnTo>
                      <a:lnTo>
                        <a:pt x="254921" y="288566"/>
                      </a:lnTo>
                      <a:lnTo>
                        <a:pt x="212436" y="310579"/>
                      </a:lnTo>
                      <a:lnTo>
                        <a:pt x="163517" y="318526"/>
                      </a:lnTo>
                      <a:lnTo>
                        <a:pt x="213438" y="318526"/>
                      </a:lnTo>
                      <a:lnTo>
                        <a:pt x="279025" y="279251"/>
                      </a:lnTo>
                      <a:lnTo>
                        <a:pt x="304595" y="246155"/>
                      </a:lnTo>
                      <a:lnTo>
                        <a:pt x="321086" y="207088"/>
                      </a:lnTo>
                      <a:lnTo>
                        <a:pt x="326941" y="163607"/>
                      </a:lnTo>
                      <a:lnTo>
                        <a:pt x="321124" y="120095"/>
                      </a:lnTo>
                      <a:lnTo>
                        <a:pt x="304673" y="81035"/>
                      </a:lnTo>
                      <a:lnTo>
                        <a:pt x="279145" y="47935"/>
                      </a:lnTo>
                      <a:lnTo>
                        <a:pt x="246094" y="22356"/>
                      </a:lnTo>
                      <a:lnTo>
                        <a:pt x="213574" y="86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" name="Google Shape;101;p6"/>
                <p:cNvSpPr/>
                <p:nvPr/>
              </p:nvSpPr>
              <p:spPr>
                <a:xfrm>
                  <a:off x="4484895" y="3128158"/>
                  <a:ext cx="186339" cy="132654"/>
                </a:xfrm>
                <a:prstGeom prst="rect">
                  <a:avLst/>
                </a:prstGeom>
                <a:blipFill rotWithShape="1">
                  <a:blip r:embed="rId4">
                    <a:alphaModFix/>
                  </a:blip>
                  <a:stretch>
                    <a:fillRect/>
                  </a:stretch>
                </a:blipFill>
                <a:ln>
                  <a:noFill/>
                </a:ln>
              </p:spPr>
              <p:txBody>
                <a:bodyPr spcFirstLastPara="1" wrap="square" lIns="0" tIns="0" rIns="0" bIns="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02" name="Google Shape;102;p6"/>
          <p:cNvSpPr/>
          <p:nvPr/>
        </p:nvSpPr>
        <p:spPr>
          <a:xfrm>
            <a:off x="3857625" y="1450713"/>
            <a:ext cx="2672100" cy="646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x-none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synthesize MXene nanosheet from MAX phase powder using chemical etching approach.</a:t>
            </a:r>
            <a:endParaRPr/>
          </a:p>
        </p:txBody>
      </p:sp>
      <p:sp>
        <p:nvSpPr>
          <p:cNvPr id="103" name="Google Shape;103;p6"/>
          <p:cNvSpPr/>
          <p:nvPr/>
        </p:nvSpPr>
        <p:spPr>
          <a:xfrm>
            <a:off x="3857625" y="2182750"/>
            <a:ext cx="2672100" cy="646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chemically modify MWCNTs to promote their dispersion with the elastomeric matrix</a:t>
            </a:r>
            <a:endParaRPr/>
          </a:p>
        </p:txBody>
      </p:sp>
      <p:sp>
        <p:nvSpPr>
          <p:cNvPr id="104" name="Google Shape;104;p6"/>
          <p:cNvSpPr/>
          <p:nvPr/>
        </p:nvSpPr>
        <p:spPr>
          <a:xfrm>
            <a:off x="3857625" y="3765363"/>
            <a:ext cx="2672100" cy="646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investigate the microstructure and morphology of the developed composites.</a:t>
            </a:r>
            <a:endParaRPr/>
          </a:p>
        </p:txBody>
      </p:sp>
      <p:sp>
        <p:nvSpPr>
          <p:cNvPr id="105" name="Google Shape;105;p6"/>
          <p:cNvSpPr/>
          <p:nvPr/>
        </p:nvSpPr>
        <p:spPr>
          <a:xfrm>
            <a:off x="3857625" y="2993813"/>
            <a:ext cx="2672100" cy="646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prepare elastomer/MXene and elastomer/MXene/MWCNT composites.</a:t>
            </a:r>
            <a:endParaRPr/>
          </a:p>
        </p:txBody>
      </p:sp>
      <p:sp>
        <p:nvSpPr>
          <p:cNvPr id="106" name="Google Shape;106;p6"/>
          <p:cNvSpPr/>
          <p:nvPr/>
        </p:nvSpPr>
        <p:spPr>
          <a:xfrm>
            <a:off x="3857625" y="4536925"/>
            <a:ext cx="2672100" cy="646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study the strain sensitivity of the developed composites and their durability.</a:t>
            </a:r>
            <a:endParaRPr/>
          </a:p>
        </p:txBody>
      </p:sp>
      <p:sp>
        <p:nvSpPr>
          <p:cNvPr id="107" name="Google Shape;107;p6"/>
          <p:cNvSpPr/>
          <p:nvPr/>
        </p:nvSpPr>
        <p:spPr>
          <a:xfrm>
            <a:off x="5345200" y="675800"/>
            <a:ext cx="1091100" cy="573900"/>
          </a:xfrm>
          <a:prstGeom prst="wave">
            <a:avLst>
              <a:gd name="adj1" fmla="val 12500"/>
              <a:gd name="adj2" fmla="val 0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x-none" b="1">
                <a:latin typeface="Times New Roman"/>
                <a:ea typeface="Times New Roman"/>
                <a:cs typeface="Times New Roman"/>
                <a:sym typeface="Times New Roman"/>
              </a:rPr>
              <a:t>Objectives</a:t>
            </a:r>
            <a:endParaRPr/>
          </a:p>
        </p:txBody>
      </p:sp>
      <p:sp>
        <p:nvSpPr>
          <p:cNvPr id="108" name="Google Shape;108;p6"/>
          <p:cNvSpPr/>
          <p:nvPr/>
        </p:nvSpPr>
        <p:spPr>
          <a:xfrm>
            <a:off x="270328" y="675800"/>
            <a:ext cx="1091124" cy="861516"/>
          </a:xfrm>
          <a:prstGeom prst="irregularSeal1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x-none" b="1">
                <a:latin typeface="Times New Roman"/>
                <a:ea typeface="Times New Roman"/>
                <a:cs typeface="Times New Roman"/>
                <a:sym typeface="Times New Roman"/>
              </a:rPr>
              <a:t>Aims</a:t>
            </a:r>
            <a:endParaRPr/>
          </a:p>
        </p:txBody>
      </p:sp>
      <p:sp>
        <p:nvSpPr>
          <p:cNvPr id="109" name="Google Shape;109;p6"/>
          <p:cNvSpPr/>
          <p:nvPr/>
        </p:nvSpPr>
        <p:spPr>
          <a:xfrm>
            <a:off x="2418150" y="99925"/>
            <a:ext cx="3343200" cy="4539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" lvl="0" indent="0" algn="l" rtl="0">
              <a:spcBef>
                <a:spcPts val="95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x-none" sz="2400" b="1" dirty="0">
                <a:solidFill>
                  <a:srgbClr val="202020"/>
                </a:solidFill>
              </a:rPr>
              <a:t>Aims and Objectives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"/>
          <p:cNvSpPr txBox="1">
            <a:spLocks noGrp="1"/>
          </p:cNvSpPr>
          <p:nvPr>
            <p:ph type="title"/>
          </p:nvPr>
        </p:nvSpPr>
        <p:spPr>
          <a:xfrm>
            <a:off x="1864311" y="193215"/>
            <a:ext cx="4993689" cy="75669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12700" lvl="0">
              <a:buClr>
                <a:srgbClr val="ACACAC"/>
              </a:buClr>
              <a:buSzPts val="1800"/>
            </a:pPr>
            <a:r>
              <a:rPr lang="en-US" sz="2000" b="1" dirty="0">
                <a:solidFill>
                  <a:srgbClr val="2020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preparations, characterizations and testing</a:t>
            </a:r>
            <a:endParaRPr lang="en-US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Google Shape;115;p7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Google Shape;116;p7"/>
          <p:cNvSpPr txBox="1"/>
          <p:nvPr/>
        </p:nvSpPr>
        <p:spPr>
          <a:xfrm>
            <a:off x="228600" y="831122"/>
            <a:ext cx="5812200" cy="20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this research, 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400" b="1" i="0" u="sng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MXene</a:t>
            </a:r>
            <a:r>
              <a:rPr lang="x-none" sz="1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synthesised and employed as conductive filler 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x-none" sz="1400" b="1" i="0" u="sng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MWCNTs</a:t>
            </a:r>
            <a:r>
              <a:rPr lang="x-none" sz="1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will be modified and used as complementary conductive filler </a:t>
            </a:r>
            <a:endParaRPr dirty="0"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lang="x-none" sz="1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Matrix is elastomer ; </a:t>
            </a:r>
            <a:r>
              <a:rPr lang="x-none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Ecoflex</a:t>
            </a:r>
            <a:r>
              <a:rPr lang="x-none" sz="1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 smtClean="0"/>
          </a:p>
          <a:p>
            <a:pPr marL="0" marR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x-none" sz="1400" b="0" i="0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Therefore, the following are the main chemicals and materials used:</a:t>
            </a:r>
            <a:endParaRPr dirty="0" smtClean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41849242"/>
              </p:ext>
            </p:extLst>
          </p:nvPr>
        </p:nvGraphicFramePr>
        <p:xfrm>
          <a:off x="1196265" y="2619075"/>
          <a:ext cx="4245747" cy="2524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8"/>
          <p:cNvSpPr/>
          <p:nvPr/>
        </p:nvSpPr>
        <p:spPr>
          <a:xfrm>
            <a:off x="1841273" y="197804"/>
            <a:ext cx="5016727" cy="51241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800" b="1" dirty="0">
                <a:solidFill>
                  <a:srgbClr val="2020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preparations, characterizations and testing</a:t>
            </a:r>
            <a:endParaRPr sz="18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4148113"/>
              </p:ext>
            </p:extLst>
          </p:nvPr>
        </p:nvGraphicFramePr>
        <p:xfrm>
          <a:off x="293917" y="1535837"/>
          <a:ext cx="2910922" cy="1415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1" name="Curved Connector 10"/>
          <p:cNvCxnSpPr/>
          <p:nvPr/>
        </p:nvCxnSpPr>
        <p:spPr>
          <a:xfrm rot="5400000">
            <a:off x="-129837" y="2635559"/>
            <a:ext cx="1154097" cy="268550"/>
          </a:xfrm>
          <a:prstGeom prst="curvedConnector3">
            <a:avLst>
              <a:gd name="adj1" fmla="val 4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-148704" y="3346883"/>
            <a:ext cx="1400455" cy="6125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Stabilizing agent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783567" y="3000655"/>
            <a:ext cx="452761" cy="958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2119549049"/>
              </p:ext>
            </p:extLst>
          </p:nvPr>
        </p:nvGraphicFramePr>
        <p:xfrm>
          <a:off x="2507941" y="1234181"/>
          <a:ext cx="4443275" cy="2885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4" name="Oval 23"/>
          <p:cNvSpPr/>
          <p:nvPr/>
        </p:nvSpPr>
        <p:spPr>
          <a:xfrm>
            <a:off x="5814874" y="1890944"/>
            <a:ext cx="1043126" cy="3817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Etching agent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734975" y="3142695"/>
            <a:ext cx="1043126" cy="4083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Until pH value 4-6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757169" y="2516819"/>
            <a:ext cx="1043126" cy="3817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Etching process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Flowchart: Terminator 29"/>
          <p:cNvSpPr/>
          <p:nvPr/>
        </p:nvSpPr>
        <p:spPr>
          <a:xfrm>
            <a:off x="505183" y="1118586"/>
            <a:ext cx="2077375" cy="239697"/>
          </a:xfrm>
          <a:prstGeom prst="flowChartTerminator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Modification process</a:t>
            </a:r>
            <a:endParaRPr lang="en-US" dirty="0"/>
          </a:p>
        </p:txBody>
      </p:sp>
      <p:sp>
        <p:nvSpPr>
          <p:cNvPr id="37" name="Flowchart: Terminator 36"/>
          <p:cNvSpPr/>
          <p:nvPr/>
        </p:nvSpPr>
        <p:spPr>
          <a:xfrm>
            <a:off x="3657600" y="852256"/>
            <a:ext cx="2077375" cy="239697"/>
          </a:xfrm>
          <a:prstGeom prst="flowChartTerminator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6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6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Synthesis process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821" y="4198885"/>
            <a:ext cx="1020932" cy="94461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339" y="3959443"/>
            <a:ext cx="1145219" cy="120825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 sz="1200" b="1" spc="5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x-none"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fld id="{00000000-1234-1234-1234-123412341234}" type="slidenum">
              <a:rPr lang="x-none" sz="12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Google Shape;164;p10"/>
          <p:cNvSpPr/>
          <p:nvPr/>
        </p:nvSpPr>
        <p:spPr>
          <a:xfrm>
            <a:off x="2108446" y="260373"/>
            <a:ext cx="4425000" cy="5232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800" b="1" dirty="0">
                <a:solidFill>
                  <a:srgbClr val="2020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preparations, characterizations and testing</a:t>
            </a:r>
            <a:endParaRPr sz="18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17632579"/>
              </p:ext>
            </p:extLst>
          </p:nvPr>
        </p:nvGraphicFramePr>
        <p:xfrm>
          <a:off x="-499369" y="1262288"/>
          <a:ext cx="3784107" cy="2450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54" y="4034062"/>
            <a:ext cx="854796" cy="7636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458" y="4860017"/>
            <a:ext cx="2831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MXene/m-MWCNTs composite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287813" y="3772452"/>
            <a:ext cx="310168" cy="261610"/>
            <a:chOff x="1791914" y="1141669"/>
            <a:chExt cx="200278" cy="166898"/>
          </a:xfrm>
        </p:grpSpPr>
        <p:sp>
          <p:nvSpPr>
            <p:cNvPr id="31" name="Right Arrow 30"/>
            <p:cNvSpPr/>
            <p:nvPr/>
          </p:nvSpPr>
          <p:spPr>
            <a:xfrm rot="5400000">
              <a:off x="1808604" y="1124979"/>
              <a:ext cx="166898" cy="20027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ight Arrow 4"/>
            <p:cNvSpPr/>
            <p:nvPr/>
          </p:nvSpPr>
          <p:spPr>
            <a:xfrm>
              <a:off x="1831971" y="1141669"/>
              <a:ext cx="120166" cy="1168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700" kern="1200"/>
            </a:p>
          </p:txBody>
        </p:sp>
      </p:grpSp>
      <p:sp>
        <p:nvSpPr>
          <p:cNvPr id="8" name="Rectangle 7"/>
          <p:cNvSpPr/>
          <p:nvPr/>
        </p:nvSpPr>
        <p:spPr>
          <a:xfrm>
            <a:off x="142042" y="881572"/>
            <a:ext cx="3382392" cy="2308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Preparation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MXene/m-MWCNT composite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43658" y="2280373"/>
            <a:ext cx="2805344" cy="134004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Mixing the two of Ecoflex in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1:1 ratio (6 g)</a:t>
            </a:r>
            <a:endParaRPr lang="en-US" dirty="0"/>
          </a:p>
          <a:p>
            <a:pPr marL="285750" lvl="0" indent="-285750">
              <a:buSzPts val="1400"/>
              <a:buFont typeface="Noto Sans Symbols"/>
              <a:buChar char="⮚"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1A is the base part</a:t>
            </a:r>
            <a:endParaRPr lang="en-US" dirty="0"/>
          </a:p>
          <a:p>
            <a:pPr marL="285750" lvl="0" indent="-285750">
              <a:buSzPts val="1400"/>
              <a:buFont typeface="Noto Sans Symbols"/>
              <a:buChar char="⮚"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1B is the curing agent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616521" y="1729957"/>
            <a:ext cx="2059619" cy="28408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2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Preparation Ecoflex™ 00-50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blue theme 4x3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5039</TotalTime>
  <Words>1467</Words>
  <Application>Microsoft Office PowerPoint</Application>
  <PresentationFormat>Custom</PresentationFormat>
  <Paragraphs>202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Noto Sans Symbols</vt:lpstr>
      <vt:lpstr>Times New Roman</vt:lpstr>
      <vt:lpstr>NU blue theme 4x3</vt:lpstr>
      <vt:lpstr>PowerPoint Presentation</vt:lpstr>
      <vt:lpstr>Outline</vt:lpstr>
      <vt:lpstr>Introduction</vt:lpstr>
      <vt:lpstr>PowerPoint Presentation</vt:lpstr>
      <vt:lpstr>Applications Flexible Sensors</vt:lpstr>
      <vt:lpstr>PowerPoint Presentation</vt:lpstr>
      <vt:lpstr>Material preparations, characterizations and testing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  <vt:lpstr>Thank you  Any questions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Ainur Abikenova</dc:creator>
  <cp:lastModifiedBy>COMRADE MUSA HUDU</cp:lastModifiedBy>
  <cp:revision>85</cp:revision>
  <dcterms:modified xsi:type="dcterms:W3CDTF">2023-04-26T16:31:54Z</dcterms:modified>
</cp:coreProperties>
</file>