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4"/>
  </p:notesMasterIdLst>
  <p:sldIdLst>
    <p:sldId id="325" r:id="rId2"/>
    <p:sldId id="349" r:id="rId3"/>
    <p:sldId id="350" r:id="rId4"/>
    <p:sldId id="351" r:id="rId5"/>
    <p:sldId id="352" r:id="rId6"/>
    <p:sldId id="353" r:id="rId7"/>
    <p:sldId id="354" r:id="rId8"/>
    <p:sldId id="355" r:id="rId9"/>
    <p:sldId id="356" r:id="rId10"/>
    <p:sldId id="357" r:id="rId11"/>
    <p:sldId id="358" r:id="rId12"/>
    <p:sldId id="323"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9DB934-0902-459D-9C7A-19A95A2DB842}" type="datetimeFigureOut">
              <a:rPr lang="ru-RU" smtClean="0"/>
              <a:pPr/>
              <a:t>28.09.2018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8BE3DB-F78F-4738-97A4-57FC4A386175}" type="slidenum">
              <a:rPr lang="ru-RU" smtClean="0"/>
              <a:pPr/>
              <a:t>‹#›</a:t>
            </a:fld>
            <a:endParaRPr lang="ru-RU"/>
          </a:p>
        </p:txBody>
      </p:sp>
    </p:spTree>
    <p:extLst>
      <p:ext uri="{BB962C8B-B14F-4D97-AF65-F5344CB8AC3E}">
        <p14:creationId xmlns:p14="http://schemas.microsoft.com/office/powerpoint/2010/main" val="2025260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pPr/>
              <a:t>28.09.2018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28.09.2018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28.09.2018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28.09.2018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28.09.2018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pPr/>
              <a:t>28.09.2018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pPr/>
              <a:t>28.09.2018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pPr/>
              <a:t>28.09.2018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28.09.2018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28.09.2018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28.09.2018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28.09.2018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b.p.alizoda63@mail.r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1680" y="274638"/>
            <a:ext cx="5400600" cy="1714202"/>
          </a:xfrm>
        </p:spPr>
        <p:txBody>
          <a:bodyPr>
            <a:noAutofit/>
          </a:bodyPr>
          <a:lstStyle/>
          <a:p>
            <a:pPr marL="0" indent="0"/>
            <a:r>
              <a:rPr lang="en-US" sz="3200" b="1" dirty="0">
                <a:latin typeface="Times New Roman" pitchFamily="18" charset="0"/>
                <a:cs typeface="Times New Roman" pitchFamily="18" charset="0"/>
              </a:rPr>
              <a:t>  Institute of public Administration under  the President of  the Republic of Tajikistan</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323528" y="1988840"/>
            <a:ext cx="8568952" cy="4680520"/>
          </a:xfrm>
        </p:spPr>
        <p:txBody>
          <a:bodyPr>
            <a:normAutofit fontScale="70000" lnSpcReduction="20000"/>
          </a:bodyPr>
          <a:lstStyle/>
          <a:p>
            <a:pPr>
              <a:buNone/>
            </a:pPr>
            <a:r>
              <a:rPr lang="ru-RU" b="1" dirty="0">
                <a:latin typeface="Times New Roman Tj" pitchFamily="18" charset="-52"/>
              </a:rPr>
              <a:t>  </a:t>
            </a:r>
          </a:p>
          <a:p>
            <a:pPr algn="ctr">
              <a:lnSpc>
                <a:spcPct val="170000"/>
              </a:lnSpc>
              <a:buNone/>
            </a:pPr>
            <a:r>
              <a:rPr lang="en-US" sz="3400" b="1" dirty="0">
                <a:latin typeface="Times New Roman" pitchFamily="18" charset="0"/>
                <a:cs typeface="Times New Roman" pitchFamily="18" charset="0"/>
              </a:rPr>
              <a:t>CIVIL SERVICE IN THE REPABLIC OF TAJIKICTAN: FORMATION, REFORM</a:t>
            </a:r>
            <a:r>
              <a:rPr lang="ru-RU" sz="3400" b="1" dirty="0">
                <a:latin typeface="Times New Roman" pitchFamily="18" charset="0"/>
                <a:cs typeface="Times New Roman" pitchFamily="18" charset="0"/>
              </a:rPr>
              <a:t> </a:t>
            </a:r>
            <a:r>
              <a:rPr lang="en-US" sz="3400" b="1" dirty="0">
                <a:latin typeface="Times New Roman" pitchFamily="18" charset="0"/>
                <a:cs typeface="Times New Roman" pitchFamily="18" charset="0"/>
              </a:rPr>
              <a:t>AND PERSPE</a:t>
            </a:r>
            <a:r>
              <a:rPr lang="ru-RU" sz="3400" b="1" dirty="0">
                <a:latin typeface="Times New Roman" pitchFamily="18" charset="0"/>
                <a:cs typeface="Times New Roman" pitchFamily="18" charset="0"/>
              </a:rPr>
              <a:t>С</a:t>
            </a:r>
            <a:r>
              <a:rPr lang="en-US" sz="3400" b="1">
                <a:latin typeface="Times New Roman" pitchFamily="18" charset="0"/>
                <a:cs typeface="Times New Roman" pitchFamily="18" charset="0"/>
              </a:rPr>
              <a:t>TIVES </a:t>
            </a:r>
            <a:r>
              <a:rPr lang="en-US" sz="3400" b="1" dirty="0">
                <a:latin typeface="Times New Roman" pitchFamily="18" charset="0"/>
                <a:cs typeface="Times New Roman" pitchFamily="18" charset="0"/>
              </a:rPr>
              <a:t>OF DEVELOPMENT</a:t>
            </a:r>
            <a:endParaRPr lang="ru-RU" sz="3400" b="1" dirty="0">
              <a:latin typeface="Times New Roman" pitchFamily="18" charset="0"/>
              <a:cs typeface="Times New Roman" pitchFamily="18" charset="0"/>
            </a:endParaRPr>
          </a:p>
          <a:p>
            <a:pPr algn="ctr">
              <a:buNone/>
            </a:pPr>
            <a:endParaRPr lang="en-US" b="1" dirty="0">
              <a:latin typeface="Times New Roman Tj" pitchFamily="18" charset="-52"/>
            </a:endParaRPr>
          </a:p>
          <a:p>
            <a:pPr algn="ctr">
              <a:buNone/>
            </a:pPr>
            <a:endParaRPr lang="ru-RU" b="1" dirty="0">
              <a:latin typeface="Times New Roman Tj" pitchFamily="18" charset="-52"/>
            </a:endParaRPr>
          </a:p>
          <a:p>
            <a:pPr>
              <a:lnSpc>
                <a:spcPct val="90000"/>
              </a:lnSpc>
              <a:buNone/>
              <a:defRPr/>
            </a:pPr>
            <a:endParaRPr lang="ru-RU" b="1" dirty="0">
              <a:latin typeface="Times New Roman Tj" pitchFamily="18" charset="-52"/>
            </a:endParaRPr>
          </a:p>
          <a:p>
            <a:pPr marL="534988" algn="ctr">
              <a:lnSpc>
                <a:spcPct val="80000"/>
              </a:lnSpc>
              <a:buNone/>
              <a:defRPr/>
            </a:pPr>
            <a:r>
              <a:rPr lang="ru-RU" b="1" dirty="0">
                <a:latin typeface="Times New Roman Tj" pitchFamily="18" charset="-52"/>
              </a:rPr>
              <a:t>         </a:t>
            </a:r>
            <a:r>
              <a:rPr lang="ru-RU" sz="2600" b="1" dirty="0">
                <a:latin typeface="Times New Roman Tj" pitchFamily="18" charset="-52"/>
              </a:rPr>
              <a:t> </a:t>
            </a:r>
            <a:r>
              <a:rPr lang="en-US" sz="2600" b="1" dirty="0">
                <a:latin typeface="Times New Roman Tj" pitchFamily="18" charset="-52"/>
              </a:rPr>
              <a:t>                         </a:t>
            </a:r>
            <a:r>
              <a:rPr lang="en-US" sz="2600" b="1" dirty="0">
                <a:latin typeface="Times New Roman" pitchFamily="18" charset="0"/>
                <a:cs typeface="Times New Roman" pitchFamily="18" charset="0"/>
              </a:rPr>
              <a:t>B.P. </a:t>
            </a:r>
            <a:r>
              <a:rPr lang="en-US" sz="2600" b="1" dirty="0" err="1">
                <a:latin typeface="Times New Roman" pitchFamily="18" charset="0"/>
                <a:cs typeface="Times New Roman" pitchFamily="18" charset="0"/>
              </a:rPr>
              <a:t>Alizoda</a:t>
            </a:r>
            <a:r>
              <a:rPr lang="en-US" sz="2600" b="1" dirty="0">
                <a:latin typeface="Times New Roman" pitchFamily="18" charset="0"/>
                <a:cs typeface="Times New Roman" pitchFamily="18" charset="0"/>
              </a:rPr>
              <a:t> - </a:t>
            </a:r>
            <a:r>
              <a:rPr lang="en-US" sz="2400" dirty="0">
                <a:latin typeface="Times New Roman" pitchFamily="18" charset="0"/>
                <a:cs typeface="Times New Roman" pitchFamily="18" charset="0"/>
              </a:rPr>
              <a:t>Candidate of</a:t>
            </a:r>
            <a:r>
              <a:rPr lang="en-US" sz="2400" b="1" dirty="0">
                <a:latin typeface="Times New Roman" pitchFamily="18" charset="0"/>
                <a:cs typeface="Times New Roman" pitchFamily="18" charset="0"/>
              </a:rPr>
              <a:t> </a:t>
            </a:r>
            <a:r>
              <a:rPr lang="en-US" sz="2400" dirty="0">
                <a:latin typeface="Times New Roman" pitchFamily="18" charset="0"/>
                <a:cs typeface="Times New Roman" pitchFamily="18" charset="0"/>
              </a:rPr>
              <a:t> Philology,</a:t>
            </a:r>
          </a:p>
          <a:p>
            <a:pPr marL="534988" algn="ctr">
              <a:lnSpc>
                <a:spcPct val="80000"/>
              </a:lnSpc>
              <a:buNone/>
              <a:defRPr/>
            </a:pPr>
            <a:r>
              <a:rPr lang="en-US" sz="2400" dirty="0">
                <a:latin typeface="Times New Roman" pitchFamily="18" charset="0"/>
                <a:cs typeface="Times New Roman" pitchFamily="18" charset="0"/>
              </a:rPr>
              <a:t>                                                                Associate Professor</a:t>
            </a:r>
            <a:endParaRPr lang="ru-RU" sz="2400" b="1" dirty="0">
              <a:latin typeface="Times New Roman" pitchFamily="18" charset="0"/>
              <a:cs typeface="Times New Roman" pitchFamily="18" charset="0"/>
            </a:endParaRPr>
          </a:p>
          <a:p>
            <a:pPr algn="ctr">
              <a:lnSpc>
                <a:spcPct val="90000"/>
              </a:lnSpc>
              <a:buNone/>
              <a:defRPr/>
            </a:pPr>
            <a:endParaRPr lang="ru-RU" sz="4800" b="1" dirty="0">
              <a:latin typeface="Times New Roman Tj" pitchFamily="18" charset="-52"/>
            </a:endParaRPr>
          </a:p>
          <a:p>
            <a:pPr algn="ctr">
              <a:lnSpc>
                <a:spcPct val="90000"/>
              </a:lnSpc>
              <a:buNone/>
              <a:defRPr/>
            </a:pPr>
            <a:r>
              <a:rPr lang="en-US" sz="3300" b="1" dirty="0">
                <a:latin typeface="Times New Roman Tj" pitchFamily="18" charset="-52"/>
              </a:rPr>
              <a:t>Astana-</a:t>
            </a:r>
            <a:r>
              <a:rPr lang="ru-RU" sz="3300" b="1" dirty="0">
                <a:latin typeface="Times New Roman Tj" pitchFamily="18" charset="-52"/>
              </a:rPr>
              <a:t>20</a:t>
            </a:r>
            <a:r>
              <a:rPr lang="en-US" sz="3300" b="1" dirty="0">
                <a:latin typeface="Times New Roman Tj" pitchFamily="18" charset="-52"/>
              </a:rPr>
              <a:t>1</a:t>
            </a:r>
            <a:r>
              <a:rPr lang="ru-RU" sz="3300" b="1" dirty="0">
                <a:latin typeface="Times New Roman Tj" pitchFamily="18" charset="-52"/>
              </a:rPr>
              <a:t>8</a:t>
            </a:r>
            <a:endParaRPr lang="ru-RU" sz="3300" dirty="0"/>
          </a:p>
        </p:txBody>
      </p:sp>
      <p:pic>
        <p:nvPicPr>
          <p:cNvPr id="6" name="Picture 3" descr="C:\Users\isroil\Desktop\ФОНД\Ролик\idorakunii_dawlati_klein.jpg"/>
          <p:cNvPicPr>
            <a:picLocks noChangeAspect="1" noChangeArrowheads="1"/>
          </p:cNvPicPr>
          <p:nvPr/>
        </p:nvPicPr>
        <p:blipFill>
          <a:blip r:embed="rId2" cstate="print"/>
          <a:srcRect/>
          <a:stretch>
            <a:fillRect/>
          </a:stretch>
        </p:blipFill>
        <p:spPr bwMode="auto">
          <a:xfrm>
            <a:off x="251520" y="260648"/>
            <a:ext cx="1296144" cy="1431627"/>
          </a:xfrm>
          <a:prstGeom prst="rect">
            <a:avLst/>
          </a:prstGeom>
          <a:ln>
            <a:noFill/>
          </a:ln>
          <a:effectLst>
            <a:outerShdw blurRad="292100" dist="139700" dir="2700000" algn="tl" rotWithShape="0">
              <a:srgbClr val="333333">
                <a:alpha val="65000"/>
              </a:srgbClr>
            </a:outerShdw>
          </a:effectLst>
          <a:extLst/>
        </p:spPr>
      </p:pic>
      <p:pic>
        <p:nvPicPr>
          <p:cNvPr id="7" name="Picture 4" descr="http://anticorruption.tj/images/header_bg.png"/>
          <p:cNvPicPr>
            <a:picLocks noChangeAspect="1" noChangeArrowheads="1"/>
          </p:cNvPicPr>
          <p:nvPr/>
        </p:nvPicPr>
        <p:blipFill>
          <a:blip r:embed="rId3" cstate="print"/>
          <a:srcRect/>
          <a:stretch>
            <a:fillRect/>
          </a:stretch>
        </p:blipFill>
        <p:spPr bwMode="auto">
          <a:xfrm>
            <a:off x="6961188" y="260648"/>
            <a:ext cx="1859284" cy="1657351"/>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a:latin typeface="Times New Roman" pitchFamily="18" charset="0"/>
                <a:cs typeface="Times New Roman" pitchFamily="18" charset="0"/>
              </a:rPr>
              <a:t>Development of the public service</a:t>
            </a:r>
            <a:endParaRPr lang="ru-RU" sz="3200" b="1" dirty="0"/>
          </a:p>
        </p:txBody>
      </p:sp>
      <p:sp>
        <p:nvSpPr>
          <p:cNvPr id="3" name="Содержимое 2"/>
          <p:cNvSpPr>
            <a:spLocks noGrp="1"/>
          </p:cNvSpPr>
          <p:nvPr>
            <p:ph idx="1"/>
          </p:nvPr>
        </p:nvSpPr>
        <p:spPr>
          <a:xfrm>
            <a:off x="323528" y="1412776"/>
            <a:ext cx="8496944" cy="5112568"/>
          </a:xfrm>
        </p:spPr>
        <p:txBody>
          <a:bodyPr>
            <a:normAutofit/>
          </a:bodyPr>
          <a:lstStyle/>
          <a:p>
            <a:r>
              <a:rPr lang="en-US" dirty="0">
                <a:latin typeface="Times New Roman" pitchFamily="18" charset="0"/>
                <a:cs typeface="Times New Roman" pitchFamily="18" charset="0"/>
              </a:rPr>
              <a:t>It is no coincidence that one of the main directions of reforming the public service of the Republic of Tajikistan is to rethink its historical national aspects and features, social and political nature, the formation of its management systems, ensuring the interaction of state bodies with the structures of civil society and coordination of the activities of state bodies on the formation and development of their human resources.  </a:t>
            </a:r>
            <a:endParaRPr lang="ru-RU" dirty="0">
              <a:latin typeface="Times New Roman" pitchFamily="18" charset="0"/>
              <a:cs typeface="Times New Roman" pitchFamily="18" charset="0"/>
            </a:endParaRP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640960" cy="1143000"/>
          </a:xfrm>
        </p:spPr>
        <p:txBody>
          <a:bodyPr>
            <a:normAutofit/>
          </a:bodyPr>
          <a:lstStyle/>
          <a:p>
            <a:r>
              <a:rPr lang="en-US" sz="3200" b="1" dirty="0">
                <a:latin typeface="Times New Roman" pitchFamily="18" charset="0"/>
                <a:cs typeface="Times New Roman" pitchFamily="18" charset="0"/>
              </a:rPr>
              <a:t>The further reform of the civil service of Tajikistan</a:t>
            </a:r>
            <a:endParaRPr lang="ru-RU" sz="3200" b="1" dirty="0"/>
          </a:p>
        </p:txBody>
      </p:sp>
      <p:sp>
        <p:nvSpPr>
          <p:cNvPr id="3" name="Содержимое 2"/>
          <p:cNvSpPr>
            <a:spLocks noGrp="1"/>
          </p:cNvSpPr>
          <p:nvPr>
            <p:ph idx="1"/>
          </p:nvPr>
        </p:nvSpPr>
        <p:spPr>
          <a:xfrm>
            <a:off x="457200" y="1600200"/>
            <a:ext cx="8435280" cy="4997152"/>
          </a:xfrm>
        </p:spPr>
        <p:txBody>
          <a:bodyPr>
            <a:normAutofit fontScale="92500" lnSpcReduction="20000"/>
          </a:bodyPr>
          <a:lstStyle/>
          <a:p>
            <a:r>
              <a:rPr lang="en-US" dirty="0">
                <a:latin typeface="Times New Roman" pitchFamily="18" charset="0"/>
                <a:cs typeface="Times New Roman" pitchFamily="18" charset="0"/>
              </a:rPr>
              <a:t>The further reform of the civil service of Tajikistan should cardinally improve its efficiency in the interests of the development of civil society and the strengthening of the state, the creation of an integrated system of public service and sustainable development of society as a whole.                                                                                                                         Thus, the public  service of Tajikistan should promote social and political stability in the society, the trust of citizens to the state bodies and its servants, the effective implementation of public authorities both at the Central and local levels of the self-government bodies.    </a:t>
            </a:r>
            <a:endParaRPr lang="ru-RU" dirty="0">
              <a:latin typeface="Times New Roman" pitchFamily="18" charset="0"/>
              <a:cs typeface="Times New Roman" pitchFamily="18" charset="0"/>
            </a:endParaRPr>
          </a:p>
          <a:p>
            <a:r>
              <a:rPr lang="en-US" dirty="0">
                <a:latin typeface="Times New Roman" pitchFamily="18" charset="0"/>
                <a:cs typeface="Times New Roman" pitchFamily="18" charset="0"/>
              </a:rPr>
              <a:t> </a:t>
            </a:r>
            <a:endParaRPr lang="ru-RU" dirty="0">
              <a:latin typeface="Times New Roman" pitchFamily="18" charset="0"/>
              <a:cs typeface="Times New Roman" pitchFamily="18" charset="0"/>
            </a:endParaRP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br>
              <a:rPr lang="en-US" sz="4000" b="1" dirty="0">
                <a:latin typeface="Times New Roman" pitchFamily="18" charset="0"/>
                <a:cs typeface="Times New Roman" pitchFamily="18" charset="0"/>
              </a:rPr>
            </a:br>
            <a:r>
              <a:rPr lang="en-US" sz="4000" b="1" dirty="0">
                <a:latin typeface="Times New Roman" pitchFamily="18" charset="0"/>
                <a:cs typeface="Times New Roman" pitchFamily="18" charset="0"/>
              </a:rPr>
              <a:t>THE END</a:t>
            </a:r>
            <a:br>
              <a:rPr lang="en-US" sz="4000" b="1" dirty="0">
                <a:latin typeface="Times New Roman" pitchFamily="18" charset="0"/>
                <a:cs typeface="Times New Roman" pitchFamily="18" charset="0"/>
              </a:rPr>
            </a:br>
            <a:endParaRPr lang="ru-RU" sz="4000" dirty="0">
              <a:solidFill>
                <a:srgbClr val="0070C0"/>
              </a:solidFill>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pPr marL="0" indent="0" algn="ctr">
              <a:buNone/>
            </a:pPr>
            <a:endParaRPr lang="ru-RU" sz="4000" i="1" dirty="0">
              <a:solidFill>
                <a:srgbClr val="0070C0"/>
              </a:solidFill>
              <a:latin typeface="Times New Roman Tj" pitchFamily="18" charset="-52"/>
            </a:endParaRPr>
          </a:p>
          <a:p>
            <a:pPr marL="0" indent="0" algn="ctr">
              <a:buNone/>
            </a:pPr>
            <a:r>
              <a:rPr lang="en-US" i="1" dirty="0">
                <a:latin typeface="Times New Roman" pitchFamily="18" charset="0"/>
                <a:cs typeface="Times New Roman" pitchFamily="18" charset="0"/>
              </a:rPr>
              <a:t>734003 Dushanbe, Republic of Tajikistan; Said </a:t>
            </a:r>
            <a:r>
              <a:rPr lang="en-US" i="1" dirty="0" err="1">
                <a:latin typeface="Times New Roman" pitchFamily="18" charset="0"/>
                <a:cs typeface="Times New Roman" pitchFamily="18" charset="0"/>
              </a:rPr>
              <a:t>Nosir</a:t>
            </a:r>
            <a:r>
              <a:rPr lang="en-US" i="1" dirty="0">
                <a:latin typeface="Times New Roman" pitchFamily="18" charset="0"/>
                <a:cs typeface="Times New Roman" pitchFamily="18" charset="0"/>
              </a:rPr>
              <a:t> str. 33, tel.: +992 918 18 97 26 mob.</a:t>
            </a:r>
          </a:p>
          <a:p>
            <a:pPr marL="0" indent="0" algn="ctr">
              <a:buNone/>
            </a:pPr>
            <a:r>
              <a:rPr lang="en-US" i="1" dirty="0">
                <a:latin typeface="Times New Roman" pitchFamily="18" charset="0"/>
                <a:cs typeface="Times New Roman" pitchFamily="18" charset="0"/>
              </a:rPr>
              <a:t> (+992) 37 228 91 51  E-mail  </a:t>
            </a:r>
            <a:r>
              <a:rPr lang="en-US" i="1" u="sng" dirty="0">
                <a:latin typeface="Times New Roman" pitchFamily="18" charset="0"/>
                <a:cs typeface="Times New Roman" pitchFamily="18" charset="0"/>
                <a:hlinkClick r:id="rId2"/>
              </a:rPr>
              <a:t>b.p.alizoda63@mail.ru</a:t>
            </a:r>
            <a:endParaRPr lang="ru-RU" dirty="0">
              <a:latin typeface="Times New Roman" pitchFamily="18" charset="0"/>
              <a:cs typeface="Times New Roman" pitchFamily="18" charset="0"/>
            </a:endParaRPr>
          </a:p>
          <a:p>
            <a:pPr marL="0" indent="0" algn="ctr">
              <a:buNone/>
            </a:pPr>
            <a:endParaRPr lang="ru-RU" sz="4000" i="1" dirty="0">
              <a:solidFill>
                <a:srgbClr val="0070C0"/>
              </a:solidFill>
              <a:latin typeface="Times New Roman Tj" pitchFamily="18" charset="-52"/>
            </a:endParaRPr>
          </a:p>
          <a:p>
            <a:pPr marL="0" indent="0" algn="ctr">
              <a:buNone/>
            </a:pPr>
            <a:r>
              <a:rPr lang="en-US" sz="4000" i="1" dirty="0">
                <a:solidFill>
                  <a:srgbClr val="0070C0"/>
                </a:solidFill>
                <a:latin typeface="Times New Roman Tj" pitchFamily="18" charset="-52"/>
              </a:rPr>
              <a:t>Thank  you</a:t>
            </a:r>
            <a:r>
              <a:rPr lang="ru-RU" sz="4000" i="1" dirty="0">
                <a:solidFill>
                  <a:srgbClr val="0070C0"/>
                </a:solidFill>
                <a:latin typeface="Times New Roman Tj" pitchFamily="18" charset="-52"/>
              </a:rPr>
              <a:t>!</a:t>
            </a:r>
            <a:endParaRPr lang="ru-RU" sz="4000" b="1" i="1" dirty="0">
              <a:solidFill>
                <a:srgbClr val="00B050"/>
              </a:solidFill>
              <a:latin typeface="Times New Roman Tj" pitchFamily="18" charset="-52"/>
            </a:endParaRPr>
          </a:p>
          <a:p>
            <a:endParaRPr lang="ru-RU" dirty="0"/>
          </a:p>
        </p:txBody>
      </p:sp>
    </p:spTree>
    <p:extLst>
      <p:ext uri="{BB962C8B-B14F-4D97-AF65-F5344CB8AC3E}">
        <p14:creationId xmlns:p14="http://schemas.microsoft.com/office/powerpoint/2010/main" val="29299642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a:latin typeface="Times New Roman" pitchFamily="18" charset="0"/>
                <a:cs typeface="Times New Roman" pitchFamily="18" charset="0"/>
              </a:rPr>
              <a:t>The formation of the public service</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268760"/>
            <a:ext cx="8229600" cy="4857403"/>
          </a:xfrm>
        </p:spPr>
        <p:txBody>
          <a:bodyPr/>
          <a:lstStyle/>
          <a:p>
            <a:r>
              <a:rPr lang="en-US" dirty="0">
                <a:latin typeface="Times New Roman" pitchFamily="18" charset="0"/>
                <a:cs typeface="Times New Roman" pitchFamily="18" charset="0"/>
              </a:rPr>
              <a:t>The formation of the public service in its modern sense is closely connected with the modern history of the Tajik state.</a:t>
            </a:r>
          </a:p>
          <a:p>
            <a:pPr>
              <a:buNone/>
            </a:pP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The acquisition of independence along with other tasks has necessitated the reform of public administration in the country and the development of public service. </a:t>
            </a:r>
            <a:endParaRPr lang="ru-RU" dirty="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640960" cy="1143000"/>
          </a:xfrm>
        </p:spPr>
        <p:txBody>
          <a:bodyPr>
            <a:normAutofit fontScale="90000"/>
          </a:bodyPr>
          <a:lstStyle/>
          <a:p>
            <a:r>
              <a:rPr lang="en-US" b="1" dirty="0">
                <a:latin typeface="Times New Roman" pitchFamily="18" charset="0"/>
                <a:cs typeface="Times New Roman" pitchFamily="18" charset="0"/>
              </a:rPr>
              <a:t>The Institute of public administration</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lnSpcReduction="10000"/>
          </a:bodyPr>
          <a:lstStyle/>
          <a:p>
            <a:r>
              <a:rPr lang="en-US" dirty="0">
                <a:latin typeface="Times New Roman" pitchFamily="18" charset="0"/>
                <a:cs typeface="Times New Roman" pitchFamily="18" charset="0"/>
              </a:rPr>
              <a:t>The Institute of public administration in the Republic of Tajikistan is in the stage of development. </a:t>
            </a:r>
          </a:p>
          <a:p>
            <a:r>
              <a:rPr lang="en-US" dirty="0">
                <a:latin typeface="Times New Roman" pitchFamily="18" charset="0"/>
                <a:cs typeface="Times New Roman" pitchFamily="18" charset="0"/>
              </a:rPr>
              <a:t>In view of the need to a modern system organization of public service, President of the Republic of Tajikistan was established a Department (now the Agency) of the state service under the by order of the President of the Republic of Tajikistan January 25,2001.</a:t>
            </a:r>
            <a:endParaRPr lang="ru-RU"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a:latin typeface="Times New Roman" pitchFamily="18" charset="0"/>
                <a:cs typeface="Times New Roman" pitchFamily="18" charset="0"/>
              </a:rPr>
              <a:t>Institute of advanced as at training of civil servants</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en-US" dirty="0">
                <a:latin typeface="Times New Roman" pitchFamily="18" charset="0"/>
                <a:cs typeface="Times New Roman" pitchFamily="18" charset="0"/>
              </a:rPr>
              <a:t>A year later, was organized The Institute of advanced as at training of civil servants, </a:t>
            </a:r>
          </a:p>
          <a:p>
            <a:r>
              <a:rPr lang="en-US" dirty="0">
                <a:latin typeface="Times New Roman" pitchFamily="18" charset="0"/>
                <a:cs typeface="Times New Roman" pitchFamily="18" charset="0"/>
              </a:rPr>
              <a:t>and on its basis in 2013 was created the Institute of public administration under the President of the Republic of Tajikistan, </a:t>
            </a:r>
          </a:p>
          <a:p>
            <a:r>
              <a:rPr lang="en-US" dirty="0">
                <a:latin typeface="Times New Roman" pitchFamily="18" charset="0"/>
                <a:cs typeface="Times New Roman" pitchFamily="18" charset="0"/>
              </a:rPr>
              <a:t>which is now an important center not only for advanced training, but also for training and retraining of civil service.      </a:t>
            </a:r>
            <a:endParaRPr lang="ru-RU" dirty="0">
              <a:latin typeface="Times New Roman" pitchFamily="18" charset="0"/>
              <a:cs typeface="Times New Roman" pitchFamily="18" charset="0"/>
            </a:endParaRP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a:latin typeface="Times New Roman" pitchFamily="18" charset="0"/>
                <a:cs typeface="Times New Roman" pitchFamily="18" charset="0"/>
              </a:rPr>
              <a:t>Reform of the system of public administration of the Republic of Tajikistan</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85000" lnSpcReduction="10000"/>
          </a:bodyPr>
          <a:lstStyle/>
          <a:p>
            <a:r>
              <a:rPr lang="en-US" dirty="0">
                <a:latin typeface="Times New Roman" pitchFamily="18" charset="0"/>
                <a:cs typeface="Times New Roman" pitchFamily="18" charset="0"/>
              </a:rPr>
              <a:t>At the same time, the order of the President of the Republic of Tajikistan from  March 15, 2006 "On approval of the strategy for the reform of the system of public administration of the Republic of Tajikistan" contributed to the strengthening of the system of public administration and created conditions for the efficiency of public service.       </a:t>
            </a:r>
            <a:endParaRPr lang="ru-RU" dirty="0">
              <a:latin typeface="Times New Roman" pitchFamily="18" charset="0"/>
              <a:cs typeface="Times New Roman" pitchFamily="18" charset="0"/>
            </a:endParaRPr>
          </a:p>
          <a:p>
            <a:r>
              <a:rPr lang="en-US" dirty="0">
                <a:latin typeface="Times New Roman" pitchFamily="18" charset="0"/>
                <a:cs typeface="Times New Roman" pitchFamily="18" charset="0"/>
              </a:rPr>
              <a:t>The order of the President of the Republic of Tajikistan "On approval of The strategy for the reform of the system of public administration of the Republic of Tajikistan" from  March 15,2006, No. 1718. </a:t>
            </a:r>
            <a:endParaRPr lang="ru-RU"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a:latin typeface="Times New Roman" pitchFamily="18" charset="0"/>
                <a:cs typeface="Times New Roman" pitchFamily="18" charset="0"/>
              </a:rPr>
              <a:t>Reform of the system of public administration of the Republic of Tajikistan</a:t>
            </a:r>
            <a:endParaRPr lang="ru-RU" sz="3200" dirty="0"/>
          </a:p>
        </p:txBody>
      </p:sp>
      <p:sp>
        <p:nvSpPr>
          <p:cNvPr id="3" name="Содержимое 2"/>
          <p:cNvSpPr>
            <a:spLocks noGrp="1"/>
          </p:cNvSpPr>
          <p:nvPr>
            <p:ph idx="1"/>
          </p:nvPr>
        </p:nvSpPr>
        <p:spPr/>
        <p:txBody>
          <a:bodyPr>
            <a:normAutofit fontScale="92500" lnSpcReduction="10000"/>
          </a:bodyPr>
          <a:lstStyle/>
          <a:p>
            <a:r>
              <a:rPr lang="en-US" dirty="0">
                <a:latin typeface="Times New Roman" pitchFamily="18" charset="0"/>
                <a:cs typeface="Times New Roman" pitchFamily="18" charset="0"/>
              </a:rPr>
              <a:t>A complex  measures, taken up by the Strategy, have short, medium and long-term character. The implementation of the Strategy will contribute to the sustainability and efficiency of public administration in Tajikistan.   </a:t>
            </a:r>
          </a:p>
          <a:p>
            <a:r>
              <a:rPr lang="en-US" dirty="0">
                <a:latin typeface="Times New Roman" pitchFamily="18" charset="0"/>
                <a:cs typeface="Times New Roman" pitchFamily="18" charset="0"/>
              </a:rPr>
              <a:t>The law of the Republic of Tajikistan "On public service" in a new version, developed taking into account international norms and experience, was adopted on March 5, 2007 and created real prerequisites for the reform of the public service.</a:t>
            </a:r>
            <a:endParaRPr lang="ru-RU"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a:latin typeface="Times New Roman" pitchFamily="18" charset="0"/>
                <a:cs typeface="Times New Roman" pitchFamily="18" charset="0"/>
              </a:rPr>
              <a:t>Reform of the system of public administration of the Republic of Tajikistan</a:t>
            </a:r>
            <a:endParaRPr lang="ru-RU" sz="3200" dirty="0"/>
          </a:p>
        </p:txBody>
      </p:sp>
      <p:sp>
        <p:nvSpPr>
          <p:cNvPr id="3" name="Содержимое 2"/>
          <p:cNvSpPr>
            <a:spLocks noGrp="1"/>
          </p:cNvSpPr>
          <p:nvPr>
            <p:ph idx="1"/>
          </p:nvPr>
        </p:nvSpPr>
        <p:spPr>
          <a:xfrm>
            <a:off x="457200" y="1412776"/>
            <a:ext cx="8229600" cy="4968552"/>
          </a:xfrm>
        </p:spPr>
        <p:txBody>
          <a:bodyPr>
            <a:normAutofit fontScale="92500" lnSpcReduction="20000"/>
          </a:bodyPr>
          <a:lstStyle/>
          <a:p>
            <a:r>
              <a:rPr lang="en-US" dirty="0">
                <a:latin typeface="Times New Roman" pitchFamily="18" charset="0"/>
                <a:cs typeface="Times New Roman" pitchFamily="18" charset="0"/>
              </a:rPr>
              <a:t>Thus, on the basis of this Law was adapted the decision of, the Government of the Republic of Tajikistan  "On approval of the concept of reforming the public service of Tajikistan" and from August 31 of the same year  the decision "</a:t>
            </a:r>
            <a:r>
              <a:rPr lang="en-US" b="1" dirty="0">
                <a:latin typeface="Times New Roman" pitchFamily="18" charset="0"/>
                <a:cs typeface="Times New Roman" pitchFamily="18" charset="0"/>
              </a:rPr>
              <a:t>On approval of the program of reforming the public service of the Republic of Tajikistan</a:t>
            </a:r>
            <a:r>
              <a:rPr lang="en-US" dirty="0">
                <a:latin typeface="Times New Roman" pitchFamily="18" charset="0"/>
                <a:cs typeface="Times New Roman" pitchFamily="18" charset="0"/>
              </a:rPr>
              <a:t>". </a:t>
            </a:r>
            <a:endParaRPr lang="ru-RU"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      </a:t>
            </a:r>
            <a:endParaRPr lang="ru-RU" dirty="0">
              <a:latin typeface="Times New Roman" pitchFamily="18" charset="0"/>
              <a:cs typeface="Times New Roman" pitchFamily="18" charset="0"/>
            </a:endParaRPr>
          </a:p>
          <a:p>
            <a:r>
              <a:rPr lang="en-US" dirty="0">
                <a:latin typeface="Times New Roman" pitchFamily="18" charset="0"/>
                <a:cs typeface="Times New Roman" pitchFamily="18" charset="0"/>
              </a:rPr>
              <a:t>The order of the Government of the Republic of Tajikistan "On approving the Concept of reforming of public service of Tajikistan" from </a:t>
            </a:r>
            <a:r>
              <a:rPr lang="en-US" dirty="0" err="1">
                <a:latin typeface="Times New Roman" pitchFamily="18" charset="0"/>
                <a:cs typeface="Times New Roman" pitchFamily="18" charset="0"/>
              </a:rPr>
              <a:t>june</a:t>
            </a:r>
            <a:r>
              <a:rPr lang="en-US" dirty="0">
                <a:latin typeface="Times New Roman" pitchFamily="18" charset="0"/>
                <a:cs typeface="Times New Roman" pitchFamily="18" charset="0"/>
              </a:rPr>
              <a:t> 1, 2007.</a:t>
            </a:r>
            <a:endParaRPr lang="ru-RU" dirty="0">
              <a:latin typeface="Times New Roman" pitchFamily="18" charset="0"/>
              <a:cs typeface="Times New Roman" pitchFamily="18" charset="0"/>
            </a:endParaRP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a:latin typeface="Times New Roman" pitchFamily="18" charset="0"/>
                <a:cs typeface="Times New Roman" pitchFamily="18" charset="0"/>
              </a:rPr>
              <a:t>Reform of the system of public administration of the Republic of Tajikistan</a:t>
            </a:r>
            <a:endParaRPr lang="ru-RU" sz="3200" dirty="0"/>
          </a:p>
        </p:txBody>
      </p:sp>
      <p:sp>
        <p:nvSpPr>
          <p:cNvPr id="3" name="Содержимое 2"/>
          <p:cNvSpPr>
            <a:spLocks noGrp="1"/>
          </p:cNvSpPr>
          <p:nvPr>
            <p:ph idx="1"/>
          </p:nvPr>
        </p:nvSpPr>
        <p:spPr>
          <a:xfrm>
            <a:off x="457200" y="1600200"/>
            <a:ext cx="8229600" cy="4781128"/>
          </a:xfrm>
        </p:spPr>
        <p:txBody>
          <a:bodyPr/>
          <a:lstStyle/>
          <a:p>
            <a:r>
              <a:rPr lang="en-US" dirty="0">
                <a:latin typeface="Times New Roman" pitchFamily="18" charset="0"/>
                <a:cs typeface="Times New Roman" pitchFamily="18" charset="0"/>
              </a:rPr>
              <a:t> Public service has an important role in ensuring the development of the state and statehood and the creation of a stable social-political and cultural atmosphere of society. </a:t>
            </a:r>
          </a:p>
          <a:p>
            <a:r>
              <a:rPr lang="en-US" dirty="0">
                <a:latin typeface="Times New Roman" pitchFamily="18" charset="0"/>
                <a:cs typeface="Times New Roman" pitchFamily="18" charset="0"/>
              </a:rPr>
              <a:t>In this regard, the reform of public administration of the Republic of Tajikistan is one of the most important priorities of national development.            </a:t>
            </a:r>
            <a:endParaRPr lang="ru-RU"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fontScale="90000"/>
          </a:bodyPr>
          <a:lstStyle/>
          <a:p>
            <a:r>
              <a:rPr lang="en-US" sz="3200" b="1" dirty="0">
                <a:latin typeface="Times New Roman" pitchFamily="18" charset="0"/>
                <a:cs typeface="Times New Roman" pitchFamily="18" charset="0"/>
              </a:rPr>
              <a:t>Reform of the system of public administration of the Republic of Tajikistan</a:t>
            </a:r>
            <a:endParaRPr lang="ru-RU" sz="3200" dirty="0"/>
          </a:p>
        </p:txBody>
      </p:sp>
      <p:sp>
        <p:nvSpPr>
          <p:cNvPr id="3" name="Содержимое 2"/>
          <p:cNvSpPr>
            <a:spLocks noGrp="1"/>
          </p:cNvSpPr>
          <p:nvPr>
            <p:ph idx="1"/>
          </p:nvPr>
        </p:nvSpPr>
        <p:spPr>
          <a:xfrm>
            <a:off x="323528" y="1340768"/>
            <a:ext cx="8568952" cy="5112568"/>
          </a:xfrm>
        </p:spPr>
        <p:txBody>
          <a:bodyPr>
            <a:normAutofit fontScale="85000" lnSpcReduction="20000"/>
          </a:bodyPr>
          <a:lstStyle/>
          <a:p>
            <a:r>
              <a:rPr lang="en-US" dirty="0">
                <a:latin typeface="Times New Roman" pitchFamily="18" charset="0"/>
                <a:cs typeface="Times New Roman" pitchFamily="18" charset="0"/>
              </a:rPr>
              <a:t>The most important task of public service reform is the development and implementation of modern methods of governance that meet the conditions of democratization of society and prove their validity in the practice of developed countries. </a:t>
            </a:r>
          </a:p>
          <a:p>
            <a:r>
              <a:rPr lang="en-US" dirty="0">
                <a:latin typeface="Times New Roman" pitchFamily="18" charset="0"/>
                <a:cs typeface="Times New Roman" pitchFamily="18" charset="0"/>
              </a:rPr>
              <a:t>In this context, the improvement of the quality of public administration, which depends on the knowledge, experience, skills, responsibility, initiative of professionalism and competence of public servants, comes to the fore.                                                                                  </a:t>
            </a:r>
            <a:endParaRPr lang="ru-RU" dirty="0">
              <a:latin typeface="Times New Roman" pitchFamily="18" charset="0"/>
              <a:cs typeface="Times New Roman" pitchFamily="18" charset="0"/>
            </a:endParaRPr>
          </a:p>
          <a:p>
            <a:r>
              <a:rPr lang="en-US" dirty="0">
                <a:latin typeface="Times New Roman" pitchFamily="18" charset="0"/>
                <a:cs typeface="Times New Roman" pitchFamily="18" charset="0"/>
              </a:rPr>
              <a:t>The experience of many countries has proved that the public service is capable of providing a range of historical, political, social, economic information and other tasks.    </a:t>
            </a:r>
            <a:endParaRPr lang="ru-RU" dirty="0">
              <a:latin typeface="Times New Roman" pitchFamily="18" charset="0"/>
              <a:cs typeface="Times New Roman" pitchFamily="18" charset="0"/>
            </a:endParaRP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1749</TotalTime>
  <Words>945</Words>
  <Application>Microsoft Office PowerPoint</Application>
  <PresentationFormat>Экран (4:3)</PresentationFormat>
  <Paragraphs>49</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Times New Roman</vt:lpstr>
      <vt:lpstr>Times New Roman Tj</vt:lpstr>
      <vt:lpstr>Тема Office</vt:lpstr>
      <vt:lpstr>  Institute of public Administration under  the President of  the Republic of Tajikistan</vt:lpstr>
      <vt:lpstr>The formation of the public service</vt:lpstr>
      <vt:lpstr>The Institute of public administration</vt:lpstr>
      <vt:lpstr>Institute of advanced as at training of civil servants</vt:lpstr>
      <vt:lpstr>Reform of the system of public administration of the Republic of Tajikistan</vt:lpstr>
      <vt:lpstr>Reform of the system of public administration of the Republic of Tajikistan</vt:lpstr>
      <vt:lpstr>Reform of the system of public administration of the Republic of Tajikistan</vt:lpstr>
      <vt:lpstr>Reform of the system of public administration of the Republic of Tajikistan</vt:lpstr>
      <vt:lpstr>Reform of the system of public administration of the Republic of Tajikistan</vt:lpstr>
      <vt:lpstr>Development of the public service</vt:lpstr>
      <vt:lpstr>The further reform of the civil service of Tajikistan</vt:lpstr>
      <vt:lpstr> THE END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ДАСТУРАМАЛИ НАМУНАВИИ  КОРГУЗОРЇ  ДАР ВАЗОРАТУ КУМИТАЊОИ ДАВЛАТЇ ВА ДИГАР МАЌОМОТИ ИДОРАКУНИИ ДАВЛАТЇ, МАЌОМОТИ ИЉРОИЯИ МАЊАЛЛИИ ЊОКИМИЯТИ ДАВЛАТЇ, МУАССИСАЊО, ТАШКИЛОТЊО ВА КОРХОНАЊОИ ЉУМЊУРИИ ТОЉИКИСТОН </dc:title>
  <dc:creator>Кафедраи забонхо</dc:creator>
  <cp:lastModifiedBy>Gulimzhan Suleimenova</cp:lastModifiedBy>
  <cp:revision>251</cp:revision>
  <dcterms:created xsi:type="dcterms:W3CDTF">2016-04-27T13:15:42Z</dcterms:created>
  <dcterms:modified xsi:type="dcterms:W3CDTF">2018-09-28T08:18:39Z</dcterms:modified>
</cp:coreProperties>
</file>