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2"/>
  </p:notesMasterIdLst>
  <p:handoutMasterIdLst>
    <p:handoutMasterId r:id="rId23"/>
  </p:handoutMasterIdLst>
  <p:sldIdLst>
    <p:sldId id="610" r:id="rId2"/>
    <p:sldId id="611" r:id="rId3"/>
    <p:sldId id="612" r:id="rId4"/>
    <p:sldId id="614" r:id="rId5"/>
    <p:sldId id="633" r:id="rId6"/>
    <p:sldId id="613" r:id="rId7"/>
    <p:sldId id="615" r:id="rId8"/>
    <p:sldId id="616" r:id="rId9"/>
    <p:sldId id="640" r:id="rId10"/>
    <p:sldId id="639" r:id="rId11"/>
    <p:sldId id="641" r:id="rId12"/>
    <p:sldId id="637" r:id="rId13"/>
    <p:sldId id="638" r:id="rId14"/>
    <p:sldId id="643" r:id="rId15"/>
    <p:sldId id="617" r:id="rId16"/>
    <p:sldId id="618" r:id="rId17"/>
    <p:sldId id="636" r:id="rId18"/>
    <p:sldId id="632" r:id="rId19"/>
    <p:sldId id="644" r:id="rId20"/>
    <p:sldId id="634" r:id="rId21"/>
  </p:sldIdLst>
  <p:sldSz cx="12192000" cy="6858000"/>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ra Molkenova" initials="" lastIdx="1" clrIdx="0"/>
  <p:cmAuthor id="2" name="Banu Myrzatay" initials="B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946C"/>
    <a:srgbClr val="6A4216"/>
    <a:srgbClr val="896448"/>
    <a:srgbClr val="663300"/>
    <a:srgbClr val="85250B"/>
    <a:srgbClr val="FFFFFF"/>
    <a:srgbClr val="9B3131"/>
    <a:srgbClr val="9ABEB3"/>
    <a:srgbClr val="DFDF63"/>
    <a:srgbClr val="3D5D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21" autoAdjust="0"/>
    <p:restoredTop sz="86636" autoAdjust="0"/>
  </p:normalViewPr>
  <p:slideViewPr>
    <p:cSldViewPr snapToGrid="0">
      <p:cViewPr>
        <p:scale>
          <a:sx n="86" d="100"/>
          <a:sy n="86" d="100"/>
        </p:scale>
        <p:origin x="1096" y="424"/>
      </p:cViewPr>
      <p:guideLst>
        <p:guide orient="horz" pos="2160"/>
        <p:guide pos="3840"/>
      </p:guideLst>
    </p:cSldViewPr>
  </p:slideViewPr>
  <p:outlineViewPr>
    <p:cViewPr>
      <p:scale>
        <a:sx n="33" d="100"/>
        <a:sy n="33" d="100"/>
      </p:scale>
      <p:origin x="0" y="-244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150" y="96"/>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113710-1E66-4F70-BAD8-0A7F4E31C13A}" type="doc">
      <dgm:prSet loTypeId="urn:microsoft.com/office/officeart/2008/layout/AlternatingHexagons" loCatId="list" qsTypeId="urn:microsoft.com/office/officeart/2005/8/quickstyle/3d5" qsCatId="3D" csTypeId="urn:microsoft.com/office/officeart/2005/8/colors/colorful1" csCatId="colorful" phldr="1"/>
      <dgm:spPr/>
      <dgm:t>
        <a:bodyPr/>
        <a:lstStyle/>
        <a:p>
          <a:endParaRPr lang="en-US"/>
        </a:p>
      </dgm:t>
    </dgm:pt>
    <dgm:pt modelId="{4C4BC279-41B0-4780-B2D3-1BD475B273E7}">
      <dgm:prSet phldrT="[Text]" custT="1"/>
      <dgm:spPr/>
      <dgm:t>
        <a:bodyPr/>
        <a:lstStyle/>
        <a:p>
          <a:r>
            <a:rPr lang="en-US" sz="1600" b="1" dirty="0" smtClean="0"/>
            <a:t>Integration</a:t>
          </a:r>
          <a:endParaRPr lang="en-US" sz="1600" b="1" dirty="0"/>
        </a:p>
      </dgm:t>
    </dgm:pt>
    <dgm:pt modelId="{80B13C63-F13C-4E98-B188-410C158531FB}" type="parTrans" cxnId="{A949D73F-E0E9-4371-8E67-D4FC60D51BA0}">
      <dgm:prSet/>
      <dgm:spPr/>
      <dgm:t>
        <a:bodyPr/>
        <a:lstStyle/>
        <a:p>
          <a:endParaRPr lang="en-US"/>
        </a:p>
      </dgm:t>
    </dgm:pt>
    <dgm:pt modelId="{E2529D16-A891-4A93-8CE9-B666B872A9D5}" type="sibTrans" cxnId="{A949D73F-E0E9-4371-8E67-D4FC60D51BA0}">
      <dgm:prSet/>
      <dgm:spPr/>
      <dgm:t>
        <a:bodyPr/>
        <a:lstStyle/>
        <a:p>
          <a:endParaRPr lang="en-US"/>
        </a:p>
      </dgm:t>
    </dgm:pt>
    <dgm:pt modelId="{E3BFC998-385C-43FA-B5BE-7BCE9536452D}">
      <dgm:prSet phldrT="[Text]"/>
      <dgm:spPr/>
      <dgm:t>
        <a:bodyPr/>
        <a:lstStyle/>
        <a:p>
          <a:r>
            <a:rPr lang="en-US" dirty="0" smtClean="0"/>
            <a:t>Integration of  research and teaching</a:t>
          </a:r>
          <a:endParaRPr lang="en-US" dirty="0"/>
        </a:p>
      </dgm:t>
    </dgm:pt>
    <dgm:pt modelId="{47622FFF-33A5-46B2-B11B-0EF8E6318736}" type="parTrans" cxnId="{3D832AC3-1F61-4435-98B0-560B969E4AAF}">
      <dgm:prSet/>
      <dgm:spPr/>
      <dgm:t>
        <a:bodyPr/>
        <a:lstStyle/>
        <a:p>
          <a:endParaRPr lang="en-US"/>
        </a:p>
      </dgm:t>
    </dgm:pt>
    <dgm:pt modelId="{46DAAE56-36FF-47C4-92B0-E51996FC4AA0}" type="sibTrans" cxnId="{3D832AC3-1F61-4435-98B0-560B969E4AAF}">
      <dgm:prSet/>
      <dgm:spPr/>
      <dgm:t>
        <a:bodyPr/>
        <a:lstStyle/>
        <a:p>
          <a:endParaRPr lang="en-US"/>
        </a:p>
      </dgm:t>
    </dgm:pt>
    <dgm:pt modelId="{89A7D1C6-0F1A-4008-AF21-4B34AA220848}">
      <dgm:prSet phldrT="[Text]"/>
      <dgm:spPr/>
      <dgm:t>
        <a:bodyPr/>
        <a:lstStyle/>
        <a:p>
          <a:r>
            <a:rPr lang="en-US" b="1" dirty="0" smtClean="0"/>
            <a:t>Innovation</a:t>
          </a:r>
          <a:endParaRPr lang="en-US" b="1" dirty="0"/>
        </a:p>
      </dgm:t>
    </dgm:pt>
    <dgm:pt modelId="{E0562E86-98FB-4D17-B7A7-28DA6D970AE2}" type="parTrans" cxnId="{1826143B-10F8-48EC-88C8-EDD17A49BD49}">
      <dgm:prSet/>
      <dgm:spPr/>
      <dgm:t>
        <a:bodyPr/>
        <a:lstStyle/>
        <a:p>
          <a:endParaRPr lang="en-US"/>
        </a:p>
      </dgm:t>
    </dgm:pt>
    <dgm:pt modelId="{4E068F13-B354-49BB-B470-B23781CCFC65}" type="sibTrans" cxnId="{1826143B-10F8-48EC-88C8-EDD17A49BD49}">
      <dgm:prSet/>
      <dgm:spPr/>
      <dgm:t>
        <a:bodyPr/>
        <a:lstStyle/>
        <a:p>
          <a:endParaRPr lang="en-US"/>
        </a:p>
      </dgm:t>
    </dgm:pt>
    <dgm:pt modelId="{40EAB0CB-9DD9-401E-A0B3-23D646C626F5}">
      <dgm:prSet phldrT="[Text]"/>
      <dgm:spPr/>
      <dgm:t>
        <a:bodyPr/>
        <a:lstStyle/>
        <a:p>
          <a:r>
            <a:rPr lang="en-US" dirty="0" smtClean="0"/>
            <a:t>Innovation in content and process</a:t>
          </a:r>
          <a:endParaRPr lang="en-US" dirty="0"/>
        </a:p>
      </dgm:t>
    </dgm:pt>
    <dgm:pt modelId="{F23AD5EA-AC27-4B28-BB8A-EB75192D4C43}" type="parTrans" cxnId="{53AC5D2C-4C66-4381-8132-78A6358CE5E9}">
      <dgm:prSet/>
      <dgm:spPr/>
      <dgm:t>
        <a:bodyPr/>
        <a:lstStyle/>
        <a:p>
          <a:endParaRPr lang="en-US"/>
        </a:p>
      </dgm:t>
    </dgm:pt>
    <dgm:pt modelId="{0070A3EB-0F65-4671-95C5-6DCFB98F36A1}" type="sibTrans" cxnId="{53AC5D2C-4C66-4381-8132-78A6358CE5E9}">
      <dgm:prSet/>
      <dgm:spPr/>
      <dgm:t>
        <a:bodyPr/>
        <a:lstStyle/>
        <a:p>
          <a:endParaRPr lang="en-US"/>
        </a:p>
      </dgm:t>
    </dgm:pt>
    <dgm:pt modelId="{570F6A9B-C698-4895-92D6-55649860DE10}">
      <dgm:prSet phldrT="[Text]"/>
      <dgm:spPr/>
      <dgm:t>
        <a:bodyPr/>
        <a:lstStyle/>
        <a:p>
          <a:r>
            <a:rPr lang="en-US" b="1" dirty="0" smtClean="0"/>
            <a:t>Inclusion</a:t>
          </a:r>
          <a:endParaRPr lang="en-US" b="1" dirty="0"/>
        </a:p>
      </dgm:t>
    </dgm:pt>
    <dgm:pt modelId="{D0330AC3-5C61-4C16-A8EA-B1095AAAA554}" type="parTrans" cxnId="{16F4B954-14CA-427F-B1CB-C89AEB052CDB}">
      <dgm:prSet/>
      <dgm:spPr/>
      <dgm:t>
        <a:bodyPr/>
        <a:lstStyle/>
        <a:p>
          <a:endParaRPr lang="en-US"/>
        </a:p>
      </dgm:t>
    </dgm:pt>
    <dgm:pt modelId="{59AD0EAE-4769-4AB7-A838-DE50527CAFBF}" type="sibTrans" cxnId="{16F4B954-14CA-427F-B1CB-C89AEB052CDB}">
      <dgm:prSet/>
      <dgm:spPr/>
      <dgm:t>
        <a:bodyPr/>
        <a:lstStyle/>
        <a:p>
          <a:endParaRPr lang="en-US"/>
        </a:p>
      </dgm:t>
    </dgm:pt>
    <dgm:pt modelId="{A6ADE68F-7066-4349-83CA-A6FC1F1157F0}">
      <dgm:prSet phldrT="[Text]"/>
      <dgm:spPr/>
      <dgm:t>
        <a:bodyPr/>
        <a:lstStyle/>
        <a:p>
          <a:r>
            <a:rPr lang="en-US" dirty="0" smtClean="0"/>
            <a:t>No discrimination</a:t>
          </a:r>
          <a:endParaRPr lang="en-US" dirty="0"/>
        </a:p>
      </dgm:t>
    </dgm:pt>
    <dgm:pt modelId="{6F56183A-8C4F-4125-BB0C-FF29E4BFB8D4}" type="parTrans" cxnId="{668D4685-D363-4DD8-AF59-F3F99FAA33AF}">
      <dgm:prSet/>
      <dgm:spPr/>
      <dgm:t>
        <a:bodyPr/>
        <a:lstStyle/>
        <a:p>
          <a:endParaRPr lang="en-US"/>
        </a:p>
      </dgm:t>
    </dgm:pt>
    <dgm:pt modelId="{D85D1265-B905-43F0-B288-8740EBC97502}" type="sibTrans" cxnId="{668D4685-D363-4DD8-AF59-F3F99FAA33AF}">
      <dgm:prSet/>
      <dgm:spPr/>
      <dgm:t>
        <a:bodyPr/>
        <a:lstStyle/>
        <a:p>
          <a:endParaRPr lang="en-US"/>
        </a:p>
      </dgm:t>
    </dgm:pt>
    <dgm:pt modelId="{48DF89C6-BD93-4002-8E35-EEA0A524C4D0}" type="pres">
      <dgm:prSet presAssocID="{D2113710-1E66-4F70-BAD8-0A7F4E31C13A}" presName="Name0" presStyleCnt="0">
        <dgm:presLayoutVars>
          <dgm:chMax/>
          <dgm:chPref/>
          <dgm:dir/>
          <dgm:animLvl val="lvl"/>
        </dgm:presLayoutVars>
      </dgm:prSet>
      <dgm:spPr/>
      <dgm:t>
        <a:bodyPr/>
        <a:lstStyle/>
        <a:p>
          <a:endParaRPr lang="en-US"/>
        </a:p>
      </dgm:t>
    </dgm:pt>
    <dgm:pt modelId="{620B6232-E85F-4B42-9521-74C24A8FE0B3}" type="pres">
      <dgm:prSet presAssocID="{4C4BC279-41B0-4780-B2D3-1BD475B273E7}" presName="composite" presStyleCnt="0"/>
      <dgm:spPr/>
    </dgm:pt>
    <dgm:pt modelId="{C30A6640-F7E2-4618-9B4D-FFB440701383}" type="pres">
      <dgm:prSet presAssocID="{4C4BC279-41B0-4780-B2D3-1BD475B273E7}" presName="Parent1" presStyleLbl="node1" presStyleIdx="0" presStyleCnt="6" custLinFactNeighborX="-79930" custLinFactNeighborY="0">
        <dgm:presLayoutVars>
          <dgm:chMax val="1"/>
          <dgm:chPref val="1"/>
          <dgm:bulletEnabled val="1"/>
        </dgm:presLayoutVars>
      </dgm:prSet>
      <dgm:spPr/>
      <dgm:t>
        <a:bodyPr/>
        <a:lstStyle/>
        <a:p>
          <a:endParaRPr lang="en-US"/>
        </a:p>
      </dgm:t>
    </dgm:pt>
    <dgm:pt modelId="{5FBD5DEF-9E30-4FD9-B142-F7ECAF5D7D47}" type="pres">
      <dgm:prSet presAssocID="{4C4BC279-41B0-4780-B2D3-1BD475B273E7}" presName="Childtext1" presStyleLbl="revTx" presStyleIdx="0" presStyleCnt="3">
        <dgm:presLayoutVars>
          <dgm:chMax val="0"/>
          <dgm:chPref val="0"/>
          <dgm:bulletEnabled val="1"/>
        </dgm:presLayoutVars>
      </dgm:prSet>
      <dgm:spPr/>
      <dgm:t>
        <a:bodyPr/>
        <a:lstStyle/>
        <a:p>
          <a:endParaRPr lang="en-US"/>
        </a:p>
      </dgm:t>
    </dgm:pt>
    <dgm:pt modelId="{0DED68E1-928F-4ED6-B0A5-72F59CFD6D5D}" type="pres">
      <dgm:prSet presAssocID="{4C4BC279-41B0-4780-B2D3-1BD475B273E7}" presName="BalanceSpacing" presStyleCnt="0"/>
      <dgm:spPr/>
    </dgm:pt>
    <dgm:pt modelId="{63A40C62-8C77-47A0-B9A5-3E7340D70932}" type="pres">
      <dgm:prSet presAssocID="{4C4BC279-41B0-4780-B2D3-1BD475B273E7}" presName="BalanceSpacing1" presStyleCnt="0"/>
      <dgm:spPr/>
    </dgm:pt>
    <dgm:pt modelId="{34AB0831-CAC1-40B1-834A-A33F48DC6CB5}" type="pres">
      <dgm:prSet presAssocID="{E2529D16-A891-4A93-8CE9-B666B872A9D5}" presName="Accent1Text" presStyleLbl="node1" presStyleIdx="1" presStyleCnt="6" custLinFactNeighborX="30784" custLinFactNeighborY="2349"/>
      <dgm:spPr/>
      <dgm:t>
        <a:bodyPr/>
        <a:lstStyle/>
        <a:p>
          <a:endParaRPr lang="en-US"/>
        </a:p>
      </dgm:t>
    </dgm:pt>
    <dgm:pt modelId="{6550A2F1-54CE-48A2-9610-7A6E9FBDF90E}" type="pres">
      <dgm:prSet presAssocID="{E2529D16-A891-4A93-8CE9-B666B872A9D5}" presName="spaceBetweenRectangles" presStyleCnt="0"/>
      <dgm:spPr/>
    </dgm:pt>
    <dgm:pt modelId="{F028B2BF-2290-4846-B330-C69983ED5D0D}" type="pres">
      <dgm:prSet presAssocID="{89A7D1C6-0F1A-4008-AF21-4B34AA220848}" presName="composite" presStyleCnt="0"/>
      <dgm:spPr/>
    </dgm:pt>
    <dgm:pt modelId="{81EE865F-218C-4D32-B4B8-AD1C707B55E7}" type="pres">
      <dgm:prSet presAssocID="{89A7D1C6-0F1A-4008-AF21-4B34AA220848}" presName="Parent1" presStyleLbl="node1" presStyleIdx="2" presStyleCnt="6" custLinFactNeighborX="88571" custLinFactNeighborY="4229">
        <dgm:presLayoutVars>
          <dgm:chMax val="1"/>
          <dgm:chPref val="1"/>
          <dgm:bulletEnabled val="1"/>
        </dgm:presLayoutVars>
      </dgm:prSet>
      <dgm:spPr/>
      <dgm:t>
        <a:bodyPr/>
        <a:lstStyle/>
        <a:p>
          <a:endParaRPr lang="en-US"/>
        </a:p>
      </dgm:t>
    </dgm:pt>
    <dgm:pt modelId="{6CBE6114-92BA-4F44-8C6C-8E13D20BEB94}" type="pres">
      <dgm:prSet presAssocID="{89A7D1C6-0F1A-4008-AF21-4B34AA220848}" presName="Childtext1" presStyleLbl="revTx" presStyleIdx="1" presStyleCnt="3">
        <dgm:presLayoutVars>
          <dgm:chMax val="0"/>
          <dgm:chPref val="0"/>
          <dgm:bulletEnabled val="1"/>
        </dgm:presLayoutVars>
      </dgm:prSet>
      <dgm:spPr/>
      <dgm:t>
        <a:bodyPr/>
        <a:lstStyle/>
        <a:p>
          <a:endParaRPr lang="en-US"/>
        </a:p>
      </dgm:t>
    </dgm:pt>
    <dgm:pt modelId="{E469414B-A3F5-4D48-AB5E-864D8D2AFBB5}" type="pres">
      <dgm:prSet presAssocID="{89A7D1C6-0F1A-4008-AF21-4B34AA220848}" presName="BalanceSpacing" presStyleCnt="0"/>
      <dgm:spPr/>
    </dgm:pt>
    <dgm:pt modelId="{3BC6DD32-C82B-4A1C-BDE7-C1485A7B1A7F}" type="pres">
      <dgm:prSet presAssocID="{89A7D1C6-0F1A-4008-AF21-4B34AA220848}" presName="BalanceSpacing1" presStyleCnt="0"/>
      <dgm:spPr/>
    </dgm:pt>
    <dgm:pt modelId="{6C158D88-66F2-413A-A5BD-E634F21D6252}" type="pres">
      <dgm:prSet presAssocID="{4E068F13-B354-49BB-B470-B23781CCFC65}" presName="Accent1Text" presStyleLbl="node1" presStyleIdx="3" presStyleCnt="6" custLinFactNeighborX="-16742" custLinFactNeighborY="7048"/>
      <dgm:spPr/>
      <dgm:t>
        <a:bodyPr/>
        <a:lstStyle/>
        <a:p>
          <a:endParaRPr lang="en-US"/>
        </a:p>
      </dgm:t>
    </dgm:pt>
    <dgm:pt modelId="{66C36F08-96C6-4E4D-84B5-1A7752B21909}" type="pres">
      <dgm:prSet presAssocID="{4E068F13-B354-49BB-B470-B23781CCFC65}" presName="spaceBetweenRectangles" presStyleCnt="0"/>
      <dgm:spPr/>
    </dgm:pt>
    <dgm:pt modelId="{60C6E1C1-08F4-469B-920F-655E46B815DA}" type="pres">
      <dgm:prSet presAssocID="{570F6A9B-C698-4895-92D6-55649860DE10}" presName="composite" presStyleCnt="0"/>
      <dgm:spPr/>
    </dgm:pt>
    <dgm:pt modelId="{487E18D5-B176-4AD5-BC17-37B92096700C}" type="pres">
      <dgm:prSet presAssocID="{570F6A9B-C698-4895-92D6-55649860DE10}" presName="Parent1" presStyleLbl="node1" presStyleIdx="4" presStyleCnt="6" custLinFactNeighborX="-92352" custLinFactNeighborY="-18794">
        <dgm:presLayoutVars>
          <dgm:chMax val="1"/>
          <dgm:chPref val="1"/>
          <dgm:bulletEnabled val="1"/>
        </dgm:presLayoutVars>
      </dgm:prSet>
      <dgm:spPr/>
      <dgm:t>
        <a:bodyPr/>
        <a:lstStyle/>
        <a:p>
          <a:endParaRPr lang="en-US"/>
        </a:p>
      </dgm:t>
    </dgm:pt>
    <dgm:pt modelId="{4CC69D4B-57DB-4552-8BC2-5F8883EE71C9}" type="pres">
      <dgm:prSet presAssocID="{570F6A9B-C698-4895-92D6-55649860DE10}" presName="Childtext1" presStyleLbl="revTx" presStyleIdx="2" presStyleCnt="3">
        <dgm:presLayoutVars>
          <dgm:chMax val="0"/>
          <dgm:chPref val="0"/>
          <dgm:bulletEnabled val="1"/>
        </dgm:presLayoutVars>
      </dgm:prSet>
      <dgm:spPr/>
      <dgm:t>
        <a:bodyPr/>
        <a:lstStyle/>
        <a:p>
          <a:endParaRPr lang="en-US"/>
        </a:p>
      </dgm:t>
    </dgm:pt>
    <dgm:pt modelId="{F54D160B-0C25-4E6E-9579-A3AA34673EA3}" type="pres">
      <dgm:prSet presAssocID="{570F6A9B-C698-4895-92D6-55649860DE10}" presName="BalanceSpacing" presStyleCnt="0"/>
      <dgm:spPr/>
    </dgm:pt>
    <dgm:pt modelId="{A0359040-0E36-481E-9DF1-C1FDEF6EEE64}" type="pres">
      <dgm:prSet presAssocID="{570F6A9B-C698-4895-92D6-55649860DE10}" presName="BalanceSpacing1" presStyleCnt="0"/>
      <dgm:spPr/>
    </dgm:pt>
    <dgm:pt modelId="{5CD89E74-C5E1-410C-AFD0-7AB80833FB5A}" type="pres">
      <dgm:prSet presAssocID="{59AD0EAE-4769-4AB7-A838-DE50527CAFBF}" presName="Accent1Text" presStyleLbl="node1" presStyleIdx="5" presStyleCnt="6" custLinFactNeighborX="15122" custLinFactNeighborY="-17385"/>
      <dgm:spPr/>
      <dgm:t>
        <a:bodyPr/>
        <a:lstStyle/>
        <a:p>
          <a:endParaRPr lang="en-US"/>
        </a:p>
      </dgm:t>
    </dgm:pt>
  </dgm:ptLst>
  <dgm:cxnLst>
    <dgm:cxn modelId="{32EE7F86-67F1-4AE5-B1CC-B40C0E38C12A}" type="presOf" srcId="{570F6A9B-C698-4895-92D6-55649860DE10}" destId="{487E18D5-B176-4AD5-BC17-37B92096700C}" srcOrd="0" destOrd="0" presId="urn:microsoft.com/office/officeart/2008/layout/AlternatingHexagons"/>
    <dgm:cxn modelId="{A25C26EE-6863-4816-B8D4-B6911F0B3AED}" type="presOf" srcId="{4E068F13-B354-49BB-B470-B23781CCFC65}" destId="{6C158D88-66F2-413A-A5BD-E634F21D6252}" srcOrd="0" destOrd="0" presId="urn:microsoft.com/office/officeart/2008/layout/AlternatingHexagons"/>
    <dgm:cxn modelId="{53AC5D2C-4C66-4381-8132-78A6358CE5E9}" srcId="{89A7D1C6-0F1A-4008-AF21-4B34AA220848}" destId="{40EAB0CB-9DD9-401E-A0B3-23D646C626F5}" srcOrd="0" destOrd="0" parTransId="{F23AD5EA-AC27-4B28-BB8A-EB75192D4C43}" sibTransId="{0070A3EB-0F65-4671-95C5-6DCFB98F36A1}"/>
    <dgm:cxn modelId="{6AB1C67B-6A77-4CBE-829C-778AF6E52611}" type="presOf" srcId="{40EAB0CB-9DD9-401E-A0B3-23D646C626F5}" destId="{6CBE6114-92BA-4F44-8C6C-8E13D20BEB94}" srcOrd="0" destOrd="0" presId="urn:microsoft.com/office/officeart/2008/layout/AlternatingHexagons"/>
    <dgm:cxn modelId="{3D832AC3-1F61-4435-98B0-560B969E4AAF}" srcId="{4C4BC279-41B0-4780-B2D3-1BD475B273E7}" destId="{E3BFC998-385C-43FA-B5BE-7BCE9536452D}" srcOrd="0" destOrd="0" parTransId="{47622FFF-33A5-46B2-B11B-0EF8E6318736}" sibTransId="{46DAAE56-36FF-47C4-92B0-E51996FC4AA0}"/>
    <dgm:cxn modelId="{2B0F3973-4CB4-486E-A203-6B2636BB78B6}" type="presOf" srcId="{E2529D16-A891-4A93-8CE9-B666B872A9D5}" destId="{34AB0831-CAC1-40B1-834A-A33F48DC6CB5}" srcOrd="0" destOrd="0" presId="urn:microsoft.com/office/officeart/2008/layout/AlternatingHexagons"/>
    <dgm:cxn modelId="{F22943CD-17CB-4714-A7EA-6C42BD41DCF9}" type="presOf" srcId="{D2113710-1E66-4F70-BAD8-0A7F4E31C13A}" destId="{48DF89C6-BD93-4002-8E35-EEA0A524C4D0}" srcOrd="0" destOrd="0" presId="urn:microsoft.com/office/officeart/2008/layout/AlternatingHexagons"/>
    <dgm:cxn modelId="{1826143B-10F8-48EC-88C8-EDD17A49BD49}" srcId="{D2113710-1E66-4F70-BAD8-0A7F4E31C13A}" destId="{89A7D1C6-0F1A-4008-AF21-4B34AA220848}" srcOrd="1" destOrd="0" parTransId="{E0562E86-98FB-4D17-B7A7-28DA6D970AE2}" sibTransId="{4E068F13-B354-49BB-B470-B23781CCFC65}"/>
    <dgm:cxn modelId="{2CBFB612-F099-4AD8-8E93-A33B824ACBBB}" type="presOf" srcId="{59AD0EAE-4769-4AB7-A838-DE50527CAFBF}" destId="{5CD89E74-C5E1-410C-AFD0-7AB80833FB5A}" srcOrd="0" destOrd="0" presId="urn:microsoft.com/office/officeart/2008/layout/AlternatingHexagons"/>
    <dgm:cxn modelId="{8EEBA37A-F3D3-4359-A03B-39A9B437EEE8}" type="presOf" srcId="{E3BFC998-385C-43FA-B5BE-7BCE9536452D}" destId="{5FBD5DEF-9E30-4FD9-B142-F7ECAF5D7D47}" srcOrd="0" destOrd="0" presId="urn:microsoft.com/office/officeart/2008/layout/AlternatingHexagons"/>
    <dgm:cxn modelId="{7A495216-A1FB-4097-9A2C-C2138B2F025E}" type="presOf" srcId="{89A7D1C6-0F1A-4008-AF21-4B34AA220848}" destId="{81EE865F-218C-4D32-B4B8-AD1C707B55E7}" srcOrd="0" destOrd="0" presId="urn:microsoft.com/office/officeart/2008/layout/AlternatingHexagons"/>
    <dgm:cxn modelId="{A949D73F-E0E9-4371-8E67-D4FC60D51BA0}" srcId="{D2113710-1E66-4F70-BAD8-0A7F4E31C13A}" destId="{4C4BC279-41B0-4780-B2D3-1BD475B273E7}" srcOrd="0" destOrd="0" parTransId="{80B13C63-F13C-4E98-B188-410C158531FB}" sibTransId="{E2529D16-A891-4A93-8CE9-B666B872A9D5}"/>
    <dgm:cxn modelId="{8719220B-D628-41D6-B95A-519F60D8D7C0}" type="presOf" srcId="{4C4BC279-41B0-4780-B2D3-1BD475B273E7}" destId="{C30A6640-F7E2-4618-9B4D-FFB440701383}" srcOrd="0" destOrd="0" presId="urn:microsoft.com/office/officeart/2008/layout/AlternatingHexagons"/>
    <dgm:cxn modelId="{BCE257A7-0C1D-46D4-B362-8971AAEB6D3E}" type="presOf" srcId="{A6ADE68F-7066-4349-83CA-A6FC1F1157F0}" destId="{4CC69D4B-57DB-4552-8BC2-5F8883EE71C9}" srcOrd="0" destOrd="0" presId="urn:microsoft.com/office/officeart/2008/layout/AlternatingHexagons"/>
    <dgm:cxn modelId="{16F4B954-14CA-427F-B1CB-C89AEB052CDB}" srcId="{D2113710-1E66-4F70-BAD8-0A7F4E31C13A}" destId="{570F6A9B-C698-4895-92D6-55649860DE10}" srcOrd="2" destOrd="0" parTransId="{D0330AC3-5C61-4C16-A8EA-B1095AAAA554}" sibTransId="{59AD0EAE-4769-4AB7-A838-DE50527CAFBF}"/>
    <dgm:cxn modelId="{668D4685-D363-4DD8-AF59-F3F99FAA33AF}" srcId="{570F6A9B-C698-4895-92D6-55649860DE10}" destId="{A6ADE68F-7066-4349-83CA-A6FC1F1157F0}" srcOrd="0" destOrd="0" parTransId="{6F56183A-8C4F-4125-BB0C-FF29E4BFB8D4}" sibTransId="{D85D1265-B905-43F0-B288-8740EBC97502}"/>
    <dgm:cxn modelId="{9B980D18-61B1-41CB-9659-8A62BE052A48}" type="presParOf" srcId="{48DF89C6-BD93-4002-8E35-EEA0A524C4D0}" destId="{620B6232-E85F-4B42-9521-74C24A8FE0B3}" srcOrd="0" destOrd="0" presId="urn:microsoft.com/office/officeart/2008/layout/AlternatingHexagons"/>
    <dgm:cxn modelId="{00CDC53B-22FA-4946-B636-967D702D98D1}" type="presParOf" srcId="{620B6232-E85F-4B42-9521-74C24A8FE0B3}" destId="{C30A6640-F7E2-4618-9B4D-FFB440701383}" srcOrd="0" destOrd="0" presId="urn:microsoft.com/office/officeart/2008/layout/AlternatingHexagons"/>
    <dgm:cxn modelId="{02572E78-06E3-43B2-9669-9DBE5A8AE45C}" type="presParOf" srcId="{620B6232-E85F-4B42-9521-74C24A8FE0B3}" destId="{5FBD5DEF-9E30-4FD9-B142-F7ECAF5D7D47}" srcOrd="1" destOrd="0" presId="urn:microsoft.com/office/officeart/2008/layout/AlternatingHexagons"/>
    <dgm:cxn modelId="{4420C116-988E-4AE1-A758-AF781A6013AC}" type="presParOf" srcId="{620B6232-E85F-4B42-9521-74C24A8FE0B3}" destId="{0DED68E1-928F-4ED6-B0A5-72F59CFD6D5D}" srcOrd="2" destOrd="0" presId="urn:microsoft.com/office/officeart/2008/layout/AlternatingHexagons"/>
    <dgm:cxn modelId="{780BF460-3893-43E6-81F1-5A52BD16236E}" type="presParOf" srcId="{620B6232-E85F-4B42-9521-74C24A8FE0B3}" destId="{63A40C62-8C77-47A0-B9A5-3E7340D70932}" srcOrd="3" destOrd="0" presId="urn:microsoft.com/office/officeart/2008/layout/AlternatingHexagons"/>
    <dgm:cxn modelId="{9B5D501A-0D03-49D1-BC05-DC21216AF0C6}" type="presParOf" srcId="{620B6232-E85F-4B42-9521-74C24A8FE0B3}" destId="{34AB0831-CAC1-40B1-834A-A33F48DC6CB5}" srcOrd="4" destOrd="0" presId="urn:microsoft.com/office/officeart/2008/layout/AlternatingHexagons"/>
    <dgm:cxn modelId="{2C87002D-88EA-493F-8BC9-9970269764C8}" type="presParOf" srcId="{48DF89C6-BD93-4002-8E35-EEA0A524C4D0}" destId="{6550A2F1-54CE-48A2-9610-7A6E9FBDF90E}" srcOrd="1" destOrd="0" presId="urn:microsoft.com/office/officeart/2008/layout/AlternatingHexagons"/>
    <dgm:cxn modelId="{91D70D13-F6A4-4199-9D5A-1FC0673B2413}" type="presParOf" srcId="{48DF89C6-BD93-4002-8E35-EEA0A524C4D0}" destId="{F028B2BF-2290-4846-B330-C69983ED5D0D}" srcOrd="2" destOrd="0" presId="urn:microsoft.com/office/officeart/2008/layout/AlternatingHexagons"/>
    <dgm:cxn modelId="{4ED8E88B-02DB-405F-AC19-A58AA50C6ED5}" type="presParOf" srcId="{F028B2BF-2290-4846-B330-C69983ED5D0D}" destId="{81EE865F-218C-4D32-B4B8-AD1C707B55E7}" srcOrd="0" destOrd="0" presId="urn:microsoft.com/office/officeart/2008/layout/AlternatingHexagons"/>
    <dgm:cxn modelId="{FCD9881A-83B7-4866-94DF-39305C38A139}" type="presParOf" srcId="{F028B2BF-2290-4846-B330-C69983ED5D0D}" destId="{6CBE6114-92BA-4F44-8C6C-8E13D20BEB94}" srcOrd="1" destOrd="0" presId="urn:microsoft.com/office/officeart/2008/layout/AlternatingHexagons"/>
    <dgm:cxn modelId="{E681192C-D6B1-48D3-B235-1D687B008303}" type="presParOf" srcId="{F028B2BF-2290-4846-B330-C69983ED5D0D}" destId="{E469414B-A3F5-4D48-AB5E-864D8D2AFBB5}" srcOrd="2" destOrd="0" presId="urn:microsoft.com/office/officeart/2008/layout/AlternatingHexagons"/>
    <dgm:cxn modelId="{E64E73C7-7D74-4649-B3DD-BD60B358BF75}" type="presParOf" srcId="{F028B2BF-2290-4846-B330-C69983ED5D0D}" destId="{3BC6DD32-C82B-4A1C-BDE7-C1485A7B1A7F}" srcOrd="3" destOrd="0" presId="urn:microsoft.com/office/officeart/2008/layout/AlternatingHexagons"/>
    <dgm:cxn modelId="{F0BE05DD-FB3E-4D2C-90E3-43AA51F268AC}" type="presParOf" srcId="{F028B2BF-2290-4846-B330-C69983ED5D0D}" destId="{6C158D88-66F2-413A-A5BD-E634F21D6252}" srcOrd="4" destOrd="0" presId="urn:microsoft.com/office/officeart/2008/layout/AlternatingHexagons"/>
    <dgm:cxn modelId="{061541FC-E046-4EFB-98D4-BFAA49BDCD54}" type="presParOf" srcId="{48DF89C6-BD93-4002-8E35-EEA0A524C4D0}" destId="{66C36F08-96C6-4E4D-84B5-1A7752B21909}" srcOrd="3" destOrd="0" presId="urn:microsoft.com/office/officeart/2008/layout/AlternatingHexagons"/>
    <dgm:cxn modelId="{6A348852-6C95-4C8D-9EA5-7FFC7A704D79}" type="presParOf" srcId="{48DF89C6-BD93-4002-8E35-EEA0A524C4D0}" destId="{60C6E1C1-08F4-469B-920F-655E46B815DA}" srcOrd="4" destOrd="0" presId="urn:microsoft.com/office/officeart/2008/layout/AlternatingHexagons"/>
    <dgm:cxn modelId="{E4ED3402-8C7C-41A3-8390-A96BCA8C94B9}" type="presParOf" srcId="{60C6E1C1-08F4-469B-920F-655E46B815DA}" destId="{487E18D5-B176-4AD5-BC17-37B92096700C}" srcOrd="0" destOrd="0" presId="urn:microsoft.com/office/officeart/2008/layout/AlternatingHexagons"/>
    <dgm:cxn modelId="{1F227362-F6D1-413F-981F-63B49C923006}" type="presParOf" srcId="{60C6E1C1-08F4-469B-920F-655E46B815DA}" destId="{4CC69D4B-57DB-4552-8BC2-5F8883EE71C9}" srcOrd="1" destOrd="0" presId="urn:microsoft.com/office/officeart/2008/layout/AlternatingHexagons"/>
    <dgm:cxn modelId="{8052EC96-92CE-46AA-9AB4-311799C2326C}" type="presParOf" srcId="{60C6E1C1-08F4-469B-920F-655E46B815DA}" destId="{F54D160B-0C25-4E6E-9579-A3AA34673EA3}" srcOrd="2" destOrd="0" presId="urn:microsoft.com/office/officeart/2008/layout/AlternatingHexagons"/>
    <dgm:cxn modelId="{D5A16DDE-3503-4315-8D99-379E0A55DDD5}" type="presParOf" srcId="{60C6E1C1-08F4-469B-920F-655E46B815DA}" destId="{A0359040-0E36-481E-9DF1-C1FDEF6EEE64}" srcOrd="3" destOrd="0" presId="urn:microsoft.com/office/officeart/2008/layout/AlternatingHexagons"/>
    <dgm:cxn modelId="{3A391987-C385-4442-B390-488ECF515793}" type="presParOf" srcId="{60C6E1C1-08F4-469B-920F-655E46B815DA}" destId="{5CD89E74-C5E1-410C-AFD0-7AB80833FB5A}"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A6640-F7E2-4618-9B4D-FFB440701383}">
      <dsp:nvSpPr>
        <dsp:cNvPr id="0" name=""/>
        <dsp:cNvSpPr/>
      </dsp:nvSpPr>
      <dsp:spPr>
        <a:xfrm rot="5400000">
          <a:off x="3003490" y="141506"/>
          <a:ext cx="2165051" cy="1883595"/>
        </a:xfrm>
        <a:prstGeom prst="hexagon">
          <a:avLst>
            <a:gd name="adj" fmla="val 25000"/>
            <a:gd name="vf" fmla="val 11547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Integration</a:t>
          </a:r>
          <a:endParaRPr lang="en-US" sz="1600" b="1" kern="1200" dirty="0"/>
        </a:p>
      </dsp:txBody>
      <dsp:txXfrm rot="-5400000">
        <a:off x="3437745" y="338165"/>
        <a:ext cx="1296541" cy="1490277"/>
      </dsp:txXfrm>
    </dsp:sp>
    <dsp:sp modelId="{5FBD5DEF-9E30-4FD9-B142-F7ECAF5D7D47}">
      <dsp:nvSpPr>
        <dsp:cNvPr id="0" name=""/>
        <dsp:cNvSpPr/>
      </dsp:nvSpPr>
      <dsp:spPr>
        <a:xfrm>
          <a:off x="6590528" y="433788"/>
          <a:ext cx="2416197" cy="1299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Integration of  research and teaching</a:t>
          </a:r>
          <a:endParaRPr lang="en-US" sz="2000" kern="1200" dirty="0"/>
        </a:p>
      </dsp:txBody>
      <dsp:txXfrm>
        <a:off x="6590528" y="433788"/>
        <a:ext cx="2416197" cy="1299031"/>
      </dsp:txXfrm>
    </dsp:sp>
    <dsp:sp modelId="{34AB0831-CAC1-40B1-834A-A33F48DC6CB5}">
      <dsp:nvSpPr>
        <dsp:cNvPr id="0" name=""/>
        <dsp:cNvSpPr/>
      </dsp:nvSpPr>
      <dsp:spPr>
        <a:xfrm rot="5400000">
          <a:off x="3054610" y="192363"/>
          <a:ext cx="2165051" cy="1883595"/>
        </a:xfrm>
        <a:prstGeom prst="hexagon">
          <a:avLst>
            <a:gd name="adj" fmla="val 25000"/>
            <a:gd name="vf" fmla="val 11547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3488865" y="389022"/>
        <a:ext cx="1296541" cy="1490277"/>
      </dsp:txXfrm>
    </dsp:sp>
    <dsp:sp modelId="{81EE865F-218C-4D32-B4B8-AD1C707B55E7}">
      <dsp:nvSpPr>
        <dsp:cNvPr id="0" name=""/>
        <dsp:cNvSpPr/>
      </dsp:nvSpPr>
      <dsp:spPr>
        <a:xfrm rot="5400000">
          <a:off x="5156328" y="2070762"/>
          <a:ext cx="2165051" cy="1883595"/>
        </a:xfrm>
        <a:prstGeom prst="hexagon">
          <a:avLst>
            <a:gd name="adj" fmla="val 25000"/>
            <a:gd name="vf" fmla="val 115470"/>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Innovation</a:t>
          </a:r>
          <a:endParaRPr lang="en-US" sz="2000" b="1" kern="1200" dirty="0"/>
        </a:p>
      </dsp:txBody>
      <dsp:txXfrm rot="-5400000">
        <a:off x="5590583" y="2267421"/>
        <a:ext cx="1296541" cy="1490277"/>
      </dsp:txXfrm>
    </dsp:sp>
    <dsp:sp modelId="{6CBE6114-92BA-4F44-8C6C-8E13D20BEB94}">
      <dsp:nvSpPr>
        <dsp:cNvPr id="0" name=""/>
        <dsp:cNvSpPr/>
      </dsp:nvSpPr>
      <dsp:spPr>
        <a:xfrm>
          <a:off x="1212539" y="2271484"/>
          <a:ext cx="2338255" cy="1299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r" defTabSz="889000">
            <a:lnSpc>
              <a:spcPct val="90000"/>
            </a:lnSpc>
            <a:spcBef>
              <a:spcPct val="0"/>
            </a:spcBef>
            <a:spcAft>
              <a:spcPct val="35000"/>
            </a:spcAft>
          </a:pPr>
          <a:r>
            <a:rPr lang="en-US" sz="2000" kern="1200" dirty="0" smtClean="0"/>
            <a:t>Innovation in content and process</a:t>
          </a:r>
          <a:endParaRPr lang="en-US" sz="2000" kern="1200" dirty="0"/>
        </a:p>
      </dsp:txBody>
      <dsp:txXfrm>
        <a:off x="1212539" y="2271484"/>
        <a:ext cx="2338255" cy="1299031"/>
      </dsp:txXfrm>
    </dsp:sp>
    <dsp:sp modelId="{6C158D88-66F2-413A-A5BD-E634F21D6252}">
      <dsp:nvSpPr>
        <dsp:cNvPr id="0" name=""/>
        <dsp:cNvSpPr/>
      </dsp:nvSpPr>
      <dsp:spPr>
        <a:xfrm rot="5400000">
          <a:off x="5206940" y="2131795"/>
          <a:ext cx="2165051" cy="1883595"/>
        </a:xfrm>
        <a:prstGeom prst="hexagon">
          <a:avLst>
            <a:gd name="adj" fmla="val 25000"/>
            <a:gd name="vf" fmla="val 115470"/>
          </a:avLst>
        </a:prstGeom>
        <a:solidFill>
          <a:schemeClr val="accent5">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5641195" y="2328454"/>
        <a:ext cx="1296541" cy="1490277"/>
      </dsp:txXfrm>
    </dsp:sp>
    <dsp:sp modelId="{487E18D5-B176-4AD5-BC17-37B92096700C}">
      <dsp:nvSpPr>
        <dsp:cNvPr id="0" name=""/>
        <dsp:cNvSpPr/>
      </dsp:nvSpPr>
      <dsp:spPr>
        <a:xfrm rot="5400000">
          <a:off x="2769509" y="3409998"/>
          <a:ext cx="2165051" cy="1883595"/>
        </a:xfrm>
        <a:prstGeom prst="hexagon">
          <a:avLst>
            <a:gd name="adj" fmla="val 25000"/>
            <a:gd name="vf" fmla="val 115470"/>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Inclusion</a:t>
          </a:r>
          <a:endParaRPr lang="en-US" sz="2000" b="1" kern="1200" dirty="0"/>
        </a:p>
      </dsp:txBody>
      <dsp:txXfrm rot="-5400000">
        <a:off x="3203764" y="3606657"/>
        <a:ext cx="1296541" cy="1490277"/>
      </dsp:txXfrm>
    </dsp:sp>
    <dsp:sp modelId="{4CC69D4B-57DB-4552-8BC2-5F8883EE71C9}">
      <dsp:nvSpPr>
        <dsp:cNvPr id="0" name=""/>
        <dsp:cNvSpPr/>
      </dsp:nvSpPr>
      <dsp:spPr>
        <a:xfrm>
          <a:off x="6590528" y="4109180"/>
          <a:ext cx="2416197" cy="1299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No discrimination</a:t>
          </a:r>
          <a:endParaRPr lang="en-US" sz="2000" kern="1200" dirty="0"/>
        </a:p>
      </dsp:txBody>
      <dsp:txXfrm>
        <a:off x="6590528" y="4109180"/>
        <a:ext cx="2416197" cy="1299031"/>
      </dsp:txXfrm>
    </dsp:sp>
    <dsp:sp modelId="{5CD89E74-C5E1-410C-AFD0-7AB80833FB5A}">
      <dsp:nvSpPr>
        <dsp:cNvPr id="0" name=""/>
        <dsp:cNvSpPr/>
      </dsp:nvSpPr>
      <dsp:spPr>
        <a:xfrm rot="5400000">
          <a:off x="2759602" y="3440504"/>
          <a:ext cx="2165051" cy="1883595"/>
        </a:xfrm>
        <a:prstGeom prst="hexagon">
          <a:avLst>
            <a:gd name="adj" fmla="val 25000"/>
            <a:gd name="vf" fmla="val 11547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3193857" y="3637163"/>
        <a:ext cx="1296541" cy="1490277"/>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716" cy="497307"/>
          </a:xfrm>
          <a:prstGeom prst="rect">
            <a:avLst/>
          </a:prstGeom>
        </p:spPr>
        <p:txBody>
          <a:bodyPr vert="horz" lIns="92382" tIns="46191" rIns="92382" bIns="46191" rtlCol="0"/>
          <a:lstStyle>
            <a:lvl1pPr algn="l">
              <a:defRPr sz="1200"/>
            </a:lvl1pPr>
          </a:lstStyle>
          <a:p>
            <a:endParaRPr lang="en-US"/>
          </a:p>
        </p:txBody>
      </p:sp>
      <p:sp>
        <p:nvSpPr>
          <p:cNvPr id="3" name="Date Placeholder 2"/>
          <p:cNvSpPr>
            <a:spLocks noGrp="1"/>
          </p:cNvSpPr>
          <p:nvPr>
            <p:ph type="dt" sz="quarter" idx="1"/>
          </p:nvPr>
        </p:nvSpPr>
        <p:spPr>
          <a:xfrm>
            <a:off x="3854358" y="1"/>
            <a:ext cx="2949716" cy="497307"/>
          </a:xfrm>
          <a:prstGeom prst="rect">
            <a:avLst/>
          </a:prstGeom>
        </p:spPr>
        <p:txBody>
          <a:bodyPr vert="horz" lIns="92382" tIns="46191" rIns="92382" bIns="46191" rtlCol="0"/>
          <a:lstStyle>
            <a:lvl1pPr algn="r">
              <a:defRPr sz="1200"/>
            </a:lvl1pPr>
          </a:lstStyle>
          <a:p>
            <a:fld id="{E53D6D14-79BA-41A0-A3C5-41DE0F591EEC}" type="datetime1">
              <a:rPr lang="en-US" smtClean="0"/>
              <a:t>6/14/19</a:t>
            </a:fld>
            <a:endParaRPr lang="en-US"/>
          </a:p>
        </p:txBody>
      </p:sp>
      <p:sp>
        <p:nvSpPr>
          <p:cNvPr id="4" name="Footer Placeholder 3"/>
          <p:cNvSpPr>
            <a:spLocks noGrp="1"/>
          </p:cNvSpPr>
          <p:nvPr>
            <p:ph type="ftr" sz="quarter" idx="2"/>
          </p:nvPr>
        </p:nvSpPr>
        <p:spPr>
          <a:xfrm>
            <a:off x="0" y="9440335"/>
            <a:ext cx="2949716" cy="497307"/>
          </a:xfrm>
          <a:prstGeom prst="rect">
            <a:avLst/>
          </a:prstGeom>
        </p:spPr>
        <p:txBody>
          <a:bodyPr vert="horz" lIns="92382" tIns="46191" rIns="92382" bIns="46191" rtlCol="0" anchor="b"/>
          <a:lstStyle>
            <a:lvl1pPr algn="l">
              <a:defRPr sz="1200"/>
            </a:lvl1pPr>
          </a:lstStyle>
          <a:p>
            <a:endParaRPr lang="en-US"/>
          </a:p>
        </p:txBody>
      </p:sp>
      <p:sp>
        <p:nvSpPr>
          <p:cNvPr id="5" name="Slide Number Placeholder 4"/>
          <p:cNvSpPr>
            <a:spLocks noGrp="1"/>
          </p:cNvSpPr>
          <p:nvPr>
            <p:ph type="sldNum" sz="quarter" idx="3"/>
          </p:nvPr>
        </p:nvSpPr>
        <p:spPr>
          <a:xfrm>
            <a:off x="3854358" y="9440335"/>
            <a:ext cx="2949716" cy="497307"/>
          </a:xfrm>
          <a:prstGeom prst="rect">
            <a:avLst/>
          </a:prstGeom>
        </p:spPr>
        <p:txBody>
          <a:bodyPr vert="horz" lIns="92382" tIns="46191" rIns="92382" bIns="46191" rtlCol="0" anchor="b"/>
          <a:lstStyle>
            <a:lvl1pPr algn="r">
              <a:defRPr sz="1200"/>
            </a:lvl1pPr>
          </a:lstStyle>
          <a:p>
            <a:fld id="{0393C4A4-6276-40C6-9FFD-899C5CEBE595}" type="slidenum">
              <a:rPr lang="en-US" smtClean="0"/>
              <a:t>‹#›</a:t>
            </a:fld>
            <a:endParaRPr lang="en-US"/>
          </a:p>
        </p:txBody>
      </p:sp>
    </p:spTree>
    <p:extLst>
      <p:ext uri="{BB962C8B-B14F-4D97-AF65-F5344CB8AC3E}">
        <p14:creationId xmlns:p14="http://schemas.microsoft.com/office/powerpoint/2010/main" val="310090928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3"/>
            <a:ext cx="2949099" cy="498693"/>
          </a:xfrm>
          <a:prstGeom prst="rect">
            <a:avLst/>
          </a:prstGeom>
        </p:spPr>
        <p:txBody>
          <a:bodyPr vert="horz" lIns="94137" tIns="47069" rIns="94137" bIns="47069" rtlCol="0"/>
          <a:lstStyle>
            <a:lvl1pPr algn="l">
              <a:defRPr sz="1200"/>
            </a:lvl1pPr>
          </a:lstStyle>
          <a:p>
            <a:endParaRPr lang="en-US"/>
          </a:p>
        </p:txBody>
      </p:sp>
      <p:sp>
        <p:nvSpPr>
          <p:cNvPr id="3" name="Date Placeholder 2"/>
          <p:cNvSpPr>
            <a:spLocks noGrp="1"/>
          </p:cNvSpPr>
          <p:nvPr>
            <p:ph type="dt" idx="1"/>
          </p:nvPr>
        </p:nvSpPr>
        <p:spPr>
          <a:xfrm>
            <a:off x="3854939" y="3"/>
            <a:ext cx="2949099" cy="498693"/>
          </a:xfrm>
          <a:prstGeom prst="rect">
            <a:avLst/>
          </a:prstGeom>
        </p:spPr>
        <p:txBody>
          <a:bodyPr vert="horz" lIns="94137" tIns="47069" rIns="94137" bIns="47069" rtlCol="0"/>
          <a:lstStyle>
            <a:lvl1pPr algn="r">
              <a:defRPr sz="1200"/>
            </a:lvl1pPr>
          </a:lstStyle>
          <a:p>
            <a:fld id="{359AEDAE-B619-4C64-BB52-DCF4A7EDB52D}" type="datetime1">
              <a:rPr lang="en-US" smtClean="0"/>
              <a:t>6/14/19</a:t>
            </a:fld>
            <a:endParaRPr lang="en-US"/>
          </a:p>
        </p:txBody>
      </p:sp>
      <p:sp>
        <p:nvSpPr>
          <p:cNvPr id="4" name="Slide Image Placeholder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4137" tIns="47069" rIns="94137" bIns="47069" rtlCol="0" anchor="ctr"/>
          <a:lstStyle/>
          <a:p>
            <a:endParaRPr lang="en-US"/>
          </a:p>
        </p:txBody>
      </p:sp>
      <p:sp>
        <p:nvSpPr>
          <p:cNvPr id="5" name="Notes Placeholder 4"/>
          <p:cNvSpPr>
            <a:spLocks noGrp="1"/>
          </p:cNvSpPr>
          <p:nvPr>
            <p:ph type="body" sz="quarter" idx="3"/>
          </p:nvPr>
        </p:nvSpPr>
        <p:spPr>
          <a:xfrm>
            <a:off x="680562" y="4783311"/>
            <a:ext cx="5444490" cy="3913615"/>
          </a:xfrm>
          <a:prstGeom prst="rect">
            <a:avLst/>
          </a:prstGeom>
        </p:spPr>
        <p:txBody>
          <a:bodyPr vert="horz" lIns="94137" tIns="47069" rIns="94137" bIns="4706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6" y="9440656"/>
            <a:ext cx="2949099" cy="498691"/>
          </a:xfrm>
          <a:prstGeom prst="rect">
            <a:avLst/>
          </a:prstGeom>
        </p:spPr>
        <p:txBody>
          <a:bodyPr vert="horz" lIns="94137" tIns="47069" rIns="94137" bIns="47069"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0656"/>
            <a:ext cx="2949099" cy="498691"/>
          </a:xfrm>
          <a:prstGeom prst="rect">
            <a:avLst/>
          </a:prstGeom>
        </p:spPr>
        <p:txBody>
          <a:bodyPr vert="horz" lIns="94137" tIns="47069" rIns="94137" bIns="47069" rtlCol="0" anchor="b"/>
          <a:lstStyle>
            <a:lvl1pPr algn="r">
              <a:defRPr sz="1200"/>
            </a:lvl1pPr>
          </a:lstStyle>
          <a:p>
            <a:fld id="{F8704693-F52B-449D-ACC9-3AABA9CB38D9}" type="slidenum">
              <a:rPr lang="en-US" smtClean="0"/>
              <a:t>‹#›</a:t>
            </a:fld>
            <a:endParaRPr lang="en-US"/>
          </a:p>
        </p:txBody>
      </p:sp>
    </p:spTree>
    <p:extLst>
      <p:ext uri="{BB962C8B-B14F-4D97-AF65-F5344CB8AC3E}">
        <p14:creationId xmlns:p14="http://schemas.microsoft.com/office/powerpoint/2010/main" val="284394088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United_Nations_General_Assembly" TargetMode="External"/><Relationship Id="rId4" Type="http://schemas.openxmlformats.org/officeDocument/2006/relationships/hyperlink" Target="https://en.wikipedia.org/wiki/Sustainable_Development_Goals#cite_note-1" TargetMode="External"/><Relationship Id="rId5" Type="http://schemas.openxmlformats.org/officeDocument/2006/relationships/hyperlink" Target="https://en.wikipedia.org/wiki/Sustainable_Development_Goals#cite_note-:3-2"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s://www.sciencegenderequity.org.au/sage-pilot/sage-pilot-launch-beyond/"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61063" cy="3354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04693-F52B-449D-ACC9-3AABA9CB38D9}" type="slidenum">
              <a:rPr lang="en-US" smtClean="0"/>
              <a:t>1</a:t>
            </a:fld>
            <a:endParaRPr lang="en-US" dirty="0"/>
          </a:p>
        </p:txBody>
      </p:sp>
      <p:sp>
        <p:nvSpPr>
          <p:cNvPr id="5" name="Date Placeholder 4"/>
          <p:cNvSpPr>
            <a:spLocks noGrp="1"/>
          </p:cNvSpPr>
          <p:nvPr>
            <p:ph type="dt" idx="11"/>
          </p:nvPr>
        </p:nvSpPr>
        <p:spPr/>
        <p:txBody>
          <a:bodyPr/>
          <a:lstStyle/>
          <a:p>
            <a:fld id="{DEC80FCF-319D-4242-AE28-D14854831049}" type="datetime1">
              <a:rPr lang="en-US" smtClean="0"/>
              <a:t>6/14/19</a:t>
            </a:fld>
            <a:endParaRPr lang="en-US" dirty="0"/>
          </a:p>
        </p:txBody>
      </p:sp>
    </p:spTree>
    <p:extLst>
      <p:ext uri="{BB962C8B-B14F-4D97-AF65-F5344CB8AC3E}">
        <p14:creationId xmlns:p14="http://schemas.microsoft.com/office/powerpoint/2010/main" val="2169288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3:notes"/>
          <p:cNvSpPr txBox="1">
            <a:spLocks noGrp="1"/>
          </p:cNvSpPr>
          <p:nvPr>
            <p:ph type="body" idx="1"/>
          </p:nvPr>
        </p:nvSpPr>
        <p:spPr>
          <a:xfrm>
            <a:off x="680562" y="4783307"/>
            <a:ext cx="5444490" cy="3913614"/>
          </a:xfrm>
          <a:prstGeom prst="rect">
            <a:avLst/>
          </a:prstGeom>
        </p:spPr>
        <p:txBody>
          <a:bodyPr spcFirstLastPara="1" wrap="square" lIns="92875" tIns="46425" rIns="92875" bIns="46425" anchor="t" anchorCtr="0">
            <a:noAutofit/>
          </a:bodyPr>
          <a:lstStyle/>
          <a:p>
            <a:pPr marL="0" lvl="0" indent="0" algn="l" rtl="0">
              <a:spcBef>
                <a:spcPts val="0"/>
              </a:spcBef>
              <a:spcAft>
                <a:spcPts val="0"/>
              </a:spcAft>
              <a:buNone/>
            </a:pPr>
            <a:endParaRPr/>
          </a:p>
        </p:txBody>
      </p:sp>
      <p:sp>
        <p:nvSpPr>
          <p:cNvPr id="202" name="Google Shape;202;p13:notes"/>
          <p:cNvSpPr>
            <a:spLocks noGrp="1" noRot="1" noChangeAspect="1"/>
          </p:cNvSpPr>
          <p:nvPr>
            <p:ph type="sldImg" idx="2"/>
          </p:nvPr>
        </p:nvSpPr>
        <p:spPr>
          <a:xfrm>
            <a:off x="422275" y="1243013"/>
            <a:ext cx="5961063" cy="33543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58b438607a_0_15:notes"/>
          <p:cNvSpPr>
            <a:spLocks noGrp="1" noRot="1" noChangeAspect="1"/>
          </p:cNvSpPr>
          <p:nvPr>
            <p:ph type="sldImg" idx="2"/>
          </p:nvPr>
        </p:nvSpPr>
        <p:spPr>
          <a:xfrm>
            <a:off x="422275" y="1243013"/>
            <a:ext cx="5961063" cy="3354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58b438607a_0_15:notes"/>
          <p:cNvSpPr txBox="1">
            <a:spLocks noGrp="1"/>
          </p:cNvSpPr>
          <p:nvPr>
            <p:ph type="body" idx="1"/>
          </p:nvPr>
        </p:nvSpPr>
        <p:spPr>
          <a:xfrm>
            <a:off x="680561" y="4783307"/>
            <a:ext cx="5444588" cy="3913554"/>
          </a:xfrm>
          <a:prstGeom prst="rect">
            <a:avLst/>
          </a:prstGeom>
        </p:spPr>
        <p:txBody>
          <a:bodyPr spcFirstLastPara="1" wrap="square" lIns="92875" tIns="46425" rIns="92875" bIns="46425" anchor="t" anchorCtr="0">
            <a:noAutofit/>
          </a:bodyPr>
          <a:lstStyle/>
          <a:p>
            <a:pPr marL="0" lvl="0" indent="0" algn="l" rtl="0">
              <a:spcBef>
                <a:spcPts val="0"/>
              </a:spcBef>
              <a:spcAft>
                <a:spcPts val="0"/>
              </a:spcAft>
              <a:buNone/>
            </a:pPr>
            <a:endParaRPr/>
          </a:p>
        </p:txBody>
      </p:sp>
      <p:sp>
        <p:nvSpPr>
          <p:cNvPr id="94" name="Google Shape;94;g58b438607a_0_15:notes"/>
          <p:cNvSpPr txBox="1">
            <a:spLocks noGrp="1"/>
          </p:cNvSpPr>
          <p:nvPr>
            <p:ph type="sldNum" idx="12"/>
          </p:nvPr>
        </p:nvSpPr>
        <p:spPr>
          <a:xfrm>
            <a:off x="3854939" y="9440646"/>
            <a:ext cx="2948969" cy="498843"/>
          </a:xfrm>
          <a:prstGeom prst="rect">
            <a:avLst/>
          </a:prstGeom>
        </p:spPr>
        <p:txBody>
          <a:bodyPr spcFirstLastPara="1" wrap="square" lIns="92875" tIns="46425" rIns="92875" bIns="464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extLst>
      <p:ext uri="{BB962C8B-B14F-4D97-AF65-F5344CB8AC3E}">
        <p14:creationId xmlns:p14="http://schemas.microsoft.com/office/powerpoint/2010/main" val="1546772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58b438607a_0_15:notes"/>
          <p:cNvSpPr>
            <a:spLocks noGrp="1" noRot="1" noChangeAspect="1"/>
          </p:cNvSpPr>
          <p:nvPr>
            <p:ph type="sldImg" idx="2"/>
          </p:nvPr>
        </p:nvSpPr>
        <p:spPr>
          <a:xfrm>
            <a:off x="422275" y="1243013"/>
            <a:ext cx="5961063" cy="3354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58b438607a_0_15:notes"/>
          <p:cNvSpPr txBox="1">
            <a:spLocks noGrp="1"/>
          </p:cNvSpPr>
          <p:nvPr>
            <p:ph type="body" idx="1"/>
          </p:nvPr>
        </p:nvSpPr>
        <p:spPr>
          <a:xfrm>
            <a:off x="680561" y="4783307"/>
            <a:ext cx="5444588" cy="3913554"/>
          </a:xfrm>
          <a:prstGeom prst="rect">
            <a:avLst/>
          </a:prstGeom>
        </p:spPr>
        <p:txBody>
          <a:bodyPr spcFirstLastPara="1" wrap="square" lIns="92875" tIns="46425" rIns="92875" bIns="46425" anchor="t" anchorCtr="0">
            <a:noAutofit/>
          </a:bodyPr>
          <a:lstStyle/>
          <a:p>
            <a:pPr marL="0" lvl="0" indent="0" algn="l" rtl="0">
              <a:spcBef>
                <a:spcPts val="0"/>
              </a:spcBef>
              <a:spcAft>
                <a:spcPts val="0"/>
              </a:spcAft>
              <a:buNone/>
            </a:pPr>
            <a:endParaRPr/>
          </a:p>
        </p:txBody>
      </p:sp>
      <p:sp>
        <p:nvSpPr>
          <p:cNvPr id="94" name="Google Shape;94;g58b438607a_0_15:notes"/>
          <p:cNvSpPr txBox="1">
            <a:spLocks noGrp="1"/>
          </p:cNvSpPr>
          <p:nvPr>
            <p:ph type="sldNum" idx="12"/>
          </p:nvPr>
        </p:nvSpPr>
        <p:spPr>
          <a:xfrm>
            <a:off x="3854939" y="9440646"/>
            <a:ext cx="2948969" cy="498843"/>
          </a:xfrm>
          <a:prstGeom prst="rect">
            <a:avLst/>
          </a:prstGeom>
        </p:spPr>
        <p:txBody>
          <a:bodyPr spcFirstLastPara="1" wrap="square" lIns="92875" tIns="46425" rIns="92875" bIns="464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cap="none" dirty="0" smtClean="0">
                <a:solidFill>
                  <a:schemeClr val="dk1"/>
                </a:solidFill>
                <a:effectLst/>
                <a:latin typeface="Calibri"/>
                <a:ea typeface="Calibri"/>
                <a:cs typeface="Calibri"/>
                <a:sym typeface="Calibri"/>
              </a:rPr>
              <a:t>The </a:t>
            </a:r>
            <a:r>
              <a:rPr lang="en-US" sz="1200" b="1" i="0" u="none" strike="noStrike" cap="none" dirty="0" smtClean="0">
                <a:solidFill>
                  <a:schemeClr val="dk1"/>
                </a:solidFill>
                <a:effectLst/>
                <a:latin typeface="Calibri"/>
                <a:ea typeface="Calibri"/>
                <a:cs typeface="Calibri"/>
                <a:sym typeface="Calibri"/>
              </a:rPr>
              <a:t>Sustainable Development Goals</a:t>
            </a:r>
            <a:r>
              <a:rPr lang="en-US" sz="1200" b="0" i="0" u="none" strike="noStrike" cap="none" dirty="0" smtClean="0">
                <a:solidFill>
                  <a:schemeClr val="dk1"/>
                </a:solidFill>
                <a:effectLst/>
                <a:latin typeface="Calibri"/>
                <a:ea typeface="Calibri"/>
                <a:cs typeface="Calibri"/>
                <a:sym typeface="Calibri"/>
              </a:rPr>
              <a:t> (</a:t>
            </a:r>
            <a:r>
              <a:rPr lang="en-US" sz="1200" b="1" i="0" u="none" strike="noStrike" cap="none" dirty="0" smtClean="0">
                <a:solidFill>
                  <a:schemeClr val="dk1"/>
                </a:solidFill>
                <a:effectLst/>
                <a:latin typeface="Calibri"/>
                <a:ea typeface="Calibri"/>
                <a:cs typeface="Calibri"/>
                <a:sym typeface="Calibri"/>
              </a:rPr>
              <a:t>SDGs</a:t>
            </a:r>
            <a:r>
              <a:rPr lang="en-US" sz="1200" b="0" i="0" u="none" strike="noStrike" cap="none" dirty="0" smtClean="0">
                <a:solidFill>
                  <a:schemeClr val="dk1"/>
                </a:solidFill>
                <a:effectLst/>
                <a:latin typeface="Calibri"/>
                <a:ea typeface="Calibri"/>
                <a:cs typeface="Calibri"/>
                <a:sym typeface="Calibri"/>
              </a:rPr>
              <a:t>) are a collection of 17 global goals set by the </a:t>
            </a:r>
            <a:r>
              <a:rPr lang="en-US" sz="1200" b="0" i="0" u="none" strike="noStrike" cap="none" dirty="0" smtClean="0">
                <a:solidFill>
                  <a:schemeClr val="dk1"/>
                </a:solidFill>
                <a:effectLst/>
                <a:latin typeface="Calibri"/>
                <a:ea typeface="Calibri"/>
                <a:cs typeface="Calibri"/>
                <a:sym typeface="Calibri"/>
                <a:hlinkClick r:id="rId3" tooltip="United Nations General Assembly"/>
              </a:rPr>
              <a:t>United Nations General Assembly</a:t>
            </a:r>
            <a:r>
              <a:rPr lang="en-US" sz="1200" b="0" i="0" u="none" strike="noStrike" cap="none" dirty="0" smtClean="0">
                <a:solidFill>
                  <a:schemeClr val="dk1"/>
                </a:solidFill>
                <a:effectLst/>
                <a:latin typeface="Calibri"/>
                <a:ea typeface="Calibri"/>
                <a:cs typeface="Calibri"/>
                <a:sym typeface="Calibri"/>
              </a:rPr>
              <a:t> in 2015 for the year 2030. The SDGs are part of Resolution 70/1 of the United Nations General Assembly, the 2030 Agenda.</a:t>
            </a:r>
            <a:r>
              <a:rPr lang="en-US" sz="1200" b="0" i="0" u="none" strike="noStrike" cap="none" baseline="30000" dirty="0" smtClean="0">
                <a:solidFill>
                  <a:schemeClr val="dk1"/>
                </a:solidFill>
                <a:effectLst/>
                <a:latin typeface="Calibri"/>
                <a:ea typeface="Calibri"/>
                <a:cs typeface="Calibri"/>
                <a:sym typeface="Calibri"/>
                <a:hlinkClick r:id="rId4"/>
              </a:rPr>
              <a:t>[1]</a:t>
            </a:r>
            <a:r>
              <a:rPr lang="en-US" sz="1200" b="0" i="0" u="none" strike="noStrike" cap="none" baseline="30000" dirty="0" smtClean="0">
                <a:solidFill>
                  <a:schemeClr val="dk1"/>
                </a:solidFill>
                <a:effectLst/>
                <a:latin typeface="Calibri"/>
                <a:ea typeface="Calibri"/>
                <a:cs typeface="Calibri"/>
                <a:sym typeface="Calibri"/>
                <a:hlinkClick r:id="rId5"/>
              </a:rPr>
              <a:t>[2]</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2047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8b438607a_1_0:notes"/>
          <p:cNvSpPr>
            <a:spLocks noGrp="1" noRot="1" noChangeAspect="1"/>
          </p:cNvSpPr>
          <p:nvPr>
            <p:ph type="sldImg" idx="2"/>
          </p:nvPr>
        </p:nvSpPr>
        <p:spPr>
          <a:xfrm>
            <a:off x="422275" y="1243013"/>
            <a:ext cx="5961063" cy="3354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8b438607a_1_0:notes"/>
          <p:cNvSpPr txBox="1">
            <a:spLocks noGrp="1"/>
          </p:cNvSpPr>
          <p:nvPr>
            <p:ph type="body" idx="1"/>
          </p:nvPr>
        </p:nvSpPr>
        <p:spPr>
          <a:xfrm>
            <a:off x="680561" y="4783307"/>
            <a:ext cx="5444588" cy="3913554"/>
          </a:xfrm>
          <a:prstGeom prst="rect">
            <a:avLst/>
          </a:prstGeom>
        </p:spPr>
        <p:txBody>
          <a:bodyPr spcFirstLastPara="1" wrap="square" lIns="92875" tIns="46425" rIns="92875" bIns="46425" anchor="t" anchorCtr="0">
            <a:noAutofit/>
          </a:bodyPr>
          <a:lstStyle/>
          <a:p>
            <a:pPr marL="0" lvl="0" indent="0" algn="l" rtl="0">
              <a:spcBef>
                <a:spcPts val="0"/>
              </a:spcBef>
              <a:spcAft>
                <a:spcPts val="0"/>
              </a:spcAft>
              <a:buNone/>
            </a:pPr>
            <a:endParaRPr/>
          </a:p>
        </p:txBody>
      </p:sp>
      <p:sp>
        <p:nvSpPr>
          <p:cNvPr id="101" name="Google Shape;101;g58b438607a_1_0:notes"/>
          <p:cNvSpPr txBox="1">
            <a:spLocks noGrp="1"/>
          </p:cNvSpPr>
          <p:nvPr>
            <p:ph type="sldNum" idx="12"/>
          </p:nvPr>
        </p:nvSpPr>
        <p:spPr>
          <a:xfrm>
            <a:off x="3854939" y="9440646"/>
            <a:ext cx="2948969" cy="498843"/>
          </a:xfrm>
          <a:prstGeom prst="rect">
            <a:avLst/>
          </a:prstGeom>
        </p:spPr>
        <p:txBody>
          <a:bodyPr spcFirstLastPara="1" wrap="square" lIns="92875" tIns="46425" rIns="92875" bIns="464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8b438607a_0_27:notes"/>
          <p:cNvSpPr>
            <a:spLocks noGrp="1" noRot="1" noChangeAspect="1"/>
          </p:cNvSpPr>
          <p:nvPr>
            <p:ph type="sldImg" idx="2"/>
          </p:nvPr>
        </p:nvSpPr>
        <p:spPr>
          <a:xfrm>
            <a:off x="422275" y="1243013"/>
            <a:ext cx="5961063" cy="3354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8b438607a_0_27:notes"/>
          <p:cNvSpPr txBox="1">
            <a:spLocks noGrp="1"/>
          </p:cNvSpPr>
          <p:nvPr>
            <p:ph type="body" idx="1"/>
          </p:nvPr>
        </p:nvSpPr>
        <p:spPr>
          <a:xfrm>
            <a:off x="680561" y="4783307"/>
            <a:ext cx="5444588" cy="3913554"/>
          </a:xfrm>
          <a:prstGeom prst="rect">
            <a:avLst/>
          </a:prstGeom>
        </p:spPr>
        <p:txBody>
          <a:bodyPr spcFirstLastPara="1" wrap="square" lIns="92875" tIns="46425" rIns="92875" bIns="46425" anchor="t" anchorCtr="0">
            <a:noAutofit/>
          </a:bodyPr>
          <a:lstStyle/>
          <a:p>
            <a:pPr marL="0" lvl="0" indent="0" algn="l" rtl="0">
              <a:spcBef>
                <a:spcPts val="0"/>
              </a:spcBef>
              <a:spcAft>
                <a:spcPts val="0"/>
              </a:spcAft>
              <a:buNone/>
            </a:pPr>
            <a:endParaRPr/>
          </a:p>
        </p:txBody>
      </p:sp>
      <p:sp>
        <p:nvSpPr>
          <p:cNvPr id="209" name="Google Shape;209;g58b438607a_0_27:notes"/>
          <p:cNvSpPr txBox="1">
            <a:spLocks noGrp="1"/>
          </p:cNvSpPr>
          <p:nvPr>
            <p:ph type="sldNum" idx="12"/>
          </p:nvPr>
        </p:nvSpPr>
        <p:spPr>
          <a:xfrm>
            <a:off x="3854939" y="9440646"/>
            <a:ext cx="2948969" cy="498843"/>
          </a:xfrm>
          <a:prstGeom prst="rect">
            <a:avLst/>
          </a:prstGeom>
        </p:spPr>
        <p:txBody>
          <a:bodyPr spcFirstLastPara="1" wrap="square" lIns="92875" tIns="46425" rIns="92875" bIns="464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cap="none" dirty="0" smtClean="0">
                <a:solidFill>
                  <a:schemeClr val="dk1"/>
                </a:solidFill>
                <a:effectLst/>
                <a:latin typeface="Calibri"/>
                <a:ea typeface="Calibri"/>
                <a:cs typeface="Calibri"/>
                <a:sym typeface="Calibri"/>
              </a:rPr>
              <a:t>World map showing countries that are closest to meeting the SDGs (in dark blue) and those with the greatest remaining challenges (in the lightest shade of blue) in 2018.</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10900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smtClean="0">
                <a:solidFill>
                  <a:schemeClr val="dk1"/>
                </a:solidFill>
                <a:effectLst/>
                <a:latin typeface="Calibri"/>
                <a:ea typeface="Calibri"/>
                <a:cs typeface="Calibri"/>
                <a:sym typeface="Calibri"/>
              </a:rPr>
              <a:t>MGI has mapped 15 gender-equality indicators for 95 countries and finds that 40 of them have high or extremely high levels of gender inequality on at least half of the indicators. The indicators fall into four categories: equality in work, essential services and enablers of economic opportunity, legal protection and political voice, and physical security and autonomy.</a:t>
            </a:r>
          </a:p>
          <a:p>
            <a:r>
              <a:rPr lang="en-US" sz="1200" b="0" i="0" u="none" strike="noStrike" cap="none" dirty="0" smtClean="0">
                <a:solidFill>
                  <a:schemeClr val="dk1"/>
                </a:solidFill>
                <a:effectLst/>
                <a:latin typeface="Calibri"/>
                <a:ea typeface="Calibri"/>
                <a:cs typeface="Calibri"/>
                <a:sym typeface="Calibri"/>
              </a:rPr>
              <a:t>McKinsey says economic output would increase by $12 trillion if all countries raised their level of equality to the best-performing country in their region. If men and women were entirely equal worldwide, a somewhat distant prospect–the opportunity would be as great as $28 trillion by 2025, or a whopping 26% of total global GDP.</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27528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latin typeface="inherit" charset="0"/>
              </a:rPr>
              <a:t>On the 15 September 2015, the SAGE Pilot was </a:t>
            </a:r>
            <a:r>
              <a:rPr lang="en-US" dirty="0" smtClean="0">
                <a:solidFill>
                  <a:srgbClr val="B793C7"/>
                </a:solidFill>
                <a:latin typeface="inherit" charset="0"/>
                <a:hlinkClick r:id="rId3"/>
              </a:rPr>
              <a:t>officially launched at Parliament House</a:t>
            </a:r>
            <a:r>
              <a:rPr lang="en-US" dirty="0" smtClean="0">
                <a:solidFill>
                  <a:srgbClr val="000000"/>
                </a:solidFill>
                <a:latin typeface="inherit" charset="0"/>
              </a:rPr>
              <a:t>. The event was attended by Ministers, funding and policy stakeholders, and representatives from the 32 institutions who are participating in the Pilot. This video provides highlights of the event, where leaders discuss the importance of the SAGE Pilot in transforming gender equity and diversity in Australian science.</a:t>
            </a:r>
            <a:endParaRPr lang="en-US" b="0" i="0" u="none" strike="noStrike" dirty="0" smtClean="0">
              <a:solidFill>
                <a:srgbClr val="666666"/>
              </a:solidFill>
              <a:effectLst/>
              <a:latin typeface="Roboto" charset="0"/>
            </a:endParaRPr>
          </a:p>
          <a:p>
            <a:endParaRPr lang="en-US" dirty="0"/>
          </a:p>
        </p:txBody>
      </p:sp>
      <p:sp>
        <p:nvSpPr>
          <p:cNvPr id="4" name="Date Placeholder 3"/>
          <p:cNvSpPr>
            <a:spLocks noGrp="1"/>
          </p:cNvSpPr>
          <p:nvPr>
            <p:ph type="dt" idx="10"/>
          </p:nvPr>
        </p:nvSpPr>
        <p:spPr/>
        <p:txBody>
          <a:bodyPr/>
          <a:lstStyle/>
          <a:p>
            <a:fld id="{359AEDAE-B619-4C64-BB52-DCF4A7EDB52D}" type="datetime1">
              <a:rPr lang="en-US" smtClean="0"/>
              <a:t>6/14/19</a:t>
            </a:fld>
            <a:endParaRPr lang="en-US"/>
          </a:p>
        </p:txBody>
      </p:sp>
      <p:sp>
        <p:nvSpPr>
          <p:cNvPr id="5" name="Slide Number Placeholder 4"/>
          <p:cNvSpPr>
            <a:spLocks noGrp="1"/>
          </p:cNvSpPr>
          <p:nvPr>
            <p:ph type="sldNum" sz="quarter" idx="11"/>
          </p:nvPr>
        </p:nvSpPr>
        <p:spPr/>
        <p:txBody>
          <a:bodyPr/>
          <a:lstStyle/>
          <a:p>
            <a:fld id="{F8704693-F52B-449D-ACC9-3AABA9CB38D9}" type="slidenum">
              <a:rPr lang="en-US" smtClean="0"/>
              <a:t>10</a:t>
            </a:fld>
            <a:endParaRPr lang="en-US"/>
          </a:p>
        </p:txBody>
      </p:sp>
    </p:spTree>
    <p:extLst>
      <p:ext uri="{BB962C8B-B14F-4D97-AF65-F5344CB8AC3E}">
        <p14:creationId xmlns:p14="http://schemas.microsoft.com/office/powerpoint/2010/main" val="425197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Loretta</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73856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June 14, 2019</a:t>
            </a:r>
            <a:endParaRPr lang="en-US"/>
          </a:p>
        </p:txBody>
      </p:sp>
      <p:sp>
        <p:nvSpPr>
          <p:cNvPr id="5" name="Footer Placeholder 4"/>
          <p:cNvSpPr>
            <a:spLocks noGrp="1"/>
          </p:cNvSpPr>
          <p:nvPr>
            <p:ph type="ftr" sz="quarter" idx="11"/>
          </p:nvPr>
        </p:nvSpPr>
        <p:spPr/>
        <p:txBody>
          <a:bodyPr/>
          <a:lstStyle/>
          <a:p>
            <a:r>
              <a:rPr lang="en-US" smtClean="0"/>
              <a:t>NU Update to the Board of Trustees</a:t>
            </a:r>
            <a:endParaRPr lang="en-US"/>
          </a:p>
        </p:txBody>
      </p:sp>
      <p:sp>
        <p:nvSpPr>
          <p:cNvPr id="6" name="Slide Number Placeholder 5"/>
          <p:cNvSpPr>
            <a:spLocks noGrp="1"/>
          </p:cNvSpPr>
          <p:nvPr>
            <p:ph type="sldNum" sz="quarter" idx="12"/>
          </p:nvPr>
        </p:nvSpPr>
        <p:spPr/>
        <p:txBody>
          <a:bodyPr/>
          <a:lstStyle/>
          <a:p>
            <a:fld id="{FFBBF7D3-82F5-4EC1-A280-5F94EEE7D44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150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June 14, 2019</a:t>
            </a:r>
            <a:endParaRPr lang="en-US"/>
          </a:p>
        </p:txBody>
      </p:sp>
      <p:sp>
        <p:nvSpPr>
          <p:cNvPr id="5" name="Footer Placeholder 4"/>
          <p:cNvSpPr>
            <a:spLocks noGrp="1"/>
          </p:cNvSpPr>
          <p:nvPr>
            <p:ph type="ftr" sz="quarter" idx="11"/>
          </p:nvPr>
        </p:nvSpPr>
        <p:spPr/>
        <p:txBody>
          <a:bodyPr/>
          <a:lstStyle/>
          <a:p>
            <a:r>
              <a:rPr lang="en-US" smtClean="0"/>
              <a:t>NU Update to the Board of Trustees</a:t>
            </a:r>
            <a:endParaRPr lang="en-US"/>
          </a:p>
        </p:txBody>
      </p:sp>
      <p:sp>
        <p:nvSpPr>
          <p:cNvPr id="6" name="Slide Number Placeholder 5"/>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624612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June 14, 2019</a:t>
            </a:r>
            <a:endParaRPr lang="en-US"/>
          </a:p>
        </p:txBody>
      </p:sp>
      <p:sp>
        <p:nvSpPr>
          <p:cNvPr id="5" name="Footer Placeholder 4"/>
          <p:cNvSpPr>
            <a:spLocks noGrp="1"/>
          </p:cNvSpPr>
          <p:nvPr>
            <p:ph type="ftr" sz="quarter" idx="11"/>
          </p:nvPr>
        </p:nvSpPr>
        <p:spPr/>
        <p:txBody>
          <a:bodyPr/>
          <a:lstStyle/>
          <a:p>
            <a:r>
              <a:rPr lang="en-US" smtClean="0"/>
              <a:t>NU Update to the Board of Trustees</a:t>
            </a:r>
            <a:endParaRPr lang="en-US"/>
          </a:p>
        </p:txBody>
      </p:sp>
      <p:sp>
        <p:nvSpPr>
          <p:cNvPr id="6" name="Slide Number Placeholder 5"/>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3652642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328045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June 14, 2019</a:t>
            </a:r>
            <a:endParaRPr lang="en-US" dirty="0"/>
          </a:p>
        </p:txBody>
      </p:sp>
      <p:sp>
        <p:nvSpPr>
          <p:cNvPr id="5" name="Footer Placeholder 4"/>
          <p:cNvSpPr>
            <a:spLocks noGrp="1"/>
          </p:cNvSpPr>
          <p:nvPr>
            <p:ph type="ftr" sz="quarter" idx="11"/>
          </p:nvPr>
        </p:nvSpPr>
        <p:spPr/>
        <p:txBody>
          <a:bodyPr/>
          <a:lstStyle/>
          <a:p>
            <a:r>
              <a:rPr lang="en-US" smtClean="0"/>
              <a:t>NU Update to the Board of Trustees</a:t>
            </a:r>
            <a:endParaRPr lang="en-US" dirty="0"/>
          </a:p>
        </p:txBody>
      </p:sp>
      <p:sp>
        <p:nvSpPr>
          <p:cNvPr id="6" name="Slide Number Placeholder 5"/>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1563000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June 14, 2019</a:t>
            </a:r>
            <a:endParaRPr lang="en-US"/>
          </a:p>
        </p:txBody>
      </p:sp>
      <p:sp>
        <p:nvSpPr>
          <p:cNvPr id="5" name="Footer Placeholder 4"/>
          <p:cNvSpPr>
            <a:spLocks noGrp="1"/>
          </p:cNvSpPr>
          <p:nvPr>
            <p:ph type="ftr" sz="quarter" idx="11"/>
          </p:nvPr>
        </p:nvSpPr>
        <p:spPr/>
        <p:txBody>
          <a:bodyPr/>
          <a:lstStyle/>
          <a:p>
            <a:r>
              <a:rPr lang="en-US" smtClean="0"/>
              <a:t>NU Update to the Board of Trustees</a:t>
            </a:r>
            <a:endParaRPr lang="en-US"/>
          </a:p>
        </p:txBody>
      </p:sp>
      <p:sp>
        <p:nvSpPr>
          <p:cNvPr id="6" name="Slide Number Placeholder 5"/>
          <p:cNvSpPr>
            <a:spLocks noGrp="1"/>
          </p:cNvSpPr>
          <p:nvPr>
            <p:ph type="sldNum" sz="quarter" idx="12"/>
          </p:nvPr>
        </p:nvSpPr>
        <p:spPr/>
        <p:txBody>
          <a:bodyPr/>
          <a:lstStyle/>
          <a:p>
            <a:fld id="{FFBBF7D3-82F5-4EC1-A280-5F94EEE7D44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6427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June 14, 2019</a:t>
            </a:r>
            <a:endParaRPr lang="en-US"/>
          </a:p>
        </p:txBody>
      </p:sp>
      <p:sp>
        <p:nvSpPr>
          <p:cNvPr id="6" name="Footer Placeholder 5"/>
          <p:cNvSpPr>
            <a:spLocks noGrp="1"/>
          </p:cNvSpPr>
          <p:nvPr>
            <p:ph type="ftr" sz="quarter" idx="11"/>
          </p:nvPr>
        </p:nvSpPr>
        <p:spPr/>
        <p:txBody>
          <a:bodyPr/>
          <a:lstStyle/>
          <a:p>
            <a:r>
              <a:rPr lang="en-US" smtClean="0"/>
              <a:t>NU Update to the Board of Trustees</a:t>
            </a:r>
            <a:endParaRPr lang="en-US"/>
          </a:p>
        </p:txBody>
      </p:sp>
      <p:sp>
        <p:nvSpPr>
          <p:cNvPr id="7" name="Slide Number Placeholder 6"/>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66642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June 14, 2019</a:t>
            </a:r>
            <a:endParaRPr lang="en-US"/>
          </a:p>
        </p:txBody>
      </p:sp>
      <p:sp>
        <p:nvSpPr>
          <p:cNvPr id="8" name="Footer Placeholder 7"/>
          <p:cNvSpPr>
            <a:spLocks noGrp="1"/>
          </p:cNvSpPr>
          <p:nvPr>
            <p:ph type="ftr" sz="quarter" idx="11"/>
          </p:nvPr>
        </p:nvSpPr>
        <p:spPr/>
        <p:txBody>
          <a:bodyPr/>
          <a:lstStyle/>
          <a:p>
            <a:r>
              <a:rPr lang="en-US" smtClean="0"/>
              <a:t>NU Update to the Board of Trustees</a:t>
            </a:r>
            <a:endParaRPr lang="en-US"/>
          </a:p>
        </p:txBody>
      </p:sp>
      <p:sp>
        <p:nvSpPr>
          <p:cNvPr id="9" name="Slide Number Placeholder 8"/>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193526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June 14, 2019</a:t>
            </a:r>
            <a:endParaRPr lang="en-US"/>
          </a:p>
        </p:txBody>
      </p:sp>
      <p:sp>
        <p:nvSpPr>
          <p:cNvPr id="4" name="Footer Placeholder 3"/>
          <p:cNvSpPr>
            <a:spLocks noGrp="1"/>
          </p:cNvSpPr>
          <p:nvPr>
            <p:ph type="ftr" sz="quarter" idx="11"/>
          </p:nvPr>
        </p:nvSpPr>
        <p:spPr/>
        <p:txBody>
          <a:bodyPr/>
          <a:lstStyle/>
          <a:p>
            <a:r>
              <a:rPr lang="en-US" smtClean="0"/>
              <a:t>NU Update to the Board of Trustees</a:t>
            </a:r>
            <a:endParaRPr lang="en-US"/>
          </a:p>
        </p:txBody>
      </p:sp>
      <p:sp>
        <p:nvSpPr>
          <p:cNvPr id="5" name="Slide Number Placeholder 4"/>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719863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June 14, 2019</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NU Update to the Board of Trustees</a:t>
            </a:r>
            <a:endParaRPr lang="en-US"/>
          </a:p>
        </p:txBody>
      </p:sp>
      <p:sp>
        <p:nvSpPr>
          <p:cNvPr id="9" name="Slide Number Placeholder 8"/>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2954255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June 14, 2019</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NU Update to the Board of Trustees</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FBBF7D3-82F5-4EC1-A280-5F94EEE7D447}" type="slidenum">
              <a:rPr lang="en-US" smtClean="0"/>
              <a:t>‹#›</a:t>
            </a:fld>
            <a:endParaRPr lang="en-US"/>
          </a:p>
        </p:txBody>
      </p:sp>
    </p:spTree>
    <p:extLst>
      <p:ext uri="{BB962C8B-B14F-4D97-AF65-F5344CB8AC3E}">
        <p14:creationId xmlns:p14="http://schemas.microsoft.com/office/powerpoint/2010/main" val="41133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June 14, 2019</a:t>
            </a:r>
            <a:endParaRPr lang="en-US"/>
          </a:p>
        </p:txBody>
      </p:sp>
      <p:sp>
        <p:nvSpPr>
          <p:cNvPr id="6" name="Footer Placeholder 5"/>
          <p:cNvSpPr>
            <a:spLocks noGrp="1"/>
          </p:cNvSpPr>
          <p:nvPr>
            <p:ph type="ftr" sz="quarter" idx="11"/>
          </p:nvPr>
        </p:nvSpPr>
        <p:spPr/>
        <p:txBody>
          <a:bodyPr/>
          <a:lstStyle/>
          <a:p>
            <a:r>
              <a:rPr lang="en-US" smtClean="0"/>
              <a:t>NU Update to the Board of Trustees</a:t>
            </a:r>
            <a:endParaRPr lang="en-US"/>
          </a:p>
        </p:txBody>
      </p:sp>
      <p:sp>
        <p:nvSpPr>
          <p:cNvPr id="7" name="Slide Number Placeholder 6"/>
          <p:cNvSpPr>
            <a:spLocks noGrp="1"/>
          </p:cNvSpPr>
          <p:nvPr>
            <p:ph type="sldNum" sz="quarter" idx="12"/>
          </p:nvPr>
        </p:nvSpPr>
        <p:spPr/>
        <p:txBody>
          <a:bodyPr/>
          <a:lstStyle/>
          <a:p>
            <a:fld id="{FFBBF7D3-82F5-4EC1-A280-5F94EEE7D447}" type="slidenum">
              <a:rPr lang="en-US" smtClean="0"/>
              <a:t>‹#›</a:t>
            </a:fld>
            <a:endParaRPr lang="en-US"/>
          </a:p>
        </p:txBody>
      </p:sp>
    </p:spTree>
    <p:extLst>
      <p:ext uri="{BB962C8B-B14F-4D97-AF65-F5344CB8AC3E}">
        <p14:creationId xmlns:p14="http://schemas.microsoft.com/office/powerpoint/2010/main" val="3940498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June 14, 2019</a:t>
            </a:r>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NU Update to the Board of Trustees</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FBBF7D3-82F5-4EC1-A280-5F94EEE7D447}"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Картинки по запросу nu 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39080" y="179636"/>
            <a:ext cx="803971" cy="424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2363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s://ehelf.nu.edu.kz/speakers/loretta-o-donnell/"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hyperlink" Target="https://homewardboundprojects.com.au/hb1-participants/2019-participants/" TargetMode="Externa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hyperlink" Target="https://www.fastcompany.com/3051700/gender-equality-could-unlock-trillions-of-dollars-of-economic-growth" TargetMode="External"/><Relationship Id="rId4" Type="http://schemas.openxmlformats.org/officeDocument/2006/relationships/hyperlink" Target="https://homewardboundprojects.com.au/hb1-participants/2019-participants/" TargetMode="External"/><Relationship Id="rId5" Type="http://schemas.openxmlformats.org/officeDocument/2006/relationships/hyperlink" Target="https://www.mckinsey.com/our-people/alexis-krivkovich" TargetMode="External"/><Relationship Id="rId6" Type="http://schemas.openxmlformats.org/officeDocument/2006/relationships/hyperlink" Target="https://www.mckinsey.com/our-people/marie-claude-nadeau" TargetMode="External"/><Relationship Id="rId7" Type="http://schemas.openxmlformats.org/officeDocument/2006/relationships/hyperlink" Target="https://www.mckinsey.com/our-people/kelsey-robinson" TargetMode="External"/><Relationship Id="rId8" Type="http://schemas.openxmlformats.org/officeDocument/2006/relationships/hyperlink" Target="https://www.mckinsey.com/our-people/irina-starikova" TargetMode="External"/><Relationship Id="rId9" Type="http://schemas.openxmlformats.org/officeDocument/2006/relationships/hyperlink" Target="https://www.mckinsey.com/our-people/lareina-yee" TargetMode="External"/><Relationship Id="rId10" Type="http://schemas.openxmlformats.org/officeDocument/2006/relationships/hyperlink" Target="https://en.wikipedia.org/wiki/United_Nations_General_Assembly" TargetMode="External"/><Relationship Id="rId1" Type="http://schemas.openxmlformats.org/officeDocument/2006/relationships/slideLayout" Target="../slideLayouts/slideLayout2.xml"/><Relationship Id="rId2" Type="http://schemas.openxmlformats.org/officeDocument/2006/relationships/hyperlink" Target="https://www.sciencegenderequity.org.au/sage-pilot/what-is-sage-gender-equity-scie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s://www.fastcompany.com/3051700/gender-equality-could-unlock-trillions-of-dollars-of-economic-growth" TargetMode="External"/><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s://www.mckinsey.com/featured-insights/gender-equality/women-in-the-workplace-2018" TargetMode="External"/><Relationship Id="rId4" Type="http://schemas.openxmlformats.org/officeDocument/2006/relationships/hyperlink" Target="https://www.mckinsey.com/our-people/alexis-krivkovich" TargetMode="External"/><Relationship Id="rId5" Type="http://schemas.openxmlformats.org/officeDocument/2006/relationships/hyperlink" Target="https://www.mckinsey.com/our-people/marie-claude-nadeau" TargetMode="External"/><Relationship Id="rId6" Type="http://schemas.openxmlformats.org/officeDocument/2006/relationships/hyperlink" Target="https://www.mckinsey.com/our-people/kelsey-robinson" TargetMode="External"/><Relationship Id="rId7" Type="http://schemas.openxmlformats.org/officeDocument/2006/relationships/hyperlink" Target="https://www.mckinsey.com/our-people/irina-starikova" TargetMode="External"/><Relationship Id="rId8" Type="http://schemas.openxmlformats.org/officeDocument/2006/relationships/hyperlink" Target="https://www.mckinsey.com/our-people/lareina-yee" TargetMode="External"/><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3066102"/>
            <a:ext cx="9292620" cy="3093476"/>
          </a:xfrm>
          <a:prstGeom prst="rect">
            <a:avLst/>
          </a:prstGeom>
          <a:solidFill>
            <a:schemeClr val="bg1">
              <a:alpha val="94000"/>
            </a:schemeClr>
          </a:solidFill>
        </p:spPr>
      </p:pic>
      <p:sp>
        <p:nvSpPr>
          <p:cNvPr id="7" name="Slide Number Placeholder 6"/>
          <p:cNvSpPr>
            <a:spLocks noGrp="1"/>
          </p:cNvSpPr>
          <p:nvPr>
            <p:ph type="sldNum" sz="quarter" idx="12"/>
          </p:nvPr>
        </p:nvSpPr>
        <p:spPr/>
        <p:txBody>
          <a:bodyPr/>
          <a:lstStyle/>
          <a:p>
            <a:fld id="{FFBBF7D3-82F5-4EC1-A280-5F94EEE7D447}" type="slidenum">
              <a:rPr lang="en-US" smtClean="0"/>
              <a:t>1</a:t>
            </a:fld>
            <a:endParaRPr lang="en-US"/>
          </a:p>
        </p:txBody>
      </p:sp>
      <p:sp>
        <p:nvSpPr>
          <p:cNvPr id="8" name="Google Shape;89;g58b438607a_0_0"/>
          <p:cNvSpPr txBox="1">
            <a:spLocks/>
          </p:cNvSpPr>
          <p:nvPr/>
        </p:nvSpPr>
        <p:spPr>
          <a:xfrm>
            <a:off x="1524000" y="0"/>
            <a:ext cx="9144000" cy="16557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dirty="0" smtClean="0">
                <a:solidFill>
                  <a:srgbClr val="000000"/>
                </a:solidFill>
                <a:latin typeface="Arial"/>
                <a:ea typeface="Arial"/>
                <a:cs typeface="Arial"/>
                <a:sym typeface="Arial"/>
              </a:rPr>
              <a:t>Gender Initiatives – Work in Progress</a:t>
            </a:r>
            <a:endParaRPr lang="en-US" sz="3600" dirty="0">
              <a:solidFill>
                <a:srgbClr val="000000"/>
              </a:solidFill>
            </a:endParaRPr>
          </a:p>
        </p:txBody>
      </p:sp>
      <p:sp>
        <p:nvSpPr>
          <p:cNvPr id="9" name="Google Shape;90;g58b438607a_0_0"/>
          <p:cNvSpPr txBox="1">
            <a:spLocks/>
          </p:cNvSpPr>
          <p:nvPr/>
        </p:nvSpPr>
        <p:spPr>
          <a:xfrm>
            <a:off x="271747" y="2361129"/>
            <a:ext cx="11252700" cy="379844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gn="ctr">
              <a:lnSpc>
                <a:spcPct val="115000"/>
              </a:lnSpc>
              <a:spcBef>
                <a:spcPts val="1200"/>
              </a:spcBef>
              <a:buFont typeface="Arial"/>
              <a:buNone/>
            </a:pPr>
            <a:r>
              <a:rPr lang="en-US" sz="1800" b="1" dirty="0" smtClean="0">
                <a:solidFill>
                  <a:schemeClr val="tx1"/>
                </a:solidFill>
                <a:latin typeface="Arial"/>
                <a:ea typeface="Arial"/>
                <a:cs typeface="Arial"/>
                <a:sym typeface="Arial"/>
              </a:rPr>
              <a:t>First International Gender Forum</a:t>
            </a:r>
          </a:p>
          <a:p>
            <a:pPr marL="0" indent="0" algn="ctr">
              <a:lnSpc>
                <a:spcPct val="115000"/>
              </a:lnSpc>
              <a:spcBef>
                <a:spcPts val="1200"/>
              </a:spcBef>
              <a:buFont typeface="Arial"/>
              <a:buNone/>
            </a:pPr>
            <a:r>
              <a:rPr lang="en-US" sz="1800" b="1" dirty="0" smtClean="0">
                <a:solidFill>
                  <a:schemeClr val="tx1"/>
                </a:solidFill>
                <a:latin typeface="Arial"/>
                <a:ea typeface="Arial"/>
                <a:cs typeface="Arial"/>
                <a:sym typeface="Arial"/>
              </a:rPr>
              <a:t>Nazarbayev University </a:t>
            </a:r>
          </a:p>
          <a:p>
            <a:pPr marL="0" indent="0" algn="ctr">
              <a:lnSpc>
                <a:spcPct val="115000"/>
              </a:lnSpc>
              <a:spcBef>
                <a:spcPts val="1200"/>
              </a:spcBef>
              <a:buFont typeface="Arial"/>
              <a:buNone/>
            </a:pPr>
            <a:r>
              <a:rPr lang="en-US" sz="1800" b="1" dirty="0" smtClean="0">
                <a:solidFill>
                  <a:schemeClr val="tx1"/>
                </a:solidFill>
                <a:latin typeface="Arial"/>
                <a:ea typeface="Arial"/>
                <a:cs typeface="Arial"/>
                <a:sym typeface="Arial"/>
              </a:rPr>
              <a:t>Nur-Sultan, Kazakhstan, </a:t>
            </a:r>
            <a:r>
              <a:rPr lang="en-US" sz="1800" b="1" dirty="0" smtClean="0">
                <a:solidFill>
                  <a:schemeClr val="tx1"/>
                </a:solidFill>
                <a:highlight>
                  <a:srgbClr val="FFFFFF"/>
                </a:highlight>
                <a:latin typeface="Arial"/>
                <a:ea typeface="Arial"/>
                <a:cs typeface="Arial"/>
                <a:sym typeface="Arial"/>
              </a:rPr>
              <a:t>June 6, 2019, 15:30-17:00 </a:t>
            </a:r>
          </a:p>
          <a:p>
            <a:pPr marL="0" indent="0" algn="ctr">
              <a:lnSpc>
                <a:spcPct val="115000"/>
              </a:lnSpc>
              <a:spcBef>
                <a:spcPts val="1200"/>
              </a:spcBef>
              <a:buFont typeface="Arial"/>
              <a:buNone/>
            </a:pPr>
            <a:endParaRPr lang="en-US" sz="1800" b="1" dirty="0" smtClean="0">
              <a:solidFill>
                <a:schemeClr val="tx1"/>
              </a:solidFill>
              <a:highlight>
                <a:srgbClr val="FFFFFF"/>
              </a:highlight>
              <a:latin typeface="Arial"/>
              <a:ea typeface="Arial"/>
              <a:cs typeface="Arial"/>
              <a:sym typeface="Arial"/>
            </a:endParaRPr>
          </a:p>
          <a:p>
            <a:pPr marL="0" indent="0" algn="ctr">
              <a:lnSpc>
                <a:spcPct val="115000"/>
              </a:lnSpc>
              <a:spcBef>
                <a:spcPts val="1200"/>
              </a:spcBef>
              <a:buFont typeface="Arial"/>
              <a:buNone/>
            </a:pPr>
            <a:r>
              <a:rPr lang="en-US" sz="2000" b="1" u="sng" dirty="0" smtClean="0">
                <a:solidFill>
                  <a:schemeClr val="tx1"/>
                </a:solidFill>
                <a:latin typeface="Arial"/>
                <a:ea typeface="Arial"/>
                <a:cs typeface="Arial"/>
                <a:sym typeface="Arial"/>
                <a:hlinkClick r:id="rId4"/>
              </a:rPr>
              <a:t>Dr. Loretta O’Donnell</a:t>
            </a:r>
            <a:r>
              <a:rPr lang="en-US" sz="2000" b="1" dirty="0" smtClean="0">
                <a:solidFill>
                  <a:schemeClr val="tx1"/>
                </a:solidFill>
                <a:latin typeface="Arial"/>
                <a:ea typeface="Arial"/>
                <a:cs typeface="Arial"/>
                <a:sym typeface="Arial"/>
              </a:rPr>
              <a:t/>
            </a:r>
            <a:br>
              <a:rPr lang="en-US" sz="2000" b="1" dirty="0" smtClean="0">
                <a:solidFill>
                  <a:schemeClr val="tx1"/>
                </a:solidFill>
                <a:latin typeface="Arial"/>
                <a:ea typeface="Arial"/>
                <a:cs typeface="Arial"/>
                <a:sym typeface="Arial"/>
              </a:rPr>
            </a:br>
            <a:r>
              <a:rPr lang="en-US" sz="2000" b="1" dirty="0" smtClean="0">
                <a:solidFill>
                  <a:schemeClr val="tx1"/>
                </a:solidFill>
                <a:latin typeface="Arial"/>
                <a:ea typeface="Arial"/>
                <a:cs typeface="Arial"/>
                <a:sym typeface="Arial"/>
              </a:rPr>
              <a:t>Vice-Provost, Academic Affairs, Nazarbayev University</a:t>
            </a:r>
          </a:p>
          <a:p>
            <a:pPr marL="0" indent="0" algn="ctr">
              <a:lnSpc>
                <a:spcPct val="115000"/>
              </a:lnSpc>
              <a:spcBef>
                <a:spcPts val="1200"/>
              </a:spcBef>
              <a:buFont typeface="Arial"/>
              <a:buNone/>
            </a:pPr>
            <a:endParaRPr lang="en-US" sz="2000" dirty="0" smtClean="0">
              <a:solidFill>
                <a:srgbClr val="5E5854"/>
              </a:solidFill>
              <a:latin typeface="Arial"/>
              <a:ea typeface="Arial"/>
              <a:cs typeface="Arial"/>
              <a:sym typeface="Arial"/>
            </a:endParaRPr>
          </a:p>
          <a:p>
            <a:pPr marL="0" indent="0" algn="ctr">
              <a:spcBef>
                <a:spcPts val="1200"/>
              </a:spcBef>
              <a:buFont typeface="Arial"/>
              <a:buNone/>
            </a:pPr>
            <a:endParaRPr lang="en-US" sz="2000" dirty="0"/>
          </a:p>
        </p:txBody>
      </p:sp>
      <p:sp>
        <p:nvSpPr>
          <p:cNvPr id="2" name="Date Placeholder 1"/>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4277884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10</a:t>
            </a:fld>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7773" y="128230"/>
            <a:ext cx="8340801" cy="6125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275274" y="1703822"/>
            <a:ext cx="3177461" cy="1077218"/>
          </a:xfrm>
          <a:prstGeom prst="rect">
            <a:avLst/>
          </a:prstGeom>
        </p:spPr>
        <p:txBody>
          <a:bodyPr wrap="square">
            <a:spAutoFit/>
          </a:bodyPr>
          <a:lstStyle/>
          <a:p>
            <a:pPr>
              <a:spcBef>
                <a:spcPts val="0"/>
              </a:spcBef>
            </a:pPr>
            <a:r>
              <a:rPr lang="en-US" sz="3200" b="1" dirty="0" smtClean="0">
                <a:highlight>
                  <a:srgbClr val="FFFF00"/>
                </a:highlight>
              </a:rPr>
              <a:t>ATHENA SWAN and SAGE</a:t>
            </a:r>
            <a:endParaRPr lang="en-US" sz="3200" b="1" dirty="0">
              <a:highlight>
                <a:srgbClr val="FFFF00"/>
              </a:highlight>
            </a:endParaRPr>
          </a:p>
        </p:txBody>
      </p:sp>
      <p:sp>
        <p:nvSpPr>
          <p:cNvPr id="4" name="Rectangle 3"/>
          <p:cNvSpPr/>
          <p:nvPr/>
        </p:nvSpPr>
        <p:spPr>
          <a:xfrm>
            <a:off x="275274" y="4048456"/>
            <a:ext cx="2647808" cy="1200329"/>
          </a:xfrm>
          <a:prstGeom prst="rect">
            <a:avLst/>
          </a:prstGeom>
        </p:spPr>
        <p:txBody>
          <a:bodyPr wrap="square">
            <a:spAutoFit/>
          </a:bodyPr>
          <a:lstStyle/>
          <a:p>
            <a:r>
              <a:rPr lang="en-US" dirty="0"/>
              <a:t>https://</a:t>
            </a:r>
            <a:r>
              <a:rPr lang="en-US" dirty="0" err="1"/>
              <a:t>www.sciencegenderequity.org.au</a:t>
            </a:r>
            <a:r>
              <a:rPr lang="en-US" dirty="0"/>
              <a:t>/sage-pilot/what-is-sage-gender-equity-science/</a:t>
            </a:r>
          </a:p>
        </p:txBody>
      </p:sp>
    </p:spTree>
    <p:extLst>
      <p:ext uri="{BB962C8B-B14F-4D97-AF65-F5344CB8AC3E}">
        <p14:creationId xmlns:p14="http://schemas.microsoft.com/office/powerpoint/2010/main" val="2636540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11</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193" y="1993692"/>
            <a:ext cx="10057932" cy="2921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744683" y="901484"/>
            <a:ext cx="4846647" cy="584775"/>
          </a:xfrm>
          <a:prstGeom prst="rect">
            <a:avLst/>
          </a:prstGeom>
        </p:spPr>
        <p:txBody>
          <a:bodyPr wrap="square">
            <a:spAutoFit/>
          </a:bodyPr>
          <a:lstStyle/>
          <a:p>
            <a:pPr>
              <a:spcBef>
                <a:spcPts val="0"/>
              </a:spcBef>
            </a:pPr>
            <a:r>
              <a:rPr lang="en-US" sz="3200" b="1" dirty="0" smtClean="0">
                <a:highlight>
                  <a:srgbClr val="FFFF00"/>
                </a:highlight>
              </a:rPr>
              <a:t>ATHENA SWAN and SAGE</a:t>
            </a:r>
            <a:endParaRPr lang="en-US" sz="3200" b="1" dirty="0">
              <a:highlight>
                <a:srgbClr val="FFFF00"/>
              </a:highlight>
            </a:endParaRPr>
          </a:p>
        </p:txBody>
      </p:sp>
    </p:spTree>
    <p:extLst>
      <p:ext uri="{BB962C8B-B14F-4D97-AF65-F5344CB8AC3E}">
        <p14:creationId xmlns:p14="http://schemas.microsoft.com/office/powerpoint/2010/main" val="232421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12</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0988" y="220337"/>
            <a:ext cx="7566924" cy="6101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294978" y="4034429"/>
            <a:ext cx="4846647" cy="584775"/>
          </a:xfrm>
          <a:prstGeom prst="rect">
            <a:avLst/>
          </a:prstGeom>
        </p:spPr>
        <p:txBody>
          <a:bodyPr wrap="square">
            <a:spAutoFit/>
          </a:bodyPr>
          <a:lstStyle/>
          <a:p>
            <a:pPr>
              <a:spcBef>
                <a:spcPts val="0"/>
              </a:spcBef>
            </a:pPr>
            <a:r>
              <a:rPr lang="en-US" sz="3200" b="1" dirty="0" smtClean="0">
                <a:highlight>
                  <a:srgbClr val="FFFF00"/>
                </a:highlight>
              </a:rPr>
              <a:t>ATHENA SWAN and SAGE</a:t>
            </a:r>
            <a:endParaRPr lang="en-US" sz="3200" b="1" dirty="0">
              <a:highlight>
                <a:srgbClr val="FFFF00"/>
              </a:highlight>
            </a:endParaRPr>
          </a:p>
        </p:txBody>
      </p:sp>
    </p:spTree>
    <p:extLst>
      <p:ext uri="{BB962C8B-B14F-4D97-AF65-F5344CB8AC3E}">
        <p14:creationId xmlns:p14="http://schemas.microsoft.com/office/powerpoint/2010/main" val="213540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13</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8438" y="1438275"/>
            <a:ext cx="6715125" cy="398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624762" y="398215"/>
            <a:ext cx="4846647" cy="584775"/>
          </a:xfrm>
          <a:prstGeom prst="rect">
            <a:avLst/>
          </a:prstGeom>
        </p:spPr>
        <p:txBody>
          <a:bodyPr wrap="square">
            <a:spAutoFit/>
          </a:bodyPr>
          <a:lstStyle/>
          <a:p>
            <a:pPr>
              <a:spcBef>
                <a:spcPts val="0"/>
              </a:spcBef>
            </a:pPr>
            <a:r>
              <a:rPr lang="en-US" sz="3200" b="1" dirty="0" smtClean="0">
                <a:highlight>
                  <a:srgbClr val="FFFF00"/>
                </a:highlight>
              </a:rPr>
              <a:t>ATHENA SWAN and SAGE</a:t>
            </a:r>
            <a:endParaRPr lang="en-US" sz="3200" b="1" dirty="0">
              <a:highlight>
                <a:srgbClr val="FFFF00"/>
              </a:highlight>
            </a:endParaRPr>
          </a:p>
        </p:txBody>
      </p:sp>
    </p:spTree>
    <p:extLst>
      <p:ext uri="{BB962C8B-B14F-4D97-AF65-F5344CB8AC3E}">
        <p14:creationId xmlns:p14="http://schemas.microsoft.com/office/powerpoint/2010/main" val="3084831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14</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4708" y="249357"/>
            <a:ext cx="6264180" cy="6350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384919" y="991425"/>
            <a:ext cx="4846647" cy="584775"/>
          </a:xfrm>
          <a:prstGeom prst="rect">
            <a:avLst/>
          </a:prstGeom>
        </p:spPr>
        <p:txBody>
          <a:bodyPr wrap="square">
            <a:spAutoFit/>
          </a:bodyPr>
          <a:lstStyle/>
          <a:p>
            <a:pPr>
              <a:spcBef>
                <a:spcPts val="0"/>
              </a:spcBef>
            </a:pPr>
            <a:r>
              <a:rPr lang="en-US" sz="3200" b="1" dirty="0" smtClean="0">
                <a:highlight>
                  <a:srgbClr val="FFFF00"/>
                </a:highlight>
              </a:rPr>
              <a:t>HOMEWARD BOUND</a:t>
            </a:r>
          </a:p>
        </p:txBody>
      </p:sp>
      <p:sp>
        <p:nvSpPr>
          <p:cNvPr id="4" name="Rectangle 3"/>
          <p:cNvSpPr/>
          <p:nvPr/>
        </p:nvSpPr>
        <p:spPr>
          <a:xfrm>
            <a:off x="521551" y="3240746"/>
            <a:ext cx="6096000" cy="646331"/>
          </a:xfrm>
          <a:prstGeom prst="rect">
            <a:avLst/>
          </a:prstGeom>
        </p:spPr>
        <p:txBody>
          <a:bodyPr>
            <a:spAutoFit/>
          </a:bodyPr>
          <a:lstStyle/>
          <a:p>
            <a:r>
              <a:rPr lang="en-US" b="1" dirty="0">
                <a:hlinkClick r:id="rId3"/>
              </a:rPr>
              <a:t>https://homewardboundprojects.com.au/hb1-participants/2019-participants/</a:t>
            </a:r>
            <a:endParaRPr lang="en-US" dirty="0"/>
          </a:p>
        </p:txBody>
      </p:sp>
    </p:spTree>
    <p:extLst>
      <p:ext uri="{BB962C8B-B14F-4D97-AF65-F5344CB8AC3E}">
        <p14:creationId xmlns:p14="http://schemas.microsoft.com/office/powerpoint/2010/main" val="1984034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725713022"/>
              </p:ext>
            </p:extLst>
          </p:nvPr>
        </p:nvGraphicFramePr>
        <p:xfrm>
          <a:off x="2133600" y="1005233"/>
          <a:ext cx="10219266" cy="584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47700" y="476250"/>
            <a:ext cx="5153847" cy="769441"/>
          </a:xfrm>
          <a:prstGeom prst="rect">
            <a:avLst/>
          </a:prstGeom>
          <a:noFill/>
        </p:spPr>
        <p:txBody>
          <a:bodyPr wrap="none" rtlCol="0">
            <a:spAutoFit/>
          </a:bodyPr>
          <a:lstStyle/>
          <a:p>
            <a:r>
              <a:rPr lang="en-US" sz="4400" b="1" dirty="0" smtClean="0"/>
              <a:t>NU Teaching Strategy</a:t>
            </a:r>
          </a:p>
        </p:txBody>
      </p:sp>
      <p:sp>
        <p:nvSpPr>
          <p:cNvPr id="4" name="Slide Number Placeholder 3"/>
          <p:cNvSpPr>
            <a:spLocks noGrp="1"/>
          </p:cNvSpPr>
          <p:nvPr>
            <p:ph type="sldNum" sz="quarter" idx="12"/>
          </p:nvPr>
        </p:nvSpPr>
        <p:spPr/>
        <p:txBody>
          <a:bodyPr/>
          <a:lstStyle/>
          <a:p>
            <a:fld id="{87DF94CF-FD80-4FF0-B130-89CE248292EB}" type="slidenum">
              <a:rPr lang="ru-RU" smtClean="0"/>
              <a:t>15</a:t>
            </a:fld>
            <a:endParaRPr lang="ru-RU"/>
          </a:p>
        </p:txBody>
      </p:sp>
      <p:sp>
        <p:nvSpPr>
          <p:cNvPr id="5" name="Google Shape;211;g58b438607a_0_27"/>
          <p:cNvSpPr txBox="1">
            <a:spLocks/>
          </p:cNvSpPr>
          <p:nvPr/>
        </p:nvSpPr>
        <p:spPr>
          <a:xfrm>
            <a:off x="1676400" y="0"/>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spcBef>
                <a:spcPts val="0"/>
              </a:spcBef>
            </a:pPr>
            <a:r>
              <a:rPr lang="en-US" sz="3600" b="1" dirty="0" smtClean="0">
                <a:highlight>
                  <a:srgbClr val="FFFF00"/>
                </a:highlight>
              </a:rPr>
              <a:t>NU Context</a:t>
            </a:r>
            <a:endParaRPr lang="en-US" sz="3600" b="1" dirty="0">
              <a:highlight>
                <a:srgbClr val="FFFF00"/>
              </a:highlight>
            </a:endParaRPr>
          </a:p>
        </p:txBody>
      </p:sp>
      <p:sp>
        <p:nvSpPr>
          <p:cNvPr id="6" name="Date Placeholder 5"/>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31994344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1158" y="1273460"/>
            <a:ext cx="4089841" cy="4890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109;p2"/>
          <p:cNvSpPr txBox="1">
            <a:spLocks/>
          </p:cNvSpPr>
          <p:nvPr/>
        </p:nvSpPr>
        <p:spPr>
          <a:xfrm>
            <a:off x="838200" y="318000"/>
            <a:ext cx="10515600" cy="1325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chemeClr val="dk1"/>
              </a:buClr>
              <a:buSzPts val="3600"/>
              <a:buFont typeface="Calibri"/>
              <a:buNone/>
            </a:pPr>
            <a:r>
              <a:rPr lang="en-US" sz="4400" b="1" dirty="0" smtClean="0">
                <a:latin typeface="+mn-lt"/>
              </a:rPr>
              <a:t>NU</a:t>
            </a:r>
            <a:r>
              <a:rPr lang="en-US" sz="4400" b="1" dirty="0" smtClean="0"/>
              <a:t> faculty                           NU students </a:t>
            </a:r>
            <a:endParaRPr lang="en-US" sz="4400"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373" y="1273460"/>
            <a:ext cx="3121445" cy="5376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16</a:t>
            </a:fld>
            <a:endParaRPr lang="en-US"/>
          </a:p>
        </p:txBody>
      </p:sp>
      <p:sp>
        <p:nvSpPr>
          <p:cNvPr id="6" name="Google Shape;211;g58b438607a_0_27"/>
          <p:cNvSpPr txBox="1">
            <a:spLocks/>
          </p:cNvSpPr>
          <p:nvPr/>
        </p:nvSpPr>
        <p:spPr>
          <a:xfrm>
            <a:off x="1048438" y="-118341"/>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spcBef>
                <a:spcPts val="0"/>
              </a:spcBef>
            </a:pPr>
            <a:r>
              <a:rPr lang="en-US" sz="3600" b="1" dirty="0" smtClean="0">
                <a:highlight>
                  <a:srgbClr val="FFFF00"/>
                </a:highlight>
              </a:rPr>
              <a:t>NU Context</a:t>
            </a:r>
            <a:endParaRPr lang="en-US" sz="3600" b="1" dirty="0">
              <a:highlight>
                <a:srgbClr val="FFFF00"/>
              </a:highlight>
            </a:endParaRPr>
          </a:p>
        </p:txBody>
      </p:sp>
      <p:sp>
        <p:nvSpPr>
          <p:cNvPr id="4" name="Date Placeholder 3"/>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312161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3CE1B1D9-5AC3-8D43-BF87-5532F7EE658C}"/>
              </a:ext>
            </a:extLst>
          </p:cNvPr>
          <p:cNvSpPr>
            <a:spLocks noGrp="1"/>
          </p:cNvSpPr>
          <p:nvPr>
            <p:ph type="title"/>
          </p:nvPr>
        </p:nvSpPr>
        <p:spPr>
          <a:xfrm>
            <a:off x="1097280" y="99631"/>
            <a:ext cx="10058400" cy="890969"/>
          </a:xfrm>
        </p:spPr>
        <p:txBody>
          <a:bodyPr/>
          <a:lstStyle/>
          <a:p>
            <a:r>
              <a:rPr lang="en-US" b="1" dirty="0"/>
              <a:t>NU Gender Statistics (June 2019)</a:t>
            </a:r>
          </a:p>
        </p:txBody>
      </p:sp>
      <p:pic>
        <p:nvPicPr>
          <p:cNvPr id="7" name="Picture 6">
            <a:extLst>
              <a:ext uri="{FF2B5EF4-FFF2-40B4-BE49-F238E27FC236}">
                <a16:creationId xmlns="" xmlns:a16="http://schemas.microsoft.com/office/drawing/2014/main" id="{7DDAED9D-CF31-F247-B90D-A03D588BF38C}"/>
              </a:ext>
            </a:extLst>
          </p:cNvPr>
          <p:cNvPicPr>
            <a:picLocks noChangeAspect="1"/>
          </p:cNvPicPr>
          <p:nvPr/>
        </p:nvPicPr>
        <p:blipFill>
          <a:blip r:embed="rId3"/>
          <a:stretch>
            <a:fillRect/>
          </a:stretch>
        </p:blipFill>
        <p:spPr>
          <a:xfrm>
            <a:off x="4358642" y="1510132"/>
            <a:ext cx="7833358" cy="4023359"/>
          </a:xfrm>
          <a:prstGeom prst="rect">
            <a:avLst/>
          </a:prstGeom>
        </p:spPr>
      </p:pic>
      <p:sp>
        <p:nvSpPr>
          <p:cNvPr id="6" name="Text Placeholder 5">
            <a:extLst>
              <a:ext uri="{FF2B5EF4-FFF2-40B4-BE49-F238E27FC236}">
                <a16:creationId xmlns="" xmlns:a16="http://schemas.microsoft.com/office/drawing/2014/main" id="{184C85F7-4D34-C240-8506-7EB68B888635}"/>
              </a:ext>
            </a:extLst>
          </p:cNvPr>
          <p:cNvSpPr>
            <a:spLocks noGrp="1"/>
          </p:cNvSpPr>
          <p:nvPr>
            <p:ph type="body" idx="1"/>
          </p:nvPr>
        </p:nvSpPr>
        <p:spPr>
          <a:xfrm>
            <a:off x="1066800" y="1993406"/>
            <a:ext cx="3144982" cy="4023360"/>
          </a:xfrm>
        </p:spPr>
        <p:txBody>
          <a:bodyPr/>
          <a:lstStyle/>
          <a:p>
            <a:r>
              <a:rPr lang="en-US" dirty="0"/>
              <a:t>Faculty number: 472</a:t>
            </a:r>
          </a:p>
          <a:p>
            <a:r>
              <a:rPr lang="en-US" dirty="0"/>
              <a:t>Male: 312</a:t>
            </a:r>
          </a:p>
          <a:p>
            <a:r>
              <a:rPr lang="en-US" dirty="0"/>
              <a:t>Female: 160</a:t>
            </a:r>
          </a:p>
        </p:txBody>
      </p:sp>
      <p:sp>
        <p:nvSpPr>
          <p:cNvPr id="2" name="Slide Number Placeholder 1">
            <a:extLst>
              <a:ext uri="{FF2B5EF4-FFF2-40B4-BE49-F238E27FC236}">
                <a16:creationId xmlns="" xmlns:a16="http://schemas.microsoft.com/office/drawing/2014/main" id="{66F0EB35-C6B4-1747-9EC1-1808AD90A11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17</a:t>
            </a:fld>
            <a:endParaRPr lang="en-US"/>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3325739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3"/>
          <p:cNvSpPr txBox="1">
            <a:spLocks noGrp="1"/>
          </p:cNvSpPr>
          <p:nvPr>
            <p:ph type="title"/>
          </p:nvPr>
        </p:nvSpPr>
        <p:spPr>
          <a:xfrm>
            <a:off x="1407826" y="321335"/>
            <a:ext cx="11119075" cy="1325700"/>
          </a:xfrm>
          <a:prstGeom prst="rect">
            <a:avLst/>
          </a:prstGeom>
          <a:noFill/>
          <a:ln>
            <a:noFill/>
          </a:ln>
        </p:spPr>
        <p:txBody>
          <a:bodyPr spcFirstLastPara="1" wrap="square" lIns="91425" tIns="45700" rIns="91425" bIns="45700" anchor="ctr" anchorCtr="0">
            <a:normAutofit fontScale="90000"/>
          </a:bodyPr>
          <a:lstStyle/>
          <a:p>
            <a:pPr marL="0" lvl="0" indent="0" rtl="0">
              <a:lnSpc>
                <a:spcPct val="90000"/>
              </a:lnSpc>
              <a:spcBef>
                <a:spcPts val="0"/>
              </a:spcBef>
              <a:spcAft>
                <a:spcPts val="0"/>
              </a:spcAft>
              <a:buClr>
                <a:schemeClr val="dk1"/>
              </a:buClr>
              <a:buSzPts val="4400"/>
              <a:buFont typeface="Calibri"/>
              <a:buNone/>
            </a:pPr>
            <a:r>
              <a:rPr lang="en-US" b="1" dirty="0" smtClean="0"/>
              <a:t>Next steps </a:t>
            </a:r>
            <a:br>
              <a:rPr lang="en-US" b="1" dirty="0" smtClean="0"/>
            </a:br>
            <a:r>
              <a:rPr lang="en-US" sz="3100" dirty="0" smtClean="0"/>
              <a:t>(Lewis, </a:t>
            </a:r>
            <a:r>
              <a:rPr lang="en-US" sz="3100" dirty="0" err="1" smtClean="0"/>
              <a:t>CohenMiller</a:t>
            </a:r>
            <a:r>
              <a:rPr lang="en-US" sz="3100" dirty="0" smtClean="0"/>
              <a:t> and </a:t>
            </a:r>
            <a:r>
              <a:rPr lang="en-US" sz="3100" dirty="0" err="1" smtClean="0"/>
              <a:t>Satymbekova</a:t>
            </a:r>
            <a:r>
              <a:rPr lang="en-US" sz="3100" dirty="0" smtClean="0"/>
              <a:t>) </a:t>
            </a:r>
            <a:br>
              <a:rPr lang="en-US" sz="3100" dirty="0" smtClean="0"/>
            </a:br>
            <a:r>
              <a:rPr lang="en-US" b="1" dirty="0" smtClean="0"/>
              <a:t>O</a:t>
            </a:r>
            <a:r>
              <a:rPr lang="en-US" b="1" dirty="0" smtClean="0"/>
              <a:t>bstacles and how to overcome them?</a:t>
            </a:r>
            <a:endParaRPr b="1" dirty="0"/>
          </a:p>
        </p:txBody>
      </p:sp>
      <p:sp>
        <p:nvSpPr>
          <p:cNvPr id="205" name="Google Shape;205;p13"/>
          <p:cNvSpPr txBox="1">
            <a:spLocks noGrp="1"/>
          </p:cNvSpPr>
          <p:nvPr>
            <p:ph type="body" idx="1"/>
          </p:nvPr>
        </p:nvSpPr>
        <p:spPr>
          <a:xfrm>
            <a:off x="628056" y="2597936"/>
            <a:ext cx="11359200" cy="4260064"/>
          </a:xfrm>
          <a:prstGeom prst="rect">
            <a:avLst/>
          </a:prstGeom>
          <a:noFill/>
          <a:ln>
            <a:noFill/>
          </a:ln>
        </p:spPr>
        <p:txBody>
          <a:bodyPr spcFirstLastPara="1" wrap="square" lIns="91425" tIns="45700" rIns="91425" bIns="45700" anchor="t" anchorCtr="0">
            <a:normAutofit/>
          </a:bodyPr>
          <a:lstStyle/>
          <a:p>
            <a:pPr marL="514350" lvl="0" indent="-514350" algn="l" rtl="0">
              <a:lnSpc>
                <a:spcPct val="70000"/>
              </a:lnSpc>
              <a:spcBef>
                <a:spcPts val="0"/>
              </a:spcBef>
              <a:spcAft>
                <a:spcPts val="0"/>
              </a:spcAft>
              <a:buClr>
                <a:schemeClr val="dk1"/>
              </a:buClr>
              <a:buSzPts val="2590"/>
              <a:buFont typeface="Calibri"/>
              <a:buAutoNum type="arabicPeriod"/>
            </a:pPr>
            <a:r>
              <a:rPr lang="en-US" sz="2590" b="1" dirty="0"/>
              <a:t>N</a:t>
            </a:r>
            <a:r>
              <a:rPr lang="en-US" sz="2590" b="1" dirty="0" smtClean="0"/>
              <a:t>on-discriminatory </a:t>
            </a:r>
            <a:r>
              <a:rPr lang="en-US" sz="2590" b="1" dirty="0"/>
              <a:t>statement </a:t>
            </a:r>
            <a:r>
              <a:rPr lang="en-US" sz="2590" dirty="0" smtClean="0"/>
              <a:t>(</a:t>
            </a:r>
            <a:r>
              <a:rPr lang="en-US" sz="2590" dirty="0"/>
              <a:t>recommended </a:t>
            </a:r>
            <a:r>
              <a:rPr lang="en-US" sz="2590" dirty="0" smtClean="0"/>
              <a:t>by TLC)</a:t>
            </a:r>
            <a:endParaRPr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a:t>C</a:t>
            </a:r>
            <a:r>
              <a:rPr lang="en-US" sz="2590" b="1" dirty="0" smtClean="0"/>
              <a:t>ourses on </a:t>
            </a:r>
            <a:r>
              <a:rPr lang="en-US" sz="2590" b="1" dirty="0"/>
              <a:t>gender</a:t>
            </a:r>
            <a:endParaRPr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smtClean="0"/>
              <a:t>UN </a:t>
            </a:r>
            <a:r>
              <a:rPr lang="en-US" sz="2590" b="1" i="1" dirty="0" err="1"/>
              <a:t>HeforShe</a:t>
            </a:r>
            <a:r>
              <a:rPr lang="en-US" sz="2590" b="1" i="1" dirty="0"/>
              <a:t> University Champion </a:t>
            </a:r>
            <a:endParaRPr lang="en-US"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smtClean="0"/>
              <a:t>Diversity </a:t>
            </a:r>
            <a:r>
              <a:rPr lang="en-US" sz="2590" b="1" dirty="0"/>
              <a:t>goals for </a:t>
            </a:r>
            <a:r>
              <a:rPr lang="en-US" sz="2590" b="1" dirty="0" smtClean="0"/>
              <a:t>hiring</a:t>
            </a:r>
            <a:endParaRPr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a:t>A</a:t>
            </a:r>
            <a:r>
              <a:rPr lang="en-US" sz="2590" b="1" dirty="0" smtClean="0"/>
              <a:t>wareness </a:t>
            </a:r>
            <a:r>
              <a:rPr lang="en-US" sz="2590" b="1" dirty="0"/>
              <a:t>among </a:t>
            </a:r>
            <a:r>
              <a:rPr lang="en-US" sz="2590" b="1" dirty="0" smtClean="0"/>
              <a:t>students - </a:t>
            </a:r>
            <a:r>
              <a:rPr lang="en-US" sz="2590" dirty="0" smtClean="0"/>
              <a:t>partnerships </a:t>
            </a:r>
            <a:r>
              <a:rPr lang="en-US" sz="2590" dirty="0"/>
              <a:t>with student clubs</a:t>
            </a:r>
            <a:endParaRPr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a:t>D</a:t>
            </a:r>
            <a:r>
              <a:rPr lang="en-US" sz="2590" b="1" dirty="0" smtClean="0"/>
              <a:t>iversity training</a:t>
            </a:r>
            <a:endParaRPr dirty="0"/>
          </a:p>
          <a:p>
            <a:pPr marL="514350" lvl="0" indent="-514350" algn="l" rtl="0">
              <a:lnSpc>
                <a:spcPct val="70000"/>
              </a:lnSpc>
              <a:spcBef>
                <a:spcPts val="1000"/>
              </a:spcBef>
              <a:spcAft>
                <a:spcPts val="0"/>
              </a:spcAft>
              <a:buClr>
                <a:schemeClr val="dk1"/>
              </a:buClr>
              <a:buSzPts val="2590"/>
              <a:buFont typeface="Calibri"/>
              <a:buAutoNum type="arabicPeriod"/>
            </a:pPr>
            <a:r>
              <a:rPr lang="en-US" sz="2590" b="1" dirty="0"/>
              <a:t>M</a:t>
            </a:r>
            <a:r>
              <a:rPr lang="en-US" sz="2590" b="1" dirty="0" smtClean="0"/>
              <a:t>entoring </a:t>
            </a:r>
            <a:r>
              <a:rPr lang="en-US" sz="2590" b="1" dirty="0"/>
              <a:t>program for female faculty and staff</a:t>
            </a:r>
            <a:endParaRPr dirty="0"/>
          </a:p>
          <a:p>
            <a:pPr marL="514350" lvl="0" indent="-349885" algn="l" rtl="0">
              <a:lnSpc>
                <a:spcPct val="70000"/>
              </a:lnSpc>
              <a:spcBef>
                <a:spcPts val="1000"/>
              </a:spcBef>
              <a:spcAft>
                <a:spcPts val="0"/>
              </a:spcAft>
              <a:buClr>
                <a:schemeClr val="dk1"/>
              </a:buClr>
              <a:buSzPts val="2590"/>
              <a:buFont typeface="Calibri"/>
              <a:buNone/>
            </a:pPr>
            <a:endParaRPr sz="2590" dirty="0"/>
          </a:p>
          <a:p>
            <a:pPr marL="228600" lvl="0" indent="-64135" algn="l" rtl="0">
              <a:lnSpc>
                <a:spcPct val="70000"/>
              </a:lnSpc>
              <a:spcBef>
                <a:spcPts val="1000"/>
              </a:spcBef>
              <a:spcAft>
                <a:spcPts val="0"/>
              </a:spcAft>
              <a:buClr>
                <a:schemeClr val="dk1"/>
              </a:buClr>
              <a:buSzPts val="2590"/>
              <a:buNone/>
            </a:pPr>
            <a:endParaRPr sz="2590" dirty="0"/>
          </a:p>
        </p:txBody>
      </p:sp>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18</a:t>
            </a:fld>
            <a:endParaRPr lang="en-US"/>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2961232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58b438607a_0_1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smtClean="0"/>
              <a:t>Summary</a:t>
            </a:r>
            <a:endParaRPr dirty="0"/>
          </a:p>
        </p:txBody>
      </p:sp>
      <p:sp>
        <p:nvSpPr>
          <p:cNvPr id="97" name="Google Shape;97;g58b438607a_0_1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571500" lvl="0" indent="-457200" algn="l" rtl="0">
              <a:spcBef>
                <a:spcPts val="1000"/>
              </a:spcBef>
              <a:spcAft>
                <a:spcPts val="0"/>
              </a:spcAft>
              <a:buSzPts val="1800"/>
              <a:buAutoNum type="arabicPeriod"/>
            </a:pPr>
            <a:r>
              <a:rPr lang="en-US" dirty="0" smtClean="0"/>
              <a:t>Global </a:t>
            </a:r>
            <a:r>
              <a:rPr lang="en-US" dirty="0" smtClean="0"/>
              <a:t>context </a:t>
            </a:r>
          </a:p>
          <a:p>
            <a:pPr marL="571500" lvl="0" indent="-457200" algn="l" rtl="0">
              <a:spcBef>
                <a:spcPts val="1000"/>
              </a:spcBef>
              <a:spcAft>
                <a:spcPts val="0"/>
              </a:spcAft>
              <a:buSzPts val="1800"/>
              <a:buAutoNum type="arabicPeriod"/>
            </a:pPr>
            <a:r>
              <a:rPr lang="en-US" dirty="0" smtClean="0"/>
              <a:t>Athena SWAN </a:t>
            </a:r>
          </a:p>
          <a:p>
            <a:pPr marL="571500" lvl="0" indent="-457200" algn="l" rtl="0">
              <a:spcBef>
                <a:spcPts val="1000"/>
              </a:spcBef>
              <a:spcAft>
                <a:spcPts val="0"/>
              </a:spcAft>
              <a:buSzPts val="1800"/>
              <a:buAutoNum type="arabicPeriod"/>
            </a:pPr>
            <a:r>
              <a:rPr lang="en-US" dirty="0" smtClean="0"/>
              <a:t>Homeward Bound</a:t>
            </a:r>
            <a:endParaRPr lang="en-US" dirty="0" smtClean="0"/>
          </a:p>
          <a:p>
            <a:pPr marL="571500" lvl="0" indent="-457200" algn="l" rtl="0">
              <a:spcBef>
                <a:spcPts val="1000"/>
              </a:spcBef>
              <a:spcAft>
                <a:spcPts val="0"/>
              </a:spcAft>
              <a:buSzPts val="1800"/>
              <a:buAutoNum type="arabicPeriod"/>
            </a:pPr>
            <a:r>
              <a:rPr lang="en-US" dirty="0" smtClean="0"/>
              <a:t>NU context</a:t>
            </a:r>
          </a:p>
          <a:p>
            <a:pPr marL="571500" lvl="0" indent="-457200" algn="l" rtl="0">
              <a:spcBef>
                <a:spcPts val="1000"/>
              </a:spcBef>
              <a:spcAft>
                <a:spcPts val="0"/>
              </a:spcAft>
              <a:buSzPts val="1800"/>
              <a:buAutoNum type="arabicPeriod"/>
            </a:pPr>
            <a:r>
              <a:rPr lang="en-US" dirty="0" smtClean="0"/>
              <a:t>Next steps </a:t>
            </a:r>
            <a:endParaRPr dirty="0"/>
          </a:p>
        </p:txBody>
      </p:sp>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19</a:t>
            </a:fld>
            <a:endParaRPr lang="en-US"/>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181025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58b438607a_0_1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Overview</a:t>
            </a:r>
            <a:endParaRPr dirty="0"/>
          </a:p>
        </p:txBody>
      </p:sp>
      <p:sp>
        <p:nvSpPr>
          <p:cNvPr id="97" name="Google Shape;97;g58b438607a_0_1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571500" lvl="0" indent="-457200" algn="l" rtl="0">
              <a:spcBef>
                <a:spcPts val="1000"/>
              </a:spcBef>
              <a:spcAft>
                <a:spcPts val="0"/>
              </a:spcAft>
              <a:buSzPts val="1800"/>
              <a:buAutoNum type="arabicPeriod"/>
            </a:pPr>
            <a:r>
              <a:rPr lang="en-US" dirty="0" smtClean="0"/>
              <a:t>Global </a:t>
            </a:r>
            <a:r>
              <a:rPr lang="en-US" dirty="0" smtClean="0"/>
              <a:t>context</a:t>
            </a:r>
          </a:p>
          <a:p>
            <a:pPr marL="571500" lvl="0" indent="-457200" algn="l" rtl="0">
              <a:spcBef>
                <a:spcPts val="1000"/>
              </a:spcBef>
              <a:spcAft>
                <a:spcPts val="0"/>
              </a:spcAft>
              <a:buSzPts val="1800"/>
              <a:buAutoNum type="arabicPeriod"/>
            </a:pPr>
            <a:r>
              <a:rPr lang="en-US" dirty="0" smtClean="0"/>
              <a:t>Athena SWAN</a:t>
            </a:r>
          </a:p>
          <a:p>
            <a:pPr marL="571500" lvl="0" indent="-457200" algn="l" rtl="0">
              <a:spcBef>
                <a:spcPts val="1000"/>
              </a:spcBef>
              <a:spcAft>
                <a:spcPts val="0"/>
              </a:spcAft>
              <a:buSzPts val="1800"/>
              <a:buAutoNum type="arabicPeriod"/>
            </a:pPr>
            <a:r>
              <a:rPr lang="en-US" dirty="0" smtClean="0"/>
              <a:t>Homeward Bound</a:t>
            </a:r>
            <a:endParaRPr lang="en-US" dirty="0" smtClean="0"/>
          </a:p>
          <a:p>
            <a:pPr marL="571500" lvl="0" indent="-457200" algn="l" rtl="0">
              <a:spcBef>
                <a:spcPts val="1000"/>
              </a:spcBef>
              <a:spcAft>
                <a:spcPts val="0"/>
              </a:spcAft>
              <a:buSzPts val="1800"/>
              <a:buAutoNum type="arabicPeriod"/>
            </a:pPr>
            <a:r>
              <a:rPr lang="en-US" dirty="0" smtClean="0"/>
              <a:t>NU context</a:t>
            </a:r>
          </a:p>
          <a:p>
            <a:pPr marL="571500" lvl="0" indent="-457200" algn="l" rtl="0">
              <a:spcBef>
                <a:spcPts val="1000"/>
              </a:spcBef>
              <a:spcAft>
                <a:spcPts val="0"/>
              </a:spcAft>
              <a:buSzPts val="1800"/>
              <a:buAutoNum type="arabicPeriod"/>
            </a:pPr>
            <a:r>
              <a:rPr lang="en-US" dirty="0" smtClean="0"/>
              <a:t>Next steps </a:t>
            </a:r>
            <a:endParaRPr dirty="0"/>
          </a:p>
        </p:txBody>
      </p:sp>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3881655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Selected References</a:t>
            </a:r>
            <a:endParaRPr lang="en-US" dirty="0"/>
          </a:p>
        </p:txBody>
      </p:sp>
      <p:sp>
        <p:nvSpPr>
          <p:cNvPr id="3" name="Text Placeholder 2"/>
          <p:cNvSpPr>
            <a:spLocks noGrp="1"/>
          </p:cNvSpPr>
          <p:nvPr>
            <p:ph type="body" idx="1"/>
          </p:nvPr>
        </p:nvSpPr>
        <p:spPr/>
        <p:txBody>
          <a:bodyPr>
            <a:normAutofit lnSpcReduction="10000"/>
          </a:bodyPr>
          <a:lstStyle/>
          <a:p>
            <a:r>
              <a:rPr lang="en-US" b="1" dirty="0" smtClean="0"/>
              <a:t>Athena Swan </a:t>
            </a:r>
            <a:r>
              <a:rPr lang="en-US" b="1" dirty="0"/>
              <a:t>and </a:t>
            </a:r>
            <a:r>
              <a:rPr lang="en-US" b="1" dirty="0" smtClean="0"/>
              <a:t>SAGE:  </a:t>
            </a:r>
            <a:r>
              <a:rPr lang="en-US" b="1" dirty="0">
                <a:hlinkClick r:id="rId2"/>
              </a:rPr>
              <a:t>https://www.sciencegenderequity.org.au/sage-pilot/what-is-sage-gender-equity-science</a:t>
            </a:r>
            <a:r>
              <a:rPr lang="en-US" b="1" dirty="0" smtClean="0">
                <a:hlinkClick r:id="rId2"/>
              </a:rPr>
              <a:t>/</a:t>
            </a:r>
            <a:endParaRPr lang="en-US" b="1" dirty="0" smtClean="0"/>
          </a:p>
          <a:p>
            <a:r>
              <a:rPr lang="en-US" b="1" dirty="0" smtClean="0"/>
              <a:t>Fast </a:t>
            </a:r>
            <a:r>
              <a:rPr lang="en-US" b="1" dirty="0" smtClean="0"/>
              <a:t>Company, </a:t>
            </a:r>
            <a:r>
              <a:rPr lang="en-US" dirty="0" smtClean="0">
                <a:hlinkClick r:id="rId3"/>
              </a:rPr>
              <a:t>https://</a:t>
            </a:r>
            <a:r>
              <a:rPr lang="en-US" dirty="0" smtClean="0">
                <a:hlinkClick r:id="rId3"/>
              </a:rPr>
              <a:t>www.fastcompany.com/3051700/gender-equality-could-unlock-trillions-of-dollars-of-economic-growth</a:t>
            </a:r>
            <a:endParaRPr lang="en-US" dirty="0" smtClean="0"/>
          </a:p>
          <a:p>
            <a:r>
              <a:rPr lang="en-US" b="1" dirty="0"/>
              <a:t>Homeward Bound </a:t>
            </a:r>
            <a:r>
              <a:rPr lang="en-US" b="1" dirty="0" smtClean="0"/>
              <a:t>2019: </a:t>
            </a:r>
            <a:r>
              <a:rPr lang="en-US" b="1" dirty="0">
                <a:hlinkClick r:id="rId4"/>
              </a:rPr>
              <a:t>https://homewardboundprojects.com.au/hb1-participants/2019-participants</a:t>
            </a:r>
            <a:r>
              <a:rPr lang="en-US" b="1" dirty="0" smtClean="0">
                <a:hlinkClick r:id="rId4"/>
              </a:rPr>
              <a:t>/</a:t>
            </a:r>
            <a:endParaRPr lang="en-US" b="1" dirty="0" smtClean="0"/>
          </a:p>
          <a:p>
            <a:r>
              <a:rPr lang="en-US" dirty="0" smtClean="0">
                <a:hlinkClick r:id="rId5"/>
              </a:rPr>
              <a:t>Alexis </a:t>
            </a:r>
            <a:r>
              <a:rPr lang="en-US" dirty="0" err="1">
                <a:hlinkClick r:id="rId5"/>
              </a:rPr>
              <a:t>Krivkovich</a:t>
            </a:r>
            <a:r>
              <a:rPr lang="en-US" dirty="0"/>
              <a:t>, </a:t>
            </a:r>
            <a:r>
              <a:rPr lang="en-US" dirty="0">
                <a:hlinkClick r:id="rId6"/>
              </a:rPr>
              <a:t>Marie-Claude Nadeau</a:t>
            </a:r>
            <a:r>
              <a:rPr lang="en-US" dirty="0"/>
              <a:t>, </a:t>
            </a:r>
            <a:r>
              <a:rPr lang="en-US" dirty="0">
                <a:hlinkClick r:id="rId7"/>
              </a:rPr>
              <a:t>Kelsey Robinson</a:t>
            </a:r>
            <a:r>
              <a:rPr lang="en-US" dirty="0"/>
              <a:t>, Nicole Robinson, </a:t>
            </a:r>
            <a:r>
              <a:rPr lang="en-US" dirty="0">
                <a:hlinkClick r:id="rId8"/>
              </a:rPr>
              <a:t>Irina </a:t>
            </a:r>
            <a:r>
              <a:rPr lang="en-US" dirty="0" err="1">
                <a:hlinkClick r:id="rId8"/>
              </a:rPr>
              <a:t>Starikova</a:t>
            </a:r>
            <a:r>
              <a:rPr lang="en-US" dirty="0"/>
              <a:t>, and </a:t>
            </a:r>
            <a:r>
              <a:rPr lang="en-US" dirty="0" err="1">
                <a:hlinkClick r:id="rId9"/>
              </a:rPr>
              <a:t>Lareina</a:t>
            </a:r>
            <a:r>
              <a:rPr lang="en-US" dirty="0">
                <a:hlinkClick r:id="rId9"/>
              </a:rPr>
              <a:t> </a:t>
            </a:r>
            <a:r>
              <a:rPr lang="en-US" dirty="0" smtClean="0">
                <a:hlinkClick r:id="rId9"/>
              </a:rPr>
              <a:t>Yee</a:t>
            </a:r>
            <a:r>
              <a:rPr lang="en-US" dirty="0" smtClean="0"/>
              <a:t>, Women </a:t>
            </a:r>
            <a:r>
              <a:rPr lang="en-US" dirty="0"/>
              <a:t>in the Workplace </a:t>
            </a:r>
            <a:r>
              <a:rPr lang="en-US" dirty="0" smtClean="0"/>
              <a:t>2018, October 2018, </a:t>
            </a:r>
            <a:r>
              <a:rPr lang="en-US" b="1" dirty="0" smtClean="0"/>
              <a:t>McKinsey Quarterly</a:t>
            </a:r>
          </a:p>
          <a:p>
            <a:r>
              <a:rPr lang="en-US" dirty="0"/>
              <a:t>Jenifer L. </a:t>
            </a:r>
            <a:r>
              <a:rPr lang="en-US" dirty="0" smtClean="0"/>
              <a:t>Lewis, A</a:t>
            </a:r>
            <a:r>
              <a:rPr lang="en-US" dirty="0"/>
              <a:t>. S. CohenMiller, </a:t>
            </a:r>
            <a:r>
              <a:rPr lang="en-US" dirty="0" smtClean="0"/>
              <a:t> with </a:t>
            </a:r>
            <a:r>
              <a:rPr lang="en-US" dirty="0" err="1"/>
              <a:t>Raikhan</a:t>
            </a:r>
            <a:r>
              <a:rPr lang="en-US" dirty="0"/>
              <a:t> </a:t>
            </a:r>
            <a:r>
              <a:rPr lang="en-US" dirty="0" err="1"/>
              <a:t>Satymbekova</a:t>
            </a:r>
            <a:r>
              <a:rPr lang="en-US" dirty="0"/>
              <a:t>, </a:t>
            </a:r>
            <a:r>
              <a:rPr lang="en-US" b="1" dirty="0" smtClean="0"/>
              <a:t>Gender </a:t>
            </a:r>
            <a:r>
              <a:rPr lang="en-US" b="1" dirty="0"/>
              <a:t>Audit Of Formal Curriculum at Nazarbayev University: Pilot Project For Gender Audits in Kazakhstani </a:t>
            </a:r>
            <a:r>
              <a:rPr lang="en-US" b="1" dirty="0" smtClean="0"/>
              <a:t>Organizations (under review)</a:t>
            </a:r>
            <a:endParaRPr lang="en-US" b="1" dirty="0" smtClean="0"/>
          </a:p>
          <a:p>
            <a:r>
              <a:rPr lang="en-US" dirty="0" smtClean="0">
                <a:hlinkClick r:id="rId10" tooltip="United Nations General Assembly"/>
              </a:rPr>
              <a:t>United </a:t>
            </a:r>
            <a:r>
              <a:rPr lang="en-US" dirty="0">
                <a:hlinkClick r:id="rId10" tooltip="United Nations General Assembly"/>
              </a:rPr>
              <a:t>Nations General </a:t>
            </a:r>
            <a:r>
              <a:rPr lang="en-US" dirty="0" smtClean="0">
                <a:hlinkClick r:id="rId10" tooltip="United Nations General Assembly"/>
              </a:rPr>
              <a:t>Assembly</a:t>
            </a:r>
            <a:r>
              <a:rPr lang="en-US" dirty="0" smtClean="0"/>
              <a:t>, Sustainable Development Goals, 2015.</a:t>
            </a:r>
            <a:endParaRPr lang="en-US" b="1"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20</a:t>
            </a:fld>
            <a:endParaRPr lang="en-US"/>
          </a:p>
        </p:txBody>
      </p:sp>
      <p:sp>
        <p:nvSpPr>
          <p:cNvPr id="5" name="Date Placeholder 4"/>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780955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Development Goals</a:t>
            </a:r>
            <a:endParaRPr lang="en-US" dirty="0"/>
          </a:p>
        </p:txBody>
      </p:sp>
      <p:sp>
        <p:nvSpPr>
          <p:cNvPr id="3" name="Text Placeholder 2"/>
          <p:cNvSpPr>
            <a:spLocks noGrp="1"/>
          </p:cNvSpPr>
          <p:nvPr>
            <p:ph type="body" idx="1"/>
          </p:nvPr>
        </p:nvSpPr>
        <p:spPr/>
        <p:txBody>
          <a:bodyPr/>
          <a:lstStyle/>
          <a:p>
            <a:endParaRPr lang="en-US" dirty="0"/>
          </a:p>
        </p:txBody>
      </p:sp>
      <p:pic>
        <p:nvPicPr>
          <p:cNvPr id="3074" name="Picture 2" descr="E:\Users\loretta.odonnell\Documents\Lorettas Files\Removable Disk\Speeches for NU Students, Staff and Visitors\sustainable_development_goal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586" y="517793"/>
            <a:ext cx="10912206" cy="600970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
        <p:nvSpPr>
          <p:cNvPr id="6" name="Google Shape;211;g58b438607a_0_27"/>
          <p:cNvSpPr txBox="1">
            <a:spLocks/>
          </p:cNvSpPr>
          <p:nvPr/>
        </p:nvSpPr>
        <p:spPr>
          <a:xfrm>
            <a:off x="1676400" y="-145057"/>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spcBef>
                <a:spcPts val="0"/>
              </a:spcBef>
            </a:pPr>
            <a:r>
              <a:rPr lang="en-US" sz="3600" b="1" dirty="0" smtClean="0">
                <a:highlight>
                  <a:srgbClr val="FFFF00"/>
                </a:highlight>
              </a:rPr>
              <a:t>Global Context</a:t>
            </a:r>
            <a:endParaRPr lang="en-US" sz="3600" b="1" dirty="0">
              <a:highlight>
                <a:srgbClr val="FFFF00"/>
              </a:highlight>
            </a:endParaRPr>
          </a:p>
        </p:txBody>
      </p:sp>
      <p:sp>
        <p:nvSpPr>
          <p:cNvPr id="5" name="Date Placeholder 4"/>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586929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26" name="Picture 2" descr="E:\Users\loretta.odonnell\Documents\Lorettas Files\Removable Disk\Speeches for NU Students, Staff and Visitors\05-gender-equality-go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8843" y="16565"/>
            <a:ext cx="5693157" cy="3112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Users\loretta.odonnell\Documents\Lorettas Files\Removable Disk\Speeches for NU Students, Staff and Visitors\website_ima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03" y="2819400"/>
            <a:ext cx="6305551" cy="390766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
        <p:nvSpPr>
          <p:cNvPr id="8" name="Google Shape;211;g58b438607a_0_27"/>
          <p:cNvSpPr txBox="1">
            <a:spLocks/>
          </p:cNvSpPr>
          <p:nvPr/>
        </p:nvSpPr>
        <p:spPr>
          <a:xfrm>
            <a:off x="1103854" y="416803"/>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sz="3600" b="1" dirty="0" smtClean="0">
                <a:highlight>
                  <a:srgbClr val="FFFF00"/>
                </a:highlight>
              </a:rPr>
              <a:t>Global Context</a:t>
            </a:r>
            <a:endParaRPr lang="en-US" sz="3600" b="1" dirty="0">
              <a:highlight>
                <a:srgbClr val="FFFF00"/>
              </a:highlight>
            </a:endParaRPr>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1070930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58b438607a_0_27"/>
          <p:cNvSpPr txBox="1">
            <a:spLocks noGrp="1"/>
          </p:cNvSpPr>
          <p:nvPr>
            <p:ph type="body" idx="1"/>
          </p:nvPr>
        </p:nvSpPr>
        <p:spPr>
          <a:xfrm>
            <a:off x="783116" y="1338549"/>
            <a:ext cx="10515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dirty="0" smtClean="0"/>
              <a:t>Sustainable Development Goals</a:t>
            </a:r>
            <a:endParaRPr b="1" dirty="0"/>
          </a:p>
        </p:txBody>
      </p:sp>
      <p:pic>
        <p:nvPicPr>
          <p:cNvPr id="2051" name="Picture 3" descr="E:\Users\loretta.odonnell\Documents\Lorettas Files\Removable Disk\Speeches for NU Students, Staff and Visitors\Infographic-Gender-equality-matters-SDG05-e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304" y="1925647"/>
            <a:ext cx="8153400" cy="481116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sp>
        <p:nvSpPr>
          <p:cNvPr id="7" name="Google Shape;211;g58b438607a_0_27"/>
          <p:cNvSpPr txBox="1">
            <a:spLocks/>
          </p:cNvSpPr>
          <p:nvPr/>
        </p:nvSpPr>
        <p:spPr>
          <a:xfrm>
            <a:off x="838200" y="449855"/>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sz="3600" b="1" dirty="0" smtClean="0">
                <a:highlight>
                  <a:srgbClr val="FFFF00"/>
                </a:highlight>
              </a:rPr>
              <a:t>Global Context</a:t>
            </a:r>
            <a:endParaRPr lang="en-US" sz="3600" b="1" dirty="0">
              <a:highlight>
                <a:srgbClr val="FFFF00"/>
              </a:highlight>
            </a:endParaRPr>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205202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E:\Users\loretta.odonnell\Documents\Lorettas Files\Removable Disk\Speeches for NU Students, Staff and Visitors\The_SDG_Inde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90"/>
            <a:ext cx="12191999" cy="685650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
        <p:nvSpPr>
          <p:cNvPr id="4" name="Google Shape;211;g58b438607a_0_27"/>
          <p:cNvSpPr txBox="1">
            <a:spLocks/>
          </p:cNvSpPr>
          <p:nvPr/>
        </p:nvSpPr>
        <p:spPr>
          <a:xfrm>
            <a:off x="12853" y="2655065"/>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sz="3600" b="1" dirty="0" smtClean="0">
                <a:highlight>
                  <a:srgbClr val="FFFF00"/>
                </a:highlight>
              </a:rPr>
              <a:t>Global  Context</a:t>
            </a:r>
            <a:endParaRPr lang="en-US" sz="3600" b="1" dirty="0">
              <a:highlight>
                <a:srgbClr val="FFFF00"/>
              </a:highlight>
            </a:endParaRPr>
          </a:p>
        </p:txBody>
      </p:sp>
      <p:sp>
        <p:nvSpPr>
          <p:cNvPr id="3" name="Date Placeholder 2"/>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4103706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1600" y="4981461"/>
            <a:ext cx="3200400" cy="1200329"/>
          </a:xfrm>
          <a:prstGeom prst="rect">
            <a:avLst/>
          </a:prstGeom>
        </p:spPr>
        <p:txBody>
          <a:bodyPr wrap="square">
            <a:spAutoFit/>
          </a:bodyPr>
          <a:lstStyle/>
          <a:p>
            <a:r>
              <a:rPr lang="en-US" dirty="0">
                <a:hlinkClick r:id="rId3"/>
              </a:rPr>
              <a:t>https://www.fastcompany.com/3051700/gender-equality-could-unlock-trillions-of-dollars-of-economic-growth</a:t>
            </a:r>
            <a:endParaRPr lang="en-US"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8703325" cy="6181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7</a:t>
            </a:fld>
            <a:endParaRPr lang="en-US"/>
          </a:p>
        </p:txBody>
      </p:sp>
      <p:sp>
        <p:nvSpPr>
          <p:cNvPr id="5" name="Google Shape;211;g58b438607a_0_27"/>
          <p:cNvSpPr txBox="1">
            <a:spLocks/>
          </p:cNvSpPr>
          <p:nvPr/>
        </p:nvSpPr>
        <p:spPr>
          <a:xfrm>
            <a:off x="1676400" y="295619"/>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spcBef>
                <a:spcPts val="0"/>
              </a:spcBef>
            </a:pPr>
            <a:r>
              <a:rPr lang="en-US" sz="3600" b="1" dirty="0" smtClean="0">
                <a:highlight>
                  <a:srgbClr val="FFFF00"/>
                </a:highlight>
              </a:rPr>
              <a:t>Global Context</a:t>
            </a:r>
            <a:endParaRPr lang="en-US" sz="3600" b="1" dirty="0">
              <a:highlight>
                <a:srgbClr val="FFFF00"/>
              </a:highlight>
            </a:endParaRPr>
          </a:p>
        </p:txBody>
      </p:sp>
      <p:sp>
        <p:nvSpPr>
          <p:cNvPr id="4" name="Date Placeholder 3"/>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4257732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82487"/>
            <a:ext cx="9867900" cy="567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738850" y="36156"/>
            <a:ext cx="5376950" cy="646331"/>
          </a:xfrm>
          <a:prstGeom prst="rect">
            <a:avLst/>
          </a:prstGeom>
        </p:spPr>
        <p:txBody>
          <a:bodyPr wrap="square">
            <a:spAutoFit/>
          </a:bodyPr>
          <a:lstStyle/>
          <a:p>
            <a:pPr algn="r"/>
            <a:r>
              <a:rPr lang="en-US" dirty="0">
                <a:hlinkClick r:id="rId3"/>
              </a:rPr>
              <a:t>https://www.mckinsey.com/featured-insights/gender-equality/women-in-the-workplace-2018</a:t>
            </a:r>
            <a:endParaRPr lang="en-US" dirty="0"/>
          </a:p>
        </p:txBody>
      </p:sp>
      <p:sp>
        <p:nvSpPr>
          <p:cNvPr id="3" name="Rectangle 2"/>
          <p:cNvSpPr/>
          <p:nvPr/>
        </p:nvSpPr>
        <p:spPr>
          <a:xfrm>
            <a:off x="6019800" y="4908053"/>
            <a:ext cx="6096000" cy="523220"/>
          </a:xfrm>
          <a:prstGeom prst="rect">
            <a:avLst/>
          </a:prstGeom>
        </p:spPr>
        <p:txBody>
          <a:bodyPr>
            <a:spAutoFit/>
          </a:bodyPr>
          <a:lstStyle/>
          <a:p>
            <a:r>
              <a:rPr lang="en-US" dirty="0"/>
              <a:t>By </a:t>
            </a:r>
            <a:r>
              <a:rPr lang="en-US" dirty="0">
                <a:hlinkClick r:id="rId4"/>
              </a:rPr>
              <a:t>Alexis </a:t>
            </a:r>
            <a:r>
              <a:rPr lang="en-US" dirty="0" err="1">
                <a:hlinkClick r:id="rId4"/>
              </a:rPr>
              <a:t>Krivkovich</a:t>
            </a:r>
            <a:r>
              <a:rPr lang="en-US" dirty="0"/>
              <a:t>, </a:t>
            </a:r>
            <a:r>
              <a:rPr lang="en-US" dirty="0">
                <a:hlinkClick r:id="rId5"/>
              </a:rPr>
              <a:t>Marie-Claude Nadeau</a:t>
            </a:r>
            <a:r>
              <a:rPr lang="en-US" dirty="0"/>
              <a:t>, </a:t>
            </a:r>
            <a:r>
              <a:rPr lang="en-US" dirty="0">
                <a:hlinkClick r:id="rId6"/>
              </a:rPr>
              <a:t>Kelsey Robinson</a:t>
            </a:r>
            <a:r>
              <a:rPr lang="en-US" dirty="0"/>
              <a:t>, Nicole Robinson, </a:t>
            </a:r>
            <a:r>
              <a:rPr lang="en-US" dirty="0">
                <a:hlinkClick r:id="rId7"/>
              </a:rPr>
              <a:t>Irina </a:t>
            </a:r>
            <a:r>
              <a:rPr lang="en-US" dirty="0" err="1">
                <a:hlinkClick r:id="rId7"/>
              </a:rPr>
              <a:t>Starikova</a:t>
            </a:r>
            <a:r>
              <a:rPr lang="en-US" dirty="0"/>
              <a:t>, and </a:t>
            </a:r>
            <a:r>
              <a:rPr lang="en-US" dirty="0" err="1">
                <a:hlinkClick r:id="rId8"/>
              </a:rPr>
              <a:t>Lareina</a:t>
            </a:r>
            <a:r>
              <a:rPr lang="en-US" dirty="0">
                <a:hlinkClick r:id="rId8"/>
              </a:rPr>
              <a:t> Yee</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sp>
        <p:nvSpPr>
          <p:cNvPr id="6" name="Google Shape;211;g58b438607a_0_27"/>
          <p:cNvSpPr txBox="1">
            <a:spLocks/>
          </p:cNvSpPr>
          <p:nvPr/>
        </p:nvSpPr>
        <p:spPr>
          <a:xfrm>
            <a:off x="838200" y="-200140"/>
            <a:ext cx="10515600" cy="1325700"/>
          </a:xfrm>
          <a:prstGeom prst="rect">
            <a:avLst/>
          </a:prstGeom>
        </p:spPr>
        <p:txBody>
          <a:bodyPr spcFirstLastPara="1" vert="horz" wrap="square" lIns="91425" tIns="45700" rIns="91425" bIns="45700" rtlCol="0" anchor="ctr" anchorCtr="0">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n-US" sz="3600" b="1" dirty="0" smtClean="0">
                <a:highlight>
                  <a:srgbClr val="FFFF00"/>
                </a:highlight>
              </a:rPr>
              <a:t>Global Context</a:t>
            </a:r>
            <a:endParaRPr lang="en-US" sz="3600" b="1" dirty="0">
              <a:highlight>
                <a:srgbClr val="FFFF00"/>
              </a:highlight>
            </a:endParaRPr>
          </a:p>
        </p:txBody>
      </p:sp>
      <p:sp>
        <p:nvSpPr>
          <p:cNvPr id="5" name="Date Placeholder 4"/>
          <p:cNvSpPr>
            <a:spLocks noGrp="1"/>
          </p:cNvSpPr>
          <p:nvPr>
            <p:ph type="dt" sz="half" idx="10"/>
          </p:nvPr>
        </p:nvSpPr>
        <p:spPr/>
        <p:txBody>
          <a:bodyPr/>
          <a:lstStyle/>
          <a:p>
            <a:r>
              <a:rPr lang="en-US" smtClean="0"/>
              <a:t>June 14, 2019</a:t>
            </a:r>
            <a:endParaRPr lang="en-US" dirty="0"/>
          </a:p>
        </p:txBody>
      </p:sp>
    </p:spTree>
    <p:extLst>
      <p:ext uri="{BB962C8B-B14F-4D97-AF65-F5344CB8AC3E}">
        <p14:creationId xmlns:p14="http://schemas.microsoft.com/office/powerpoint/2010/main" val="4196794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14, 2019</a:t>
            </a:r>
            <a:endParaRPr lang="en-US" dirty="0"/>
          </a:p>
        </p:txBody>
      </p:sp>
      <p:sp>
        <p:nvSpPr>
          <p:cNvPr id="3" name="Slide Number Placeholder 2"/>
          <p:cNvSpPr>
            <a:spLocks noGrp="1"/>
          </p:cNvSpPr>
          <p:nvPr>
            <p:ph type="sldNum" sz="quarter" idx="12"/>
          </p:nvPr>
        </p:nvSpPr>
        <p:spPr/>
        <p:txBody>
          <a:bodyPr/>
          <a:lstStyle/>
          <a:p>
            <a:fld id="{FFBBF7D3-82F5-4EC1-A280-5F94EEE7D447}" type="slidenum">
              <a:rPr lang="en-US" smtClean="0"/>
              <a:t>9</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88" y="476250"/>
            <a:ext cx="10791825" cy="590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flipH="1">
            <a:off x="9014539" y="144845"/>
            <a:ext cx="3177461" cy="584775"/>
          </a:xfrm>
          <a:prstGeom prst="rect">
            <a:avLst/>
          </a:prstGeom>
        </p:spPr>
        <p:txBody>
          <a:bodyPr wrap="square">
            <a:spAutoFit/>
          </a:bodyPr>
          <a:lstStyle/>
          <a:p>
            <a:pPr>
              <a:spcBef>
                <a:spcPts val="0"/>
              </a:spcBef>
            </a:pPr>
            <a:r>
              <a:rPr lang="en-US" sz="3200" b="1" smtClean="0">
                <a:highlight>
                  <a:srgbClr val="FFFF00"/>
                </a:highlight>
              </a:rPr>
              <a:t>ATHENA SWAN</a:t>
            </a:r>
            <a:endParaRPr lang="en-US" sz="3200" b="1" dirty="0">
              <a:highlight>
                <a:srgbClr val="FFFF00"/>
              </a:highlight>
            </a:endParaRPr>
          </a:p>
        </p:txBody>
      </p:sp>
    </p:spTree>
    <p:extLst>
      <p:ext uri="{BB962C8B-B14F-4D97-AF65-F5344CB8AC3E}">
        <p14:creationId xmlns:p14="http://schemas.microsoft.com/office/powerpoint/2010/main" val="73760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17313</TotalTime>
  <Words>491</Words>
  <Application>Microsoft Macintosh PowerPoint</Application>
  <PresentationFormat>Widescreen</PresentationFormat>
  <Paragraphs>124</Paragraphs>
  <Slides>20</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Calibri</vt:lpstr>
      <vt:lpstr>Calibri Light</vt:lpstr>
      <vt:lpstr>inherit</vt:lpstr>
      <vt:lpstr>Roboto</vt:lpstr>
      <vt:lpstr>Arial</vt:lpstr>
      <vt:lpstr>Retrospect</vt:lpstr>
      <vt:lpstr>PowerPoint Presentation</vt:lpstr>
      <vt:lpstr>Overview</vt:lpstr>
      <vt:lpstr>Sustainable Development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NU Gender Statistics (June 2019)</vt:lpstr>
      <vt:lpstr>Next steps  (Lewis, CohenMiller and Satymbekova)  Obstacles and how to overcome them?</vt:lpstr>
      <vt:lpstr>Summary</vt:lpstr>
      <vt:lpstr>Selected References</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Banu Myrzatay</dc:creator>
  <cp:lastModifiedBy>Loretta O'Donnell</cp:lastModifiedBy>
  <cp:revision>1078</cp:revision>
  <cp:lastPrinted>2019-05-21T03:31:29Z</cp:lastPrinted>
  <dcterms:created xsi:type="dcterms:W3CDTF">2018-01-25T08:36:18Z</dcterms:created>
  <dcterms:modified xsi:type="dcterms:W3CDTF">2019-06-14T00:59:00Z</dcterms:modified>
</cp:coreProperties>
</file>