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346" r:id="rId4"/>
    <p:sldId id="258" r:id="rId5"/>
    <p:sldId id="315" r:id="rId6"/>
    <p:sldId id="259" r:id="rId7"/>
    <p:sldId id="339" r:id="rId8"/>
    <p:sldId id="340" r:id="rId9"/>
    <p:sldId id="264" r:id="rId10"/>
    <p:sldId id="316" r:id="rId11"/>
    <p:sldId id="317" r:id="rId12"/>
    <p:sldId id="267" r:id="rId13"/>
    <p:sldId id="269" r:id="rId14"/>
    <p:sldId id="271" r:id="rId15"/>
    <p:sldId id="261" r:id="rId16"/>
    <p:sldId id="342" r:id="rId17"/>
    <p:sldId id="318" r:id="rId18"/>
    <p:sldId id="321" r:id="rId19"/>
    <p:sldId id="322" r:id="rId20"/>
    <p:sldId id="319" r:id="rId21"/>
    <p:sldId id="324" r:id="rId22"/>
    <p:sldId id="260" r:id="rId23"/>
    <p:sldId id="333" r:id="rId24"/>
    <p:sldId id="326" r:id="rId25"/>
    <p:sldId id="323" r:id="rId26"/>
    <p:sldId id="325" r:id="rId27"/>
    <p:sldId id="341" r:id="rId28"/>
    <p:sldId id="274" r:id="rId29"/>
    <p:sldId id="343" r:id="rId30"/>
    <p:sldId id="262" r:id="rId31"/>
    <p:sldId id="345" r:id="rId32"/>
    <p:sldId id="34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2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3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94394-6ADE-4E4E-B642-81D07F7CA75E}" type="datetimeFigureOut">
              <a:rPr lang="en-US" smtClean="0"/>
              <a:pPr/>
              <a:t>11-Jun-15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675F9-B978-4036-B81C-9228888B5E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7533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Hyperlink</a:t>
            </a:r>
            <a:r>
              <a:rPr lang="en-US" baseline="0" dirty="0" smtClean="0"/>
              <a:t> to UCLA YRL before video.  Video is in my </a:t>
            </a:r>
            <a:r>
              <a:rPr lang="en-US" baseline="0" dirty="0" err="1" smtClean="0"/>
              <a:t>Dropbox</a:t>
            </a:r>
            <a:r>
              <a:rPr lang="en-US" baseline="0" dirty="0" smtClean="0"/>
              <a:t> on Sharepoint.  Shows the “before”.</a:t>
            </a:r>
          </a:p>
          <a:p>
            <a:endParaRPr lang="en-US" dirty="0" smtClean="0"/>
          </a:p>
          <a:p>
            <a:r>
              <a:rPr lang="en-US" dirty="0" smtClean="0"/>
              <a:t>Young Research Library</a:t>
            </a:r>
          </a:p>
          <a:p>
            <a:r>
              <a:rPr lang="en-US" dirty="0" smtClean="0"/>
              <a:t>Dealer: Tangram Interiors</a:t>
            </a:r>
          </a:p>
          <a:p>
            <a:r>
              <a:rPr lang="en-US" dirty="0" smtClean="0"/>
              <a:t>AD: Perkins + Will</a:t>
            </a:r>
          </a:p>
          <a:p>
            <a:r>
              <a:rPr lang="en-US" dirty="0" smtClean="0"/>
              <a:t>Install</a:t>
            </a:r>
            <a:r>
              <a:rPr lang="en-US" baseline="0" dirty="0" smtClean="0"/>
              <a:t> – Dec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2D1C6-9BD9-4258-A2D1-0B6FE60B946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6141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745C-7509-431D-9EDF-95D6602C7A49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427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9303-8C16-4E9C-AB18-0E8F8DFD6D61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17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3B2A-3E00-4C38-AB1C-6AB2541C7D9A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140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A6B95-B8C5-405C-AD89-0C7883E95DBD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585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91FE4-4E40-4B63-AC01-168284ACE120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85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8AFA-8059-4317-8B87-F68C369137A2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068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E07D-6588-4EC8-8DB1-F0EC13A615E0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668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5E84-1913-44E3-98C4-0B2758FA596D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092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B7CB-F972-41E4-BA51-5182C7AEEB80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677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89E3-AA34-46C5-AEE9-30A7B51CD69F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016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3C44-4118-45F2-98AC-8B60C8726B6C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935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428D2-0782-4E52-B458-05672E03F708}" type="datetime1">
              <a:rPr lang="en-US" smtClean="0"/>
              <a:pPr/>
              <a:t>11-Jun-15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FC183-F3F6-4FD8-8090-033F2864B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375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chronicle.com/blognetwork/theubiquitouslibrarian/2015/05/27/the-evolving-expanding-service-landscape-across-academic-libraries/?cid=pm&amp;utm_source=pm&amp;utm_medium=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reer.vt.edu/CareerResourceCenter.html" TargetMode="External"/><Relationship Id="rId3" Type="http://schemas.openxmlformats.org/officeDocument/2006/relationships/hyperlink" Target="http://ling.ucsd.edu/language/language-lab/" TargetMode="External"/><Relationship Id="rId7" Type="http://schemas.openxmlformats.org/officeDocument/2006/relationships/hyperlink" Target="http://www.lib.ncsu.edu/spaces/game-lab" TargetMode="External"/><Relationship Id="rId2" Type="http://schemas.openxmlformats.org/officeDocument/2006/relationships/hyperlink" Target="http://www.k-state.edu/its/helpdes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b.washington.edu/about/hours/gislab" TargetMode="External"/><Relationship Id="rId5" Type="http://schemas.openxmlformats.org/officeDocument/2006/relationships/hyperlink" Target="http://studio.eku.edu/about-noel-studio" TargetMode="External"/><Relationship Id="rId10" Type="http://schemas.openxmlformats.org/officeDocument/2006/relationships/image" Target="../media/image21.png"/><Relationship Id="rId4" Type="http://schemas.openxmlformats.org/officeDocument/2006/relationships/hyperlink" Target="http://www.composition.english.vt.edu/writing-center/" TargetMode="External"/><Relationship Id="rId9" Type="http://schemas.openxmlformats.org/officeDocument/2006/relationships/hyperlink" Target="http://www.ethics.gatech.edu/lab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olumbia.edu/locations/dhc.html" TargetMode="External"/><Relationship Id="rId7" Type="http://schemas.openxmlformats.org/officeDocument/2006/relationships/image" Target="../media/image22.png"/><Relationship Id="rId2" Type="http://schemas.openxmlformats.org/officeDocument/2006/relationships/hyperlink" Target="http://www.lib.ncsu.edu/spaces/teaching-and-visualization-la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rarycommons.gatech.edu/multimedia.php" TargetMode="External"/><Relationship Id="rId5" Type="http://schemas.openxmlformats.org/officeDocument/2006/relationships/hyperlink" Target="https://lib.ku.edu/services/instruction" TargetMode="External"/><Relationship Id="rId4" Type="http://schemas.openxmlformats.org/officeDocument/2006/relationships/hyperlink" Target="https://ru.wikipedia.org/wiki/%D0%A6%D0%B8%D1%84%D1%80%D0%BE%D0%B2%D1%8B%D0%B5_%D0%B3%D1%83%D0%BC%D0%B0%D0%BD%D0%B8%D1%82%D0%B0%D1%80%D0%BD%D1%8B%D0%B5_%D0%BD%D0%B0%D1%83%D0%BA%D0%B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library.ucr.edu/view/events/stressrelief/&amp;theme=defaul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E-mediascape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hyperlink" Target="01-Library/UCLA-YRL-before.MP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learningspacetoolkit.org/space-browser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.vt.edu/instruct/classrooms/scaleupclass.html" TargetMode="External"/><Relationship Id="rId2" Type="http://schemas.openxmlformats.org/officeDocument/2006/relationships/hyperlink" Target="https://www.wiscel.wisc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www.diigo.com/outliner/39gmi3/Library-as-MLS?key=zt6ui7szd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oo.gl/At2JYE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ssuu.com/dvyortkina/docs/survey_of_library_professionals_jun" TargetMode="External"/><Relationship Id="rId2" Type="http://schemas.openxmlformats.org/officeDocument/2006/relationships/hyperlink" Target="https://www.diigo.com/outliner/39gmi3/Library-as-MLS?key=zt6ui7szd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p21.org/about-us/p21-framewor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arl.org/storage/documents/service-trends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Университетские библиотеки как пространство для </a:t>
            </a:r>
            <a:r>
              <a:rPr lang="ru-RU" b="1" i="1" dirty="0"/>
              <a:t>активного</a:t>
            </a:r>
            <a:r>
              <a:rPr lang="ru-RU" b="1" dirty="0"/>
              <a:t> </a:t>
            </a:r>
            <a:r>
              <a:rPr lang="ru-RU" b="1" dirty="0" smtClean="0"/>
              <a:t>обучения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359856"/>
            <a:ext cx="73152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Дина </a:t>
            </a:r>
            <a:r>
              <a:rPr lang="ru-RU" dirty="0" err="1" smtClean="0"/>
              <a:t>Вёрткина</a:t>
            </a:r>
            <a:r>
              <a:rPr lang="en-US" dirty="0" smtClean="0"/>
              <a:t>, PhD</a:t>
            </a:r>
          </a:p>
          <a:p>
            <a:r>
              <a:rPr lang="ru-RU" dirty="0" smtClean="0"/>
              <a:t>Глава </a:t>
            </a:r>
            <a:r>
              <a:rPr lang="ru-RU" dirty="0"/>
              <a:t>по образовательным </a:t>
            </a:r>
            <a:r>
              <a:rPr lang="ru-RU" dirty="0" smtClean="0"/>
              <a:t>технологиям</a:t>
            </a:r>
            <a:endParaRPr lang="en-US" dirty="0" smtClean="0"/>
          </a:p>
          <a:p>
            <a:r>
              <a:rPr lang="ru-RU" dirty="0" smtClean="0"/>
              <a:t>Назарбаев Университет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85750"/>
            <a:ext cx="4086225" cy="14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53443"/>
            <a:ext cx="3609735" cy="115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862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2871" y="571836"/>
            <a:ext cx="7848600" cy="523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260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Что не так на этих фотографиях?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1638" r="1638" b="846"/>
          <a:stretch/>
        </p:blipFill>
        <p:spPr>
          <a:xfrm>
            <a:off x="2743200" y="2603500"/>
            <a:ext cx="3657600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021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3604481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71600"/>
            <a:ext cx="4102994" cy="2347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99508"/>
            <a:ext cx="4042887" cy="248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1524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5867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5865264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1371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677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3710"/>
          <a:stretch/>
        </p:blipFill>
        <p:spPr bwMode="auto">
          <a:xfrm>
            <a:off x="236592" y="180208"/>
            <a:ext cx="4335408" cy="341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57200"/>
            <a:ext cx="4021399" cy="612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927"/>
          <a:stretch/>
        </p:blipFill>
        <p:spPr bwMode="auto">
          <a:xfrm>
            <a:off x="215940" y="3903292"/>
            <a:ext cx="4472253" cy="269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685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6019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2590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5943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29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4050617" cy="6129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05000"/>
            <a:ext cx="414647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4678" y="501134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1905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4707" y="6019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115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Общие характеристики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Центр </a:t>
            </a:r>
            <a:r>
              <a:rPr lang="ru-RU" dirty="0" smtClean="0"/>
              <a:t>притяжения в университете</a:t>
            </a:r>
            <a:endParaRPr lang="ru-RU" dirty="0"/>
          </a:p>
          <a:p>
            <a:r>
              <a:rPr lang="az-Cyrl-AZ" dirty="0"/>
              <a:t>Место, </a:t>
            </a:r>
            <a:r>
              <a:rPr lang="az-Cyrl-AZ" dirty="0" smtClean="0"/>
              <a:t>где “есть всё”</a:t>
            </a:r>
            <a:endParaRPr lang="en-US" dirty="0" smtClean="0"/>
          </a:p>
          <a:p>
            <a:r>
              <a:rPr lang="ru-RU" dirty="0" smtClean="0"/>
              <a:t>Многофункциональность </a:t>
            </a:r>
            <a:endParaRPr lang="ru-RU" dirty="0"/>
          </a:p>
          <a:p>
            <a:r>
              <a:rPr lang="ru-RU" dirty="0"/>
              <a:t>Гибкость и</a:t>
            </a:r>
            <a:r>
              <a:rPr lang="en-US" dirty="0"/>
              <a:t> </a:t>
            </a:r>
            <a:r>
              <a:rPr lang="ru-RU" dirty="0"/>
              <a:t>легкость </a:t>
            </a:r>
            <a:r>
              <a:rPr lang="ru-RU" dirty="0" smtClean="0"/>
              <a:t>перепланировки помещений и мебели</a:t>
            </a:r>
            <a:r>
              <a:rPr lang="en-US" dirty="0" smtClean="0"/>
              <a:t> (</a:t>
            </a:r>
            <a:r>
              <a:rPr lang="az-Cyrl-AZ" dirty="0"/>
              <a:t>“</a:t>
            </a:r>
            <a:r>
              <a:rPr lang="ru-RU" dirty="0" smtClean="0"/>
              <a:t>рабочих</a:t>
            </a:r>
            <a:r>
              <a:rPr lang="az-Cyrl-AZ" dirty="0" smtClean="0"/>
              <a:t>” мест)</a:t>
            </a:r>
            <a:endParaRPr lang="ru-RU" dirty="0"/>
          </a:p>
          <a:p>
            <a:r>
              <a:rPr lang="ru-RU" dirty="0" smtClean="0"/>
              <a:t>Сочетание </a:t>
            </a:r>
            <a:r>
              <a:rPr lang="ru-RU" dirty="0"/>
              <a:t>формального и неформального </a:t>
            </a:r>
          </a:p>
          <a:p>
            <a:r>
              <a:rPr lang="ru-RU" dirty="0" smtClean="0"/>
              <a:t>Новые </a:t>
            </a:r>
            <a:r>
              <a:rPr lang="ru-RU" dirty="0"/>
              <a:t>технологии </a:t>
            </a:r>
          </a:p>
          <a:p>
            <a:r>
              <a:rPr lang="ru-RU" dirty="0"/>
              <a:t>Сотрудничество</a:t>
            </a:r>
          </a:p>
          <a:p>
            <a:r>
              <a:rPr lang="ru-RU" dirty="0"/>
              <a:t>Поддержка активного обучения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6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Общие тенденции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Изменения в: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Предоставлении</a:t>
            </a:r>
            <a:r>
              <a:rPr lang="en-US" dirty="0"/>
              <a:t> </a:t>
            </a:r>
            <a:r>
              <a:rPr lang="ru-RU" dirty="0"/>
              <a:t>услуг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ru-RU" dirty="0">
                <a:solidFill>
                  <a:srgbClr val="000000"/>
                </a:solidFill>
              </a:rPr>
              <a:t>рганизации </a:t>
            </a:r>
            <a:r>
              <a:rPr lang="ru-RU" dirty="0" smtClean="0">
                <a:solidFill>
                  <a:srgbClr val="000000"/>
                </a:solidFill>
              </a:rPr>
              <a:t>материально</a:t>
            </a:r>
            <a:r>
              <a:rPr lang="en-US" dirty="0" smtClean="0">
                <a:solidFill>
                  <a:srgbClr val="000000"/>
                </a:solidFill>
              </a:rPr>
              <a:t>-</a:t>
            </a:r>
            <a:r>
              <a:rPr lang="ru-RU" dirty="0" smtClean="0">
                <a:solidFill>
                  <a:srgbClr val="000000"/>
                </a:solidFill>
              </a:rPr>
              <a:t>технической базы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ru-RU" dirty="0">
                <a:solidFill>
                  <a:srgbClr val="000000"/>
                </a:solidFill>
              </a:rPr>
              <a:t>рганизации пространства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5350" y="3881795"/>
            <a:ext cx="3695700" cy="242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548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6451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400" b="1" dirty="0" smtClean="0"/>
              <a:t>Изменения в услугах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ru-RU" sz="4400" b="1" dirty="0" smtClean="0"/>
              <a:t>и </a:t>
            </a:r>
            <a:r>
              <a:rPr lang="en-US" sz="4400" b="1" dirty="0" smtClean="0"/>
              <a:t>o</a:t>
            </a:r>
            <a:r>
              <a:rPr lang="ru-RU" sz="4400" b="1" dirty="0" smtClean="0"/>
              <a:t>рганизации помещений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305800" cy="36258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z-Cyrl-AZ" dirty="0"/>
              <a:t>Библиотека </a:t>
            </a:r>
            <a:endParaRPr lang="en-US" dirty="0" smtClean="0"/>
          </a:p>
          <a:p>
            <a:r>
              <a:rPr lang="ru-RU" dirty="0"/>
              <a:t>Поддерживает </a:t>
            </a:r>
            <a:r>
              <a:rPr lang="ru-RU" i="1" dirty="0"/>
              <a:t>существующие</a:t>
            </a:r>
            <a:r>
              <a:rPr lang="ru-RU" dirty="0"/>
              <a:t> службы университета</a:t>
            </a:r>
          </a:p>
          <a:p>
            <a:r>
              <a:rPr lang="ru-RU" dirty="0" smtClean="0"/>
              <a:t>Предлагает </a:t>
            </a:r>
            <a:r>
              <a:rPr lang="ru-RU" i="1" dirty="0" smtClean="0"/>
              <a:t>новые </a:t>
            </a:r>
            <a:r>
              <a:rPr lang="ru-RU" i="1" dirty="0"/>
              <a:t>академические </a:t>
            </a:r>
            <a:r>
              <a:rPr lang="ru-RU" dirty="0"/>
              <a:t>услуги</a:t>
            </a:r>
          </a:p>
          <a:p>
            <a:r>
              <a:rPr lang="ru-RU" dirty="0"/>
              <a:t>Поддерживает </a:t>
            </a:r>
            <a:r>
              <a:rPr lang="ru-RU" i="1" dirty="0" smtClean="0"/>
              <a:t>неакадемические</a:t>
            </a:r>
            <a:r>
              <a:rPr lang="ru-RU" dirty="0" smtClean="0"/>
              <a:t> </a:t>
            </a:r>
            <a:r>
              <a:rPr lang="ru-RU" dirty="0"/>
              <a:t>услуги, </a:t>
            </a:r>
            <a:r>
              <a:rPr lang="ru-RU" dirty="0" smtClean="0"/>
              <a:t> способствующие общему успеху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08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Поддержка </a:t>
            </a:r>
            <a:r>
              <a:rPr lang="ru-RU" b="1" dirty="0" smtClean="0"/>
              <a:t>существующих служб </a:t>
            </a:r>
            <a:r>
              <a:rPr lang="ru-RU" b="1" dirty="0" smtClean="0">
                <a:solidFill>
                  <a:srgbClr val="000000"/>
                </a:solidFill>
              </a:rPr>
              <a:t>университета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>
                <a:hlinkClick r:id="rId2"/>
              </a:rPr>
              <a:t>IT helpdesk</a:t>
            </a:r>
            <a:r>
              <a:rPr lang="ru-RU" dirty="0" smtClean="0"/>
              <a:t> </a:t>
            </a:r>
            <a:r>
              <a:rPr lang="ru-RU" dirty="0"/>
              <a:t>(служба </a:t>
            </a:r>
            <a:r>
              <a:rPr lang="ru-RU" dirty="0" smtClean="0"/>
              <a:t>поддержки</a:t>
            </a:r>
            <a:r>
              <a:rPr lang="en-US" dirty="0" smtClean="0"/>
              <a:t> </a:t>
            </a:r>
            <a:r>
              <a:rPr lang="az-Cyrl-AZ" dirty="0"/>
              <a:t>ИТ</a:t>
            </a:r>
            <a:r>
              <a:rPr lang="ru-RU" dirty="0" smtClean="0"/>
              <a:t>) </a:t>
            </a:r>
            <a:endParaRPr lang="en-US" dirty="0" smtClean="0"/>
          </a:p>
          <a:p>
            <a:pPr lvl="1"/>
            <a:r>
              <a:rPr lang="en-US" dirty="0" smtClean="0"/>
              <a:t>C</a:t>
            </a:r>
            <a:r>
              <a:rPr lang="ru-RU" dirty="0" smtClean="0"/>
              <a:t>лужба </a:t>
            </a:r>
            <a:r>
              <a:rPr lang="ru-RU" dirty="0"/>
              <a:t>поддержки </a:t>
            </a:r>
            <a:r>
              <a:rPr lang="ru-RU" dirty="0" smtClean="0"/>
              <a:t>по статистике и математике  </a:t>
            </a:r>
          </a:p>
          <a:p>
            <a:pPr lvl="1"/>
            <a:r>
              <a:rPr lang="ru-RU" dirty="0" smtClean="0">
                <a:hlinkClick r:id="rId3"/>
              </a:rPr>
              <a:t>Языковые </a:t>
            </a:r>
            <a:r>
              <a:rPr lang="ru-RU" dirty="0" smtClean="0">
                <a:solidFill>
                  <a:srgbClr val="000000"/>
                </a:solidFill>
                <a:hlinkClick r:id="rId3"/>
              </a:rPr>
              <a:t>лаборатории </a:t>
            </a:r>
            <a:endParaRPr lang="ru-RU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hlinkClick r:id="rId4"/>
              </a:rPr>
              <a:t>Writing </a:t>
            </a:r>
            <a:r>
              <a:rPr lang="en-US" dirty="0">
                <a:solidFill>
                  <a:srgbClr val="000000"/>
                </a:solidFill>
                <a:hlinkClick r:id="rId4"/>
              </a:rPr>
              <a:t>Center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(Центр академического письма</a:t>
            </a:r>
            <a:r>
              <a:rPr lang="ru-RU">
                <a:solidFill>
                  <a:srgbClr val="000000"/>
                </a:solidFill>
              </a:rPr>
              <a:t>)</a:t>
            </a:r>
            <a:r>
              <a:rPr lang="ru-RU">
                <a:solidFill>
                  <a:srgbClr val="FF0000"/>
                </a:solidFill>
              </a:rPr>
              <a:t> </a:t>
            </a:r>
            <a:endParaRPr lang="en-US" dirty="0" smtClean="0"/>
          </a:p>
          <a:p>
            <a:pPr lvl="1"/>
            <a:r>
              <a:rPr lang="ru-RU" dirty="0" smtClean="0">
                <a:hlinkClick r:id="rId5"/>
              </a:rPr>
              <a:t>Коммуникационные студии </a:t>
            </a:r>
            <a:endParaRPr lang="ru-RU" dirty="0" smtClean="0"/>
          </a:p>
          <a:p>
            <a:pPr lvl="1"/>
            <a:r>
              <a:rPr lang="ru-RU" dirty="0" smtClean="0">
                <a:hlinkClick r:id="rId6"/>
              </a:rPr>
              <a:t>Географические лаборатории</a:t>
            </a:r>
            <a:endParaRPr lang="en-US" dirty="0" smtClean="0">
              <a:hlinkClick r:id="rId6"/>
            </a:endParaRPr>
          </a:p>
          <a:p>
            <a:pPr lvl="1"/>
            <a:r>
              <a:rPr lang="en-US" dirty="0" smtClean="0">
                <a:hlinkClick r:id="rId7"/>
              </a:rPr>
              <a:t>Game lab</a:t>
            </a:r>
            <a:r>
              <a:rPr lang="en-US" dirty="0" smtClean="0"/>
              <a:t> (</a:t>
            </a:r>
            <a:r>
              <a:rPr lang="az-Cyrl-AZ" dirty="0"/>
              <a:t>Игровая </a:t>
            </a:r>
            <a:r>
              <a:rPr lang="az-Cyrl-AZ" dirty="0" smtClean="0"/>
              <a:t>лабаратория</a:t>
            </a:r>
            <a:r>
              <a:rPr lang="en-US" dirty="0" smtClean="0"/>
              <a:t>)</a:t>
            </a:r>
          </a:p>
          <a:p>
            <a:pPr lvl="1"/>
            <a:r>
              <a:rPr lang="ru-RU" dirty="0" smtClean="0">
                <a:hlinkClick r:id="rId8"/>
              </a:rPr>
              <a:t>Центр профориентации </a:t>
            </a:r>
            <a:endParaRPr lang="en-US" dirty="0" smtClean="0"/>
          </a:p>
          <a:p>
            <a:pPr lvl="1"/>
            <a:r>
              <a:rPr lang="ru-RU" dirty="0" smtClean="0">
                <a:hlinkClick r:id="rId9"/>
              </a:rPr>
              <a:t>Лаборатории этики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56930" y="4078773"/>
            <a:ext cx="2726140" cy="202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056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09537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b="1" dirty="0"/>
              <a:t>Предоставление новых академических услуг </a:t>
            </a:r>
            <a:r>
              <a:rPr lang="en-US" dirty="0"/>
              <a:t/>
            </a:r>
            <a:br>
              <a:rPr lang="en-US" dirty="0"/>
            </a:br>
            <a:r>
              <a:rPr lang="ru-RU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>
                <a:hlinkClick r:id="rId2"/>
              </a:rPr>
              <a:t>Кабинет визуализации данных </a:t>
            </a:r>
            <a:endParaRPr lang="en-US" dirty="0" smtClean="0"/>
          </a:p>
          <a:p>
            <a:pPr lvl="1"/>
            <a:r>
              <a:rPr lang="ru-RU" dirty="0" smtClean="0">
                <a:hlinkClick r:id="rId3"/>
              </a:rPr>
              <a:t>Цифровой </a:t>
            </a:r>
            <a:r>
              <a:rPr lang="ru-RU" dirty="0">
                <a:hlinkClick r:id="rId3"/>
              </a:rPr>
              <a:t>гуманитарный </a:t>
            </a:r>
            <a:r>
              <a:rPr lang="ru-RU" dirty="0" smtClean="0">
                <a:hlinkClick r:id="rId3"/>
              </a:rPr>
              <a:t>центр </a:t>
            </a:r>
            <a:r>
              <a:rPr lang="en-US" dirty="0" smtClean="0"/>
              <a:t> (</a:t>
            </a:r>
            <a:r>
              <a:rPr lang="ru-RU" dirty="0" smtClean="0">
                <a:solidFill>
                  <a:srgbClr val="FF0000"/>
                </a:solidFill>
                <a:hlinkClick r:id="rId4"/>
              </a:rPr>
              <a:t>вики – русск</a:t>
            </a:r>
            <a:r>
              <a:rPr lang="ru-RU" dirty="0" smtClean="0"/>
              <a:t>.)</a:t>
            </a:r>
            <a:endParaRPr lang="en-US" dirty="0" smtClean="0"/>
          </a:p>
          <a:p>
            <a:pPr lvl="1"/>
            <a:r>
              <a:rPr lang="ru-RU" dirty="0" smtClean="0">
                <a:hlinkClick r:id="rId5"/>
              </a:rPr>
              <a:t>Развитие информационной и цифровой грамотности </a:t>
            </a:r>
            <a:endParaRPr lang="en-US" dirty="0" smtClean="0"/>
          </a:p>
          <a:p>
            <a:pPr lvl="1"/>
            <a:r>
              <a:rPr lang="ru-RU" dirty="0">
                <a:hlinkClick r:id="rId6"/>
              </a:rPr>
              <a:t>Мультимедийная студия </a:t>
            </a: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9268" y="4317207"/>
            <a:ext cx="600075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63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Изменение роли университетских библиотек</a:t>
            </a:r>
            <a:endParaRPr lang="en-US" dirty="0" smtClean="0"/>
          </a:p>
          <a:p>
            <a:r>
              <a:rPr lang="ru-RU" dirty="0" smtClean="0"/>
              <a:t>Тенденции и проблемы </a:t>
            </a:r>
            <a:endParaRPr lang="en-US" dirty="0" smtClean="0"/>
          </a:p>
          <a:p>
            <a:r>
              <a:rPr lang="ru-RU" dirty="0" smtClean="0"/>
              <a:t>Возможности </a:t>
            </a:r>
            <a:endParaRPr lang="en-US" dirty="0" smtClean="0"/>
          </a:p>
          <a:p>
            <a:r>
              <a:rPr lang="ru-RU" dirty="0" smtClean="0"/>
              <a:t>Презентация оборудования </a:t>
            </a:r>
            <a:r>
              <a:rPr lang="en-US" dirty="0" smtClean="0"/>
              <a:t>Steelcase (</a:t>
            </a:r>
            <a:r>
              <a:rPr lang="ru-RU" dirty="0" smtClean="0"/>
              <a:t>Атриум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4" descr="DSC_091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682394"/>
            <a:ext cx="3048000" cy="203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2643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 надо ни в чем себе отказывать!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hlinkClick r:id="rId2"/>
              </a:rPr>
              <a:t>Комната для релаксации </a:t>
            </a:r>
            <a:endParaRPr lang="ru-RU" dirty="0" smtClean="0"/>
          </a:p>
          <a:p>
            <a:r>
              <a:rPr lang="ru-RU" dirty="0" smtClean="0"/>
              <a:t>Комната </a:t>
            </a:r>
            <a:r>
              <a:rPr lang="ru-RU" dirty="0">
                <a:solidFill>
                  <a:srgbClr val="000000"/>
                </a:solidFill>
              </a:rPr>
              <a:t>для медитаций </a:t>
            </a:r>
          </a:p>
          <a:p>
            <a:r>
              <a:rPr lang="ru-RU" dirty="0"/>
              <a:t>Массаж </a:t>
            </a:r>
          </a:p>
          <a:p>
            <a:r>
              <a:rPr lang="ru-RU" dirty="0"/>
              <a:t>Кафетерий </a:t>
            </a:r>
          </a:p>
          <a:p>
            <a:r>
              <a:rPr lang="ru-RU" dirty="0"/>
              <a:t>Комната с домашними животными для снятия стресса во время экзаменов </a:t>
            </a:r>
          </a:p>
          <a:p>
            <a:r>
              <a:rPr lang="ru-RU" dirty="0"/>
              <a:t>Спортивный уголок (фитболлы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az-Cyrl-AZ" dirty="0" smtClean="0"/>
              <a:t>тренажер</a:t>
            </a:r>
            <a:r>
              <a:rPr lang="ru-RU" dirty="0"/>
              <a:t>ы)</a:t>
            </a:r>
          </a:p>
          <a:p>
            <a:r>
              <a:rPr lang="ru-RU" dirty="0"/>
              <a:t>Студенческая гостиная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1143000"/>
            <a:ext cx="2590800" cy="260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73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Офисные часы преподавателей в библиотеке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Новая концепция </a:t>
            </a:r>
            <a:endParaRPr lang="en-US" dirty="0" smtClean="0"/>
          </a:p>
          <a:p>
            <a:r>
              <a:rPr lang="ru-RU" dirty="0"/>
              <a:t>Место, </a:t>
            </a:r>
            <a:r>
              <a:rPr lang="ru-RU" dirty="0" smtClean="0"/>
              <a:t>где</a:t>
            </a:r>
            <a:r>
              <a:rPr lang="az-Cyrl-AZ" dirty="0" smtClean="0"/>
              <a:t> </a:t>
            </a:r>
            <a:r>
              <a:rPr lang="az-Cyrl-AZ" dirty="0"/>
              <a:t>“есть всё”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434349"/>
            <a:ext cx="4524375" cy="2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006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Изменения </a:t>
            </a:r>
            <a:r>
              <a:rPr lang="ru-RU" dirty="0" smtClean="0"/>
              <a:t>в</a:t>
            </a:r>
            <a:r>
              <a:rPr lang="en-US" dirty="0" smtClean="0"/>
              <a:t> o</a:t>
            </a:r>
            <a:r>
              <a:rPr lang="ru-RU" dirty="0" smtClean="0"/>
              <a:t>рганизации </a:t>
            </a:r>
            <a:r>
              <a:rPr lang="ru-RU" dirty="0"/>
              <a:t>пространства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59" r="3048" b="6863"/>
          <a:stretch/>
        </p:blipFill>
        <p:spPr bwMode="auto">
          <a:xfrm>
            <a:off x="47002" y="1619392"/>
            <a:ext cx="9049996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1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hlinkClick r:id="rId3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365125" y="6324600"/>
            <a:ext cx="2035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Tahoma" pitchFamily="34" charset="0"/>
              </a:rPr>
              <a:t>University of California - LA</a:t>
            </a:r>
          </a:p>
        </p:txBody>
      </p:sp>
      <p:pic>
        <p:nvPicPr>
          <p:cNvPr id="5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 r="30408" b="15656"/>
          <a:stretch>
            <a:fillRect/>
          </a:stretch>
        </p:blipFill>
        <p:spPr bwMode="auto">
          <a:xfrm>
            <a:off x="925513" y="76200"/>
            <a:ext cx="729297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0268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600" y="544513"/>
            <a:ext cx="8479728" cy="581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44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Пространство для активного обучения в библиотеке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От </a:t>
            </a:r>
            <a:r>
              <a:rPr lang="ru-RU" i="1" dirty="0" smtClean="0"/>
              <a:t>читального зала </a:t>
            </a:r>
            <a:r>
              <a:rPr lang="ru-RU" dirty="0" smtClean="0"/>
              <a:t>и</a:t>
            </a:r>
            <a:r>
              <a:rPr lang="ru-RU" i="1" dirty="0" smtClean="0"/>
              <a:t> хранилища </a:t>
            </a:r>
            <a:r>
              <a:rPr lang="ru-RU" dirty="0" smtClean="0"/>
              <a:t>к </a:t>
            </a:r>
            <a:r>
              <a:rPr lang="ru-RU" i="1" dirty="0" smtClean="0"/>
              <a:t>активному обучению </a:t>
            </a:r>
            <a:endParaRPr lang="en-US" i="1" dirty="0" smtClean="0"/>
          </a:p>
          <a:p>
            <a:r>
              <a:rPr lang="ru-RU" dirty="0" smtClean="0"/>
              <a:t>От места для </a:t>
            </a:r>
            <a:r>
              <a:rPr lang="ru-RU" i="1" dirty="0" smtClean="0"/>
              <a:t>вещей </a:t>
            </a:r>
            <a:r>
              <a:rPr lang="ru-RU" dirty="0" smtClean="0"/>
              <a:t>к месту для </a:t>
            </a:r>
            <a:r>
              <a:rPr lang="ru-RU" i="1" dirty="0" smtClean="0"/>
              <a:t>людей </a:t>
            </a:r>
            <a:endParaRPr lang="en-US" i="1" dirty="0" smtClean="0"/>
          </a:p>
          <a:p>
            <a:r>
              <a:rPr lang="ru-RU" dirty="0" smtClean="0"/>
              <a:t>Примеры 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UW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VT</a:t>
            </a:r>
            <a:endParaRPr lang="ru-RU" dirty="0" smtClean="0"/>
          </a:p>
          <a:p>
            <a:pPr lvl="1"/>
            <a:endParaRPr lang="en-US" dirty="0" smtClean="0"/>
          </a:p>
          <a:p>
            <a:r>
              <a:rPr lang="ru-RU" dirty="0" smtClean="0"/>
              <a:t>Назарбаев Университет </a:t>
            </a:r>
            <a:endParaRPr lang="en-US" dirty="0" smtClean="0"/>
          </a:p>
          <a:p>
            <a:pPr lvl="1"/>
            <a:r>
              <a:rPr lang="ru-RU" dirty="0" smtClean="0"/>
              <a:t>Модернизация</a:t>
            </a:r>
            <a:r>
              <a:rPr lang="en-US" dirty="0" smtClean="0"/>
              <a:t> </a:t>
            </a:r>
            <a:r>
              <a:rPr lang="ru-RU" dirty="0" smtClean="0"/>
              <a:t>существующих</a:t>
            </a:r>
            <a:r>
              <a:rPr lang="en-US" dirty="0" smtClean="0"/>
              <a:t> </a:t>
            </a:r>
            <a:r>
              <a:rPr lang="az-Cyrl-AZ" dirty="0"/>
              <a:t>помещений библиотеки</a:t>
            </a:r>
            <a:endParaRPr lang="ru-RU" dirty="0" smtClean="0"/>
          </a:p>
          <a:p>
            <a:pPr lvl="1"/>
            <a:r>
              <a:rPr lang="ru-RU" dirty="0" smtClean="0"/>
              <a:t>Дизайн новой пристройки к библиотечному блоку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3124200"/>
            <a:ext cx="2694626" cy="17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294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75" y="81317"/>
            <a:ext cx="8229600" cy="1143000"/>
          </a:xfrm>
        </p:spPr>
        <p:txBody>
          <a:bodyPr/>
          <a:lstStyle/>
          <a:p>
            <a:r>
              <a:rPr lang="ru-RU" b="1" dirty="0" smtClean="0"/>
              <a:t>Планы Назарбаев Университета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05100" y="3229382"/>
            <a:ext cx="6438900" cy="32726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02074"/>
            <a:ext cx="36576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133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721144" y="3558540"/>
            <a:ext cx="7467599" cy="45719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План расширения блока библиотеки (пристройка)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766" y="212677"/>
            <a:ext cx="3425458" cy="33687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5007" y="0"/>
            <a:ext cx="3638683" cy="35277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6903" y="3326508"/>
            <a:ext cx="3447197" cy="33949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1" y="3023435"/>
            <a:ext cx="3705496" cy="369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172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377313" y="171202"/>
            <a:ext cx="8790435" cy="6428736"/>
            <a:chOff x="377313" y="171202"/>
            <a:chExt cx="8790435" cy="6428736"/>
          </a:xfrm>
        </p:grpSpPr>
        <p:cxnSp>
          <p:nvCxnSpPr>
            <p:cNvPr id="27" name="Straight Connector 26"/>
            <p:cNvCxnSpPr/>
            <p:nvPr/>
          </p:nvCxnSpPr>
          <p:spPr>
            <a:xfrm rot="5400000">
              <a:off x="1766156" y="3412675"/>
              <a:ext cx="5868194" cy="794"/>
            </a:xfrm>
            <a:prstGeom prst="line">
              <a:avLst/>
            </a:prstGeom>
            <a:ln w="28575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585350" y="3429000"/>
              <a:ext cx="6400800" cy="1588"/>
            </a:xfrm>
            <a:prstGeom prst="line">
              <a:avLst/>
            </a:prstGeom>
            <a:ln w="28575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948548" y="3197322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group</a:t>
              </a:r>
              <a:endParaRPr lang="en-US" sz="2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65523" y="6230606"/>
              <a:ext cx="2272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2">
                      <a:lumMod val="75000"/>
                    </a:schemeClr>
                  </a:solidFill>
                </a:rPr>
                <a:t>mobile technology</a:t>
              </a:r>
              <a:endParaRPr lang="en-US" b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73380" y="171202"/>
              <a:ext cx="20692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fixed technology</a:t>
              </a:r>
              <a:endParaRPr lang="en-US" sz="2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24400" y="2971800"/>
              <a:ext cx="411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social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7313" y="3197320"/>
              <a:ext cx="13161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2">
                      <a:lumMod val="75000"/>
                    </a:schemeClr>
                  </a:solidFill>
                </a:rPr>
                <a:t>individual</a:t>
              </a:r>
              <a:endParaRPr lang="en-US" sz="2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738254" y="4963180"/>
            <a:ext cx="4024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focused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400" y="12293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collaborative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2971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social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133600" y="5029200"/>
            <a:ext cx="1524000" cy="12192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graduate study rooms</a:t>
            </a:r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2819400" y="4114800"/>
            <a:ext cx="1676400" cy="12192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graduate commons</a:t>
            </a:r>
            <a:endParaRPr lang="en-US" sz="1600" dirty="0"/>
          </a:p>
        </p:txBody>
      </p:sp>
      <p:sp>
        <p:nvSpPr>
          <p:cNvPr id="14" name="Oval 13"/>
          <p:cNvSpPr/>
          <p:nvPr/>
        </p:nvSpPr>
        <p:spPr>
          <a:xfrm>
            <a:off x="3373272" y="5224818"/>
            <a:ext cx="1447800" cy="11430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study carrels</a:t>
            </a:r>
            <a:endParaRPr lang="en-US" sz="1600" dirty="0"/>
          </a:p>
        </p:txBody>
      </p:sp>
      <p:sp>
        <p:nvSpPr>
          <p:cNvPr id="15" name="Oval 14"/>
          <p:cNvSpPr/>
          <p:nvPr/>
        </p:nvSpPr>
        <p:spPr>
          <a:xfrm>
            <a:off x="5715000" y="4191000"/>
            <a:ext cx="1447800" cy="11430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open area</a:t>
            </a:r>
            <a:endParaRPr lang="en-US" sz="1600" dirty="0"/>
          </a:p>
        </p:txBody>
      </p:sp>
      <p:sp>
        <p:nvSpPr>
          <p:cNvPr id="16" name="Oval 15"/>
          <p:cNvSpPr/>
          <p:nvPr/>
        </p:nvSpPr>
        <p:spPr>
          <a:xfrm>
            <a:off x="6172200" y="2895600"/>
            <a:ext cx="1828800" cy="11430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lobby, café, lounge</a:t>
            </a:r>
            <a:endParaRPr lang="en-US" sz="1600" dirty="0"/>
          </a:p>
        </p:txBody>
      </p:sp>
      <p:sp>
        <p:nvSpPr>
          <p:cNvPr id="17" name="Oval 16"/>
          <p:cNvSpPr/>
          <p:nvPr/>
        </p:nvSpPr>
        <p:spPr>
          <a:xfrm>
            <a:off x="5334000" y="2133600"/>
            <a:ext cx="1828800" cy="11430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circulation/</a:t>
            </a:r>
          </a:p>
          <a:p>
            <a:pPr algn="ctr"/>
            <a:r>
              <a:rPr lang="en-US" sz="1600" dirty="0" smtClean="0"/>
              <a:t>coffee bar</a:t>
            </a:r>
            <a:endParaRPr lang="en-US" sz="1600" dirty="0"/>
          </a:p>
        </p:txBody>
      </p:sp>
      <p:sp>
        <p:nvSpPr>
          <p:cNvPr id="18" name="Oval 17"/>
          <p:cNvSpPr/>
          <p:nvPr/>
        </p:nvSpPr>
        <p:spPr>
          <a:xfrm>
            <a:off x="5257800" y="3276600"/>
            <a:ext cx="1295400" cy="9906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browse</a:t>
            </a:r>
            <a:endParaRPr lang="en-US" sz="1600" dirty="0"/>
          </a:p>
        </p:txBody>
      </p:sp>
      <p:sp>
        <p:nvSpPr>
          <p:cNvPr id="19" name="Oval 18"/>
          <p:cNvSpPr/>
          <p:nvPr/>
        </p:nvSpPr>
        <p:spPr>
          <a:xfrm>
            <a:off x="3352800" y="3276600"/>
            <a:ext cx="1676400" cy="11430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reference</a:t>
            </a:r>
            <a:endParaRPr lang="en-US" sz="1600" dirty="0"/>
          </a:p>
        </p:txBody>
      </p:sp>
      <p:sp>
        <p:nvSpPr>
          <p:cNvPr id="20" name="Oval 19"/>
          <p:cNvSpPr/>
          <p:nvPr/>
        </p:nvSpPr>
        <p:spPr>
          <a:xfrm>
            <a:off x="4267200" y="2133600"/>
            <a:ext cx="1143000" cy="9144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touch down</a:t>
            </a:r>
            <a:endParaRPr lang="en-US" sz="1600" dirty="0"/>
          </a:p>
        </p:txBody>
      </p:sp>
      <p:sp>
        <p:nvSpPr>
          <p:cNvPr id="22" name="Oval 21"/>
          <p:cNvSpPr/>
          <p:nvPr/>
        </p:nvSpPr>
        <p:spPr>
          <a:xfrm>
            <a:off x="5715000" y="304800"/>
            <a:ext cx="1447800" cy="11430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multi media center</a:t>
            </a:r>
            <a:endParaRPr lang="en-US" sz="1600" dirty="0"/>
          </a:p>
        </p:txBody>
      </p:sp>
      <p:sp>
        <p:nvSpPr>
          <p:cNvPr id="23" name="Oval 22"/>
          <p:cNvSpPr/>
          <p:nvPr/>
        </p:nvSpPr>
        <p:spPr>
          <a:xfrm>
            <a:off x="4572000" y="1295400"/>
            <a:ext cx="2057400" cy="8382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team collaboration</a:t>
            </a:r>
            <a:endParaRPr lang="en-US" sz="1600" dirty="0"/>
          </a:p>
        </p:txBody>
      </p:sp>
      <p:sp>
        <p:nvSpPr>
          <p:cNvPr id="24" name="Oval 23"/>
          <p:cNvSpPr/>
          <p:nvPr/>
        </p:nvSpPr>
        <p:spPr>
          <a:xfrm>
            <a:off x="2743200" y="457200"/>
            <a:ext cx="1828800" cy="17526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computer commons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400795" y="5871412"/>
            <a:ext cx="1746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ecosystem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1258614" y="3965028"/>
            <a:ext cx="1676400" cy="1143000"/>
          </a:xfrm>
          <a:prstGeom prst="ellipse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reflection zones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6333077"/>
            <a:ext cx="281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Steelcase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8894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Время действовать!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После презентации подумайте о возможностях</a:t>
            </a:r>
            <a:endParaRPr lang="en-US" dirty="0" smtClean="0"/>
          </a:p>
          <a:p>
            <a:r>
              <a:rPr lang="ru-RU" dirty="0" smtClean="0"/>
              <a:t>Мечтайте</a:t>
            </a:r>
            <a:r>
              <a:rPr lang="en-US" dirty="0" smtClean="0"/>
              <a:t>!</a:t>
            </a:r>
          </a:p>
          <a:p>
            <a:r>
              <a:rPr lang="ru-RU" dirty="0" smtClean="0"/>
              <a:t>Используйте </a:t>
            </a:r>
            <a:r>
              <a:rPr lang="en-US" dirty="0" smtClean="0"/>
              <a:t> </a:t>
            </a:r>
            <a:r>
              <a:rPr lang="ru-RU" dirty="0" smtClean="0">
                <a:hlinkClick r:id="rId2"/>
              </a:rPr>
              <a:t>ресурсы </a:t>
            </a:r>
            <a:endParaRPr lang="en-US" dirty="0" smtClean="0"/>
          </a:p>
          <a:p>
            <a:r>
              <a:rPr lang="ru-RU" dirty="0"/>
              <a:t>Используйте разный </a:t>
            </a:r>
            <a:r>
              <a:rPr lang="ru-RU" dirty="0" smtClean="0"/>
              <a:t>масштаб</a:t>
            </a:r>
            <a:r>
              <a:rPr lang="en-US" dirty="0" smtClean="0"/>
              <a:t>: </a:t>
            </a:r>
            <a:r>
              <a:rPr lang="ru-RU" dirty="0"/>
              <a:t>у</a:t>
            </a:r>
            <a:r>
              <a:rPr lang="ru-RU" dirty="0" smtClean="0"/>
              <a:t>величивайте или </a:t>
            </a:r>
            <a:r>
              <a:rPr lang="ru-RU" dirty="0"/>
              <a:t>уменьшайте </a:t>
            </a:r>
            <a:endParaRPr lang="en-US" dirty="0" smtClean="0"/>
          </a:p>
          <a:p>
            <a:r>
              <a:rPr lang="ru-RU" dirty="0" smtClean="0">
                <a:solidFill>
                  <a:srgbClr val="000000"/>
                </a:solidFill>
              </a:rPr>
              <a:t>Не обязательно это </a:t>
            </a:r>
            <a:r>
              <a:rPr lang="ru-RU" dirty="0" smtClean="0"/>
              <a:t>должно стоить дорого</a:t>
            </a:r>
            <a:r>
              <a:rPr lang="en-US" dirty="0" smtClean="0"/>
              <a:t>!</a:t>
            </a:r>
          </a:p>
          <a:p>
            <a:r>
              <a:rPr lang="ru-RU" dirty="0" smtClean="0"/>
              <a:t>Смена парадигмы: студенты, преподаватели, библиотекари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01998"/>
            <a:ext cx="1630907" cy="128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146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b="1" dirty="0"/>
              <a:t>Вам в помощь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hlinkClick r:id="rId2"/>
              </a:rPr>
              <a:t>https://goo.gl/At2JYE</a:t>
            </a:r>
            <a:endParaRPr lang="en-US" sz="4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6160" y="2568054"/>
            <a:ext cx="3647279" cy="395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1203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Можно </a:t>
            </a:r>
            <a:r>
              <a:rPr lang="ru-RU" b="1" dirty="0" smtClean="0"/>
              <a:t>трогать</a:t>
            </a:r>
            <a:r>
              <a:rPr lang="en-US" b="1" dirty="0" smtClean="0"/>
              <a:t>, </a:t>
            </a:r>
            <a:r>
              <a:rPr lang="ru-RU" b="1" dirty="0" smtClean="0"/>
              <a:t>двигать </a:t>
            </a:r>
            <a:r>
              <a:rPr lang="ru-RU" b="1" dirty="0"/>
              <a:t>и </a:t>
            </a:r>
            <a:r>
              <a:rPr lang="ru-RU" b="1" dirty="0" smtClean="0"/>
              <a:t>сидеть</a:t>
            </a:r>
            <a:r>
              <a:rPr lang="en-US" b="1" dirty="0" smtClean="0"/>
              <a:t>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Экспозиция компании </a:t>
            </a:r>
            <a:r>
              <a:rPr lang="en-US" i="1" dirty="0" smtClean="0"/>
              <a:t>Steelcase</a:t>
            </a:r>
            <a:r>
              <a:rPr lang="ru-RU" dirty="0" smtClean="0"/>
              <a:t> – демонстрация мебели для современных библиотек </a:t>
            </a:r>
            <a:r>
              <a:rPr lang="ru-RU" dirty="0"/>
              <a:t>и организации учебных </a:t>
            </a:r>
            <a:r>
              <a:rPr lang="ru-RU" dirty="0" smtClean="0"/>
              <a:t>помещений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ru-RU" dirty="0" smtClean="0"/>
              <a:t>11 июня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17:00-18:00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12 июня с 11.30 -12.30 – консультации во время сессии </a:t>
            </a:r>
            <a:r>
              <a:rPr lang="en-US" dirty="0" smtClean="0"/>
              <a:t>“</a:t>
            </a:r>
            <a:r>
              <a:rPr lang="ru-RU" dirty="0" smtClean="0"/>
              <a:t>Спроси специалиста: профессиональный разговор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(2-й этаж библиотеки)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3725" y="3200400"/>
            <a:ext cx="174307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648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4916" y="673099"/>
            <a:ext cx="7934167" cy="514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318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Университетские библиотеки как пространство для </a:t>
            </a:r>
            <a:r>
              <a:rPr lang="ru-RU" b="1" i="1" dirty="0"/>
              <a:t>активного</a:t>
            </a:r>
            <a:r>
              <a:rPr lang="ru-RU" b="1" dirty="0"/>
              <a:t> обучения</a:t>
            </a:r>
            <a:r>
              <a:rPr lang="en-US" b="1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59856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Дина </a:t>
            </a:r>
            <a:r>
              <a:rPr lang="ru-RU" dirty="0" err="1"/>
              <a:t>Вёрткина</a:t>
            </a:r>
            <a:r>
              <a:rPr lang="en-US" dirty="0"/>
              <a:t>, PhD</a:t>
            </a:r>
          </a:p>
          <a:p>
            <a:r>
              <a:rPr lang="ru-RU" dirty="0"/>
              <a:t>Глава направлений преподавательских технологий Назарбаев Университет 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85750"/>
            <a:ext cx="4086225" cy="14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53443"/>
            <a:ext cx="3609735" cy="115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750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Почему университетские библиотеки по-прежнему важны?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Удобное </a:t>
            </a:r>
            <a:r>
              <a:rPr lang="ru-RU" dirty="0" smtClean="0"/>
              <a:t>расположение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Место </a:t>
            </a:r>
            <a:r>
              <a:rPr lang="ru-RU" dirty="0"/>
              <a:t>для </a:t>
            </a:r>
            <a:r>
              <a:rPr lang="ru-RU" dirty="0" smtClean="0"/>
              <a:t>общения 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Мотивация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Работа в группе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О</a:t>
            </a:r>
            <a:r>
              <a:rPr lang="ru-RU" dirty="0" smtClean="0">
                <a:solidFill>
                  <a:srgbClr val="000000"/>
                </a:solidFill>
              </a:rPr>
              <a:t>бширные</a:t>
            </a:r>
            <a:r>
              <a:rPr lang="ru-RU" dirty="0" smtClean="0"/>
              <a:t> </a:t>
            </a:r>
            <a:r>
              <a:rPr lang="ru-RU" dirty="0"/>
              <a:t>ресурсы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Безопасность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Релевантные </a:t>
            </a:r>
            <a:r>
              <a:rPr lang="ru-RU" dirty="0"/>
              <a:t>фонды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Место где можно сконцентрироваться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Услуги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Атмосфера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127300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Cohen, A. (2013). </a:t>
            </a:r>
            <a:r>
              <a:rPr lang="en-US" sz="1400" i="1" dirty="0" smtClean="0"/>
              <a:t>Library incubator</a:t>
            </a:r>
            <a:r>
              <a:rPr lang="en-US" sz="1400" dirty="0" smtClean="0"/>
              <a:t>. Available at http://www.acohen.com/blog/?tag=digital-campus</a:t>
            </a:r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 descr="GaTech 2West completed project 9 09 0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646688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0722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опроса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</a:t>
            </a:r>
            <a:r>
              <a:rPr lang="en-US" dirty="0" smtClean="0"/>
              <a:t>!</a:t>
            </a:r>
          </a:p>
          <a:p>
            <a:r>
              <a:rPr lang="ru-RU" dirty="0" smtClean="0"/>
              <a:t>Ответов</a:t>
            </a:r>
            <a:r>
              <a:rPr lang="en-US" dirty="0" smtClean="0"/>
              <a:t>: 41</a:t>
            </a:r>
          </a:p>
          <a:p>
            <a:r>
              <a:rPr lang="ru-RU" dirty="0" smtClean="0"/>
              <a:t>Результаты доступны на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DV’s Diigo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3488837"/>
            <a:ext cx="4329113" cy="275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14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Мотивация для изменений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Ожидания пользователей (преподавателей и студентов)</a:t>
            </a:r>
          </a:p>
          <a:p>
            <a:r>
              <a:rPr lang="ru-RU" dirty="0"/>
              <a:t>Ожидания работодателей</a:t>
            </a:r>
          </a:p>
          <a:p>
            <a:r>
              <a:rPr lang="ru-RU" dirty="0"/>
              <a:t>Изменения в педагогике и методике </a:t>
            </a:r>
            <a:r>
              <a:rPr lang="ru-RU" dirty="0" smtClean="0"/>
              <a:t>преподавания</a:t>
            </a:r>
            <a:endParaRPr lang="en-US" dirty="0" smtClean="0"/>
          </a:p>
          <a:p>
            <a:r>
              <a:rPr lang="ru-RU" dirty="0" smtClean="0"/>
              <a:t>Развитие технологий </a:t>
            </a:r>
            <a:r>
              <a:rPr lang="ru-RU" dirty="0"/>
              <a:t>и </a:t>
            </a:r>
            <a:r>
              <a:rPr lang="ru-RU" dirty="0" smtClean="0"/>
              <a:t>доступность  </a:t>
            </a:r>
            <a:r>
              <a:rPr lang="ru-RU" dirty="0"/>
              <a:t>информации</a:t>
            </a:r>
          </a:p>
          <a:p>
            <a:r>
              <a:rPr lang="ru-RU" dirty="0"/>
              <a:t>Изменение роли библиотекарей</a:t>
            </a:r>
          </a:p>
          <a:p>
            <a:r>
              <a:rPr lang="ru-RU" dirty="0"/>
              <a:t>Изменения роли </a:t>
            </a:r>
            <a:r>
              <a:rPr lang="ru-RU" dirty="0" smtClean="0"/>
              <a:t>библиотек</a:t>
            </a:r>
            <a:endParaRPr lang="ru-RU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9641" y="4503264"/>
            <a:ext cx="2119004" cy="22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729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Навыки 21 века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5355" y="1458913"/>
            <a:ext cx="8410575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826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67300" y="4053630"/>
            <a:ext cx="3886200" cy="2485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Изменения в педагогике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Смешанное </a:t>
            </a:r>
            <a:r>
              <a:rPr lang="ru-RU" dirty="0"/>
              <a:t>и </a:t>
            </a:r>
            <a:r>
              <a:rPr lang="en-US" dirty="0"/>
              <a:t>“</a:t>
            </a:r>
            <a:r>
              <a:rPr lang="ru-RU" dirty="0"/>
              <a:t>перевернутое</a:t>
            </a:r>
            <a:r>
              <a:rPr lang="en-US" dirty="0"/>
              <a:t>” </a:t>
            </a:r>
            <a:r>
              <a:rPr lang="ru-RU" dirty="0" smtClean="0"/>
              <a:t>обучение </a:t>
            </a:r>
            <a:endParaRPr lang="en-US" dirty="0" smtClean="0"/>
          </a:p>
          <a:p>
            <a:r>
              <a:rPr lang="ru-RU" dirty="0" smtClean="0"/>
              <a:t>Дистанционное обучение </a:t>
            </a:r>
            <a:endParaRPr lang="en-US" dirty="0" smtClean="0"/>
          </a:p>
          <a:p>
            <a:r>
              <a:rPr lang="ru-RU" dirty="0" smtClean="0"/>
              <a:t>Методы </a:t>
            </a:r>
            <a:r>
              <a:rPr lang="ru-RU" dirty="0"/>
              <a:t>обучения, </a:t>
            </a:r>
            <a:r>
              <a:rPr lang="ru-RU" dirty="0" smtClean="0"/>
              <a:t>основанны</a:t>
            </a:r>
            <a:r>
              <a:rPr lang="en-US" dirty="0" smtClean="0"/>
              <a:t>e </a:t>
            </a:r>
            <a:r>
              <a:rPr lang="ru-RU" dirty="0"/>
              <a:t>на</a:t>
            </a:r>
            <a:r>
              <a:rPr lang="ru-RU" dirty="0" smtClean="0"/>
              <a:t> работе над конкретной проблемой/задачей/проектом </a:t>
            </a:r>
            <a:endParaRPr lang="en-US" dirty="0" smtClean="0"/>
          </a:p>
          <a:p>
            <a:r>
              <a:rPr lang="ru-RU" dirty="0" smtClean="0"/>
              <a:t>Активное обучение </a:t>
            </a:r>
            <a:endParaRPr lang="en-US" dirty="0" smtClean="0"/>
          </a:p>
          <a:p>
            <a:r>
              <a:rPr lang="ru-RU" dirty="0" smtClean="0"/>
              <a:t>Другое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33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C183-F3F6-4FD8-8090-033F2864B27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5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6134"/>
            <a:ext cx="7467600" cy="608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9480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6219</TotalTime>
  <Words>615</Words>
  <Application>Microsoft Office PowerPoint</Application>
  <PresentationFormat>On-screen Show (4:3)</PresentationFormat>
  <Paragraphs>189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Университетские библиотеки как пространство для активного обучения </vt:lpstr>
      <vt:lpstr>Содержание</vt:lpstr>
      <vt:lpstr>Вам в помощь</vt:lpstr>
      <vt:lpstr>Почему университетские библиотеки по-прежнему важны?</vt:lpstr>
      <vt:lpstr>Результаты опроса </vt:lpstr>
      <vt:lpstr>Мотивация для изменений</vt:lpstr>
      <vt:lpstr>Навыки 21 века </vt:lpstr>
      <vt:lpstr>Изменения в педагогике</vt:lpstr>
      <vt:lpstr>Slide 9</vt:lpstr>
      <vt:lpstr>Slide 10</vt:lpstr>
      <vt:lpstr>Что не так на этих фотографиях?</vt:lpstr>
      <vt:lpstr>Slide 12</vt:lpstr>
      <vt:lpstr>Slide 13</vt:lpstr>
      <vt:lpstr>Slide 14</vt:lpstr>
      <vt:lpstr>Общие характеристики </vt:lpstr>
      <vt:lpstr>Общие тенденции </vt:lpstr>
      <vt:lpstr>Изменения в услугах  и oрганизации помещений </vt:lpstr>
      <vt:lpstr>Поддержка существующих служб университета</vt:lpstr>
      <vt:lpstr> Предоставление новых академических услуг   </vt:lpstr>
      <vt:lpstr>Не надо ни в чем себе отказывать!</vt:lpstr>
      <vt:lpstr>Офисные часы преподавателей в библиотеке </vt:lpstr>
      <vt:lpstr>Изменения в oрганизации пространства</vt:lpstr>
      <vt:lpstr>Slide 23</vt:lpstr>
      <vt:lpstr>Slide 24</vt:lpstr>
      <vt:lpstr>Пространство для активного обучения в библиотеке </vt:lpstr>
      <vt:lpstr>Планы Назарбаев Университета</vt:lpstr>
      <vt:lpstr>План расширения блока библиотеки (пристройка) </vt:lpstr>
      <vt:lpstr>Slide 28</vt:lpstr>
      <vt:lpstr>Время действовать! </vt:lpstr>
      <vt:lpstr>Можно трогать, двигать и сидеть!</vt:lpstr>
      <vt:lpstr>Slide 31</vt:lpstr>
      <vt:lpstr>Университетские библиотеки как пространство для активного обучения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Libraries as Active Learning Spaces</dc:title>
  <dc:creator>Dina Vyortkina</dc:creator>
  <cp:lastModifiedBy>user</cp:lastModifiedBy>
  <cp:revision>111</cp:revision>
  <dcterms:created xsi:type="dcterms:W3CDTF">2015-05-27T11:02:03Z</dcterms:created>
  <dcterms:modified xsi:type="dcterms:W3CDTF">2015-06-11T06:17:02Z</dcterms:modified>
</cp:coreProperties>
</file>