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1"/>
  </p:notesMasterIdLst>
  <p:handoutMasterIdLst>
    <p:handoutMasterId r:id="rId42"/>
  </p:handoutMasterIdLst>
  <p:sldIdLst>
    <p:sldId id="824" r:id="rId5"/>
    <p:sldId id="730" r:id="rId6"/>
    <p:sldId id="833" r:id="rId7"/>
    <p:sldId id="728" r:id="rId8"/>
    <p:sldId id="714" r:id="rId9"/>
    <p:sldId id="825" r:id="rId10"/>
    <p:sldId id="822" r:id="rId11"/>
    <p:sldId id="823" r:id="rId12"/>
    <p:sldId id="829" r:id="rId13"/>
    <p:sldId id="828" r:id="rId14"/>
    <p:sldId id="826" r:id="rId15"/>
    <p:sldId id="807" r:id="rId16"/>
    <p:sldId id="830" r:id="rId17"/>
    <p:sldId id="809" r:id="rId18"/>
    <p:sldId id="810" r:id="rId19"/>
    <p:sldId id="812" r:id="rId20"/>
    <p:sldId id="827" r:id="rId21"/>
    <p:sldId id="811" r:id="rId22"/>
    <p:sldId id="813" r:id="rId23"/>
    <p:sldId id="814" r:id="rId24"/>
    <p:sldId id="815" r:id="rId25"/>
    <p:sldId id="816" r:id="rId26"/>
    <p:sldId id="817" r:id="rId27"/>
    <p:sldId id="818" r:id="rId28"/>
    <p:sldId id="819" r:id="rId29"/>
    <p:sldId id="820" r:id="rId30"/>
    <p:sldId id="832" r:id="rId31"/>
    <p:sldId id="831" r:id="rId32"/>
    <p:sldId id="801" r:id="rId33"/>
    <p:sldId id="802" r:id="rId34"/>
    <p:sldId id="803" r:id="rId35"/>
    <p:sldId id="804" r:id="rId36"/>
    <p:sldId id="834" r:id="rId37"/>
    <p:sldId id="727" r:id="rId38"/>
    <p:sldId id="799" r:id="rId39"/>
    <p:sldId id="800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0">
          <p15:clr>
            <a:srgbClr val="A4A3A4"/>
          </p15:clr>
        </p15:guide>
        <p15:guide id="2" orient="horz" pos="2364" userDrawn="1">
          <p15:clr>
            <a:srgbClr val="A4A3A4"/>
          </p15:clr>
        </p15:guide>
        <p15:guide id="3" orient="horz" pos="784">
          <p15:clr>
            <a:srgbClr val="A4A3A4"/>
          </p15:clr>
        </p15:guide>
        <p15:guide id="4" orient="horz" pos="2207">
          <p15:clr>
            <a:srgbClr val="A4A3A4"/>
          </p15:clr>
        </p15:guide>
        <p15:guide id="5" orient="horz" pos="3777">
          <p15:clr>
            <a:srgbClr val="A4A3A4"/>
          </p15:clr>
        </p15:guide>
        <p15:guide id="6" orient="horz" pos="257">
          <p15:clr>
            <a:srgbClr val="A4A3A4"/>
          </p15:clr>
        </p15:guide>
        <p15:guide id="7" pos="3823">
          <p15:clr>
            <a:srgbClr val="A4A3A4"/>
          </p15:clr>
        </p15:guide>
        <p15:guide id="8" pos="334">
          <p15:clr>
            <a:srgbClr val="A4A3A4"/>
          </p15:clr>
        </p15:guide>
        <p15:guide id="9" pos="5395">
          <p15:clr>
            <a:srgbClr val="A4A3A4"/>
          </p15:clr>
        </p15:guide>
        <p15:guide id="10" pos="2974">
          <p15:clr>
            <a:srgbClr val="A4A3A4"/>
          </p15:clr>
        </p15:guide>
        <p15:guide id="11" pos="2804">
          <p15:clr>
            <a:srgbClr val="A4A3A4"/>
          </p15:clr>
        </p15:guide>
        <p15:guide id="12" pos="2241">
          <p15:clr>
            <a:srgbClr val="A4A3A4"/>
          </p15:clr>
        </p15:guide>
        <p15:guide id="13" pos="2099">
          <p15:clr>
            <a:srgbClr val="A4A3A4"/>
          </p15:clr>
        </p15:guide>
        <p15:guide id="14" pos="3665">
          <p15:clr>
            <a:srgbClr val="A4A3A4"/>
          </p15:clr>
        </p15:guide>
        <p15:guide id="15" pos="3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n Beth" initials="LB" lastIdx="12" clrIdx="0"/>
  <p:cmAuthor id="2" name="Rose Gilliver" initials="RG" lastIdx="1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E16"/>
    <a:srgbClr val="FFC169"/>
    <a:srgbClr val="FFCB82"/>
    <a:srgbClr val="000000"/>
    <a:srgbClr val="F0F0F0"/>
    <a:srgbClr val="B0C0A4"/>
    <a:srgbClr val="B8C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66" autoAdjust="0"/>
    <p:restoredTop sz="94434" autoAdjust="0"/>
  </p:normalViewPr>
  <p:slideViewPr>
    <p:cSldViewPr snapToGrid="0" showGuides="1">
      <p:cViewPr varScale="1">
        <p:scale>
          <a:sx n="74" d="100"/>
          <a:sy n="74" d="100"/>
        </p:scale>
        <p:origin x="948" y="72"/>
      </p:cViewPr>
      <p:guideLst>
        <p:guide orient="horz" pos="630"/>
        <p:guide orient="horz" pos="2364"/>
        <p:guide orient="horz" pos="784"/>
        <p:guide orient="horz" pos="2207"/>
        <p:guide orient="horz" pos="3777"/>
        <p:guide orient="horz" pos="257"/>
        <p:guide pos="3823"/>
        <p:guide pos="334"/>
        <p:guide pos="5395"/>
        <p:guide pos="2974"/>
        <p:guide pos="2804"/>
        <p:guide pos="2241"/>
        <p:guide pos="2099"/>
        <p:guide pos="3665"/>
        <p:guide pos="378"/>
      </p:guideLst>
    </p:cSldViewPr>
  </p:slideViewPr>
  <p:outlineViewPr>
    <p:cViewPr>
      <p:scale>
        <a:sx n="33" d="100"/>
        <a:sy n="33" d="100"/>
      </p:scale>
      <p:origin x="0" y="52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6"/>
    </p:cViewPr>
  </p:sorterViewPr>
  <p:notesViewPr>
    <p:cSldViewPr snapToGrid="0">
      <p:cViewPr varScale="1">
        <p:scale>
          <a:sx n="92" d="100"/>
          <a:sy n="92" d="100"/>
        </p:scale>
        <p:origin x="-3780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slide" Target="../slides/slide10.xml"/><Relationship Id="rId1" Type="http://schemas.openxmlformats.org/officeDocument/2006/relationships/slide" Target="../slides/slide7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66BC4E-752B-448F-AFC8-3994A3CD8E2A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FD7E33F-E8B7-413A-9560-139A7DFB3792}">
      <dgm:prSet phldrT="[Text]" custT="1"/>
      <dgm:spPr/>
      <dgm:t>
        <a:bodyPr/>
        <a:lstStyle/>
        <a:p>
          <a:r>
            <a:rPr lang="en-GB" sz="1100" b="1" dirty="0" smtClean="0"/>
            <a:t>Competitor Profile</a:t>
          </a:r>
        </a:p>
        <a:p>
          <a:r>
            <a:rPr lang="en-GB" sz="1050" i="1" dirty="0" smtClean="0"/>
            <a:t>Compare performance, programs, marketing strategies</a:t>
          </a:r>
          <a:endParaRPr lang="en-GB" sz="105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14E526E-4CFE-4BFA-B8D1-EA64AF2E4094}" type="parTrans" cxnId="{E1A6EBCC-D960-4CFE-A4E3-E4803160031E}">
      <dgm:prSet/>
      <dgm:spPr/>
      <dgm:t>
        <a:bodyPr/>
        <a:lstStyle/>
        <a:p>
          <a:endParaRPr lang="en-GB"/>
        </a:p>
      </dgm:t>
    </dgm:pt>
    <dgm:pt modelId="{E2B46AAB-96A7-4C0E-96B9-060EA54B5A81}" type="sibTrans" cxnId="{E1A6EBCC-D960-4CFE-A4E3-E4803160031E}">
      <dgm:prSet/>
      <dgm:spPr/>
      <dgm:t>
        <a:bodyPr/>
        <a:lstStyle/>
        <a:p>
          <a:endParaRPr lang="en-GB"/>
        </a:p>
      </dgm:t>
    </dgm:pt>
    <dgm:pt modelId="{009E2BC5-CD7C-4656-82A8-CEEA41237897}">
      <dgm:prSet phldrT="[Text]" custT="1"/>
      <dgm:spPr/>
      <dgm:t>
        <a:bodyPr/>
        <a:lstStyle/>
        <a:p>
          <a:r>
            <a:rPr lang="en-GB" sz="1100" b="1" dirty="0" smtClean="0"/>
            <a:t>Potential demand assessment</a:t>
          </a:r>
        </a:p>
        <a:p>
          <a:r>
            <a:rPr lang="en-GB" sz="1050" i="1" dirty="0" smtClean="0"/>
            <a:t>Understand student needs, identify opportunities for new programs and qualifications.</a:t>
          </a:r>
          <a:endParaRPr lang="en-GB" sz="1050" i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EA05A52-6C4E-4116-BD24-AF40F0DC8138}" type="parTrans" cxnId="{85C90CED-1D04-468F-866F-BBD403386749}">
      <dgm:prSet/>
      <dgm:spPr/>
      <dgm:t>
        <a:bodyPr/>
        <a:lstStyle/>
        <a:p>
          <a:endParaRPr lang="en-GB"/>
        </a:p>
      </dgm:t>
    </dgm:pt>
    <dgm:pt modelId="{A74AF6F9-B0BF-4F7A-96F2-9CC8D618E4C9}" type="sibTrans" cxnId="{85C90CED-1D04-468F-866F-BBD403386749}">
      <dgm:prSet/>
      <dgm:spPr/>
      <dgm:t>
        <a:bodyPr/>
        <a:lstStyle/>
        <a:p>
          <a:endParaRPr lang="en-GB"/>
        </a:p>
      </dgm:t>
    </dgm:pt>
    <dgm:pt modelId="{523A715B-2DA9-4D59-8DDD-E7610A655BB2}">
      <dgm:prSet phldrT="[Text]" custT="1"/>
      <dgm:spPr/>
      <dgm:t>
        <a:bodyPr/>
        <a:lstStyle/>
        <a:p>
          <a:r>
            <a:rPr lang="en-GB" sz="1100" b="1" dirty="0" smtClean="0"/>
            <a:t>International overview</a:t>
          </a:r>
        </a:p>
        <a:p>
          <a:r>
            <a:rPr lang="en-GB" sz="1050" i="1" dirty="0" smtClean="0"/>
            <a:t>Develop strategies for attracting international students.</a:t>
          </a:r>
          <a:endParaRPr lang="en-GB" sz="1050" i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F67407FE-9542-4E93-96D2-96AF83ACDCB9}" type="parTrans" cxnId="{562291E4-C489-49BD-A644-E3A6E0DFD439}">
      <dgm:prSet/>
      <dgm:spPr/>
      <dgm:t>
        <a:bodyPr/>
        <a:lstStyle/>
        <a:p>
          <a:endParaRPr lang="en-GB"/>
        </a:p>
      </dgm:t>
    </dgm:pt>
    <dgm:pt modelId="{A0B033C7-9059-40D8-B567-63580DB53401}" type="sibTrans" cxnId="{562291E4-C489-49BD-A644-E3A6E0DFD439}">
      <dgm:prSet/>
      <dgm:spPr/>
      <dgm:t>
        <a:bodyPr/>
        <a:lstStyle/>
        <a:p>
          <a:endParaRPr lang="en-GB"/>
        </a:p>
      </dgm:t>
    </dgm:pt>
    <dgm:pt modelId="{19211A78-1A9E-4D73-AAC6-B47E1F06ECAB}">
      <dgm:prSet phldrT="[Text]" custT="1"/>
      <dgm:spPr/>
      <dgm:t>
        <a:bodyPr/>
        <a:lstStyle/>
        <a:p>
          <a:r>
            <a:rPr lang="en-GB" sz="1100" b="1" dirty="0" smtClean="0"/>
            <a:t>New market entry</a:t>
          </a:r>
        </a:p>
        <a:p>
          <a:r>
            <a:rPr lang="en-GB" sz="1050" i="1" dirty="0" smtClean="0"/>
            <a:t>Compare markets to identify opportunities, risks, barriers and develop expansion strategies.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68D4C358-07E4-4941-83D6-EAD8DE4EFC97}" type="parTrans" cxnId="{29A1666B-AEE4-49AA-9898-49BABF053D11}">
      <dgm:prSet/>
      <dgm:spPr/>
      <dgm:t>
        <a:bodyPr/>
        <a:lstStyle/>
        <a:p>
          <a:endParaRPr lang="en-GB"/>
        </a:p>
      </dgm:t>
    </dgm:pt>
    <dgm:pt modelId="{0F052F94-5F45-4285-87C7-1C06FDE65A73}" type="sibTrans" cxnId="{29A1666B-AEE4-49AA-9898-49BABF053D11}">
      <dgm:prSet/>
      <dgm:spPr/>
      <dgm:t>
        <a:bodyPr/>
        <a:lstStyle/>
        <a:p>
          <a:endParaRPr lang="en-GB"/>
        </a:p>
      </dgm:t>
    </dgm:pt>
    <dgm:pt modelId="{99E438A7-1E6D-4A4C-932D-CC0978D1201C}">
      <dgm:prSet phldrT="[Text]" custT="1"/>
      <dgm:spPr/>
      <dgm:t>
        <a:bodyPr/>
        <a:lstStyle/>
        <a:p>
          <a:r>
            <a:rPr lang="en-GB" sz="1100" b="1" dirty="0" smtClean="0"/>
            <a:t>New engagement models</a:t>
          </a:r>
        </a:p>
        <a:p>
          <a:r>
            <a:rPr lang="en-GB" sz="1050" i="1" dirty="0" smtClean="0"/>
            <a:t>Analyse learning methods and opinions of students, faculty, professionals.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3B79015E-54C2-441A-87D2-3911395DC97F}" type="parTrans" cxnId="{5DC044C6-750D-4FDF-81E2-34C7A299648D}">
      <dgm:prSet/>
      <dgm:spPr/>
      <dgm:t>
        <a:bodyPr/>
        <a:lstStyle/>
        <a:p>
          <a:endParaRPr lang="en-GB"/>
        </a:p>
      </dgm:t>
    </dgm:pt>
    <dgm:pt modelId="{4F3D5B93-410D-4FDB-B9E5-1418B9DB2C8A}" type="sibTrans" cxnId="{5DC044C6-750D-4FDF-81E2-34C7A299648D}">
      <dgm:prSet/>
      <dgm:spPr/>
      <dgm:t>
        <a:bodyPr/>
        <a:lstStyle/>
        <a:p>
          <a:endParaRPr lang="en-GB"/>
        </a:p>
      </dgm:t>
    </dgm:pt>
    <dgm:pt modelId="{FCF3DF54-8C2D-4298-82C5-80DC0213EE8A}">
      <dgm:prSet phldrT="[Text]" custT="1"/>
      <dgm:spPr/>
      <dgm:t>
        <a:bodyPr/>
        <a:lstStyle/>
        <a:p>
          <a:r>
            <a:rPr lang="en-GB" sz="1100" b="1" dirty="0" smtClean="0"/>
            <a:t>Positioning and brand perception</a:t>
          </a:r>
        </a:p>
        <a:p>
          <a:r>
            <a:rPr lang="en-GB" sz="1050" i="1" dirty="0" smtClean="0"/>
            <a:t>Understand how your institution is perceived, benchmark versus peers.</a:t>
          </a:r>
          <a:endParaRPr lang="en-GB" sz="1050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F4D1CC47-7156-415D-BA7C-2D47E287F186}" type="parTrans" cxnId="{D5110FCC-5CDF-4A12-804C-FDC514A9C197}">
      <dgm:prSet/>
      <dgm:spPr/>
      <dgm:t>
        <a:bodyPr/>
        <a:lstStyle/>
        <a:p>
          <a:endParaRPr lang="en-GB"/>
        </a:p>
      </dgm:t>
    </dgm:pt>
    <dgm:pt modelId="{CB0F0044-A29B-4CA8-90B2-443FED0A923B}" type="sibTrans" cxnId="{D5110FCC-5CDF-4A12-804C-FDC514A9C197}">
      <dgm:prSet/>
      <dgm:spPr/>
      <dgm:t>
        <a:bodyPr/>
        <a:lstStyle/>
        <a:p>
          <a:endParaRPr lang="en-GB"/>
        </a:p>
      </dgm:t>
    </dgm:pt>
    <dgm:pt modelId="{8C8F8F0D-3588-4489-A71D-1620AD209BD4}">
      <dgm:prSet phldrT="[Text]" custT="1"/>
      <dgm:spPr/>
      <dgm:t>
        <a:bodyPr/>
        <a:lstStyle/>
        <a:p>
          <a:r>
            <a:rPr lang="en-GB" sz="1100" b="1" dirty="0" smtClean="0"/>
            <a:t>Market Check</a:t>
          </a:r>
        </a:p>
        <a:p>
          <a:r>
            <a:rPr lang="en-GB" sz="1050" i="1" dirty="0" smtClean="0"/>
            <a:t>Adapt your </a:t>
          </a:r>
          <a:r>
            <a:rPr lang="en-GB" sz="1050" i="1" dirty="0" smtClean="0"/>
            <a:t>academic programs to industry needs.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  <dgm:pt modelId="{721D2CC0-7E96-4956-AF19-6D08469E9A3E}" type="parTrans" cxnId="{9013A694-4E40-4963-B6A2-4848C11D7E14}">
      <dgm:prSet/>
      <dgm:spPr/>
      <dgm:t>
        <a:bodyPr/>
        <a:lstStyle/>
        <a:p>
          <a:endParaRPr lang="en-GB"/>
        </a:p>
      </dgm:t>
    </dgm:pt>
    <dgm:pt modelId="{5B3DA86E-6D75-4DDE-8A73-DEA786D6CA45}" type="sibTrans" cxnId="{9013A694-4E40-4963-B6A2-4848C11D7E14}">
      <dgm:prSet/>
      <dgm:spPr/>
      <dgm:t>
        <a:bodyPr/>
        <a:lstStyle/>
        <a:p>
          <a:endParaRPr lang="en-GB"/>
        </a:p>
      </dgm:t>
    </dgm:pt>
    <dgm:pt modelId="{81FFE4C9-DB8A-4223-B64A-A63A78DFF093}" type="pres">
      <dgm:prSet presAssocID="{CA66BC4E-752B-448F-AFC8-3994A3CD8E2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2787EBD-C587-490B-994D-78831F5EF0F2}" type="pres">
      <dgm:prSet presAssocID="{FFD7E33F-E8B7-413A-9560-139A7DFB3792}" presName="node" presStyleLbl="node1" presStyleIdx="0" presStyleCnt="7" custScaleX="134122" custScaleY="145207" custRadScaleRad="967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8B5EFA-5E59-46BA-9D37-ED8778EE413B}" type="pres">
      <dgm:prSet presAssocID="{FFD7E33F-E8B7-413A-9560-139A7DFB3792}" presName="spNode" presStyleCnt="0"/>
      <dgm:spPr/>
      <dgm:t>
        <a:bodyPr/>
        <a:lstStyle/>
        <a:p>
          <a:endParaRPr lang="es-CL"/>
        </a:p>
      </dgm:t>
    </dgm:pt>
    <dgm:pt modelId="{E890521F-2E0A-4615-9151-C0FF4E30D711}" type="pres">
      <dgm:prSet presAssocID="{E2B46AAB-96A7-4C0E-96B9-060EA54B5A81}" presName="sibTrans" presStyleLbl="sibTrans1D1" presStyleIdx="0" presStyleCnt="7"/>
      <dgm:spPr/>
      <dgm:t>
        <a:bodyPr/>
        <a:lstStyle/>
        <a:p>
          <a:endParaRPr lang="en-GB"/>
        </a:p>
      </dgm:t>
    </dgm:pt>
    <dgm:pt modelId="{5D87DBA3-FC4D-4125-B9AF-32A4BF5D46F3}" type="pres">
      <dgm:prSet presAssocID="{FCF3DF54-8C2D-4298-82C5-80DC0213EE8A}" presName="node" presStyleLbl="node1" presStyleIdx="1" presStyleCnt="7" custScaleX="134122" custScaleY="145207" custRadScaleRad="98036" custRadScaleInc="853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796E5-F7C2-47CF-B605-543845AC27B8}" type="pres">
      <dgm:prSet presAssocID="{FCF3DF54-8C2D-4298-82C5-80DC0213EE8A}" presName="spNode" presStyleCnt="0"/>
      <dgm:spPr/>
      <dgm:t>
        <a:bodyPr/>
        <a:lstStyle/>
        <a:p>
          <a:endParaRPr lang="es-CL"/>
        </a:p>
      </dgm:t>
    </dgm:pt>
    <dgm:pt modelId="{C6CCBB10-3621-4D01-BB38-2F93C3A31555}" type="pres">
      <dgm:prSet presAssocID="{CB0F0044-A29B-4CA8-90B2-443FED0A923B}" presName="sibTrans" presStyleLbl="sibTrans1D1" presStyleIdx="1" presStyleCnt="7"/>
      <dgm:spPr/>
      <dgm:t>
        <a:bodyPr/>
        <a:lstStyle/>
        <a:p>
          <a:endParaRPr lang="en-GB"/>
        </a:p>
      </dgm:t>
    </dgm:pt>
    <dgm:pt modelId="{704ACF53-FC84-4F89-8C8D-7C04BF5DAE02}" type="pres">
      <dgm:prSet presAssocID="{8C8F8F0D-3588-4489-A71D-1620AD209BD4}" presName="node" presStyleLbl="node1" presStyleIdx="2" presStyleCnt="7" custScaleX="134122" custScaleY="1452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DC3684-6054-4A8E-9504-F0423128A143}" type="pres">
      <dgm:prSet presAssocID="{8C8F8F0D-3588-4489-A71D-1620AD209BD4}" presName="spNode" presStyleCnt="0"/>
      <dgm:spPr/>
      <dgm:t>
        <a:bodyPr/>
        <a:lstStyle/>
        <a:p>
          <a:endParaRPr lang="es-CL"/>
        </a:p>
      </dgm:t>
    </dgm:pt>
    <dgm:pt modelId="{0FF99171-9EC9-422D-B3CB-75F70E4D3D88}" type="pres">
      <dgm:prSet presAssocID="{5B3DA86E-6D75-4DDE-8A73-DEA786D6CA45}" presName="sibTrans" presStyleLbl="sibTrans1D1" presStyleIdx="2" presStyleCnt="7"/>
      <dgm:spPr/>
      <dgm:t>
        <a:bodyPr/>
        <a:lstStyle/>
        <a:p>
          <a:endParaRPr lang="en-GB"/>
        </a:p>
      </dgm:t>
    </dgm:pt>
    <dgm:pt modelId="{B98634D8-A473-4A07-934B-BEDBDB760544}" type="pres">
      <dgm:prSet presAssocID="{009E2BC5-CD7C-4656-82A8-CEEA41237897}" presName="node" presStyleLbl="node1" presStyleIdx="3" presStyleCnt="7" custScaleX="134122" custScaleY="1452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1274FC-A602-4410-8661-6DF2CB07DB09}" type="pres">
      <dgm:prSet presAssocID="{009E2BC5-CD7C-4656-82A8-CEEA41237897}" presName="spNode" presStyleCnt="0"/>
      <dgm:spPr/>
      <dgm:t>
        <a:bodyPr/>
        <a:lstStyle/>
        <a:p>
          <a:endParaRPr lang="es-CL"/>
        </a:p>
      </dgm:t>
    </dgm:pt>
    <dgm:pt modelId="{FB24229A-23C8-4AE7-B07F-C2DA2FF04AA3}" type="pres">
      <dgm:prSet presAssocID="{A74AF6F9-B0BF-4F7A-96F2-9CC8D618E4C9}" presName="sibTrans" presStyleLbl="sibTrans1D1" presStyleIdx="3" presStyleCnt="7"/>
      <dgm:spPr/>
      <dgm:t>
        <a:bodyPr/>
        <a:lstStyle/>
        <a:p>
          <a:endParaRPr lang="en-GB"/>
        </a:p>
      </dgm:t>
    </dgm:pt>
    <dgm:pt modelId="{0009E098-8FC6-4B44-9733-2CB0CFE306AF}" type="pres">
      <dgm:prSet presAssocID="{523A715B-2DA9-4D59-8DDD-E7610A655BB2}" presName="node" presStyleLbl="node1" presStyleIdx="4" presStyleCnt="7" custScaleX="134122" custScaleY="1452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149742-02D6-4297-912A-9C9C9CFBF972}" type="pres">
      <dgm:prSet presAssocID="{523A715B-2DA9-4D59-8DDD-E7610A655BB2}" presName="spNode" presStyleCnt="0"/>
      <dgm:spPr/>
      <dgm:t>
        <a:bodyPr/>
        <a:lstStyle/>
        <a:p>
          <a:endParaRPr lang="es-CL"/>
        </a:p>
      </dgm:t>
    </dgm:pt>
    <dgm:pt modelId="{76404D13-91C7-4476-8127-95345C15731E}" type="pres">
      <dgm:prSet presAssocID="{A0B033C7-9059-40D8-B567-63580DB53401}" presName="sibTrans" presStyleLbl="sibTrans1D1" presStyleIdx="4" presStyleCnt="7"/>
      <dgm:spPr/>
      <dgm:t>
        <a:bodyPr/>
        <a:lstStyle/>
        <a:p>
          <a:endParaRPr lang="en-GB"/>
        </a:p>
      </dgm:t>
    </dgm:pt>
    <dgm:pt modelId="{F901FF97-4900-4F31-AADC-B7456AD13786}" type="pres">
      <dgm:prSet presAssocID="{19211A78-1A9E-4D73-AAC6-B47E1F06ECAB}" presName="node" presStyleLbl="node1" presStyleIdx="5" presStyleCnt="7" custScaleX="134122" custScaleY="145207" custRadScaleRad="100761" custRadScaleInc="-103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F8A551-1602-4A99-BA82-E2F06CF8F930}" type="pres">
      <dgm:prSet presAssocID="{19211A78-1A9E-4D73-AAC6-B47E1F06ECAB}" presName="spNode" presStyleCnt="0"/>
      <dgm:spPr/>
      <dgm:t>
        <a:bodyPr/>
        <a:lstStyle/>
        <a:p>
          <a:endParaRPr lang="es-CL"/>
        </a:p>
      </dgm:t>
    </dgm:pt>
    <dgm:pt modelId="{5A5B7DAC-AFB6-4FE8-8A77-C260DF856D63}" type="pres">
      <dgm:prSet presAssocID="{0F052F94-5F45-4285-87C7-1C06FDE65A73}" presName="sibTrans" presStyleLbl="sibTrans1D1" presStyleIdx="5" presStyleCnt="7"/>
      <dgm:spPr/>
      <dgm:t>
        <a:bodyPr/>
        <a:lstStyle/>
        <a:p>
          <a:endParaRPr lang="en-GB"/>
        </a:p>
      </dgm:t>
    </dgm:pt>
    <dgm:pt modelId="{ED273032-3303-41D1-837D-D5F239A4256B}" type="pres">
      <dgm:prSet presAssocID="{99E438A7-1E6D-4A4C-932D-CC0978D1201C}" presName="node" presStyleLbl="node1" presStyleIdx="6" presStyleCnt="7" custScaleX="134122" custScaleY="145207" custRadScaleRad="98036" custRadScaleInc="-853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FEB1EC-8F09-45B3-89C1-B6067F9C7AFC}" type="pres">
      <dgm:prSet presAssocID="{99E438A7-1E6D-4A4C-932D-CC0978D1201C}" presName="spNode" presStyleCnt="0"/>
      <dgm:spPr/>
      <dgm:t>
        <a:bodyPr/>
        <a:lstStyle/>
        <a:p>
          <a:endParaRPr lang="es-CL"/>
        </a:p>
      </dgm:t>
    </dgm:pt>
    <dgm:pt modelId="{2941F52C-96C9-421B-98FB-BD2A859960FC}" type="pres">
      <dgm:prSet presAssocID="{4F3D5B93-410D-4FDB-B9E5-1418B9DB2C8A}" presName="sibTrans" presStyleLbl="sibTrans1D1" presStyleIdx="6" presStyleCnt="7"/>
      <dgm:spPr/>
      <dgm:t>
        <a:bodyPr/>
        <a:lstStyle/>
        <a:p>
          <a:endParaRPr lang="en-GB"/>
        </a:p>
      </dgm:t>
    </dgm:pt>
  </dgm:ptLst>
  <dgm:cxnLst>
    <dgm:cxn modelId="{E1A6EBCC-D960-4CFE-A4E3-E4803160031E}" srcId="{CA66BC4E-752B-448F-AFC8-3994A3CD8E2A}" destId="{FFD7E33F-E8B7-413A-9560-139A7DFB3792}" srcOrd="0" destOrd="0" parTransId="{014E526E-4CFE-4BFA-B8D1-EA64AF2E4094}" sibTransId="{E2B46AAB-96A7-4C0E-96B9-060EA54B5A81}"/>
    <dgm:cxn modelId="{03010C12-7333-4FAA-887F-1DFDA195828B}" type="presOf" srcId="{8C8F8F0D-3588-4489-A71D-1620AD209BD4}" destId="{704ACF53-FC84-4F89-8C8D-7C04BF5DAE02}" srcOrd="0" destOrd="0" presId="urn:microsoft.com/office/officeart/2005/8/layout/cycle6"/>
    <dgm:cxn modelId="{B1C322BA-A786-4737-A1F9-BF7940D01477}" type="presOf" srcId="{CB0F0044-A29B-4CA8-90B2-443FED0A923B}" destId="{C6CCBB10-3621-4D01-BB38-2F93C3A31555}" srcOrd="0" destOrd="0" presId="urn:microsoft.com/office/officeart/2005/8/layout/cycle6"/>
    <dgm:cxn modelId="{5DC044C6-750D-4FDF-81E2-34C7A299648D}" srcId="{CA66BC4E-752B-448F-AFC8-3994A3CD8E2A}" destId="{99E438A7-1E6D-4A4C-932D-CC0978D1201C}" srcOrd="6" destOrd="0" parTransId="{3B79015E-54C2-441A-87D2-3911395DC97F}" sibTransId="{4F3D5B93-410D-4FDB-B9E5-1418B9DB2C8A}"/>
    <dgm:cxn modelId="{9013A694-4E40-4963-B6A2-4848C11D7E14}" srcId="{CA66BC4E-752B-448F-AFC8-3994A3CD8E2A}" destId="{8C8F8F0D-3588-4489-A71D-1620AD209BD4}" srcOrd="2" destOrd="0" parTransId="{721D2CC0-7E96-4956-AF19-6D08469E9A3E}" sibTransId="{5B3DA86E-6D75-4DDE-8A73-DEA786D6CA45}"/>
    <dgm:cxn modelId="{311C626E-BC1F-427E-BDE1-7B39887A4E70}" type="presOf" srcId="{19211A78-1A9E-4D73-AAC6-B47E1F06ECAB}" destId="{F901FF97-4900-4F31-AADC-B7456AD13786}" srcOrd="0" destOrd="0" presId="urn:microsoft.com/office/officeart/2005/8/layout/cycle6"/>
    <dgm:cxn modelId="{9601DCF2-14A3-471B-9578-15E323E49BBF}" type="presOf" srcId="{5B3DA86E-6D75-4DDE-8A73-DEA786D6CA45}" destId="{0FF99171-9EC9-422D-B3CB-75F70E4D3D88}" srcOrd="0" destOrd="0" presId="urn:microsoft.com/office/officeart/2005/8/layout/cycle6"/>
    <dgm:cxn modelId="{68D59EB8-1FCA-4AFB-84BE-9193756BBB16}" type="presOf" srcId="{FCF3DF54-8C2D-4298-82C5-80DC0213EE8A}" destId="{5D87DBA3-FC4D-4125-B9AF-32A4BF5D46F3}" srcOrd="0" destOrd="0" presId="urn:microsoft.com/office/officeart/2005/8/layout/cycle6"/>
    <dgm:cxn modelId="{61A56588-AF20-42B5-A942-7BE722FB4A52}" type="presOf" srcId="{A0B033C7-9059-40D8-B567-63580DB53401}" destId="{76404D13-91C7-4476-8127-95345C15731E}" srcOrd="0" destOrd="0" presId="urn:microsoft.com/office/officeart/2005/8/layout/cycle6"/>
    <dgm:cxn modelId="{22C99C7E-3A83-4E30-B609-55D8CC99FCF4}" type="presOf" srcId="{CA66BC4E-752B-448F-AFC8-3994A3CD8E2A}" destId="{81FFE4C9-DB8A-4223-B64A-A63A78DFF093}" srcOrd="0" destOrd="0" presId="urn:microsoft.com/office/officeart/2005/8/layout/cycle6"/>
    <dgm:cxn modelId="{2D7D7ABA-827B-42D8-B639-1226C4828C1E}" type="presOf" srcId="{0F052F94-5F45-4285-87C7-1C06FDE65A73}" destId="{5A5B7DAC-AFB6-4FE8-8A77-C260DF856D63}" srcOrd="0" destOrd="0" presId="urn:microsoft.com/office/officeart/2005/8/layout/cycle6"/>
    <dgm:cxn modelId="{29A1666B-AEE4-49AA-9898-49BABF053D11}" srcId="{CA66BC4E-752B-448F-AFC8-3994A3CD8E2A}" destId="{19211A78-1A9E-4D73-AAC6-B47E1F06ECAB}" srcOrd="5" destOrd="0" parTransId="{68D4C358-07E4-4941-83D6-EAD8DE4EFC97}" sibTransId="{0F052F94-5F45-4285-87C7-1C06FDE65A73}"/>
    <dgm:cxn modelId="{5188719F-5DE9-402C-9AE4-BB57360AB083}" type="presOf" srcId="{009E2BC5-CD7C-4656-82A8-CEEA41237897}" destId="{B98634D8-A473-4A07-934B-BEDBDB760544}" srcOrd="0" destOrd="0" presId="urn:microsoft.com/office/officeart/2005/8/layout/cycle6"/>
    <dgm:cxn modelId="{E7C579A5-EECA-405F-B7CC-6D67905B7683}" type="presOf" srcId="{523A715B-2DA9-4D59-8DDD-E7610A655BB2}" destId="{0009E098-8FC6-4B44-9733-2CB0CFE306AF}" srcOrd="0" destOrd="0" presId="urn:microsoft.com/office/officeart/2005/8/layout/cycle6"/>
    <dgm:cxn modelId="{4DCD101D-0971-4B5C-80DA-02CC3CD43C44}" type="presOf" srcId="{99E438A7-1E6D-4A4C-932D-CC0978D1201C}" destId="{ED273032-3303-41D1-837D-D5F239A4256B}" srcOrd="0" destOrd="0" presId="urn:microsoft.com/office/officeart/2005/8/layout/cycle6"/>
    <dgm:cxn modelId="{D5110FCC-5CDF-4A12-804C-FDC514A9C197}" srcId="{CA66BC4E-752B-448F-AFC8-3994A3CD8E2A}" destId="{FCF3DF54-8C2D-4298-82C5-80DC0213EE8A}" srcOrd="1" destOrd="0" parTransId="{F4D1CC47-7156-415D-BA7C-2D47E287F186}" sibTransId="{CB0F0044-A29B-4CA8-90B2-443FED0A923B}"/>
    <dgm:cxn modelId="{562291E4-C489-49BD-A644-E3A6E0DFD439}" srcId="{CA66BC4E-752B-448F-AFC8-3994A3CD8E2A}" destId="{523A715B-2DA9-4D59-8DDD-E7610A655BB2}" srcOrd="4" destOrd="0" parTransId="{F67407FE-9542-4E93-96D2-96AF83ACDCB9}" sibTransId="{A0B033C7-9059-40D8-B567-63580DB53401}"/>
    <dgm:cxn modelId="{D69460B3-25E0-444C-9381-AE4C251C6352}" type="presOf" srcId="{FFD7E33F-E8B7-413A-9560-139A7DFB3792}" destId="{52787EBD-C587-490B-994D-78831F5EF0F2}" srcOrd="0" destOrd="0" presId="urn:microsoft.com/office/officeart/2005/8/layout/cycle6"/>
    <dgm:cxn modelId="{0A1FA6C1-7DF0-49DB-BF3B-B8A5C0E8BA72}" type="presOf" srcId="{A74AF6F9-B0BF-4F7A-96F2-9CC8D618E4C9}" destId="{FB24229A-23C8-4AE7-B07F-C2DA2FF04AA3}" srcOrd="0" destOrd="0" presId="urn:microsoft.com/office/officeart/2005/8/layout/cycle6"/>
    <dgm:cxn modelId="{85C90CED-1D04-468F-866F-BBD403386749}" srcId="{CA66BC4E-752B-448F-AFC8-3994A3CD8E2A}" destId="{009E2BC5-CD7C-4656-82A8-CEEA41237897}" srcOrd="3" destOrd="0" parTransId="{DEA05A52-6C4E-4116-BD24-AF40F0DC8138}" sibTransId="{A74AF6F9-B0BF-4F7A-96F2-9CC8D618E4C9}"/>
    <dgm:cxn modelId="{3A282C04-5E9C-4864-85D3-8294239D12FA}" type="presOf" srcId="{4F3D5B93-410D-4FDB-B9E5-1418B9DB2C8A}" destId="{2941F52C-96C9-421B-98FB-BD2A859960FC}" srcOrd="0" destOrd="0" presId="urn:microsoft.com/office/officeart/2005/8/layout/cycle6"/>
    <dgm:cxn modelId="{5A6FD888-61D7-4602-85CF-DB296DE584BC}" type="presOf" srcId="{E2B46AAB-96A7-4C0E-96B9-060EA54B5A81}" destId="{E890521F-2E0A-4615-9151-C0FF4E30D711}" srcOrd="0" destOrd="0" presId="urn:microsoft.com/office/officeart/2005/8/layout/cycle6"/>
    <dgm:cxn modelId="{E332C879-192A-435C-A625-51DB08C5D6E6}" type="presParOf" srcId="{81FFE4C9-DB8A-4223-B64A-A63A78DFF093}" destId="{52787EBD-C587-490B-994D-78831F5EF0F2}" srcOrd="0" destOrd="0" presId="urn:microsoft.com/office/officeart/2005/8/layout/cycle6"/>
    <dgm:cxn modelId="{5898561E-6B28-4166-9F48-B1D1869D974F}" type="presParOf" srcId="{81FFE4C9-DB8A-4223-B64A-A63A78DFF093}" destId="{208B5EFA-5E59-46BA-9D37-ED8778EE413B}" srcOrd="1" destOrd="0" presId="urn:microsoft.com/office/officeart/2005/8/layout/cycle6"/>
    <dgm:cxn modelId="{0BD5F3D8-08A5-4E4D-8C2D-3919554F790B}" type="presParOf" srcId="{81FFE4C9-DB8A-4223-B64A-A63A78DFF093}" destId="{E890521F-2E0A-4615-9151-C0FF4E30D711}" srcOrd="2" destOrd="0" presId="urn:microsoft.com/office/officeart/2005/8/layout/cycle6"/>
    <dgm:cxn modelId="{B50C612D-DAF6-4C14-ABDE-68D587F5A277}" type="presParOf" srcId="{81FFE4C9-DB8A-4223-B64A-A63A78DFF093}" destId="{5D87DBA3-FC4D-4125-B9AF-32A4BF5D46F3}" srcOrd="3" destOrd="0" presId="urn:microsoft.com/office/officeart/2005/8/layout/cycle6"/>
    <dgm:cxn modelId="{7DC8E6AA-51E5-4715-B753-5DF678A9E744}" type="presParOf" srcId="{81FFE4C9-DB8A-4223-B64A-A63A78DFF093}" destId="{D73796E5-F7C2-47CF-B605-543845AC27B8}" srcOrd="4" destOrd="0" presId="urn:microsoft.com/office/officeart/2005/8/layout/cycle6"/>
    <dgm:cxn modelId="{0CC5866A-1D59-49B4-B793-2CFA4F361AC7}" type="presParOf" srcId="{81FFE4C9-DB8A-4223-B64A-A63A78DFF093}" destId="{C6CCBB10-3621-4D01-BB38-2F93C3A31555}" srcOrd="5" destOrd="0" presId="urn:microsoft.com/office/officeart/2005/8/layout/cycle6"/>
    <dgm:cxn modelId="{DD5CB146-5E39-4074-B2BD-991D4286CE4B}" type="presParOf" srcId="{81FFE4C9-DB8A-4223-B64A-A63A78DFF093}" destId="{704ACF53-FC84-4F89-8C8D-7C04BF5DAE02}" srcOrd="6" destOrd="0" presId="urn:microsoft.com/office/officeart/2005/8/layout/cycle6"/>
    <dgm:cxn modelId="{8B102699-A552-43FF-8301-F9745BCF1BDD}" type="presParOf" srcId="{81FFE4C9-DB8A-4223-B64A-A63A78DFF093}" destId="{4EDC3684-6054-4A8E-9504-F0423128A143}" srcOrd="7" destOrd="0" presId="urn:microsoft.com/office/officeart/2005/8/layout/cycle6"/>
    <dgm:cxn modelId="{4B5A28D5-C7C0-42E1-B702-1BB3A9C9F8A1}" type="presParOf" srcId="{81FFE4C9-DB8A-4223-B64A-A63A78DFF093}" destId="{0FF99171-9EC9-422D-B3CB-75F70E4D3D88}" srcOrd="8" destOrd="0" presId="urn:microsoft.com/office/officeart/2005/8/layout/cycle6"/>
    <dgm:cxn modelId="{B3CABF2F-9EA9-4C7F-BCC6-6AF138E9DB8F}" type="presParOf" srcId="{81FFE4C9-DB8A-4223-B64A-A63A78DFF093}" destId="{B98634D8-A473-4A07-934B-BEDBDB760544}" srcOrd="9" destOrd="0" presId="urn:microsoft.com/office/officeart/2005/8/layout/cycle6"/>
    <dgm:cxn modelId="{EEB0F564-A1FC-4E2A-9354-30A110A447BF}" type="presParOf" srcId="{81FFE4C9-DB8A-4223-B64A-A63A78DFF093}" destId="{B61274FC-A602-4410-8661-6DF2CB07DB09}" srcOrd="10" destOrd="0" presId="urn:microsoft.com/office/officeart/2005/8/layout/cycle6"/>
    <dgm:cxn modelId="{9937ECA0-CFA1-4999-A216-08766D6FDFEC}" type="presParOf" srcId="{81FFE4C9-DB8A-4223-B64A-A63A78DFF093}" destId="{FB24229A-23C8-4AE7-B07F-C2DA2FF04AA3}" srcOrd="11" destOrd="0" presId="urn:microsoft.com/office/officeart/2005/8/layout/cycle6"/>
    <dgm:cxn modelId="{0800E3C9-144B-45C0-9134-BC41BEA51B9D}" type="presParOf" srcId="{81FFE4C9-DB8A-4223-B64A-A63A78DFF093}" destId="{0009E098-8FC6-4B44-9733-2CB0CFE306AF}" srcOrd="12" destOrd="0" presId="urn:microsoft.com/office/officeart/2005/8/layout/cycle6"/>
    <dgm:cxn modelId="{BF0E980E-E683-4AB0-A1D4-3A81FA2F05A8}" type="presParOf" srcId="{81FFE4C9-DB8A-4223-B64A-A63A78DFF093}" destId="{54149742-02D6-4297-912A-9C9C9CFBF972}" srcOrd="13" destOrd="0" presId="urn:microsoft.com/office/officeart/2005/8/layout/cycle6"/>
    <dgm:cxn modelId="{96E602D4-294C-4B50-B0D6-7D12E16A6141}" type="presParOf" srcId="{81FFE4C9-DB8A-4223-B64A-A63A78DFF093}" destId="{76404D13-91C7-4476-8127-95345C15731E}" srcOrd="14" destOrd="0" presId="urn:microsoft.com/office/officeart/2005/8/layout/cycle6"/>
    <dgm:cxn modelId="{1DACDFFA-AF3F-4C39-9239-15FC2CFBB3EB}" type="presParOf" srcId="{81FFE4C9-DB8A-4223-B64A-A63A78DFF093}" destId="{F901FF97-4900-4F31-AADC-B7456AD13786}" srcOrd="15" destOrd="0" presId="urn:microsoft.com/office/officeart/2005/8/layout/cycle6"/>
    <dgm:cxn modelId="{1AB02E54-760A-4936-8FF4-7A8C17385272}" type="presParOf" srcId="{81FFE4C9-DB8A-4223-B64A-A63A78DFF093}" destId="{2FF8A551-1602-4A99-BA82-E2F06CF8F930}" srcOrd="16" destOrd="0" presId="urn:microsoft.com/office/officeart/2005/8/layout/cycle6"/>
    <dgm:cxn modelId="{0812E740-FF1B-4B3C-8BB2-AD33E22014CF}" type="presParOf" srcId="{81FFE4C9-DB8A-4223-B64A-A63A78DFF093}" destId="{5A5B7DAC-AFB6-4FE8-8A77-C260DF856D63}" srcOrd="17" destOrd="0" presId="urn:microsoft.com/office/officeart/2005/8/layout/cycle6"/>
    <dgm:cxn modelId="{41ACDA84-9284-40E1-9891-D27045F37C19}" type="presParOf" srcId="{81FFE4C9-DB8A-4223-B64A-A63A78DFF093}" destId="{ED273032-3303-41D1-837D-D5F239A4256B}" srcOrd="18" destOrd="0" presId="urn:microsoft.com/office/officeart/2005/8/layout/cycle6"/>
    <dgm:cxn modelId="{F9A12524-640E-4653-9E13-D12CA9761355}" type="presParOf" srcId="{81FFE4C9-DB8A-4223-B64A-A63A78DFF093}" destId="{3AFEB1EC-8F09-45B3-89C1-B6067F9C7AFC}" srcOrd="19" destOrd="0" presId="urn:microsoft.com/office/officeart/2005/8/layout/cycle6"/>
    <dgm:cxn modelId="{30A5F029-6FB3-4055-8B40-DBF91B1E192E}" type="presParOf" srcId="{81FFE4C9-DB8A-4223-B64A-A63A78DFF093}" destId="{2941F52C-96C9-421B-98FB-BD2A859960FC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87EBD-C587-490B-994D-78831F5EF0F2}">
      <dsp:nvSpPr>
        <dsp:cNvPr id="0" name=""/>
        <dsp:cNvSpPr/>
      </dsp:nvSpPr>
      <dsp:spPr>
        <a:xfrm>
          <a:off x="2922756" y="-100115"/>
          <a:ext cx="1571311" cy="1105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Competitor Profile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50" i="1" kern="1200" dirty="0" smtClean="0"/>
            <a:t>Compare performance, programs, marketing strategies</a:t>
          </a:r>
          <a:endParaRPr lang="en-GB" sz="1050" kern="1200" dirty="0"/>
        </a:p>
      </dsp:txBody>
      <dsp:txXfrm>
        <a:off x="2976735" y="-46136"/>
        <a:ext cx="1463353" cy="997807"/>
      </dsp:txXfrm>
    </dsp:sp>
    <dsp:sp modelId="{E890521F-2E0A-4615-9151-C0FF4E30D711}">
      <dsp:nvSpPr>
        <dsp:cNvPr id="0" name=""/>
        <dsp:cNvSpPr/>
      </dsp:nvSpPr>
      <dsp:spPr>
        <a:xfrm>
          <a:off x="1682599" y="508984"/>
          <a:ext cx="4345259" cy="4345259"/>
        </a:xfrm>
        <a:custGeom>
          <a:avLst/>
          <a:gdLst/>
          <a:ahLst/>
          <a:cxnLst/>
          <a:rect l="0" t="0" r="0" b="0"/>
          <a:pathLst>
            <a:path>
              <a:moveTo>
                <a:pt x="2814448" y="96964"/>
              </a:moveTo>
              <a:arcTo wR="2172629" hR="2172629" stAng="17230932" swAng="48406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87DBA3-FC4D-4125-B9AF-32A4BF5D46F3}">
      <dsp:nvSpPr>
        <dsp:cNvPr id="0" name=""/>
        <dsp:cNvSpPr/>
      </dsp:nvSpPr>
      <dsp:spPr>
        <a:xfrm>
          <a:off x="4621380" y="717898"/>
          <a:ext cx="1571311" cy="1105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Positioning and brand perception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50" i="1" kern="1200" dirty="0" smtClean="0"/>
            <a:t>Understand how your institution is perceived, benchmark versus peers.</a:t>
          </a:r>
          <a:endParaRPr lang="en-GB" sz="1050" b="1" kern="1200" dirty="0"/>
        </a:p>
      </dsp:txBody>
      <dsp:txXfrm>
        <a:off x="4675359" y="771877"/>
        <a:ext cx="1463353" cy="997807"/>
      </dsp:txXfrm>
    </dsp:sp>
    <dsp:sp modelId="{C6CCBB10-3621-4D01-BB38-2F93C3A31555}">
      <dsp:nvSpPr>
        <dsp:cNvPr id="0" name=""/>
        <dsp:cNvSpPr/>
      </dsp:nvSpPr>
      <dsp:spPr>
        <a:xfrm>
          <a:off x="1544432" y="519491"/>
          <a:ext cx="4345259" cy="4345259"/>
        </a:xfrm>
        <a:custGeom>
          <a:avLst/>
          <a:gdLst/>
          <a:ahLst/>
          <a:cxnLst/>
          <a:rect l="0" t="0" r="0" b="0"/>
          <a:pathLst>
            <a:path>
              <a:moveTo>
                <a:pt x="4166863" y="1310452"/>
              </a:moveTo>
              <a:arcTo wR="2172629" hR="2172629" stAng="20197168" swAng="106603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ACF53-FC84-4F89-8C8D-7C04BF5DAE02}">
      <dsp:nvSpPr>
        <dsp:cNvPr id="0" name=""/>
        <dsp:cNvSpPr/>
      </dsp:nvSpPr>
      <dsp:spPr>
        <a:xfrm>
          <a:off x="5040913" y="2486423"/>
          <a:ext cx="1571311" cy="1105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Market Check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50" i="1" kern="1200" dirty="0" smtClean="0"/>
            <a:t>Adapt your </a:t>
          </a:r>
          <a:r>
            <a:rPr lang="en-GB" sz="1050" i="1" kern="1200" dirty="0" smtClean="0"/>
            <a:t>academic programs to industry needs.</a:t>
          </a:r>
        </a:p>
      </dsp:txBody>
      <dsp:txXfrm>
        <a:off x="5094892" y="2540402"/>
        <a:ext cx="1463353" cy="997807"/>
      </dsp:txXfrm>
    </dsp:sp>
    <dsp:sp modelId="{0FF99171-9EC9-422D-B3CB-75F70E4D3D88}">
      <dsp:nvSpPr>
        <dsp:cNvPr id="0" name=""/>
        <dsp:cNvSpPr/>
      </dsp:nvSpPr>
      <dsp:spPr>
        <a:xfrm>
          <a:off x="1535782" y="383221"/>
          <a:ext cx="4345259" cy="4345259"/>
        </a:xfrm>
        <a:custGeom>
          <a:avLst/>
          <a:gdLst/>
          <a:ahLst/>
          <a:cxnLst/>
          <a:rect l="0" t="0" r="0" b="0"/>
          <a:pathLst>
            <a:path>
              <a:moveTo>
                <a:pt x="4080031" y="3212887"/>
              </a:moveTo>
              <a:arcTo wR="2172629" hR="2172629" stAng="1716429" swAng="69317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634D8-A473-4A07-934B-BEDBDB760544}">
      <dsp:nvSpPr>
        <dsp:cNvPr id="0" name=""/>
        <dsp:cNvSpPr/>
      </dsp:nvSpPr>
      <dsp:spPr>
        <a:xfrm>
          <a:off x="3865424" y="3960439"/>
          <a:ext cx="1571311" cy="1105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Potential demand assessment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50" i="1" kern="1200" dirty="0" smtClean="0"/>
            <a:t>Understand student needs, identify opportunities for new programs and qualifications.</a:t>
          </a:r>
          <a:endParaRPr lang="en-GB" sz="1050" i="1" kern="1200" dirty="0"/>
        </a:p>
      </dsp:txBody>
      <dsp:txXfrm>
        <a:off x="3919403" y="4014418"/>
        <a:ext cx="1463353" cy="997807"/>
      </dsp:txXfrm>
    </dsp:sp>
    <dsp:sp modelId="{FB24229A-23C8-4AE7-B07F-C2DA2FF04AA3}">
      <dsp:nvSpPr>
        <dsp:cNvPr id="0" name=""/>
        <dsp:cNvSpPr/>
      </dsp:nvSpPr>
      <dsp:spPr>
        <a:xfrm>
          <a:off x="1535782" y="383221"/>
          <a:ext cx="4345259" cy="4345259"/>
        </a:xfrm>
        <a:custGeom>
          <a:avLst/>
          <a:gdLst/>
          <a:ahLst/>
          <a:cxnLst/>
          <a:rect l="0" t="0" r="0" b="0"/>
          <a:pathLst>
            <a:path>
              <a:moveTo>
                <a:pt x="2326510" y="4339803"/>
              </a:moveTo>
              <a:arcTo wR="2172629" hR="2172629" stAng="5156311" swAng="4873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09E098-8FC6-4B44-9733-2CB0CFE306AF}">
      <dsp:nvSpPr>
        <dsp:cNvPr id="0" name=""/>
        <dsp:cNvSpPr/>
      </dsp:nvSpPr>
      <dsp:spPr>
        <a:xfrm>
          <a:off x="1980087" y="3960439"/>
          <a:ext cx="1571311" cy="1105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International overview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50" i="1" kern="1200" dirty="0" smtClean="0"/>
            <a:t>Develop strategies for attracting international students.</a:t>
          </a:r>
          <a:endParaRPr lang="en-GB" sz="1050" i="1" kern="1200" dirty="0"/>
        </a:p>
      </dsp:txBody>
      <dsp:txXfrm>
        <a:off x="2034066" y="4014418"/>
        <a:ext cx="1463353" cy="997807"/>
      </dsp:txXfrm>
    </dsp:sp>
    <dsp:sp modelId="{76404D13-91C7-4476-8127-95345C15731E}">
      <dsp:nvSpPr>
        <dsp:cNvPr id="0" name=""/>
        <dsp:cNvSpPr/>
      </dsp:nvSpPr>
      <dsp:spPr>
        <a:xfrm>
          <a:off x="1472402" y="311679"/>
          <a:ext cx="4345259" cy="4345259"/>
        </a:xfrm>
        <a:custGeom>
          <a:avLst/>
          <a:gdLst/>
          <a:ahLst/>
          <a:cxnLst/>
          <a:rect l="0" t="0" r="0" b="0"/>
          <a:pathLst>
            <a:path>
              <a:moveTo>
                <a:pt x="575899" y="3645983"/>
              </a:moveTo>
              <a:arcTo wR="2172629" hR="2172629" stAng="8238077" swAng="58700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01FF97-4900-4F31-AADC-B7456AD13786}">
      <dsp:nvSpPr>
        <dsp:cNvPr id="0" name=""/>
        <dsp:cNvSpPr/>
      </dsp:nvSpPr>
      <dsp:spPr>
        <a:xfrm>
          <a:off x="804590" y="2555970"/>
          <a:ext cx="1571311" cy="1105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New market entry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50" i="1" kern="1200" dirty="0" smtClean="0"/>
            <a:t>Compare markets to identify opportunities, risks, barriers and develop expansion strategies.</a:t>
          </a:r>
        </a:p>
      </dsp:txBody>
      <dsp:txXfrm>
        <a:off x="858569" y="2609949"/>
        <a:ext cx="1463353" cy="997807"/>
      </dsp:txXfrm>
    </dsp:sp>
    <dsp:sp modelId="{5A5B7DAC-AFB6-4FE8-8A77-C260DF856D63}">
      <dsp:nvSpPr>
        <dsp:cNvPr id="0" name=""/>
        <dsp:cNvSpPr/>
      </dsp:nvSpPr>
      <dsp:spPr>
        <a:xfrm>
          <a:off x="1512703" y="551857"/>
          <a:ext cx="4345259" cy="4345259"/>
        </a:xfrm>
        <a:custGeom>
          <a:avLst/>
          <a:gdLst/>
          <a:ahLst/>
          <a:cxnLst/>
          <a:rect l="0" t="0" r="0" b="0"/>
          <a:pathLst>
            <a:path>
              <a:moveTo>
                <a:pt x="7144" y="1996573"/>
              </a:moveTo>
              <a:arcTo wR="2172629" hR="2172629" stAng="11078879" swAng="11788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273032-3303-41D1-837D-D5F239A4256B}">
      <dsp:nvSpPr>
        <dsp:cNvPr id="0" name=""/>
        <dsp:cNvSpPr/>
      </dsp:nvSpPr>
      <dsp:spPr>
        <a:xfrm>
          <a:off x="1224132" y="717898"/>
          <a:ext cx="1571311" cy="1105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/>
            <a:t>New engagement models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50" i="1" kern="1200" dirty="0" smtClean="0"/>
            <a:t>Analyse learning methods and opinions of students, faculty, professionals.</a:t>
          </a:r>
        </a:p>
      </dsp:txBody>
      <dsp:txXfrm>
        <a:off x="1278111" y="771877"/>
        <a:ext cx="1463353" cy="997807"/>
      </dsp:txXfrm>
    </dsp:sp>
    <dsp:sp modelId="{2941F52C-96C9-421B-98FB-BD2A859960FC}">
      <dsp:nvSpPr>
        <dsp:cNvPr id="0" name=""/>
        <dsp:cNvSpPr/>
      </dsp:nvSpPr>
      <dsp:spPr>
        <a:xfrm>
          <a:off x="1388965" y="508984"/>
          <a:ext cx="4345259" cy="4345259"/>
        </a:xfrm>
        <a:custGeom>
          <a:avLst/>
          <a:gdLst/>
          <a:ahLst/>
          <a:cxnLst/>
          <a:rect l="0" t="0" r="0" b="0"/>
          <a:pathLst>
            <a:path>
              <a:moveTo>
                <a:pt x="1245857" y="207582"/>
              </a:moveTo>
              <a:arcTo wR="2172629" hR="2172629" stAng="14685006" swAng="48406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EEA9-DA5E-4D71-9BAA-646DE63FC9EC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1C1E4-0359-46E5-B810-974BE530F4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916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C9F57-8FB9-432D-8177-A8E1F7C10CFD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45C00-4177-4407-AE72-E15C204487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897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6200" y="8688295"/>
            <a:ext cx="2971800" cy="45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482" tIns="47241" rIns="94482" bIns="47241" anchor="b"/>
          <a:lstStyle/>
          <a:p>
            <a:pPr algn="r" defTabSz="944563"/>
            <a:fld id="{CA9E020D-2387-4B73-B164-84C4F21C8B4E}" type="slidenum">
              <a:rPr lang="en-GB" sz="1200"/>
              <a:pPr algn="r" defTabSz="944563"/>
              <a:t>2</a:t>
            </a:fld>
            <a:endParaRPr lang="en-GB" sz="1200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21854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7DD1D-54FE-40A3-845E-35AA3EF78F6C}" type="slidenum">
              <a:rPr lang="en-GB" smtClean="0">
                <a:solidFill>
                  <a:srgbClr val="EEECE1"/>
                </a:solidFill>
              </a:rPr>
              <a:pPr/>
              <a:t>31</a:t>
            </a:fld>
            <a:endParaRPr lang="en-GB" smtClean="0">
              <a:solidFill>
                <a:srgbClr val="EEECE1"/>
              </a:solidFill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9350" cy="3721100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4050"/>
          </a:xfrm>
          <a:noFill/>
          <a:ln/>
        </p:spPr>
        <p:txBody>
          <a:bodyPr/>
          <a:lstStyle/>
          <a:p>
            <a:endParaRPr lang="en-GB" sz="100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095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6200" y="8688295"/>
            <a:ext cx="2971800" cy="45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482" tIns="47241" rIns="94482" bIns="47241" anchor="b"/>
          <a:lstStyle/>
          <a:p>
            <a:pPr algn="r" defTabSz="944563"/>
            <a:fld id="{CA9E020D-2387-4B73-B164-84C4F21C8B4E}" type="slidenum">
              <a:rPr lang="en-GB" sz="1200"/>
              <a:pPr algn="r" defTabSz="944563"/>
              <a:t>33</a:t>
            </a:fld>
            <a:endParaRPr lang="en-GB" sz="1200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58731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algn="l"/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ACE84-E7E7-4036-8336-E0E8B1DF1C60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14283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5C00-4177-4407-AE72-E15C2044873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9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6200" y="8688295"/>
            <a:ext cx="2971800" cy="45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482" tIns="47241" rIns="94482" bIns="47241" anchor="b"/>
          <a:lstStyle/>
          <a:p>
            <a:pPr algn="r" defTabSz="944563"/>
            <a:fld id="{CA9E020D-2387-4B73-B164-84C4F21C8B4E}" type="slidenum">
              <a:rPr lang="en-GB" sz="1200"/>
              <a:pPr algn="r" defTabSz="944563"/>
              <a:t>3</a:t>
            </a:fld>
            <a:endParaRPr lang="en-GB" sz="1200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94986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5C00-4177-4407-AE72-E15C204487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658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5C00-4177-4407-AE72-E15C204487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76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6200" y="8688295"/>
            <a:ext cx="2971800" cy="45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482" tIns="47241" rIns="94482" bIns="47241" anchor="b"/>
          <a:lstStyle/>
          <a:p>
            <a:pPr algn="r" defTabSz="944563"/>
            <a:fld id="{CA9E020D-2387-4B73-B164-84C4F21C8B4E}" type="slidenum">
              <a:rPr lang="en-GB" sz="1200"/>
              <a:pPr algn="r" defTabSz="944563"/>
              <a:t>6</a:t>
            </a:fld>
            <a:endParaRPr lang="en-GB" sz="1200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9942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6200" y="8688295"/>
            <a:ext cx="2971800" cy="45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482" tIns="47241" rIns="94482" bIns="47241" anchor="b"/>
          <a:lstStyle/>
          <a:p>
            <a:pPr algn="r" defTabSz="944563"/>
            <a:fld id="{CA9E020D-2387-4B73-B164-84C4F21C8B4E}" type="slidenum">
              <a:rPr lang="en-GB" sz="1200"/>
              <a:pPr algn="r" defTabSz="944563"/>
              <a:t>9</a:t>
            </a:fld>
            <a:endParaRPr lang="en-GB" sz="1200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62656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5C00-4177-4407-AE72-E15C2044873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71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dirty="0" smtClean="0"/>
              <a:t>A different perspective to inform and add value to empirical research. It should complement forecast research, not replace it.</a:t>
            </a:r>
          </a:p>
          <a:p>
            <a:pPr marL="0" indent="0">
              <a:buFont typeface="Arial" pitchFamily="34" charset="0"/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0469BA-3874-461B-BD4A-BFC875BC7BD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876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93FCC4-AF20-43C2-B214-60FC2967118D}" type="slidenum">
              <a:rPr lang="en-GB" smtClean="0">
                <a:solidFill>
                  <a:srgbClr val="EEECE1"/>
                </a:solidFill>
              </a:rPr>
              <a:pPr/>
              <a:t>30</a:t>
            </a:fld>
            <a:endParaRPr lang="en-GB" smtClean="0">
              <a:solidFill>
                <a:srgbClr val="EEECE1"/>
              </a:solidFill>
            </a:endParaRPr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9350" cy="3721100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4050"/>
          </a:xfrm>
          <a:noFill/>
          <a:ln/>
        </p:spPr>
        <p:txBody>
          <a:bodyPr/>
          <a:lstStyle/>
          <a:p>
            <a:endParaRPr lang="en-GB" sz="100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59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1499616" y="2240280"/>
            <a:ext cx="7059168" cy="521208"/>
          </a:xfrm>
          <a:prstGeom prst="rect">
            <a:avLst/>
          </a:prstGeom>
        </p:spPr>
        <p:txBody>
          <a:bodyPr lIns="0" anchor="t" anchorCtr="0"/>
          <a:lstStyle>
            <a:lvl1pPr algn="l">
              <a:lnSpc>
                <a:spcPts val="2300"/>
              </a:lnSpc>
              <a:defRPr sz="21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6868" name="Rectangle 1028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99616" y="2825496"/>
            <a:ext cx="7059168" cy="512064"/>
          </a:xfrm>
        </p:spPr>
        <p:txBody>
          <a:bodyPr lIns="0" rIns="0" anchor="t" anchorCtr="0"/>
          <a:lstStyle>
            <a:lvl1pPr marL="0" indent="0" algn="l">
              <a:lnSpc>
                <a:spcPts val="2300"/>
              </a:lnSpc>
              <a:buFont typeface="Symbol" pitchFamily="18" charset="2"/>
              <a:buNone/>
              <a:defRPr kumimoji="0" lang="en-GB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</a:pPr>
            <a:r>
              <a:rPr lang="en-US" dirty="0" smtClean="0"/>
              <a:t>Click to add subtitle</a:t>
            </a:r>
            <a:endParaRPr lang="en-GB" dirty="0"/>
          </a:p>
        </p:txBody>
      </p:sp>
      <p:pic>
        <p:nvPicPr>
          <p:cNvPr id="6" name="Picture 5" descr="eHorRgb-forPPT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45920"/>
            <a:ext cx="2571750" cy="3872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276475"/>
            <a:ext cx="1440655" cy="19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490663" y="3392424"/>
            <a:ext cx="7058056" cy="257176"/>
          </a:xfrm>
        </p:spPr>
        <p:txBody>
          <a:bodyPr numCol="1">
            <a:noAutofit/>
          </a:bodyPr>
          <a:lstStyle>
            <a:lvl1pPr marL="0" indent="0">
              <a:buNone/>
              <a:defRPr kumimoji="0" lang="en-US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24780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9"/>
          <p:cNvSpPr>
            <a:spLocks noGrp="1"/>
          </p:cNvSpPr>
          <p:nvPr>
            <p:ph sz="quarter" idx="11"/>
          </p:nvPr>
        </p:nvSpPr>
        <p:spPr>
          <a:xfrm>
            <a:off x="6062472" y="1243584"/>
            <a:ext cx="24780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9"/>
          <p:cNvSpPr>
            <a:spLocks noGrp="1"/>
          </p:cNvSpPr>
          <p:nvPr>
            <p:ph sz="quarter" idx="12"/>
          </p:nvPr>
        </p:nvSpPr>
        <p:spPr>
          <a:xfrm>
            <a:off x="3328416" y="1243584"/>
            <a:ext cx="24780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ubtitle 4"/>
          <p:cNvSpPr>
            <a:spLocks noGrp="1"/>
          </p:cNvSpPr>
          <p:nvPr>
            <p:ph type="subTitle" idx="14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Block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627632"/>
            <a:ext cx="2478024" cy="4361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2478024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1" i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9"/>
          <p:cNvSpPr>
            <a:spLocks noGrp="1"/>
          </p:cNvSpPr>
          <p:nvPr>
            <p:ph sz="quarter" idx="11"/>
          </p:nvPr>
        </p:nvSpPr>
        <p:spPr>
          <a:xfrm>
            <a:off x="6062472" y="1627632"/>
            <a:ext cx="2478024" cy="4361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2"/>
          </p:nvPr>
        </p:nvSpPr>
        <p:spPr>
          <a:xfrm>
            <a:off x="6062472" y="1243584"/>
            <a:ext cx="2478024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1" i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3"/>
          </p:nvPr>
        </p:nvSpPr>
        <p:spPr>
          <a:xfrm>
            <a:off x="3328416" y="1627632"/>
            <a:ext cx="2478024" cy="4361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4"/>
          </p:nvPr>
        </p:nvSpPr>
        <p:spPr>
          <a:xfrm>
            <a:off x="3328416" y="1243584"/>
            <a:ext cx="2478024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1" i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Column 1/3 Column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52212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6062472" y="1243584"/>
            <a:ext cx="24780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Column 1/3 Column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24780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3328416" y="1243584"/>
            <a:ext cx="52212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olumn, Split Column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5852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3"/>
          </p:nvPr>
        </p:nvSpPr>
        <p:spPr>
          <a:xfrm>
            <a:off x="4700016" y="3739896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4"/>
          </p:nvPr>
        </p:nvSpPr>
        <p:spPr>
          <a:xfrm>
            <a:off x="4700016" y="1243584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olumn, Split Column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47000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3"/>
          </p:nvPr>
        </p:nvSpPr>
        <p:spPr>
          <a:xfrm>
            <a:off x="585216" y="3739896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4"/>
          </p:nvPr>
        </p:nvSpPr>
        <p:spPr>
          <a:xfrm>
            <a:off x="585216" y="1243584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Column, Split Column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585216" y="1243584"/>
            <a:ext cx="24780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3"/>
          </p:nvPr>
        </p:nvSpPr>
        <p:spPr>
          <a:xfrm>
            <a:off x="3328416" y="3739896"/>
            <a:ext cx="5221224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4"/>
          </p:nvPr>
        </p:nvSpPr>
        <p:spPr>
          <a:xfrm>
            <a:off x="3328416" y="1243584"/>
            <a:ext cx="5221224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Column, Split Column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6062472" y="1243584"/>
            <a:ext cx="24780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3"/>
          </p:nvPr>
        </p:nvSpPr>
        <p:spPr>
          <a:xfrm>
            <a:off x="585216" y="3739896"/>
            <a:ext cx="5221224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4"/>
          </p:nvPr>
        </p:nvSpPr>
        <p:spPr>
          <a:xfrm>
            <a:off x="585216" y="1243584"/>
            <a:ext cx="5221224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al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585216" y="1243584"/>
            <a:ext cx="79735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3"/>
          </p:nvPr>
        </p:nvSpPr>
        <p:spPr>
          <a:xfrm>
            <a:off x="585216" y="3739896"/>
            <a:ext cx="79735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4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Half, Two Quarters (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585216" y="3739896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3"/>
          </p:nvPr>
        </p:nvSpPr>
        <p:spPr>
          <a:xfrm>
            <a:off x="4700016" y="3739896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4"/>
          </p:nvPr>
        </p:nvSpPr>
        <p:spPr>
          <a:xfrm>
            <a:off x="585216" y="1243584"/>
            <a:ext cx="79735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o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4"/>
          <p:cNvSpPr>
            <a:spLocks noGrp="1"/>
          </p:cNvSpPr>
          <p:nvPr>
            <p:ph type="subTitle" idx="11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2" name="Content Placeholder 8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5888736" cy="4745736"/>
          </a:xfrm>
        </p:spPr>
        <p:txBody>
          <a:bodyPr/>
          <a:lstStyle>
            <a:lvl1pPr marL="9144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400"/>
            </a:lvl1pPr>
            <a:lvl2pPr marL="27432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lvl2pPr>
            <a:lvl3pPr marL="45720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lvl3pPr>
            <a:lvl4pPr marL="64008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lvl4pPr>
            <a:lvl5pPr marL="82296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lvl5pPr>
          </a:lstStyle>
          <a:p>
            <a:pPr marL="91440" marR="0" lvl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Click to edit Master text styles</a:t>
            </a:r>
          </a:p>
          <a:p>
            <a:pPr marL="91440" marR="0" lvl="1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Second level</a:t>
            </a:r>
          </a:p>
          <a:p>
            <a:pPr marL="91440" marR="0" lvl="2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Third level</a:t>
            </a:r>
          </a:p>
          <a:p>
            <a:pPr marL="91440" marR="0" lvl="3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Fourth level</a:t>
            </a:r>
          </a:p>
          <a:p>
            <a:pPr marL="91440" marR="0" lvl="4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Fifth level</a:t>
            </a: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642340" y="1243004"/>
            <a:ext cx="1915888" cy="474663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lIns="27432" tIns="27432" rIns="27432" bIns="27432" rtlCol="0" anchor="t" anchorCtr="0">
            <a:noAutofit/>
          </a:bodyPr>
          <a:lstStyle/>
          <a:p>
            <a:pPr marL="0" eaLnBrk="0" hangingPunc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110000"/>
              <a:buFont typeface="Symbol" pitchFamily="18" charset="2"/>
              <a:buNone/>
              <a:defRPr/>
            </a:pPr>
            <a:r>
              <a:rPr lang="en-GB" sz="900" b="0" i="0" kern="0" cap="none" baseline="0" dirty="0" smtClean="0">
                <a:solidFill>
                  <a:schemeClr val="tx2"/>
                </a:solidFill>
                <a:latin typeface="+mj-lt"/>
                <a:cs typeface="Arial" charset="0"/>
              </a:rPr>
              <a:t>Disclaimer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defRPr/>
            </a:pPr>
            <a:r>
              <a:rPr lang="en-US" sz="900" b="0" i="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Much of the information in this briefing is of a statistical nature and, while every attempt has been made to ensure accuracy and reliability, Euromonitor International cannot be held responsible for omissions or errors.</a:t>
            </a:r>
          </a:p>
          <a:p>
            <a:pPr marL="0" lvl="1" indent="10058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defRPr/>
            </a:pPr>
            <a:r>
              <a:rPr lang="en-US" sz="900" b="0" i="0" kern="12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Figures in tables and analyses are calculated from unrounded data and may not sum. Analyses found in the briefings may not totally reflect the companies’ opinions, reader discretion is advised.</a:t>
            </a:r>
          </a:p>
          <a:p>
            <a:pPr marL="0" lvl="1" indent="10058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defRPr/>
            </a:pPr>
            <a:endParaRPr lang="en-GB" sz="900" b="0" i="0" kern="1200" baseline="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 marL="0" lvl="1" indent="10058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defRPr/>
            </a:pPr>
            <a:endParaRPr lang="en-GB" sz="900" b="0" i="0" kern="1200" baseline="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 marL="72000" lvl="1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000"/>
              <a:buFont typeface="Arial" panose="020B0604020202020204" pitchFamily="34" charset="0"/>
              <a:buNone/>
              <a:defRPr/>
            </a:pPr>
            <a:r>
              <a:rPr lang="en-GB" sz="900" b="1" i="1" kern="120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rPr>
              <a:t>The PAs will add the report </a:t>
            </a:r>
            <a:br>
              <a:rPr lang="en-GB" sz="900" b="1" i="1" kern="120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rPr>
            </a:br>
            <a:r>
              <a:rPr lang="en-GB" sz="900" b="1" i="1" kern="120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rPr>
              <a:t>abstract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Half, Two Quarters (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585216" y="1243584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3"/>
          </p:nvPr>
        </p:nvSpPr>
        <p:spPr>
          <a:xfrm>
            <a:off x="4700016" y="1243584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4"/>
          </p:nvPr>
        </p:nvSpPr>
        <p:spPr>
          <a:xfrm>
            <a:off x="585216" y="3739896"/>
            <a:ext cx="79735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ded: One Half, Two Quarters (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5216" y="3739896"/>
            <a:ext cx="3858768" cy="2249424"/>
          </a:xfrm>
          <a:solidFill>
            <a:schemeClr val="tx1">
              <a:lumMod val="20000"/>
              <a:lumOff val="80000"/>
            </a:schemeClr>
          </a:solidFill>
        </p:spPr>
        <p:txBody>
          <a:bodyPr vert="horz" lIns="27432" tIns="27432" rIns="27432" bIns="27432" spcCol="274320" rtlCol="0">
            <a:noAutofit/>
          </a:bodyPr>
          <a:lstStyle>
            <a:lvl1pPr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3538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00016" y="3739896"/>
            <a:ext cx="3858768" cy="2249424"/>
          </a:xfrm>
          <a:solidFill>
            <a:schemeClr val="tx1">
              <a:lumMod val="20000"/>
              <a:lumOff val="80000"/>
            </a:schemeClr>
          </a:solidFill>
        </p:spPr>
        <p:txBody>
          <a:bodyPr vert="horz" lIns="27432" tIns="27432" rIns="27432" bIns="27432" spcCol="274320" rtlCol="0">
            <a:noAutofit/>
          </a:bodyPr>
          <a:lstStyle>
            <a:lvl1pPr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3538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1"/>
          </p:nvPr>
        </p:nvSpPr>
        <p:spPr>
          <a:xfrm>
            <a:off x="585216" y="1243584"/>
            <a:ext cx="7973568" cy="2249424"/>
          </a:xfrm>
        </p:spPr>
        <p:txBody>
          <a:bodyPr vert="horz" lIns="0" tIns="0" rIns="0" bIns="0" spcCol="274320" rtlCol="0">
            <a:noAutofit/>
          </a:bodyPr>
          <a:lstStyle>
            <a:lvl1pPr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3538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lang="en-US" sz="130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4700016" y="3739896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3"/>
          </p:nvPr>
        </p:nvSpPr>
        <p:spPr>
          <a:xfrm>
            <a:off x="585216" y="3739896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4"/>
          </p:nvPr>
        </p:nvSpPr>
        <p:spPr>
          <a:xfrm>
            <a:off x="585216" y="1243584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5"/>
          </p:nvPr>
        </p:nvSpPr>
        <p:spPr>
          <a:xfrm>
            <a:off x="4700016" y="1243584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ubtitle 4"/>
          <p:cNvSpPr>
            <a:spLocks noGrp="1"/>
          </p:cNvSpPr>
          <p:nvPr>
            <p:ph type="subTitle" idx="16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Quarters with Block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8"/>
          <p:cNvSpPr>
            <a:spLocks noGrp="1"/>
          </p:cNvSpPr>
          <p:nvPr>
            <p:ph sz="quarter" idx="12"/>
          </p:nvPr>
        </p:nvSpPr>
        <p:spPr>
          <a:xfrm>
            <a:off x="4700016" y="4123944"/>
            <a:ext cx="3858768" cy="18653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Content Placeholder 8"/>
          <p:cNvSpPr>
            <a:spLocks noGrp="1"/>
          </p:cNvSpPr>
          <p:nvPr>
            <p:ph sz="quarter" idx="13"/>
          </p:nvPr>
        </p:nvSpPr>
        <p:spPr>
          <a:xfrm>
            <a:off x="585216" y="4123944"/>
            <a:ext cx="3858768" cy="18653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8"/>
          <p:cNvSpPr>
            <a:spLocks noGrp="1"/>
          </p:cNvSpPr>
          <p:nvPr>
            <p:ph sz="quarter" idx="14"/>
          </p:nvPr>
        </p:nvSpPr>
        <p:spPr>
          <a:xfrm>
            <a:off x="585216" y="1627632"/>
            <a:ext cx="3858768" cy="18653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Content Placeholder 8"/>
          <p:cNvSpPr>
            <a:spLocks noGrp="1"/>
          </p:cNvSpPr>
          <p:nvPr>
            <p:ph sz="quarter" idx="15"/>
          </p:nvPr>
        </p:nvSpPr>
        <p:spPr>
          <a:xfrm>
            <a:off x="4700016" y="1627632"/>
            <a:ext cx="3858768" cy="18653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3858768" cy="384048"/>
          </a:xfrm>
          <a:noFill/>
        </p:spPr>
        <p:txBody>
          <a:bodyPr vert="horz" lIns="0" tIns="0" rIns="0" bIns="0" spcCol="274320" rtlCol="0" anchor="t" anchorCtr="0">
            <a:noAutofit/>
          </a:bodyPr>
          <a:lstStyle>
            <a:lvl1pPr marL="0" indent="0">
              <a:buNone/>
              <a:defRPr lang="en-US" sz="1300" b="1" i="0" kern="0" baseline="0" dirty="0" smtClean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6"/>
          </p:nvPr>
        </p:nvSpPr>
        <p:spPr>
          <a:xfrm>
            <a:off x="4700016" y="1243584"/>
            <a:ext cx="3858768" cy="384048"/>
          </a:xfrm>
          <a:noFill/>
        </p:spPr>
        <p:txBody>
          <a:bodyPr vert="horz" lIns="0" tIns="0" rIns="0" bIns="0" spcCol="274320" rtlCol="0" anchor="t" anchorCtr="0">
            <a:noAutofit/>
          </a:bodyPr>
          <a:lstStyle>
            <a:lvl1pPr marL="0" indent="0">
              <a:buNone/>
              <a:defRPr lang="en-US" sz="1300" b="1" i="0" kern="0" baseline="0" dirty="0" smtClean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7"/>
          </p:nvPr>
        </p:nvSpPr>
        <p:spPr>
          <a:xfrm>
            <a:off x="585216" y="3739896"/>
            <a:ext cx="3858768" cy="384048"/>
          </a:xfrm>
          <a:noFill/>
        </p:spPr>
        <p:txBody>
          <a:bodyPr vert="horz" lIns="0" tIns="0" rIns="0" bIns="0" spcCol="274320" rtlCol="0" anchor="t" anchorCtr="0">
            <a:noAutofit/>
          </a:bodyPr>
          <a:lstStyle>
            <a:lvl1pPr marL="0" indent="0">
              <a:buNone/>
              <a:defRPr lang="en-US" sz="1300" b="1" i="0" kern="0" baseline="0" dirty="0" smtClean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8"/>
          </p:nvPr>
        </p:nvSpPr>
        <p:spPr>
          <a:xfrm>
            <a:off x="4700016" y="3739896"/>
            <a:ext cx="3858768" cy="384048"/>
          </a:xfrm>
          <a:noFill/>
        </p:spPr>
        <p:txBody>
          <a:bodyPr vert="horz" lIns="0" tIns="0" rIns="0" bIns="0" spcCol="274320" rtlCol="0" anchor="t" anchorCtr="0">
            <a:noAutofit/>
          </a:bodyPr>
          <a:lstStyle>
            <a:lvl1pPr marL="0" indent="0">
              <a:buNone/>
              <a:defRPr lang="en-US" sz="1300" b="1" i="0" kern="0" baseline="0" dirty="0" smtClean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13" name="Subtitle 4"/>
          <p:cNvSpPr>
            <a:spLocks noGrp="1"/>
          </p:cNvSpPr>
          <p:nvPr>
            <p:ph type="subTitle" idx="19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Half, Three Half-Columns (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585216" y="1243584"/>
            <a:ext cx="79735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9"/>
          <p:cNvSpPr>
            <a:spLocks noGrp="1"/>
          </p:cNvSpPr>
          <p:nvPr>
            <p:ph sz="quarter" idx="13"/>
          </p:nvPr>
        </p:nvSpPr>
        <p:spPr>
          <a:xfrm>
            <a:off x="585216" y="3739896"/>
            <a:ext cx="2478024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9"/>
          <p:cNvSpPr>
            <a:spLocks noGrp="1"/>
          </p:cNvSpPr>
          <p:nvPr>
            <p:ph sz="quarter" idx="11"/>
          </p:nvPr>
        </p:nvSpPr>
        <p:spPr>
          <a:xfrm>
            <a:off x="6062472" y="3739896"/>
            <a:ext cx="2478024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Content Placeholder 9"/>
          <p:cNvSpPr>
            <a:spLocks noGrp="1"/>
          </p:cNvSpPr>
          <p:nvPr>
            <p:ph sz="quarter" idx="14"/>
          </p:nvPr>
        </p:nvSpPr>
        <p:spPr>
          <a:xfrm>
            <a:off x="3328416" y="3739896"/>
            <a:ext cx="2478024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8"/>
          <p:cNvSpPr>
            <a:spLocks noGrp="1"/>
          </p:cNvSpPr>
          <p:nvPr>
            <p:ph sz="quarter" idx="19"/>
          </p:nvPr>
        </p:nvSpPr>
        <p:spPr>
          <a:xfrm>
            <a:off x="2578608" y="1819656"/>
            <a:ext cx="1901952" cy="16733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20" hasCustomPrompt="1"/>
          </p:nvPr>
        </p:nvSpPr>
        <p:spPr>
          <a:xfrm>
            <a:off x="2578608" y="1435608"/>
            <a:ext cx="1901952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baseline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Main Title</a:t>
            </a:r>
          </a:p>
        </p:txBody>
      </p:sp>
      <p:sp>
        <p:nvSpPr>
          <p:cNvPr id="17" name="Content Placeholder 8"/>
          <p:cNvSpPr>
            <a:spLocks noGrp="1"/>
          </p:cNvSpPr>
          <p:nvPr>
            <p:ph sz="quarter" idx="21"/>
          </p:nvPr>
        </p:nvSpPr>
        <p:spPr>
          <a:xfrm>
            <a:off x="585216" y="1819656"/>
            <a:ext cx="1901952" cy="16733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585216" y="1435608"/>
            <a:ext cx="1901952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baseline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Main Title</a:t>
            </a:r>
          </a:p>
        </p:txBody>
      </p:sp>
      <p:sp>
        <p:nvSpPr>
          <p:cNvPr id="19" name="Content Placeholder 8"/>
          <p:cNvSpPr>
            <a:spLocks noGrp="1"/>
          </p:cNvSpPr>
          <p:nvPr>
            <p:ph sz="quarter" idx="23"/>
          </p:nvPr>
        </p:nvSpPr>
        <p:spPr>
          <a:xfrm>
            <a:off x="6665976" y="1819656"/>
            <a:ext cx="1901952" cy="16733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6665976" y="1435608"/>
            <a:ext cx="1901952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baseline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Main Title</a:t>
            </a:r>
          </a:p>
        </p:txBody>
      </p:sp>
      <p:sp>
        <p:nvSpPr>
          <p:cNvPr id="21" name="Content Placeholder 8"/>
          <p:cNvSpPr>
            <a:spLocks noGrp="1"/>
          </p:cNvSpPr>
          <p:nvPr>
            <p:ph sz="quarter" idx="25"/>
          </p:nvPr>
        </p:nvSpPr>
        <p:spPr>
          <a:xfrm>
            <a:off x="4700016" y="1819656"/>
            <a:ext cx="1901952" cy="16733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26" hasCustomPrompt="1"/>
          </p:nvPr>
        </p:nvSpPr>
        <p:spPr>
          <a:xfrm>
            <a:off x="4700016" y="1435608"/>
            <a:ext cx="1901952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baseline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Main Title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585215" y="1243583"/>
            <a:ext cx="3858768" cy="1384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/>
            <a:r>
              <a:rPr lang="en-US" sz="900" b="1" cap="all" baseline="0" dirty="0" smtClean="0">
                <a:solidFill>
                  <a:schemeClr val="accent1"/>
                </a:solidFill>
                <a:latin typeface="+mj-lt"/>
              </a:rPr>
              <a:t>Strengths</a:t>
            </a:r>
            <a:endParaRPr lang="en-US" sz="900" b="1" cap="all" baseline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 userDrawn="1"/>
        </p:nvSpPr>
        <p:spPr>
          <a:xfrm>
            <a:off x="585215" y="3739895"/>
            <a:ext cx="3858768" cy="1384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/>
            <a:r>
              <a:rPr lang="en-US" sz="900" b="1" cap="all" baseline="0" dirty="0" smtClean="0">
                <a:solidFill>
                  <a:schemeClr val="accent1"/>
                </a:solidFill>
                <a:latin typeface="+mj-lt"/>
              </a:rPr>
              <a:t>Opportunities</a:t>
            </a:r>
            <a:endParaRPr lang="en-US" sz="900" b="1" cap="all" baseline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 userDrawn="1"/>
        </p:nvSpPr>
        <p:spPr>
          <a:xfrm>
            <a:off x="4700015" y="1243583"/>
            <a:ext cx="3858768" cy="1384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/>
            <a:r>
              <a:rPr lang="en-US" sz="900" b="1" cap="all" baseline="0" dirty="0" smtClean="0">
                <a:solidFill>
                  <a:schemeClr val="accent2"/>
                </a:solidFill>
                <a:latin typeface="+mj-lt"/>
              </a:rPr>
              <a:t>Weaknesses</a:t>
            </a:r>
            <a:endParaRPr lang="en-US" sz="900" b="1" cap="all" baseline="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4700015" y="3739895"/>
            <a:ext cx="3858768" cy="1384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/>
            <a:r>
              <a:rPr lang="en-US" sz="900" b="1" cap="all" baseline="0" dirty="0" smtClean="0">
                <a:solidFill>
                  <a:schemeClr val="accent2"/>
                </a:solidFill>
                <a:latin typeface="+mj-lt"/>
              </a:rPr>
              <a:t>Threats</a:t>
            </a:r>
            <a:endParaRPr lang="en-US" sz="900" b="1" cap="all" baseline="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5" name="Content Placeholder 8"/>
          <p:cNvSpPr>
            <a:spLocks noGrp="1"/>
          </p:cNvSpPr>
          <p:nvPr>
            <p:ph sz="quarter" idx="27"/>
          </p:nvPr>
        </p:nvSpPr>
        <p:spPr>
          <a:xfrm>
            <a:off x="2578608" y="4315968"/>
            <a:ext cx="1901952" cy="16733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2578608" y="3931920"/>
            <a:ext cx="1901952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baseline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Main Title</a:t>
            </a:r>
          </a:p>
        </p:txBody>
      </p:sp>
      <p:sp>
        <p:nvSpPr>
          <p:cNvPr id="37" name="Content Placeholder 8"/>
          <p:cNvSpPr>
            <a:spLocks noGrp="1"/>
          </p:cNvSpPr>
          <p:nvPr>
            <p:ph sz="quarter" idx="29"/>
          </p:nvPr>
        </p:nvSpPr>
        <p:spPr>
          <a:xfrm>
            <a:off x="585216" y="4315968"/>
            <a:ext cx="1901952" cy="16733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idx="30" hasCustomPrompt="1"/>
          </p:nvPr>
        </p:nvSpPr>
        <p:spPr>
          <a:xfrm>
            <a:off x="585216" y="3931920"/>
            <a:ext cx="1901952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baseline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Main Title</a:t>
            </a:r>
          </a:p>
        </p:txBody>
      </p:sp>
      <p:sp>
        <p:nvSpPr>
          <p:cNvPr id="39" name="Content Placeholder 8"/>
          <p:cNvSpPr>
            <a:spLocks noGrp="1"/>
          </p:cNvSpPr>
          <p:nvPr>
            <p:ph sz="quarter" idx="31"/>
          </p:nvPr>
        </p:nvSpPr>
        <p:spPr>
          <a:xfrm>
            <a:off x="6665976" y="4315968"/>
            <a:ext cx="1901952" cy="16733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idx="32" hasCustomPrompt="1"/>
          </p:nvPr>
        </p:nvSpPr>
        <p:spPr>
          <a:xfrm>
            <a:off x="6665976" y="3931920"/>
            <a:ext cx="1901952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baseline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Main Title</a:t>
            </a:r>
          </a:p>
        </p:txBody>
      </p:sp>
      <p:sp>
        <p:nvSpPr>
          <p:cNvPr id="41" name="Content Placeholder 8"/>
          <p:cNvSpPr>
            <a:spLocks noGrp="1"/>
          </p:cNvSpPr>
          <p:nvPr>
            <p:ph sz="quarter" idx="33"/>
          </p:nvPr>
        </p:nvSpPr>
        <p:spPr>
          <a:xfrm>
            <a:off x="4700016" y="4315968"/>
            <a:ext cx="1901952" cy="16733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idx="34" hasCustomPrompt="1"/>
          </p:nvPr>
        </p:nvSpPr>
        <p:spPr>
          <a:xfrm>
            <a:off x="4700016" y="3931920"/>
            <a:ext cx="1901952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baseline="0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Main Title</a:t>
            </a:r>
          </a:p>
        </p:txBody>
      </p:sp>
      <p:sp>
        <p:nvSpPr>
          <p:cNvPr id="28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nners and Loser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4571144" y="1245108"/>
            <a:ext cx="519016" cy="2267712"/>
            <a:chOff x="2938562" y="1247013"/>
            <a:chExt cx="519016" cy="2267712"/>
          </a:xfrm>
        </p:grpSpPr>
        <p:sp>
          <p:nvSpPr>
            <p:cNvPr id="13" name="AutoShape 6"/>
            <p:cNvSpPr>
              <a:spLocks noChangeAspect="1" noChangeArrowheads="1"/>
            </p:cNvSpPr>
            <p:nvPr userDrawn="1"/>
          </p:nvSpPr>
          <p:spPr bwMode="auto">
            <a:xfrm rot="16200000">
              <a:off x="2064595" y="2121742"/>
              <a:ext cx="2266950" cy="519016"/>
            </a:xfrm>
            <a:custGeom>
              <a:avLst/>
              <a:gdLst>
                <a:gd name="T0" fmla="*/ 594122 w 21600"/>
                <a:gd name="T1" fmla="*/ 0 h 21600"/>
                <a:gd name="T2" fmla="*/ 0 w 21600"/>
                <a:gd name="T3" fmla="*/ 323850 h 21600"/>
                <a:gd name="T4" fmla="*/ 594122 w 21600"/>
                <a:gd name="T5" fmla="*/ 647700 h 21600"/>
                <a:gd name="T6" fmla="*/ 792163 w 21600"/>
                <a:gd name="T7" fmla="*/ 32385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28575" algn="ctr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GB" dirty="0"/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16200000">
              <a:off x="2064213" y="2311619"/>
              <a:ext cx="2267712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900" b="0" cap="all" spc="200" baseline="0" dirty="0" smtClean="0">
                  <a:solidFill>
                    <a:schemeClr val="bg2"/>
                  </a:solidFill>
                  <a:latin typeface="+mj-lt"/>
                </a:rPr>
                <a:t>Winners</a:t>
              </a: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4569242" y="3743325"/>
            <a:ext cx="519016" cy="2250472"/>
            <a:chOff x="2938562" y="3743325"/>
            <a:chExt cx="519016" cy="2250472"/>
          </a:xfrm>
        </p:grpSpPr>
        <p:sp>
          <p:nvSpPr>
            <p:cNvPr id="23" name="AutoShape 6"/>
            <p:cNvSpPr>
              <a:spLocks noChangeAspect="1" noChangeArrowheads="1"/>
            </p:cNvSpPr>
            <p:nvPr userDrawn="1"/>
          </p:nvSpPr>
          <p:spPr bwMode="auto">
            <a:xfrm rot="5400000">
              <a:off x="2072834" y="4609053"/>
              <a:ext cx="2250472" cy="519016"/>
            </a:xfrm>
            <a:custGeom>
              <a:avLst/>
              <a:gdLst>
                <a:gd name="T0" fmla="*/ 594122 w 21600"/>
                <a:gd name="T1" fmla="*/ 0 h 21600"/>
                <a:gd name="T2" fmla="*/ 0 w 21600"/>
                <a:gd name="T3" fmla="*/ 323850 h 21600"/>
                <a:gd name="T4" fmla="*/ 594122 w 21600"/>
                <a:gd name="T5" fmla="*/ 647700 h 21600"/>
                <a:gd name="T6" fmla="*/ 792163 w 21600"/>
                <a:gd name="T7" fmla="*/ 32385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 w="28575" algn="ctr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GB" dirty="0">
                <a:solidFill>
                  <a:schemeClr val="accent2"/>
                </a:solidFill>
              </a:endParaRPr>
            </a:p>
          </p:txBody>
        </p:sp>
        <p:sp>
          <p:nvSpPr>
            <p:cNvPr id="24" name="TextBox 23"/>
            <p:cNvSpPr txBox="1"/>
            <p:nvPr userDrawn="1"/>
          </p:nvSpPr>
          <p:spPr>
            <a:xfrm rot="16200000">
              <a:off x="2075880" y="4799634"/>
              <a:ext cx="2249424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1">
              <a:spAutoFit/>
            </a:bodyPr>
            <a:lstStyle/>
            <a:p>
              <a:pPr algn="ctr"/>
              <a:r>
                <a:rPr lang="en-US" sz="900" b="0" cap="all" spc="200" baseline="0" dirty="0" smtClean="0">
                  <a:solidFill>
                    <a:schemeClr val="bg2"/>
                  </a:solidFill>
                  <a:latin typeface="+mj-lt"/>
                </a:rPr>
                <a:t>Losers</a:t>
              </a:r>
            </a:p>
          </p:txBody>
        </p:sp>
      </p:grp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5852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4700016" y="1243584"/>
            <a:ext cx="3858768" cy="384048"/>
          </a:xfrm>
          <a:noFill/>
        </p:spPr>
        <p:txBody>
          <a:bodyPr vert="horz" lIns="411480" tIns="0" rIns="0" bIns="0" spcCol="274320" rtlCol="0" anchor="ctr" anchorCtr="0">
            <a:noAutofit/>
          </a:bodyPr>
          <a:lstStyle>
            <a:lvl1pPr algn="l">
              <a:buNone/>
              <a:defRPr lang="en-US" sz="1300" b="1" i="0" kern="0" baseline="0" dirty="0">
                <a:solidFill>
                  <a:schemeClr val="accent1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</a:pPr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700016" y="3739896"/>
            <a:ext cx="3858768" cy="384048"/>
          </a:xfrm>
          <a:noFill/>
        </p:spPr>
        <p:txBody>
          <a:bodyPr vert="horz" lIns="411480" tIns="0" rIns="0" bIns="0" spcCol="274320" rtlCol="0" anchor="ctr" anchorCtr="0">
            <a:noAutofit/>
          </a:bodyPr>
          <a:lstStyle>
            <a:lvl1pPr algn="l">
              <a:buNone/>
              <a:defRPr lang="en-US" sz="1300" b="1" i="0" kern="0" baseline="0" dirty="0">
                <a:solidFill>
                  <a:schemeClr val="accent2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</a:pPr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4700016" y="1627632"/>
            <a:ext cx="3858768" cy="1865376"/>
          </a:xfrm>
        </p:spPr>
        <p:txBody>
          <a:bodyPr lIns="41148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4700016" y="4123944"/>
            <a:ext cx="3858768" cy="1865376"/>
          </a:xfrm>
        </p:spPr>
        <p:txBody>
          <a:bodyPr lIns="41148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ubtitle 4"/>
          <p:cNvSpPr>
            <a:spLocks noGrp="1"/>
          </p:cNvSpPr>
          <p:nvPr>
            <p:ph type="subTitle" idx="17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nners and Loser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3328416" y="1243584"/>
            <a:ext cx="5230368" cy="987552"/>
          </a:xfrm>
        </p:spPr>
        <p:txBody>
          <a:bodyPr lIns="18288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Analysis Highlight</a:t>
            </a:r>
          </a:p>
        </p:txBody>
      </p:sp>
      <p:sp>
        <p:nvSpPr>
          <p:cNvPr id="32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3328416" y="2514600"/>
            <a:ext cx="5230368" cy="987552"/>
          </a:xfrm>
        </p:spPr>
        <p:txBody>
          <a:bodyPr lIns="18288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Analysis Highlight</a:t>
            </a:r>
          </a:p>
        </p:txBody>
      </p:sp>
      <p:sp>
        <p:nvSpPr>
          <p:cNvPr id="34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3328416" y="3739896"/>
            <a:ext cx="5230368" cy="987552"/>
          </a:xfrm>
        </p:spPr>
        <p:txBody>
          <a:bodyPr lIns="18288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Analysis Highlight</a:t>
            </a:r>
          </a:p>
        </p:txBody>
      </p:sp>
      <p:sp>
        <p:nvSpPr>
          <p:cNvPr id="36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3328416" y="5001768"/>
            <a:ext cx="5230368" cy="987552"/>
          </a:xfrm>
        </p:spPr>
        <p:txBody>
          <a:bodyPr lIns="18288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Add Analysis Highlight</a:t>
            </a:r>
          </a:p>
        </p:txBody>
      </p:sp>
      <p:sp>
        <p:nvSpPr>
          <p:cNvPr id="20" name="Subtitle 4"/>
          <p:cNvSpPr>
            <a:spLocks noGrp="1"/>
          </p:cNvSpPr>
          <p:nvPr>
            <p:ph type="subTitle" idx="19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585216" y="1243584"/>
            <a:ext cx="2478024" cy="987552"/>
          </a:xfrm>
        </p:spPr>
        <p:txBody>
          <a:bodyPr rIns="182880" anchor="t" anchorCtr="0"/>
          <a:lstStyle>
            <a:lvl1pPr marL="0" indent="0" algn="r">
              <a:buNone/>
              <a:defRPr b="1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Add Highlight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585216" y="2514600"/>
            <a:ext cx="2478024" cy="987552"/>
          </a:xfrm>
        </p:spPr>
        <p:txBody>
          <a:bodyPr rIns="182880" anchor="t" anchorCtr="0"/>
          <a:lstStyle>
            <a:lvl1pPr marL="0" indent="0" algn="r">
              <a:buNone/>
              <a:defRPr b="1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Add Highlight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585216" y="3739896"/>
            <a:ext cx="2478024" cy="987552"/>
          </a:xfrm>
        </p:spPr>
        <p:txBody>
          <a:bodyPr rIns="182880" anchor="t" anchorCtr="0"/>
          <a:lstStyle>
            <a:lvl1pPr marL="0" indent="0" algn="r">
              <a:buNone/>
              <a:defRPr b="1" i="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Add Highlight</a:t>
            </a:r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585216" y="5001768"/>
            <a:ext cx="2478024" cy="987552"/>
          </a:xfrm>
        </p:spPr>
        <p:txBody>
          <a:bodyPr rIns="182880" anchor="t" anchorCtr="0"/>
          <a:lstStyle>
            <a:lvl1pPr marL="0" indent="0" algn="r">
              <a:buNone/>
              <a:defRPr b="1" i="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Add Highlight</a:t>
            </a:r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2938562" y="1247013"/>
            <a:ext cx="519016" cy="2267712"/>
            <a:chOff x="2938562" y="1247013"/>
            <a:chExt cx="519016" cy="2267712"/>
          </a:xfrm>
        </p:grpSpPr>
        <p:sp>
          <p:nvSpPr>
            <p:cNvPr id="27" name="AutoShape 6"/>
            <p:cNvSpPr>
              <a:spLocks noChangeAspect="1" noChangeArrowheads="1"/>
            </p:cNvSpPr>
            <p:nvPr userDrawn="1"/>
          </p:nvSpPr>
          <p:spPr bwMode="auto">
            <a:xfrm rot="16200000">
              <a:off x="2064595" y="2121742"/>
              <a:ext cx="2266950" cy="519016"/>
            </a:xfrm>
            <a:custGeom>
              <a:avLst/>
              <a:gdLst>
                <a:gd name="T0" fmla="*/ 594122 w 21600"/>
                <a:gd name="T1" fmla="*/ 0 h 21600"/>
                <a:gd name="T2" fmla="*/ 0 w 21600"/>
                <a:gd name="T3" fmla="*/ 323850 h 21600"/>
                <a:gd name="T4" fmla="*/ 594122 w 21600"/>
                <a:gd name="T5" fmla="*/ 647700 h 21600"/>
                <a:gd name="T6" fmla="*/ 792163 w 21600"/>
                <a:gd name="T7" fmla="*/ 32385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28575" algn="ctr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GB" dirty="0"/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16200000">
              <a:off x="2064213" y="2311619"/>
              <a:ext cx="2267712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900" b="0" cap="all" spc="200" baseline="0" dirty="0" smtClean="0">
                  <a:solidFill>
                    <a:schemeClr val="bg2"/>
                  </a:solidFill>
                  <a:latin typeface="+mj-lt"/>
                </a:rPr>
                <a:t>Winners</a:t>
              </a: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2938562" y="3743325"/>
            <a:ext cx="519016" cy="2250472"/>
            <a:chOff x="2938562" y="3743325"/>
            <a:chExt cx="519016" cy="2250472"/>
          </a:xfrm>
        </p:grpSpPr>
        <p:sp>
          <p:nvSpPr>
            <p:cNvPr id="28" name="AutoShape 6"/>
            <p:cNvSpPr>
              <a:spLocks noChangeAspect="1" noChangeArrowheads="1"/>
            </p:cNvSpPr>
            <p:nvPr userDrawn="1"/>
          </p:nvSpPr>
          <p:spPr bwMode="auto">
            <a:xfrm rot="5400000">
              <a:off x="2072834" y="4609053"/>
              <a:ext cx="2250472" cy="519016"/>
            </a:xfrm>
            <a:custGeom>
              <a:avLst/>
              <a:gdLst>
                <a:gd name="T0" fmla="*/ 594122 w 21600"/>
                <a:gd name="T1" fmla="*/ 0 h 21600"/>
                <a:gd name="T2" fmla="*/ 0 w 21600"/>
                <a:gd name="T3" fmla="*/ 323850 h 21600"/>
                <a:gd name="T4" fmla="*/ 594122 w 21600"/>
                <a:gd name="T5" fmla="*/ 647700 h 21600"/>
                <a:gd name="T6" fmla="*/ 792163 w 21600"/>
                <a:gd name="T7" fmla="*/ 32385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 w="28575" algn="ctr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GB" dirty="0"/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16200000">
              <a:off x="2075880" y="4799634"/>
              <a:ext cx="2249424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1">
              <a:spAutoFit/>
            </a:bodyPr>
            <a:lstStyle/>
            <a:p>
              <a:pPr algn="ctr"/>
              <a:r>
                <a:rPr lang="en-US" sz="900" b="0" cap="all" spc="200" baseline="0" dirty="0" smtClean="0">
                  <a:solidFill>
                    <a:schemeClr val="bg2"/>
                  </a:solidFill>
                  <a:latin typeface="+mj-lt"/>
                </a:rPr>
                <a:t>Losers</a:t>
              </a:r>
            </a:p>
          </p:txBody>
        </p:sp>
      </p:grpSp>
      <p:sp>
        <p:nvSpPr>
          <p:cNvPr id="21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4"/>
          <p:cNvSpPr>
            <a:spLocks noGrp="1"/>
          </p:cNvSpPr>
          <p:nvPr>
            <p:ph type="subTitle" idx="28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89114562"/>
              </p:ext>
            </p:extLst>
          </p:nvPr>
        </p:nvGraphicFramePr>
        <p:xfrm>
          <a:off x="581026" y="1247771"/>
          <a:ext cx="7981949" cy="474651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719063"/>
                <a:gridCol w="1719063"/>
                <a:gridCol w="2367301"/>
                <a:gridCol w="1181599"/>
                <a:gridCol w="994923"/>
              </a:tblGrid>
              <a:tr h="25499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en-US" sz="1300" b="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Insert title</a:t>
                      </a:r>
                      <a:endParaRPr lang="en-US" sz="1300" b="0" i="0" baseline="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en-US" sz="1300" b="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Insert title</a:t>
                      </a:r>
                      <a:endParaRPr lang="en-US" sz="1300" b="0" i="0" baseline="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en-US" sz="1300" b="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Insert title</a:t>
                      </a:r>
                      <a:endParaRPr lang="en-US" sz="1300" b="0" i="0" baseline="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en-US" sz="1300" b="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Impact 2009</a:t>
                      </a:r>
                      <a:endParaRPr lang="en-US" sz="1300" b="0" i="0" baseline="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r>
                        <a:rPr lang="en-US" sz="1300" b="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Impact 2010</a:t>
                      </a:r>
                      <a:endParaRPr lang="en-US" sz="1300" b="0" i="0" baseline="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769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769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769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769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769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</a:pPr>
                      <a:endParaRPr lang="en-US" sz="13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2578608" y="1243584"/>
            <a:ext cx="5984367" cy="1408176"/>
          </a:xfrm>
          <a:solidFill>
            <a:schemeClr val="tx1">
              <a:lumMod val="20000"/>
              <a:lumOff val="80000"/>
            </a:schemeClr>
          </a:solidFill>
        </p:spPr>
        <p:txBody>
          <a:bodyPr vert="horz" lIns="27432" tIns="27432" rIns="27432" bIns="27432" spcCol="274320" rtlCol="0">
            <a:noAutofit/>
          </a:bodyPr>
          <a:lstStyle>
            <a:lvl1pPr>
              <a:buNone/>
              <a:defRPr lang="en-US" sz="1300" i="0" kern="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17145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585216" y="2907792"/>
            <a:ext cx="7973568" cy="1408176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585216" y="4572000"/>
            <a:ext cx="3858768" cy="1408176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85216" y="1243584"/>
            <a:ext cx="1901952" cy="140817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8"/>
          </p:nvPr>
        </p:nvSpPr>
        <p:spPr>
          <a:xfrm>
            <a:off x="4700016" y="4572000"/>
            <a:ext cx="3858768" cy="1408176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  <p:sp>
        <p:nvSpPr>
          <p:cNvPr id="13" name="Subtitle 4"/>
          <p:cNvSpPr>
            <a:spLocks noGrp="1"/>
          </p:cNvSpPr>
          <p:nvPr>
            <p:ph type="subTitle" idx="19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4"/>
          <p:cNvSpPr>
            <a:spLocks noGrp="1"/>
          </p:cNvSpPr>
          <p:nvPr>
            <p:ph type="subTitle" idx="11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ummary UPPER-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47000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11"/>
          <p:cNvSpPr>
            <a:spLocks noGrp="1"/>
          </p:cNvSpPr>
          <p:nvPr>
            <p:ph sz="quarter" idx="13"/>
          </p:nvPr>
        </p:nvSpPr>
        <p:spPr>
          <a:xfrm>
            <a:off x="585216" y="3739896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585216" y="1380744"/>
            <a:ext cx="3858768" cy="2112264"/>
          </a:xfrm>
        </p:spPr>
        <p:txBody>
          <a:bodyPr tIns="18288"/>
          <a:lstStyle>
            <a:lvl1pPr marL="0" indent="0" defTabSz="171450">
              <a:buFontTx/>
              <a:buNone/>
              <a:defRPr i="0"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Summary Text (No Bullets)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585216" y="1243584"/>
            <a:ext cx="3858768" cy="137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1" cap="all" baseline="0" dirty="0" smtClean="0">
                <a:solidFill>
                  <a:schemeClr val="accent1"/>
                </a:solidFill>
                <a:latin typeface="+mj-lt"/>
              </a:rPr>
              <a:t>Section Summary</a:t>
            </a:r>
          </a:p>
        </p:txBody>
      </p:sp>
      <p:sp>
        <p:nvSpPr>
          <p:cNvPr id="10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ummary LOWER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4700016" y="1243584"/>
            <a:ext cx="3858768" cy="22494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4700016" y="3877056"/>
            <a:ext cx="3858768" cy="2112264"/>
          </a:xfrm>
        </p:spPr>
        <p:txBody>
          <a:bodyPr tIns="18288"/>
          <a:lstStyle>
            <a:lvl1pPr marL="0" indent="0" defTabSz="171450">
              <a:buFontTx/>
              <a:buNone/>
              <a:defRPr i="0"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Summary Text (No Bullets)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700016" y="3739896"/>
            <a:ext cx="38587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Section Summary</a:t>
            </a:r>
          </a:p>
        </p:txBody>
      </p:sp>
      <p:sp>
        <p:nvSpPr>
          <p:cNvPr id="9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4"/>
          <p:cNvSpPr>
            <a:spLocks noGrp="1"/>
          </p:cNvSpPr>
          <p:nvPr>
            <p:ph type="subTitle" idx="11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30817760"/>
              </p:ext>
            </p:extLst>
          </p:nvPr>
        </p:nvGraphicFramePr>
        <p:xfrm>
          <a:off x="590549" y="1247776"/>
          <a:ext cx="7972425" cy="474344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600076"/>
                <a:gridCol w="7372349"/>
              </a:tblGrid>
              <a:tr h="592931">
                <a:tc>
                  <a:txBody>
                    <a:bodyPr/>
                    <a:lstStyle/>
                    <a:p>
                      <a:pPr marL="0" indent="-137160">
                        <a:buClr>
                          <a:schemeClr val="accent1"/>
                        </a:buClr>
                        <a:buSzPct val="200000"/>
                        <a:buFont typeface="Arial" pitchFamily="34" charset="0"/>
                        <a:buChar char="•"/>
                      </a:pPr>
                      <a:r>
                        <a:rPr lang="en-US" sz="1300" dirty="0" smtClean="0">
                          <a:solidFill>
                            <a:schemeClr val="accent1"/>
                          </a:solidFill>
                          <a:latin typeface="+mj-lt"/>
                        </a:rPr>
                        <a:t>2000</a:t>
                      </a:r>
                      <a:endParaRPr lang="en-US" sz="130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0" marR="0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Stretch</a:t>
                      </a:r>
                      <a:r>
                        <a:rPr lang="it-IT" sz="1300" baseline="0" dirty="0" smtClean="0"/>
                        <a:t> the rows to aproximate time between dates.</a:t>
                      </a:r>
                      <a:endParaRPr lang="en-US" sz="1300" dirty="0"/>
                    </a:p>
                  </a:txBody>
                  <a:tcPr marL="27432" marR="0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2931">
                <a:tc>
                  <a:txBody>
                    <a:bodyPr/>
                    <a:lstStyle/>
                    <a:p>
                      <a:pPr marL="0" indent="-137160">
                        <a:buClr>
                          <a:schemeClr val="accent1"/>
                        </a:buClr>
                        <a:buSzPct val="200000"/>
                        <a:buFont typeface="Arial" pitchFamily="34" charset="0"/>
                        <a:buChar char="•"/>
                      </a:pPr>
                      <a:r>
                        <a:rPr lang="en-US" sz="1300" dirty="0" smtClean="0">
                          <a:solidFill>
                            <a:schemeClr val="accent1"/>
                          </a:solidFill>
                          <a:latin typeface="+mj-lt"/>
                        </a:rPr>
                        <a:t>2000</a:t>
                      </a:r>
                      <a:endParaRPr lang="en-US" sz="130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0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Stretch columns too fit</a:t>
                      </a:r>
                      <a:r>
                        <a:rPr lang="it-IT" sz="1300" baseline="0" dirty="0" smtClean="0"/>
                        <a:t> specific dates.</a:t>
                      </a:r>
                      <a:endParaRPr lang="en-US" sz="1300" dirty="0"/>
                    </a:p>
                  </a:txBody>
                  <a:tcPr marL="27432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2931">
                <a:tc>
                  <a:txBody>
                    <a:bodyPr/>
                    <a:lstStyle/>
                    <a:p>
                      <a:pPr marL="0" indent="-137160">
                        <a:buClr>
                          <a:schemeClr val="accent1"/>
                        </a:buClr>
                        <a:buSzPct val="200000"/>
                        <a:buFont typeface="Arial" pitchFamily="34" charset="0"/>
                        <a:buChar char="•"/>
                      </a:pPr>
                      <a:r>
                        <a:rPr lang="en-US" sz="1300" dirty="0" smtClean="0">
                          <a:solidFill>
                            <a:schemeClr val="accent1"/>
                          </a:solidFill>
                          <a:latin typeface="+mj-lt"/>
                        </a:rPr>
                        <a:t>2000</a:t>
                      </a:r>
                      <a:endParaRPr lang="en-US" sz="130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0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Shrink</a:t>
                      </a:r>
                      <a:r>
                        <a:rPr lang="it-IT" sz="1300" baseline="0" dirty="0" smtClean="0"/>
                        <a:t> the table to fit in the Green Box.</a:t>
                      </a:r>
                      <a:endParaRPr lang="en-US" sz="1300" dirty="0"/>
                    </a:p>
                  </a:txBody>
                  <a:tcPr marL="27432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2931">
                <a:tc>
                  <a:txBody>
                    <a:bodyPr/>
                    <a:lstStyle/>
                    <a:p>
                      <a:pPr marL="0" indent="-137160">
                        <a:buClr>
                          <a:schemeClr val="accent1"/>
                        </a:buClr>
                        <a:buSzPct val="200000"/>
                        <a:buFont typeface="Arial" pitchFamily="34" charset="0"/>
                        <a:buChar char="•"/>
                      </a:pPr>
                      <a:r>
                        <a:rPr lang="en-US" sz="1300" dirty="0" smtClean="0">
                          <a:solidFill>
                            <a:schemeClr val="accent1"/>
                          </a:solidFill>
                          <a:latin typeface="+mj-lt"/>
                        </a:rPr>
                        <a:t>2000</a:t>
                      </a:r>
                      <a:endParaRPr lang="en-US" sz="130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0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Add and</a:t>
                      </a:r>
                      <a:r>
                        <a:rPr lang="it-IT" sz="1300" baseline="0" dirty="0" smtClean="0"/>
                        <a:t> remove rows as needed.</a:t>
                      </a:r>
                      <a:endParaRPr lang="en-US" sz="1300" dirty="0"/>
                    </a:p>
                  </a:txBody>
                  <a:tcPr marL="27432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2931">
                <a:tc>
                  <a:txBody>
                    <a:bodyPr/>
                    <a:lstStyle/>
                    <a:p>
                      <a:pPr marL="0" indent="-137160">
                        <a:buClr>
                          <a:schemeClr val="accent1"/>
                        </a:buClr>
                        <a:buSzPct val="200000"/>
                        <a:buFont typeface="Arial" pitchFamily="34" charset="0"/>
                        <a:buChar char="•"/>
                      </a:pPr>
                      <a:r>
                        <a:rPr lang="en-US" sz="1300" dirty="0" smtClean="0">
                          <a:solidFill>
                            <a:schemeClr val="accent1"/>
                          </a:solidFill>
                          <a:latin typeface="+mj-lt"/>
                        </a:rPr>
                        <a:t>2000</a:t>
                      </a:r>
                      <a:endParaRPr lang="en-US" sz="130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0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Timeline event</a:t>
                      </a:r>
                      <a:endParaRPr lang="en-US" sz="1300" dirty="0"/>
                    </a:p>
                  </a:txBody>
                  <a:tcPr marL="27432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2931">
                <a:tc>
                  <a:txBody>
                    <a:bodyPr/>
                    <a:lstStyle/>
                    <a:p>
                      <a:pPr marL="0" indent="-137160">
                        <a:buClr>
                          <a:schemeClr val="accent1"/>
                        </a:buClr>
                        <a:buSzPct val="200000"/>
                        <a:buFont typeface="Arial" pitchFamily="34" charset="0"/>
                        <a:buChar char="•"/>
                      </a:pPr>
                      <a:r>
                        <a:rPr lang="en-US" sz="1300" dirty="0" smtClean="0">
                          <a:solidFill>
                            <a:schemeClr val="accent1"/>
                          </a:solidFill>
                          <a:latin typeface="+mj-lt"/>
                        </a:rPr>
                        <a:t>2000</a:t>
                      </a:r>
                      <a:endParaRPr lang="en-US" sz="130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0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Timeline event</a:t>
                      </a:r>
                      <a:endParaRPr lang="en-US" sz="1300" dirty="0"/>
                    </a:p>
                  </a:txBody>
                  <a:tcPr marL="27432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2931">
                <a:tc>
                  <a:txBody>
                    <a:bodyPr/>
                    <a:lstStyle/>
                    <a:p>
                      <a:pPr marL="0" indent="-137160">
                        <a:buClr>
                          <a:schemeClr val="accent1"/>
                        </a:buClr>
                        <a:buSzPct val="200000"/>
                        <a:buFont typeface="Arial" pitchFamily="34" charset="0"/>
                        <a:buChar char="•"/>
                      </a:pPr>
                      <a:r>
                        <a:rPr lang="en-US" sz="1300" dirty="0" smtClean="0">
                          <a:solidFill>
                            <a:schemeClr val="accent1"/>
                          </a:solidFill>
                          <a:latin typeface="+mj-lt"/>
                        </a:rPr>
                        <a:t>2000</a:t>
                      </a:r>
                      <a:endParaRPr lang="en-US" sz="130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0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Timeline event</a:t>
                      </a:r>
                      <a:endParaRPr lang="en-US" sz="1300" dirty="0"/>
                    </a:p>
                  </a:txBody>
                  <a:tcPr marL="27432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2931">
                <a:tc>
                  <a:txBody>
                    <a:bodyPr/>
                    <a:lstStyle/>
                    <a:p>
                      <a:pPr marL="0" indent="-137160">
                        <a:buClr>
                          <a:schemeClr val="accent1"/>
                        </a:buClr>
                        <a:buSzPct val="200000"/>
                        <a:buFont typeface="Arial" pitchFamily="34" charset="0"/>
                        <a:buChar char="•"/>
                      </a:pPr>
                      <a:r>
                        <a:rPr lang="en-US" sz="1300" dirty="0" smtClean="0">
                          <a:solidFill>
                            <a:schemeClr val="accent1"/>
                          </a:solidFill>
                          <a:latin typeface="+mj-lt"/>
                        </a:rPr>
                        <a:t>2000</a:t>
                      </a:r>
                      <a:endParaRPr lang="en-US" sz="1300" dirty="0">
                        <a:solidFill>
                          <a:schemeClr val="accent1"/>
                        </a:solidFill>
                        <a:latin typeface="+mj-lt"/>
                      </a:endParaRPr>
                    </a:p>
                  </a:txBody>
                  <a:tcPr marL="0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Timeline event</a:t>
                      </a:r>
                      <a:endParaRPr lang="en-US" sz="1300" dirty="0"/>
                    </a:p>
                  </a:txBody>
                  <a:tcPr marL="27432" marR="0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 userDrawn="1"/>
        </p:nvCxnSpPr>
        <p:spPr>
          <a:xfrm rot="5400000">
            <a:off x="-1725930" y="3619500"/>
            <a:ext cx="4743450" cy="1588"/>
          </a:xfrm>
          <a:prstGeom prst="line">
            <a:avLst/>
          </a:prstGeom>
          <a:ln w="31750" cap="rnd" cmpd="sng">
            <a:prstDash val="solid"/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43584"/>
            <a:ext cx="6217920" cy="47434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5559552" cy="4745736"/>
          </a:xfrm>
        </p:spPr>
        <p:txBody>
          <a:bodyPr vert="horz" wrap="square" lIns="0" tIns="27432" rIns="0" bIns="27432" numCol="1" spcCol="274320" rtlCol="0" anchor="ctr" anchorCtr="0">
            <a:noAutofit/>
          </a:bodyPr>
          <a:lstStyle>
            <a:lvl1pPr marL="0" indent="0">
              <a:lnSpc>
                <a:spcPct val="150000"/>
              </a:lnSpc>
              <a:buNone/>
              <a:defRPr lang="en-US" sz="2100" b="0" i="0" kern="1200" baseline="0" dirty="0" smtClean="0">
                <a:solidFill>
                  <a:schemeClr val="bg2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4" hasCustomPrompt="1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 smtClean="0"/>
              <a:t>Case study: Click to edit Master subtitle style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726017" y="0"/>
            <a:ext cx="1417983" cy="1855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0" y="6626088"/>
            <a:ext cx="6016487" cy="23853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7741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Outr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1243584"/>
            <a:ext cx="7334251" cy="384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6634352" cy="384048"/>
          </a:xfrm>
          <a:noFill/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kern="0" baseline="0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11"/>
          <p:cNvSpPr>
            <a:spLocks noGrp="1"/>
          </p:cNvSpPr>
          <p:nvPr>
            <p:ph sz="quarter" idx="14"/>
          </p:nvPr>
        </p:nvSpPr>
        <p:spPr>
          <a:xfrm>
            <a:off x="585216" y="1666800"/>
            <a:ext cx="7973568" cy="432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726017" y="0"/>
            <a:ext cx="1417983" cy="1855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0" y="6626088"/>
            <a:ext cx="6016487" cy="23853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26715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Outro 2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" y="1243584"/>
            <a:ext cx="7334251" cy="384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6634352" cy="384048"/>
          </a:xfrm>
          <a:noFill/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kern="0" baseline="0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85216" y="1666800"/>
            <a:ext cx="7973568" cy="20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4"/>
          </p:nvPr>
        </p:nvSpPr>
        <p:spPr>
          <a:xfrm>
            <a:off x="585216" y="3958264"/>
            <a:ext cx="7973568" cy="20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726017" y="0"/>
            <a:ext cx="1417983" cy="1855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6626088"/>
            <a:ext cx="6016487" cy="23853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365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Outr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721225" y="1243584"/>
            <a:ext cx="4422776" cy="384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243584"/>
            <a:ext cx="4451350" cy="384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3858768" cy="384048"/>
          </a:xfrm>
          <a:noFill/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kern="0" baseline="0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4721224" y="1243584"/>
            <a:ext cx="3837559" cy="384048"/>
          </a:xfrm>
          <a:noFill/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0" i="0" kern="0" baseline="0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11"/>
          <p:cNvSpPr>
            <a:spLocks noGrp="1"/>
          </p:cNvSpPr>
          <p:nvPr>
            <p:ph sz="quarter" idx="14"/>
          </p:nvPr>
        </p:nvSpPr>
        <p:spPr>
          <a:xfrm>
            <a:off x="585216" y="1666800"/>
            <a:ext cx="3858768" cy="432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5"/>
          </p:nvPr>
        </p:nvSpPr>
        <p:spPr>
          <a:xfrm>
            <a:off x="4721224" y="1666800"/>
            <a:ext cx="3837559" cy="432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726017" y="0"/>
            <a:ext cx="1417983" cy="1855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0" y="6626088"/>
            <a:ext cx="6016487" cy="23853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43429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Outr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332162" y="1243584"/>
            <a:ext cx="2486025" cy="384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6069013" y="1243584"/>
            <a:ext cx="3074987" cy="384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1243584"/>
            <a:ext cx="3074988" cy="384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666800"/>
            <a:ext cx="2478024" cy="432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2478024" cy="384048"/>
          </a:xfrm>
        </p:spPr>
        <p:txBody>
          <a:bodyPr vert="horz" wrap="square" lIns="0" tIns="0" rIns="0" bIns="0" numCol="1" spcCol="274320" rtlCol="0" anchor="ctr" anchorCtr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300" b="0" i="0" kern="1200" baseline="0" dirty="0" smtClean="0">
                <a:solidFill>
                  <a:schemeClr val="bg2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6062472" y="1666800"/>
            <a:ext cx="2478024" cy="432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2"/>
          </p:nvPr>
        </p:nvSpPr>
        <p:spPr>
          <a:xfrm>
            <a:off x="6062472" y="1243584"/>
            <a:ext cx="2478024" cy="384048"/>
          </a:xfrm>
        </p:spPr>
        <p:txBody>
          <a:bodyPr vert="horz" wrap="square" lIns="0" tIns="0" rIns="0" bIns="0" numCol="1" spcCol="274320" rtlCol="0" anchor="ctr" anchorCtr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300" b="0" i="0" kern="1200" baseline="0" dirty="0" smtClean="0">
                <a:solidFill>
                  <a:schemeClr val="bg2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3"/>
          </p:nvPr>
        </p:nvSpPr>
        <p:spPr>
          <a:xfrm>
            <a:off x="3328416" y="1666800"/>
            <a:ext cx="2478024" cy="432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4"/>
          </p:nvPr>
        </p:nvSpPr>
        <p:spPr>
          <a:xfrm>
            <a:off x="3328416" y="1243584"/>
            <a:ext cx="2478024" cy="384048"/>
          </a:xfrm>
        </p:spPr>
        <p:txBody>
          <a:bodyPr vert="horz" wrap="square" lIns="0" tIns="0" rIns="0" bIns="0" numCol="1" spcCol="274320" rtlCol="0" anchor="ctr" anchorCtr="0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300" b="0" i="0" kern="1200" baseline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7726017" y="0"/>
            <a:ext cx="1417983" cy="1855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0" y="6626088"/>
            <a:ext cx="6016487" cy="23853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75899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Outr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8"/>
          <p:cNvSpPr>
            <a:spLocks noGrp="1"/>
          </p:cNvSpPr>
          <p:nvPr>
            <p:ph sz="quarter" idx="13"/>
          </p:nvPr>
        </p:nvSpPr>
        <p:spPr>
          <a:xfrm>
            <a:off x="585216" y="4137196"/>
            <a:ext cx="3858768" cy="183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8"/>
          <p:cNvSpPr>
            <a:spLocks noGrp="1"/>
          </p:cNvSpPr>
          <p:nvPr>
            <p:ph sz="quarter" idx="12"/>
          </p:nvPr>
        </p:nvSpPr>
        <p:spPr>
          <a:xfrm>
            <a:off x="4700016" y="4137196"/>
            <a:ext cx="3858768" cy="183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703640" y="1243584"/>
            <a:ext cx="4440359" cy="384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-2" y="3713392"/>
            <a:ext cx="4451351" cy="384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1243584"/>
            <a:ext cx="4451350" cy="384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703641" y="3713392"/>
            <a:ext cx="4440358" cy="384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4"/>
          </p:nvPr>
        </p:nvSpPr>
        <p:spPr>
          <a:xfrm>
            <a:off x="585216" y="1666800"/>
            <a:ext cx="3858768" cy="183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4700016" y="1666800"/>
            <a:ext cx="3858768" cy="183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3858768" cy="384048"/>
          </a:xfrm>
        </p:spPr>
        <p:txBody>
          <a:bodyPr vert="horz" wrap="square" lIns="0" tIns="0" rIns="0" bIns="0" numCol="1" spcCol="274320" rtlCol="0" anchor="ctr" anchorCtr="0">
            <a:noAutofit/>
          </a:bodyPr>
          <a:lstStyle>
            <a:lvl1pPr marL="0" indent="0">
              <a:buNone/>
              <a:defRPr lang="en-US" sz="1300" b="0" i="0" kern="1200" baseline="0" dirty="0" smtClean="0">
                <a:solidFill>
                  <a:schemeClr val="bg2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6"/>
          </p:nvPr>
        </p:nvSpPr>
        <p:spPr>
          <a:xfrm>
            <a:off x="4700016" y="1243584"/>
            <a:ext cx="3858768" cy="384048"/>
          </a:xfrm>
        </p:spPr>
        <p:txBody>
          <a:bodyPr vert="horz" wrap="square" lIns="0" tIns="0" rIns="0" bIns="0" numCol="1" spcCol="274320" rtlCol="0" anchor="ctr" anchorCtr="0">
            <a:noAutofit/>
          </a:bodyPr>
          <a:lstStyle>
            <a:lvl1pPr marL="0" indent="0">
              <a:buNone/>
              <a:defRPr lang="en-US" sz="1300" b="0" i="0" kern="1200" baseline="0" dirty="0" smtClean="0">
                <a:solidFill>
                  <a:schemeClr val="bg2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7"/>
          </p:nvPr>
        </p:nvSpPr>
        <p:spPr>
          <a:xfrm>
            <a:off x="585216" y="3713392"/>
            <a:ext cx="3858768" cy="384048"/>
          </a:xfrm>
        </p:spPr>
        <p:txBody>
          <a:bodyPr vert="horz" wrap="square" lIns="0" tIns="0" rIns="0" bIns="0" numCol="1" spcCol="274320" rtlCol="0" anchor="ctr" anchorCtr="0">
            <a:noAutofit/>
          </a:bodyPr>
          <a:lstStyle>
            <a:lvl1pPr marL="0" indent="0">
              <a:buNone/>
              <a:defRPr lang="en-US" sz="1300" b="0" i="0" kern="1200" baseline="0" dirty="0" smtClean="0">
                <a:solidFill>
                  <a:schemeClr val="bg2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8"/>
          </p:nvPr>
        </p:nvSpPr>
        <p:spPr>
          <a:xfrm>
            <a:off x="4700016" y="3713392"/>
            <a:ext cx="3858768" cy="384048"/>
          </a:xfrm>
        </p:spPr>
        <p:txBody>
          <a:bodyPr vert="horz" wrap="square" lIns="0" tIns="0" rIns="0" bIns="0" numCol="1" spcCol="274320" rtlCol="0" anchor="ctr" anchorCtr="0">
            <a:noAutofit/>
          </a:bodyPr>
          <a:lstStyle>
            <a:lvl1pPr marL="0" indent="0">
              <a:buNone/>
              <a:defRPr lang="en-US" sz="1300" b="0" i="0" kern="1200" baseline="0" dirty="0" smtClean="0">
                <a:solidFill>
                  <a:schemeClr val="bg2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  <a:tabLst/>
            </a:pPr>
            <a:r>
              <a:rPr lang="en-US" smtClean="0"/>
              <a:t>Click to edit Master text styles</a:t>
            </a:r>
          </a:p>
        </p:txBody>
      </p:sp>
      <p:sp>
        <p:nvSpPr>
          <p:cNvPr id="19" name="Subtitle 4"/>
          <p:cNvSpPr>
            <a:spLocks noGrp="1"/>
          </p:cNvSpPr>
          <p:nvPr>
            <p:ph type="subTitle" idx="19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7" name="TextBox 26"/>
          <p:cNvSpPr txBox="1"/>
          <p:nvPr userDrawn="1"/>
        </p:nvSpPr>
        <p:spPr>
          <a:xfrm>
            <a:off x="7726017" y="0"/>
            <a:ext cx="1417983" cy="1855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0" y="6626088"/>
            <a:ext cx="6016487" cy="23853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76982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y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4"/>
          <p:cNvSpPr>
            <a:spLocks noGrp="1"/>
          </p:cNvSpPr>
          <p:nvPr>
            <p:ph type="subTitle" idx="11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243004"/>
            <a:ext cx="9144000" cy="3762949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594360" y="5010912"/>
            <a:ext cx="2478024" cy="1064424"/>
          </a:xfrm>
        </p:spPr>
        <p:txBody>
          <a:bodyPr l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>
                <a:latin typeface="+mj-lt"/>
              </a:defRPr>
            </a:lvl1pPr>
            <a:lvl2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6083300"/>
            <a:ext cx="2478024" cy="333375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3328416" y="5010912"/>
            <a:ext cx="2478024" cy="1064424"/>
          </a:xfrm>
        </p:spPr>
        <p:txBody>
          <a:bodyPr l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>
                <a:latin typeface="+mj-lt"/>
              </a:defRPr>
            </a:lvl1pPr>
            <a:lvl2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15" hasCustomPrompt="1"/>
          </p:nvPr>
        </p:nvSpPr>
        <p:spPr>
          <a:xfrm>
            <a:off x="3328416" y="6080760"/>
            <a:ext cx="2478024" cy="333375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6"/>
          </p:nvPr>
        </p:nvSpPr>
        <p:spPr>
          <a:xfrm>
            <a:off x="6062472" y="5010912"/>
            <a:ext cx="2478024" cy="1064424"/>
          </a:xfrm>
        </p:spPr>
        <p:txBody>
          <a:bodyPr l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>
                <a:latin typeface="+mj-lt"/>
              </a:defRPr>
            </a:lvl1pPr>
            <a:lvl2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23"/>
          <p:cNvSpPr>
            <a:spLocks noGrp="1"/>
          </p:cNvSpPr>
          <p:nvPr>
            <p:ph type="body" sz="quarter" idx="17" hasCustomPrompt="1"/>
          </p:nvPr>
        </p:nvSpPr>
        <p:spPr>
          <a:xfrm>
            <a:off x="6062472" y="6080760"/>
            <a:ext cx="2478024" cy="333375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Key Fi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itle 4"/>
          <p:cNvSpPr>
            <a:spLocks noGrp="1"/>
          </p:cNvSpPr>
          <p:nvPr>
            <p:ph type="subTitle" idx="44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80597076"/>
              </p:ext>
            </p:extLst>
          </p:nvPr>
        </p:nvGraphicFramePr>
        <p:xfrm>
          <a:off x="590550" y="1247777"/>
          <a:ext cx="7972425" cy="4743449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2137445"/>
                <a:gridCol w="5834980"/>
              </a:tblGrid>
              <a:tr h="6064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US" sz="130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Key Finding No1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US" sz="1300" baseline="0" dirty="0" smtClean="0">
                          <a:latin typeface="+mj-lt"/>
                        </a:rPr>
                        <a:t>Key Finding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064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Key Finding No2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+mj-lt"/>
                        </a:rPr>
                        <a:t>Key Finding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064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Key Finding No3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+mj-lt"/>
                        </a:rPr>
                        <a:t>Key Finding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4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Key Finding No4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+mj-lt"/>
                        </a:rPr>
                        <a:t>Key Finding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4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Key Finding No5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+mj-lt"/>
                        </a:rPr>
                        <a:t>Key Finding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4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Key Finding No6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+mj-lt"/>
                        </a:rPr>
                        <a:t>Key Finding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4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Key Finding No7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+mj-lt"/>
                        </a:rPr>
                        <a:t>Key Finding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48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solidFill>
                            <a:schemeClr val="tx2"/>
                          </a:solidFill>
                          <a:latin typeface="+mj-lt"/>
                        </a:rPr>
                        <a:t>Key Finding No8</a:t>
                      </a:r>
                    </a:p>
                    <a:p>
                      <a:pPr>
                        <a:lnSpc>
                          <a:spcPts val="1600"/>
                        </a:lnSpc>
                      </a:pPr>
                      <a:endParaRPr lang="en-US" sz="1300" baseline="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+mj-lt"/>
                        </a:rPr>
                        <a:t>Key Finding</a:t>
                      </a:r>
                    </a:p>
                  </a:txBody>
                  <a:tcPr marL="27432" marR="27432" marT="27432" marB="2743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y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3796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793992" y="281212"/>
            <a:ext cx="2221992" cy="1064424"/>
          </a:xfrm>
        </p:spPr>
        <p:txBody>
          <a:bodyPr l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>
                <a:latin typeface="+mj-lt"/>
              </a:defRPr>
            </a:lvl1pPr>
            <a:lvl2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93992" y="1351060"/>
            <a:ext cx="2221992" cy="333375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14"/>
          </p:nvPr>
        </p:nvSpPr>
        <p:spPr>
          <a:xfrm>
            <a:off x="6793992" y="2574104"/>
            <a:ext cx="2221992" cy="1064424"/>
          </a:xfrm>
        </p:spPr>
        <p:txBody>
          <a:bodyPr l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>
                <a:latin typeface="+mj-lt"/>
              </a:defRPr>
            </a:lvl1pPr>
            <a:lvl2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15" hasCustomPrompt="1"/>
          </p:nvPr>
        </p:nvSpPr>
        <p:spPr>
          <a:xfrm>
            <a:off x="6793992" y="3643952"/>
            <a:ext cx="2221992" cy="333375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6"/>
          </p:nvPr>
        </p:nvSpPr>
        <p:spPr>
          <a:xfrm>
            <a:off x="6793992" y="4812132"/>
            <a:ext cx="2221992" cy="1064424"/>
          </a:xfrm>
        </p:spPr>
        <p:txBody>
          <a:bodyPr lIns="0" bIns="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>
                <a:latin typeface="+mj-lt"/>
              </a:defRPr>
            </a:lvl1pPr>
            <a:lvl2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23"/>
          <p:cNvSpPr>
            <a:spLocks noGrp="1"/>
          </p:cNvSpPr>
          <p:nvPr>
            <p:ph type="body" sz="quarter" idx="17" hasCustomPrompt="1"/>
          </p:nvPr>
        </p:nvSpPr>
        <p:spPr>
          <a:xfrm>
            <a:off x="6793992" y="5881980"/>
            <a:ext cx="2221992" cy="333375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None/>
              <a:defRPr cap="none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500188" y="2581275"/>
            <a:ext cx="6143625" cy="2895600"/>
          </a:xfrm>
        </p:spPr>
        <p:txBody>
          <a:bodyPr numCol="1"/>
          <a:lstStyle>
            <a:lvl1pPr marL="0" indent="0">
              <a:buNone/>
              <a:defRPr>
                <a:latin typeface="+mn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Contact Information Here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500188" y="2257425"/>
            <a:ext cx="6143625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l" rtl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100" b="1" kern="1200" cap="all" spc="10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rPr>
              <a:t>Contact Details</a:t>
            </a:r>
          </a:p>
        </p:txBody>
      </p:sp>
      <p:pic>
        <p:nvPicPr>
          <p:cNvPr id="6" name="Picture 5" descr="eHorRgb-forPPT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645920"/>
            <a:ext cx="2571750" cy="3872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276475"/>
            <a:ext cx="1440655" cy="19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 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1499616" y="2240280"/>
            <a:ext cx="7059168" cy="521208"/>
          </a:xfrm>
          <a:prstGeom prst="rect">
            <a:avLst/>
          </a:prstGeom>
        </p:spPr>
        <p:txBody>
          <a:bodyPr lIns="0" anchor="t" anchorCtr="0"/>
          <a:lstStyle>
            <a:lvl1pPr algn="l">
              <a:lnSpc>
                <a:spcPts val="2300"/>
              </a:lnSpc>
              <a:defRPr sz="2100" b="1" cap="all" baseline="0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490663" y="3392424"/>
            <a:ext cx="7058056" cy="257176"/>
          </a:xfrm>
        </p:spPr>
        <p:txBody>
          <a:bodyPr numCol="1">
            <a:noAutofit/>
          </a:bodyPr>
          <a:lstStyle>
            <a:lvl1pPr marL="0" indent="0">
              <a:buNone/>
              <a:defRPr kumimoji="0" lang="en-US" sz="13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499616" y="2825496"/>
            <a:ext cx="7059168" cy="512064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l">
              <a:lnSpc>
                <a:spcPts val="2300"/>
              </a:lnSpc>
              <a:buFont typeface="Symbol" pitchFamily="18" charset="2"/>
              <a:buNone/>
              <a:defRPr sz="21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US" sz="2100" b="0" i="0" u="none" strike="noStrike" kern="0" cap="all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</a:rPr>
              <a:t>Click to edit Master subtitle style</a:t>
            </a:r>
            <a:endParaRPr kumimoji="0" lang="en-GB" sz="2100" b="0" i="0" u="none" strike="noStrike" kern="0" cap="all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9" name="Picture 2" descr="\\eurochicagofs1\research\Client Development\04 Product Design\01 Development\Branding (Corporate Design &amp; Graphics)\Branding v2\Templates\PowerPoint\development\images\pHorPmsC3.e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50" y="1404938"/>
            <a:ext cx="3168179" cy="6583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 Presentation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500188" y="2581275"/>
            <a:ext cx="6143625" cy="2895600"/>
          </a:xfrm>
        </p:spPr>
        <p:txBody>
          <a:bodyPr numCol="1"/>
          <a:lstStyle>
            <a:lvl1pPr marL="0" indent="0">
              <a:buNone/>
              <a:defRPr>
                <a:latin typeface="Georgia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Contact Information Here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500188" y="2257425"/>
            <a:ext cx="6143625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l" rtl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100" b="1" kern="1200" cap="all" spc="100" baseline="0" dirty="0" smtClean="0">
                <a:solidFill>
                  <a:schemeClr val="accent3"/>
                </a:solidFill>
                <a:latin typeface="Arial" pitchFamily="34" charset="0"/>
                <a:ea typeface="+mn-ea"/>
                <a:cs typeface="+mn-cs"/>
              </a:rPr>
              <a:t>Thank you for listening</a:t>
            </a:r>
          </a:p>
        </p:txBody>
      </p:sp>
      <p:pic>
        <p:nvPicPr>
          <p:cNvPr id="8" name="Picture 2" descr="\\eurochicagofs1\research\Client Development\04 Product Design\01 Development\Branding (Corporate Design &amp; Graphics)\Branding v2\Templates\PowerPoint\development\images\pHorPmsC3.em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50" y="1404938"/>
            <a:ext cx="3168179" cy="658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hree Columns with Block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627632"/>
            <a:ext cx="2478024" cy="4361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2478024" cy="384048"/>
          </a:xfrm>
          <a:noFill/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 b="1" i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9"/>
          <p:cNvSpPr>
            <a:spLocks noGrp="1"/>
          </p:cNvSpPr>
          <p:nvPr>
            <p:ph sz="quarter" idx="11"/>
          </p:nvPr>
        </p:nvSpPr>
        <p:spPr>
          <a:xfrm>
            <a:off x="6062472" y="1627632"/>
            <a:ext cx="2478024" cy="4361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2"/>
          </p:nvPr>
        </p:nvSpPr>
        <p:spPr>
          <a:xfrm>
            <a:off x="6062472" y="1243584"/>
            <a:ext cx="2478024" cy="384048"/>
          </a:xfrm>
          <a:noFill/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 b="1" i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3"/>
          </p:nvPr>
        </p:nvSpPr>
        <p:spPr>
          <a:xfrm>
            <a:off x="3328416" y="1627632"/>
            <a:ext cx="2478024" cy="4361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4"/>
          </p:nvPr>
        </p:nvSpPr>
        <p:spPr>
          <a:xfrm>
            <a:off x="3328416" y="1243584"/>
            <a:ext cx="2478024" cy="384048"/>
          </a:xfrm>
          <a:noFill/>
        </p:spPr>
        <p:txBody>
          <a:bodyPr lIns="0" tIns="0" rIns="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 b="1" i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ubtitle 4"/>
          <p:cNvSpPr>
            <a:spLocks noGrp="1"/>
          </p:cNvSpPr>
          <p:nvPr>
            <p:ph type="subTitle" idx="15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8672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/3 Column 1/3 Column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24780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3328416" y="1243584"/>
            <a:ext cx="5221224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0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41275" y="433388"/>
            <a:ext cx="528638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 spcCol="182880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/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87674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Column, Split Column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/>
          <p:cNvSpPr>
            <a:spLocks noGrp="1"/>
          </p:cNvSpPr>
          <p:nvPr>
            <p:ph type="title" hasCustomPrompt="1"/>
          </p:nvPr>
        </p:nvSpPr>
        <p:spPr>
          <a:xfrm>
            <a:off x="2133600" y="457200"/>
            <a:ext cx="4876800" cy="609600"/>
          </a:xfrm>
        </p:spPr>
        <p:txBody>
          <a:bodyPr anchor="ctr">
            <a:noAutofit/>
          </a:bodyPr>
          <a:lstStyle>
            <a:lvl1pPr algn="ctr">
              <a:lnSpc>
                <a:spcPts val="2100"/>
              </a:lnSpc>
              <a:defRPr sz="21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Sub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155448" y="54864"/>
            <a:ext cx="6702552" cy="1920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buNone/>
              <a:defRPr sz="2100"/>
            </a:lvl2pPr>
            <a:lvl3pPr marL="0" indent="0" algn="ctr">
              <a:buNone/>
              <a:defRPr sz="2100"/>
            </a:lvl3pPr>
            <a:lvl4pPr marL="0" indent="0" algn="ctr">
              <a:buNone/>
              <a:defRPr sz="2100"/>
            </a:lvl4pPr>
            <a:lvl5pPr marL="0" indent="0" algn="ctr">
              <a:buNone/>
              <a:defRPr sz="2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14"/>
          </p:nvPr>
        </p:nvSpPr>
        <p:spPr>
          <a:xfrm>
            <a:off x="304800" y="1676400"/>
            <a:ext cx="4114800" cy="47244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724400" y="1676400"/>
            <a:ext cx="4114800" cy="22860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16"/>
          </p:nvPr>
        </p:nvSpPr>
        <p:spPr>
          <a:xfrm>
            <a:off x="4724400" y="4114800"/>
            <a:ext cx="4114800" cy="22860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87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47000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870928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47000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33772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 Slide 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 hasCustomPrompt="1"/>
          </p:nvPr>
        </p:nvSpPr>
        <p:spPr>
          <a:xfrm>
            <a:off x="585772" y="600064"/>
            <a:ext cx="5891228" cy="5389575"/>
          </a:xfrm>
        </p:spPr>
        <p:txBody>
          <a:bodyPr numCol="1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7787B"/>
              </a:buClr>
              <a:buSzPct val="100000"/>
              <a:buFontTx/>
              <a:buNone/>
              <a:tabLst/>
              <a:defRPr sz="2100" kern="0" cap="none" baseline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defRPr>
            </a:lvl1pPr>
            <a:lvl2pPr indent="0">
              <a:buFontTx/>
              <a:buNone/>
              <a:defRPr/>
            </a:lvl2pPr>
            <a:lvl3pPr indent="0">
              <a:buFontTx/>
              <a:buNone/>
              <a:defRPr/>
            </a:lvl3pPr>
            <a:lvl4pPr indent="0">
              <a:buFontTx/>
              <a:buNone/>
              <a:defRPr/>
            </a:lvl4pPr>
            <a:lvl5pPr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43700" y="0"/>
            <a:ext cx="24003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pic>
        <p:nvPicPr>
          <p:cNvPr id="5" name="Picture 4" descr="eHorRgb-forPPT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8" y="312420"/>
            <a:ext cx="1088145" cy="163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47000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719331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4"/>
          <p:cNvSpPr>
            <a:spLocks noGrp="1"/>
          </p:cNvSpPr>
          <p:nvPr>
            <p:ph type="subTitle" idx="11"/>
          </p:nvPr>
        </p:nvSpPr>
        <p:spPr>
          <a:xfrm>
            <a:off x="585216" y="603504"/>
            <a:ext cx="7308208" cy="393192"/>
          </a:xfrm>
        </p:spPr>
        <p:txBody>
          <a:bodyPr anchor="ctr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1801" y="299733"/>
            <a:ext cx="7882762" cy="108255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bg1">
                    <a:lumMod val="6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583826" y="489395"/>
            <a:ext cx="7306056" cy="107950"/>
          </a:xfrm>
        </p:spPr>
        <p:txBody>
          <a:bodyPr anchor="ctr"/>
          <a:lstStyle>
            <a:lvl1pPr marL="0" indent="0">
              <a:buNone/>
              <a:defRPr sz="1400" b="1">
                <a:solidFill>
                  <a:schemeClr val="accent1"/>
                </a:solidFill>
                <a:latin typeface="+mj-lt"/>
              </a:defRPr>
            </a:lvl1pPr>
            <a:lvl2pPr marL="164592" indent="0">
              <a:buNone/>
              <a:defRPr/>
            </a:lvl2pPr>
            <a:lvl3pPr marL="347472" indent="0">
              <a:buNone/>
              <a:defRPr/>
            </a:lvl3pPr>
            <a:lvl4pPr marL="530352" indent="0">
              <a:buNone/>
              <a:defRPr/>
            </a:lvl4pPr>
            <a:lvl5pPr marL="713232" indent="0">
              <a:buNone/>
              <a:defRPr/>
            </a:lvl5pPr>
          </a:lstStyle>
          <a:p>
            <a:pPr lvl="0"/>
            <a:r>
              <a:rPr lang="en-US" dirty="0" smtClean="0"/>
              <a:t>SUBSECTION 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8052499" y="541805"/>
            <a:ext cx="512064" cy="51206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Icon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837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79735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44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56282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41275" y="433388"/>
            <a:ext cx="528638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 spcCol="182880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/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49315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41275" y="433388"/>
            <a:ext cx="528638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 spcCol="182880"/>
          <a:lstStyle>
            <a:lvl1pPr>
              <a:defRPr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 bIns="45720" numCol="1" anchor="t" anchorCtr="0"/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6126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7973568" cy="4745736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44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737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 w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3"/>
          <p:cNvSpPr>
            <a:spLocks noGrp="1"/>
          </p:cNvSpPr>
          <p:nvPr>
            <p:ph type="title" hasCustomPrompt="1"/>
          </p:nvPr>
        </p:nvSpPr>
        <p:spPr>
          <a:xfrm>
            <a:off x="2133600" y="457200"/>
            <a:ext cx="4876800" cy="609600"/>
          </a:xfrm>
        </p:spPr>
        <p:txBody>
          <a:bodyPr anchor="ctr">
            <a:noAutofit/>
          </a:bodyPr>
          <a:lstStyle>
            <a:lvl1pPr algn="ctr">
              <a:lnSpc>
                <a:spcPts val="2100"/>
              </a:lnSpc>
              <a:defRPr sz="21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155448" y="54864"/>
            <a:ext cx="6702552" cy="1920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None/>
              <a:defRPr sz="900" cap="all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buNone/>
              <a:defRPr sz="2100"/>
            </a:lvl2pPr>
            <a:lvl3pPr marL="0" indent="0" algn="ctr">
              <a:buNone/>
              <a:defRPr sz="2100"/>
            </a:lvl3pPr>
            <a:lvl4pPr marL="0" indent="0" algn="ctr">
              <a:buNone/>
              <a:defRPr sz="2100"/>
            </a:lvl4pPr>
            <a:lvl5pPr marL="0" indent="0" algn="ctr">
              <a:buNone/>
              <a:defRPr sz="2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133600" y="1676399"/>
            <a:ext cx="4876800" cy="749808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304800" y="2606040"/>
            <a:ext cx="8534400" cy="379476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Insert table, chart or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4753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4700016" y="1243584"/>
            <a:ext cx="38587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7128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79735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44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70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 Slid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 hasCustomPrompt="1"/>
          </p:nvPr>
        </p:nvSpPr>
        <p:spPr>
          <a:xfrm>
            <a:off x="585772" y="2395728"/>
            <a:ext cx="5891228" cy="3593592"/>
          </a:xfrm>
        </p:spPr>
        <p:txBody>
          <a:bodyPr numCol="1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7787B"/>
              </a:buClr>
              <a:buSzPct val="100000"/>
              <a:buFontTx/>
              <a:buNone/>
              <a:tabLst/>
              <a:defRPr sz="1300" kern="0" cap="none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indent="0">
              <a:buFontTx/>
              <a:buNone/>
              <a:defRPr/>
            </a:lvl2pPr>
            <a:lvl3pPr indent="0">
              <a:buFontTx/>
              <a:buNone/>
              <a:defRPr/>
            </a:lvl3pPr>
            <a:lvl4pPr indent="0">
              <a:buFontTx/>
              <a:buNone/>
              <a:defRPr/>
            </a:lvl4pPr>
            <a:lvl5pPr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743700" y="0"/>
            <a:ext cx="24003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1"/>
          </p:nvPr>
        </p:nvSpPr>
        <p:spPr>
          <a:xfrm>
            <a:off x="585216" y="1728216"/>
            <a:ext cx="5888736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b="0" kern="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5888736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471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7973568" cy="4745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44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85216" y="1243584"/>
            <a:ext cx="3858768" cy="4745736"/>
          </a:xfrm>
        </p:spPr>
        <p:txBody>
          <a:bodyPr/>
          <a:lstStyle>
            <a:lvl2pPr marL="260350" indent="-109538">
              <a:defRPr/>
            </a:lvl2pPr>
            <a:lvl3pPr marL="357188" indent="-92075">
              <a:defRPr/>
            </a:lvl3pPr>
            <a:lvl4pPr marL="450850" indent="-93663">
              <a:defRPr/>
            </a:lvl4pPr>
            <a:lvl5pPr marL="542925" indent="-920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/>
          </p:nvPr>
        </p:nvSpPr>
        <p:spPr>
          <a:xfrm>
            <a:off x="4700016" y="1243584"/>
            <a:ext cx="3858768" cy="4745736"/>
          </a:xfrm>
        </p:spPr>
        <p:txBody>
          <a:bodyPr/>
          <a:lstStyle>
            <a:lvl3pPr marL="357188" indent="-92075">
              <a:defRPr/>
            </a:lvl3pPr>
            <a:lvl4pPr marL="450850" indent="-93663">
              <a:defRPr/>
            </a:lvl4pPr>
            <a:lvl5pPr marL="542925" indent="-920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Block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3858768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1" i="0" kern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700016" y="1243584"/>
            <a:ext cx="3858768" cy="384048"/>
          </a:xfrm>
          <a:noFill/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300" b="1" i="0" kern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585216" y="1627632"/>
            <a:ext cx="3858768" cy="4361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5"/>
          </p:nvPr>
        </p:nvSpPr>
        <p:spPr>
          <a:xfrm>
            <a:off x="4700016" y="1627632"/>
            <a:ext cx="3858768" cy="4361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ubtitle 4"/>
          <p:cNvSpPr>
            <a:spLocks noGrp="1"/>
          </p:cNvSpPr>
          <p:nvPr>
            <p:ph type="subTitle" idx="12"/>
          </p:nvPr>
        </p:nvSpPr>
        <p:spPr>
          <a:xfrm>
            <a:off x="585216" y="603504"/>
            <a:ext cx="7973568" cy="393192"/>
          </a:xfrm>
        </p:spPr>
        <p:txBody>
          <a:bodyPr anchor="t" anchorCtr="0"/>
          <a:lstStyle>
            <a:lvl1pPr marL="0" indent="0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None/>
              <a:defRPr sz="2100" kern="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  <a:prstGeom prst="rect">
            <a:avLst/>
          </a:prstGeom>
        </p:spPr>
        <p:txBody>
          <a:bodyPr lIns="0"/>
          <a:lstStyle>
            <a:lvl1pPr>
              <a:lnSpc>
                <a:spcPts val="1200"/>
              </a:lnSpc>
              <a:defRPr sz="900" b="0" i="0" kern="0" cap="all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582613" y="6053138"/>
            <a:ext cx="7978775" cy="217487"/>
          </a:xfrm>
        </p:spPr>
        <p:txBody>
          <a:bodyPr/>
          <a:lstStyle>
            <a:lvl1pPr marL="0" indent="0" algn="r">
              <a:buNone/>
              <a:defRPr sz="1100" i="1"/>
            </a:lvl1pPr>
          </a:lstStyle>
          <a:p>
            <a:pPr lvl="0"/>
            <a:r>
              <a:rPr lang="en-US" dirty="0" smtClean="0"/>
              <a:t>Caption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hyperlink" Target="http://www.euromonitor.com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216" y="1243584"/>
            <a:ext cx="7973568" cy="4745736"/>
          </a:xfrm>
          <a:prstGeom prst="rect">
            <a:avLst/>
          </a:prstGeom>
        </p:spPr>
        <p:txBody>
          <a:bodyPr vert="horz" lIns="0" tIns="0" rIns="0" bIns="0" spcCol="274320" rtlCol="0">
            <a:noAutofit/>
          </a:bodyPr>
          <a:lstStyle/>
          <a:p>
            <a:pPr marL="91440" marR="0" lvl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Click to edit Master text styles</a:t>
            </a:r>
          </a:p>
          <a:p>
            <a:pPr marL="91440" marR="0" lvl="1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Second level</a:t>
            </a:r>
          </a:p>
          <a:p>
            <a:pPr marL="91440" marR="0" lvl="2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Third level</a:t>
            </a:r>
          </a:p>
          <a:p>
            <a:pPr marL="91440" marR="0" lvl="3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Fourth level</a:t>
            </a:r>
          </a:p>
          <a:p>
            <a:pPr marL="91440" marR="0" lvl="4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Fifth level</a:t>
            </a: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9" name="Text Box 20">
            <a:hlinkClick r:id="rId60"/>
          </p:cNvPr>
          <p:cNvSpPr txBox="1">
            <a:spLocks noChangeArrowheads="1"/>
          </p:cNvSpPr>
          <p:nvPr/>
        </p:nvSpPr>
        <p:spPr bwMode="auto">
          <a:xfrm>
            <a:off x="585216" y="6345936"/>
            <a:ext cx="1435608" cy="5120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algn="ctr">
              <a:defRPr/>
            </a:pPr>
            <a:r>
              <a:rPr lang="en-US" sz="900" b="0" cap="none" baseline="0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  <a:cs typeface="Arial" charset="0"/>
              </a:rPr>
              <a:t>© </a:t>
            </a:r>
            <a:r>
              <a:rPr lang="en-US" sz="900" b="0" kern="0" cap="none" baseline="0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  <a:cs typeface="Arial" charset="0"/>
              </a:rPr>
              <a:t>Euromonitor</a:t>
            </a:r>
            <a:r>
              <a:rPr lang="en-US" sz="900" b="0" cap="none" baseline="0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  <a:cs typeface="Arial" charset="0"/>
              </a:rPr>
              <a:t> </a:t>
            </a:r>
            <a:r>
              <a:rPr lang="en-US" sz="900" b="0" cap="none" baseline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  <a:cs typeface="Arial" charset="0"/>
              </a:rPr>
              <a:t>Internation</a:t>
            </a:r>
            <a:r>
              <a:rPr lang="en-US" sz="900" b="0" cap="none" baseline="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  <a:cs typeface="Tahoma" pitchFamily="34" charset="0"/>
              </a:rPr>
              <a:t>al</a:t>
            </a:r>
            <a:endParaRPr lang="en-US" sz="900" b="0" cap="none" baseline="0" dirty="0">
              <a:solidFill>
                <a:schemeClr val="tx1">
                  <a:lumMod val="40000"/>
                  <a:lumOff val="60000"/>
                </a:schemeClr>
              </a:solidFill>
              <a:latin typeface="+mj-lt"/>
              <a:cs typeface="Tahoma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7552944" y="6345936"/>
            <a:ext cx="996696" cy="5120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r">
              <a:defRPr/>
            </a:pPr>
            <a:fld id="{DDEFB6C2-3563-4BFF-8956-CDEFB4CC6E83}" type="slidenum">
              <a:rPr lang="en-US" sz="900" cap="all" baseline="0" smtClean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pPr algn="r">
                <a:defRPr/>
              </a:pPr>
              <a:t>‹#›</a:t>
            </a:fld>
            <a:endParaRPr lang="en-US" sz="900" cap="all" baseline="0" dirty="0">
              <a:solidFill>
                <a:schemeClr val="tx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19" name="Title Placeholder 18"/>
          <p:cNvSpPr>
            <a:spLocks noGrp="1"/>
          </p:cNvSpPr>
          <p:nvPr>
            <p:ph type="title"/>
          </p:nvPr>
        </p:nvSpPr>
        <p:spPr>
          <a:xfrm>
            <a:off x="585216" y="603504"/>
            <a:ext cx="7973568" cy="3931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433949"/>
            <a:ext cx="488155" cy="82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53076" y="2977869"/>
            <a:ext cx="2654188" cy="1723604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Tx/>
              <a:buNone/>
              <a:tabLst/>
            </a:pP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20" r:id="rId2"/>
    <p:sldLayoutId id="2147483719" r:id="rId3"/>
    <p:sldLayoutId id="2147483722" r:id="rId4"/>
    <p:sldLayoutId id="2147483735" r:id="rId5"/>
    <p:sldLayoutId id="2147483753" r:id="rId6"/>
    <p:sldLayoutId id="2147483679" r:id="rId7"/>
    <p:sldLayoutId id="2147483684" r:id="rId8"/>
    <p:sldLayoutId id="2147483685" r:id="rId9"/>
    <p:sldLayoutId id="2147483686" r:id="rId10"/>
    <p:sldLayoutId id="2147483687" r:id="rId11"/>
    <p:sldLayoutId id="2147483728" r:id="rId12"/>
    <p:sldLayoutId id="2147483729" r:id="rId13"/>
    <p:sldLayoutId id="2147483691" r:id="rId14"/>
    <p:sldLayoutId id="2147483692" r:id="rId15"/>
    <p:sldLayoutId id="2147483726" r:id="rId16"/>
    <p:sldLayoutId id="2147483730" r:id="rId17"/>
    <p:sldLayoutId id="2147483690" r:id="rId18"/>
    <p:sldLayoutId id="2147483689" r:id="rId19"/>
    <p:sldLayoutId id="2147483688" r:id="rId20"/>
    <p:sldLayoutId id="2147483715" r:id="rId21"/>
    <p:sldLayoutId id="2147483693" r:id="rId22"/>
    <p:sldLayoutId id="2147483694" r:id="rId23"/>
    <p:sldLayoutId id="2147483699" r:id="rId24"/>
    <p:sldLayoutId id="2147483695" r:id="rId25"/>
    <p:sldLayoutId id="2147483697" r:id="rId26"/>
    <p:sldLayoutId id="2147483698" r:id="rId27"/>
    <p:sldLayoutId id="2147483723" r:id="rId28"/>
    <p:sldLayoutId id="2147483716" r:id="rId29"/>
    <p:sldLayoutId id="2147483713" r:id="rId30"/>
    <p:sldLayoutId id="2147483712" r:id="rId31"/>
    <p:sldLayoutId id="2147483743" r:id="rId32"/>
    <p:sldLayoutId id="2147483746" r:id="rId33"/>
    <p:sldLayoutId id="2147483747" r:id="rId34"/>
    <p:sldLayoutId id="2147483751" r:id="rId35"/>
    <p:sldLayoutId id="2147483748" r:id="rId36"/>
    <p:sldLayoutId id="2147483749" r:id="rId37"/>
    <p:sldLayoutId id="2147483750" r:id="rId38"/>
    <p:sldLayoutId id="2147483737" r:id="rId39"/>
    <p:sldLayoutId id="2147483738" r:id="rId40"/>
    <p:sldLayoutId id="2147483739" r:id="rId41"/>
    <p:sldLayoutId id="2147483741" r:id="rId42"/>
    <p:sldLayoutId id="2147483742" r:id="rId43"/>
    <p:sldLayoutId id="2147483757" r:id="rId44"/>
    <p:sldLayoutId id="2147483763" r:id="rId45"/>
    <p:sldLayoutId id="2147483764" r:id="rId46"/>
    <p:sldLayoutId id="2147483782" r:id="rId47"/>
    <p:sldLayoutId id="2147483783" r:id="rId48"/>
    <p:sldLayoutId id="2147483784" r:id="rId49"/>
    <p:sldLayoutId id="2147483785" r:id="rId50"/>
    <p:sldLayoutId id="2147483787" r:id="rId51"/>
    <p:sldLayoutId id="2147483789" r:id="rId52"/>
    <p:sldLayoutId id="2147483790" r:id="rId53"/>
    <p:sldLayoutId id="2147483791" r:id="rId54"/>
    <p:sldLayoutId id="2147483793" r:id="rId55"/>
    <p:sldLayoutId id="2147483794" r:id="rId56"/>
    <p:sldLayoutId id="2147483795" r:id="rId57"/>
    <p:sldLayoutId id="2147483796" r:id="rId5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ts val="2300"/>
        </a:lnSpc>
        <a:spcBef>
          <a:spcPct val="0"/>
        </a:spcBef>
        <a:buNone/>
        <a:defRPr sz="2100" kern="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marR="0" indent="-109728" algn="l" defTabSz="914400" rtl="0" eaLnBrk="1" fontAlgn="auto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tabLst/>
        <a:defRPr sz="1300" kern="0" baseline="0">
          <a:solidFill>
            <a:schemeClr val="tx1"/>
          </a:solidFill>
          <a:latin typeface="+mn-lt"/>
          <a:ea typeface="+mn-ea"/>
          <a:cs typeface="+mn-cs"/>
        </a:defRPr>
      </a:lvl1pPr>
      <a:lvl2pPr marL="274320" marR="0" indent="-109728" algn="l" defTabSz="914400" rtl="0" eaLnBrk="1" fontAlgn="auto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tabLst/>
        <a:defRPr sz="1300" kern="0">
          <a:solidFill>
            <a:schemeClr val="tx1"/>
          </a:solidFill>
          <a:latin typeface="+mn-lt"/>
          <a:ea typeface="+mn-ea"/>
          <a:cs typeface="+mn-cs"/>
        </a:defRPr>
      </a:lvl2pPr>
      <a:lvl3pPr marL="457200" marR="0" indent="-109728" algn="l" defTabSz="914400" rtl="0" eaLnBrk="1" fontAlgn="auto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tabLst/>
        <a:defRPr sz="1300" kern="0">
          <a:solidFill>
            <a:schemeClr val="tx1"/>
          </a:solidFill>
          <a:latin typeface="+mn-lt"/>
          <a:ea typeface="+mn-ea"/>
          <a:cs typeface="+mn-cs"/>
        </a:defRPr>
      </a:lvl3pPr>
      <a:lvl4pPr marL="640080" marR="0" indent="-109728" algn="l" defTabSz="914400" rtl="0" eaLnBrk="1" fontAlgn="auto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tabLst/>
        <a:defRPr sz="1300" kern="0">
          <a:solidFill>
            <a:schemeClr val="tx1"/>
          </a:solidFill>
          <a:latin typeface="+mn-lt"/>
          <a:ea typeface="+mn-ea"/>
          <a:cs typeface="+mn-cs"/>
        </a:defRPr>
      </a:lvl4pPr>
      <a:lvl5pPr marL="822960" marR="0" indent="-109728" algn="l" defTabSz="914400" rtl="0" eaLnBrk="1" fontAlgn="auto" latinLnBrk="0" hangingPunct="1">
        <a:lnSpc>
          <a:spcPts val="1600"/>
        </a:lnSpc>
        <a:spcBef>
          <a:spcPts val="150"/>
        </a:spcBef>
        <a:spcAft>
          <a:spcPts val="150"/>
        </a:spcAft>
        <a:buClr>
          <a:srgbClr val="77787B"/>
        </a:buClr>
        <a:buSzPct val="100000"/>
        <a:buFont typeface="Wingdings" pitchFamily="2" charset="2"/>
        <a:buChar char="§"/>
        <a:tabLst/>
        <a:defRPr sz="1300" ker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2.jp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tiff"/><Relationship Id="rId13" Type="http://schemas.openxmlformats.org/officeDocument/2006/relationships/image" Target="../media/image1100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15" Type="http://schemas.openxmlformats.org/officeDocument/2006/relationships/image" Target="../media/image37.png"/><Relationship Id="rId10" Type="http://schemas.openxmlformats.org/officeDocument/2006/relationships/image" Target="../media/image35.tiff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0.png"/><Relationship Id="rId18" Type="http://schemas.openxmlformats.org/officeDocument/2006/relationships/image" Target="../media/image75.png"/><Relationship Id="rId26" Type="http://schemas.openxmlformats.org/officeDocument/2006/relationships/image" Target="../media/image83.jpeg"/><Relationship Id="rId39" Type="http://schemas.openxmlformats.org/officeDocument/2006/relationships/image" Target="../media/image96.png"/><Relationship Id="rId21" Type="http://schemas.openxmlformats.org/officeDocument/2006/relationships/image" Target="../media/image78.png"/><Relationship Id="rId34" Type="http://schemas.openxmlformats.org/officeDocument/2006/relationships/image" Target="../media/image91.png"/><Relationship Id="rId42" Type="http://schemas.openxmlformats.org/officeDocument/2006/relationships/image" Target="../media/image99.jpeg"/><Relationship Id="rId47" Type="http://schemas.openxmlformats.org/officeDocument/2006/relationships/image" Target="../media/image104.png"/><Relationship Id="rId50" Type="http://schemas.openxmlformats.org/officeDocument/2006/relationships/image" Target="../media/image107.png"/><Relationship Id="rId55" Type="http://schemas.openxmlformats.org/officeDocument/2006/relationships/image" Target="../media/image112.jpe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5" Type="http://schemas.openxmlformats.org/officeDocument/2006/relationships/image" Target="../media/image82.jpeg"/><Relationship Id="rId33" Type="http://schemas.openxmlformats.org/officeDocument/2006/relationships/image" Target="../media/image90.png"/><Relationship Id="rId38" Type="http://schemas.openxmlformats.org/officeDocument/2006/relationships/image" Target="../media/image95.png"/><Relationship Id="rId46" Type="http://schemas.openxmlformats.org/officeDocument/2006/relationships/image" Target="../media/image103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73.png"/><Relationship Id="rId20" Type="http://schemas.openxmlformats.org/officeDocument/2006/relationships/image" Target="../media/image77.jpeg"/><Relationship Id="rId29" Type="http://schemas.openxmlformats.org/officeDocument/2006/relationships/image" Target="../media/image86.png"/><Relationship Id="rId41" Type="http://schemas.openxmlformats.org/officeDocument/2006/relationships/image" Target="../media/image98.png"/><Relationship Id="rId54" Type="http://schemas.openxmlformats.org/officeDocument/2006/relationships/image" Target="../media/image111.jpe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24" Type="http://schemas.openxmlformats.org/officeDocument/2006/relationships/image" Target="../media/image81.png"/><Relationship Id="rId32" Type="http://schemas.openxmlformats.org/officeDocument/2006/relationships/image" Target="../media/image89.png"/><Relationship Id="rId37" Type="http://schemas.openxmlformats.org/officeDocument/2006/relationships/image" Target="../media/image94.jpeg"/><Relationship Id="rId40" Type="http://schemas.openxmlformats.org/officeDocument/2006/relationships/image" Target="../media/image97.png"/><Relationship Id="rId45" Type="http://schemas.openxmlformats.org/officeDocument/2006/relationships/image" Target="../media/image102.png"/><Relationship Id="rId53" Type="http://schemas.openxmlformats.org/officeDocument/2006/relationships/image" Target="../media/image110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23" Type="http://schemas.openxmlformats.org/officeDocument/2006/relationships/image" Target="../media/image80.png"/><Relationship Id="rId28" Type="http://schemas.openxmlformats.org/officeDocument/2006/relationships/image" Target="../media/image85.jpeg"/><Relationship Id="rId36" Type="http://schemas.openxmlformats.org/officeDocument/2006/relationships/image" Target="../media/image93.png"/><Relationship Id="rId49" Type="http://schemas.openxmlformats.org/officeDocument/2006/relationships/image" Target="../media/image106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31" Type="http://schemas.openxmlformats.org/officeDocument/2006/relationships/image" Target="../media/image88.png"/><Relationship Id="rId44" Type="http://schemas.openxmlformats.org/officeDocument/2006/relationships/image" Target="../media/image101.png"/><Relationship Id="rId52" Type="http://schemas.openxmlformats.org/officeDocument/2006/relationships/image" Target="../media/image109.png"/><Relationship Id="rId4" Type="http://schemas.openxmlformats.org/officeDocument/2006/relationships/image" Target="../media/image61.jpeg"/><Relationship Id="rId9" Type="http://schemas.openxmlformats.org/officeDocument/2006/relationships/image" Target="../media/image66.png"/><Relationship Id="rId14" Type="http://schemas.openxmlformats.org/officeDocument/2006/relationships/image" Target="../media/image71.png"/><Relationship Id="rId22" Type="http://schemas.openxmlformats.org/officeDocument/2006/relationships/image" Target="../media/image79.png"/><Relationship Id="rId27" Type="http://schemas.openxmlformats.org/officeDocument/2006/relationships/image" Target="../media/image84.png"/><Relationship Id="rId30" Type="http://schemas.openxmlformats.org/officeDocument/2006/relationships/image" Target="../media/image87.png"/><Relationship Id="rId35" Type="http://schemas.openxmlformats.org/officeDocument/2006/relationships/image" Target="../media/image92.png"/><Relationship Id="rId43" Type="http://schemas.openxmlformats.org/officeDocument/2006/relationships/image" Target="../media/image100.jpeg"/><Relationship Id="rId48" Type="http://schemas.openxmlformats.org/officeDocument/2006/relationships/image" Target="../media/image105.png"/><Relationship Id="rId8" Type="http://schemas.openxmlformats.org/officeDocument/2006/relationships/image" Target="../media/image65.jpeg"/><Relationship Id="rId51" Type="http://schemas.openxmlformats.org/officeDocument/2006/relationships/image" Target="../media/image108.png"/><Relationship Id="rId3" Type="http://schemas.openxmlformats.org/officeDocument/2006/relationships/image" Target="../media/image60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jpeg"/><Relationship Id="rId13" Type="http://schemas.openxmlformats.org/officeDocument/2006/relationships/image" Target="../media/image123.png"/><Relationship Id="rId18" Type="http://schemas.openxmlformats.org/officeDocument/2006/relationships/image" Target="../media/image128.png"/><Relationship Id="rId26" Type="http://schemas.openxmlformats.org/officeDocument/2006/relationships/image" Target="../media/image136.jpeg"/><Relationship Id="rId39" Type="http://schemas.openxmlformats.org/officeDocument/2006/relationships/hyperlink" Target="http://www.islandsstofa.is/en" TargetMode="External"/><Relationship Id="rId3" Type="http://schemas.openxmlformats.org/officeDocument/2006/relationships/image" Target="../media/image113.jpeg"/><Relationship Id="rId21" Type="http://schemas.openxmlformats.org/officeDocument/2006/relationships/image" Target="../media/image131.png"/><Relationship Id="rId34" Type="http://schemas.openxmlformats.org/officeDocument/2006/relationships/image" Target="../media/image144.jpeg"/><Relationship Id="rId42" Type="http://schemas.openxmlformats.org/officeDocument/2006/relationships/image" Target="../media/image151.jpeg"/><Relationship Id="rId7" Type="http://schemas.openxmlformats.org/officeDocument/2006/relationships/image" Target="../media/image117.png"/><Relationship Id="rId12" Type="http://schemas.openxmlformats.org/officeDocument/2006/relationships/image" Target="../media/image122.png"/><Relationship Id="rId17" Type="http://schemas.openxmlformats.org/officeDocument/2006/relationships/image" Target="../media/image127.jpeg"/><Relationship Id="rId25" Type="http://schemas.openxmlformats.org/officeDocument/2006/relationships/image" Target="../media/image135.gif"/><Relationship Id="rId33" Type="http://schemas.openxmlformats.org/officeDocument/2006/relationships/image" Target="../media/image143.jpeg"/><Relationship Id="rId38" Type="http://schemas.openxmlformats.org/officeDocument/2006/relationships/image" Target="../media/image148.jpeg"/><Relationship Id="rId46" Type="http://schemas.openxmlformats.org/officeDocument/2006/relationships/image" Target="../media/image155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26.png"/><Relationship Id="rId20" Type="http://schemas.openxmlformats.org/officeDocument/2006/relationships/image" Target="../media/image130.png"/><Relationship Id="rId29" Type="http://schemas.openxmlformats.org/officeDocument/2006/relationships/image" Target="../media/image139.jpeg"/><Relationship Id="rId41" Type="http://schemas.openxmlformats.org/officeDocument/2006/relationships/image" Target="../media/image150.jpe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16.jpeg"/><Relationship Id="rId11" Type="http://schemas.openxmlformats.org/officeDocument/2006/relationships/image" Target="../media/image121.jpeg"/><Relationship Id="rId24" Type="http://schemas.openxmlformats.org/officeDocument/2006/relationships/image" Target="../media/image134.jpeg"/><Relationship Id="rId32" Type="http://schemas.openxmlformats.org/officeDocument/2006/relationships/image" Target="../media/image142.gif"/><Relationship Id="rId37" Type="http://schemas.openxmlformats.org/officeDocument/2006/relationships/image" Target="../media/image147.jpeg"/><Relationship Id="rId40" Type="http://schemas.openxmlformats.org/officeDocument/2006/relationships/image" Target="../media/image149.jpeg"/><Relationship Id="rId45" Type="http://schemas.openxmlformats.org/officeDocument/2006/relationships/image" Target="../media/image154.jpeg"/><Relationship Id="rId5" Type="http://schemas.openxmlformats.org/officeDocument/2006/relationships/image" Target="../media/image115.jpeg"/><Relationship Id="rId15" Type="http://schemas.openxmlformats.org/officeDocument/2006/relationships/image" Target="../media/image125.png"/><Relationship Id="rId23" Type="http://schemas.openxmlformats.org/officeDocument/2006/relationships/image" Target="../media/image133.png"/><Relationship Id="rId28" Type="http://schemas.openxmlformats.org/officeDocument/2006/relationships/image" Target="../media/image138.jpeg"/><Relationship Id="rId36" Type="http://schemas.openxmlformats.org/officeDocument/2006/relationships/image" Target="../media/image146.gif"/><Relationship Id="rId10" Type="http://schemas.openxmlformats.org/officeDocument/2006/relationships/image" Target="../media/image120.png"/><Relationship Id="rId19" Type="http://schemas.openxmlformats.org/officeDocument/2006/relationships/image" Target="../media/image129.png"/><Relationship Id="rId31" Type="http://schemas.openxmlformats.org/officeDocument/2006/relationships/image" Target="../media/image141.jpeg"/><Relationship Id="rId44" Type="http://schemas.openxmlformats.org/officeDocument/2006/relationships/image" Target="../media/image153.jpeg"/><Relationship Id="rId4" Type="http://schemas.openxmlformats.org/officeDocument/2006/relationships/image" Target="../media/image114.jpeg"/><Relationship Id="rId9" Type="http://schemas.openxmlformats.org/officeDocument/2006/relationships/image" Target="../media/image119.png"/><Relationship Id="rId14" Type="http://schemas.openxmlformats.org/officeDocument/2006/relationships/image" Target="../media/image124.png"/><Relationship Id="rId22" Type="http://schemas.openxmlformats.org/officeDocument/2006/relationships/image" Target="../media/image132.jpeg"/><Relationship Id="rId27" Type="http://schemas.openxmlformats.org/officeDocument/2006/relationships/image" Target="../media/image137.jpeg"/><Relationship Id="rId30" Type="http://schemas.openxmlformats.org/officeDocument/2006/relationships/image" Target="../media/image140.jpeg"/><Relationship Id="rId35" Type="http://schemas.openxmlformats.org/officeDocument/2006/relationships/image" Target="../media/image145.png"/><Relationship Id="rId43" Type="http://schemas.openxmlformats.org/officeDocument/2006/relationships/image" Target="../media/image152.jpeg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7.png"/><Relationship Id="rId18" Type="http://schemas.openxmlformats.org/officeDocument/2006/relationships/image" Target="../media/image172.png"/><Relationship Id="rId26" Type="http://schemas.openxmlformats.org/officeDocument/2006/relationships/image" Target="../media/image180.png"/><Relationship Id="rId39" Type="http://schemas.openxmlformats.org/officeDocument/2006/relationships/image" Target="../media/image193.png"/><Relationship Id="rId3" Type="http://schemas.openxmlformats.org/officeDocument/2006/relationships/image" Target="../media/image157.png"/><Relationship Id="rId21" Type="http://schemas.openxmlformats.org/officeDocument/2006/relationships/image" Target="../media/image175.png"/><Relationship Id="rId34" Type="http://schemas.openxmlformats.org/officeDocument/2006/relationships/image" Target="../media/image188.png"/><Relationship Id="rId42" Type="http://schemas.openxmlformats.org/officeDocument/2006/relationships/image" Target="../media/image196.png"/><Relationship Id="rId47" Type="http://schemas.openxmlformats.org/officeDocument/2006/relationships/image" Target="../media/image201.png"/><Relationship Id="rId50" Type="http://schemas.openxmlformats.org/officeDocument/2006/relationships/image" Target="../media/image204.jpeg"/><Relationship Id="rId7" Type="http://schemas.openxmlformats.org/officeDocument/2006/relationships/image" Target="../media/image161.png"/><Relationship Id="rId12" Type="http://schemas.openxmlformats.org/officeDocument/2006/relationships/image" Target="../media/image166.png"/><Relationship Id="rId17" Type="http://schemas.openxmlformats.org/officeDocument/2006/relationships/image" Target="../media/image171.png"/><Relationship Id="rId25" Type="http://schemas.openxmlformats.org/officeDocument/2006/relationships/image" Target="../media/image179.png"/><Relationship Id="rId33" Type="http://schemas.openxmlformats.org/officeDocument/2006/relationships/image" Target="../media/image187.png"/><Relationship Id="rId38" Type="http://schemas.openxmlformats.org/officeDocument/2006/relationships/image" Target="../media/image192.png"/><Relationship Id="rId46" Type="http://schemas.openxmlformats.org/officeDocument/2006/relationships/image" Target="../media/image200.png"/><Relationship Id="rId2" Type="http://schemas.openxmlformats.org/officeDocument/2006/relationships/image" Target="../media/image156.png"/><Relationship Id="rId16" Type="http://schemas.openxmlformats.org/officeDocument/2006/relationships/image" Target="../media/image170.png"/><Relationship Id="rId20" Type="http://schemas.openxmlformats.org/officeDocument/2006/relationships/image" Target="../media/image174.png"/><Relationship Id="rId29" Type="http://schemas.openxmlformats.org/officeDocument/2006/relationships/image" Target="../media/image183.png"/><Relationship Id="rId41" Type="http://schemas.openxmlformats.org/officeDocument/2006/relationships/image" Target="../media/image195.pn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160.png"/><Relationship Id="rId11" Type="http://schemas.openxmlformats.org/officeDocument/2006/relationships/image" Target="../media/image165.png"/><Relationship Id="rId24" Type="http://schemas.openxmlformats.org/officeDocument/2006/relationships/image" Target="../media/image178.png"/><Relationship Id="rId32" Type="http://schemas.openxmlformats.org/officeDocument/2006/relationships/image" Target="../media/image186.png"/><Relationship Id="rId37" Type="http://schemas.openxmlformats.org/officeDocument/2006/relationships/image" Target="../media/image191.png"/><Relationship Id="rId40" Type="http://schemas.openxmlformats.org/officeDocument/2006/relationships/image" Target="../media/image194.png"/><Relationship Id="rId45" Type="http://schemas.openxmlformats.org/officeDocument/2006/relationships/image" Target="../media/image199.png"/><Relationship Id="rId5" Type="http://schemas.openxmlformats.org/officeDocument/2006/relationships/image" Target="../media/image159.png"/><Relationship Id="rId15" Type="http://schemas.openxmlformats.org/officeDocument/2006/relationships/image" Target="../media/image169.png"/><Relationship Id="rId23" Type="http://schemas.openxmlformats.org/officeDocument/2006/relationships/image" Target="../media/image177.png"/><Relationship Id="rId28" Type="http://schemas.openxmlformats.org/officeDocument/2006/relationships/image" Target="../media/image182.png"/><Relationship Id="rId36" Type="http://schemas.openxmlformats.org/officeDocument/2006/relationships/image" Target="../media/image190.png"/><Relationship Id="rId49" Type="http://schemas.openxmlformats.org/officeDocument/2006/relationships/image" Target="../media/image203.png"/><Relationship Id="rId10" Type="http://schemas.openxmlformats.org/officeDocument/2006/relationships/image" Target="../media/image164.png"/><Relationship Id="rId19" Type="http://schemas.openxmlformats.org/officeDocument/2006/relationships/image" Target="../media/image173.png"/><Relationship Id="rId31" Type="http://schemas.openxmlformats.org/officeDocument/2006/relationships/image" Target="../media/image185.png"/><Relationship Id="rId44" Type="http://schemas.openxmlformats.org/officeDocument/2006/relationships/image" Target="../media/image198.png"/><Relationship Id="rId4" Type="http://schemas.openxmlformats.org/officeDocument/2006/relationships/image" Target="../media/image158.png"/><Relationship Id="rId9" Type="http://schemas.openxmlformats.org/officeDocument/2006/relationships/image" Target="../media/image163.png"/><Relationship Id="rId14" Type="http://schemas.openxmlformats.org/officeDocument/2006/relationships/image" Target="../media/image168.png"/><Relationship Id="rId22" Type="http://schemas.openxmlformats.org/officeDocument/2006/relationships/image" Target="../media/image176.png"/><Relationship Id="rId27" Type="http://schemas.openxmlformats.org/officeDocument/2006/relationships/image" Target="../media/image181.png"/><Relationship Id="rId30" Type="http://schemas.openxmlformats.org/officeDocument/2006/relationships/image" Target="../media/image184.png"/><Relationship Id="rId35" Type="http://schemas.openxmlformats.org/officeDocument/2006/relationships/image" Target="../media/image189.png"/><Relationship Id="rId43" Type="http://schemas.openxmlformats.org/officeDocument/2006/relationships/image" Target="../media/image197.png"/><Relationship Id="rId48" Type="http://schemas.openxmlformats.org/officeDocument/2006/relationships/image" Target="../media/image202.png"/><Relationship Id="rId8" Type="http://schemas.openxmlformats.org/officeDocument/2006/relationships/image" Target="../media/image16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rtal.euromonitor.com/portal" TargetMode="External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jpeg"/><Relationship Id="rId3" Type="http://schemas.openxmlformats.org/officeDocument/2006/relationships/hyperlink" Target="http://blog.euromonitor.com/" TargetMode="External"/><Relationship Id="rId7" Type="http://schemas.openxmlformats.org/officeDocument/2006/relationships/image" Target="../media/image20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1.xml"/><Relationship Id="rId6" Type="http://schemas.openxmlformats.org/officeDocument/2006/relationships/hyperlink" Target="http://www.linkedin.com/groups?about=&amp;gid=744327" TargetMode="External"/><Relationship Id="rId11" Type="http://schemas.openxmlformats.org/officeDocument/2006/relationships/image" Target="../media/image211.jpeg"/><Relationship Id="rId5" Type="http://schemas.openxmlformats.org/officeDocument/2006/relationships/hyperlink" Target="http://www.facebook.com/euromonitorinternational" TargetMode="External"/><Relationship Id="rId10" Type="http://schemas.openxmlformats.org/officeDocument/2006/relationships/image" Target="../media/image210.jpeg"/><Relationship Id="rId4" Type="http://schemas.openxmlformats.org/officeDocument/2006/relationships/hyperlink" Target="https://twitter.com/Euromonitor" TargetMode="External"/><Relationship Id="rId9" Type="http://schemas.openxmlformats.org/officeDocument/2006/relationships/image" Target="../media/image20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uromonitorint-my.sharepoint.com/:v:/g/personal/peter_kosmal_euromonitor_com/EefNnF1nq95CsGDfUKRBJqgBTc_9yQvqIiMIEK1EgwA_ZA?e=m4ayoI" TargetMode="Externa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000" dirty="0"/>
              <a:t>Passport Global Market Information Database, Innovative Modelling, and Scenarios Simulation Tools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499615" y="3275463"/>
            <a:ext cx="6552563" cy="711881"/>
          </a:xfrm>
        </p:spPr>
        <p:txBody>
          <a:bodyPr/>
          <a:lstStyle/>
          <a:p>
            <a:r>
              <a:rPr lang="en-GB" sz="1600" dirty="0" smtClean="0"/>
              <a:t>Ecaterina Bondarenko</a:t>
            </a:r>
          </a:p>
          <a:p>
            <a:r>
              <a:rPr lang="en-GB" sz="1600" dirty="0" smtClean="0"/>
              <a:t>For </a:t>
            </a:r>
            <a:r>
              <a:rPr lang="en-GB" sz="1600" dirty="0"/>
              <a:t>the </a:t>
            </a:r>
            <a:r>
              <a:rPr lang="en-GB" sz="1600" dirty="0" smtClean="0"/>
              <a:t>Kazakhstan conference </a:t>
            </a:r>
            <a:r>
              <a:rPr lang="en-GB" sz="1600" dirty="0"/>
              <a:t>Libraries and Its Role in Transforming Societies: Strategies and Trends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6" name="Picture 3" descr="C:\Users\User\Desktop\Betty\pas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3987344"/>
            <a:ext cx="9144000" cy="34711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0618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4"/>
          </p:nvPr>
        </p:nvSpPr>
        <p:spPr>
          <a:xfrm>
            <a:off x="585216" y="603504"/>
            <a:ext cx="7973568" cy="393192"/>
          </a:xfrm>
        </p:spPr>
        <p:txBody>
          <a:bodyPr/>
          <a:lstStyle/>
          <a:p>
            <a:r>
              <a:rPr lang="en-GB" dirty="0" smtClean="0"/>
              <a:t>Research Expertise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passport</a:t>
            </a:r>
            <a:endParaRPr lang="en-US" dirty="0"/>
          </a:p>
        </p:txBody>
      </p:sp>
      <p:grpSp>
        <p:nvGrpSpPr>
          <p:cNvPr id="105" name="Group 104"/>
          <p:cNvGrpSpPr/>
          <p:nvPr/>
        </p:nvGrpSpPr>
        <p:grpSpPr>
          <a:xfrm>
            <a:off x="5810236" y="3633621"/>
            <a:ext cx="246546" cy="233432"/>
            <a:chOff x="4159251" y="2643188"/>
            <a:chExt cx="298450" cy="282575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159251" y="2692400"/>
              <a:ext cx="298450" cy="233363"/>
            </a:xfrm>
            <a:custGeom>
              <a:avLst/>
              <a:gdLst>
                <a:gd name="T0" fmla="*/ 176 w 188"/>
                <a:gd name="T1" fmla="*/ 0 h 147"/>
                <a:gd name="T2" fmla="*/ 171 w 188"/>
                <a:gd name="T3" fmla="*/ 0 h 147"/>
                <a:gd name="T4" fmla="*/ 164 w 188"/>
                <a:gd name="T5" fmla="*/ 0 h 147"/>
                <a:gd name="T6" fmla="*/ 154 w 188"/>
                <a:gd name="T7" fmla="*/ 90 h 147"/>
                <a:gd name="T8" fmla="*/ 140 w 188"/>
                <a:gd name="T9" fmla="*/ 90 h 147"/>
                <a:gd name="T10" fmla="*/ 138 w 188"/>
                <a:gd name="T11" fmla="*/ 69 h 147"/>
                <a:gd name="T12" fmla="*/ 131 w 188"/>
                <a:gd name="T13" fmla="*/ 69 h 147"/>
                <a:gd name="T14" fmla="*/ 124 w 188"/>
                <a:gd name="T15" fmla="*/ 69 h 147"/>
                <a:gd name="T16" fmla="*/ 121 w 188"/>
                <a:gd name="T17" fmla="*/ 90 h 147"/>
                <a:gd name="T18" fmla="*/ 100 w 188"/>
                <a:gd name="T19" fmla="*/ 90 h 147"/>
                <a:gd name="T20" fmla="*/ 98 w 188"/>
                <a:gd name="T21" fmla="*/ 69 h 147"/>
                <a:gd name="T22" fmla="*/ 90 w 188"/>
                <a:gd name="T23" fmla="*/ 69 h 147"/>
                <a:gd name="T24" fmla="*/ 83 w 188"/>
                <a:gd name="T25" fmla="*/ 69 h 147"/>
                <a:gd name="T26" fmla="*/ 81 w 188"/>
                <a:gd name="T27" fmla="*/ 90 h 147"/>
                <a:gd name="T28" fmla="*/ 57 w 188"/>
                <a:gd name="T29" fmla="*/ 90 h 147"/>
                <a:gd name="T30" fmla="*/ 57 w 188"/>
                <a:gd name="T31" fmla="*/ 69 h 147"/>
                <a:gd name="T32" fmla="*/ 0 w 188"/>
                <a:gd name="T33" fmla="*/ 69 h 147"/>
                <a:gd name="T34" fmla="*/ 0 w 188"/>
                <a:gd name="T35" fmla="*/ 90 h 147"/>
                <a:gd name="T36" fmla="*/ 0 w 188"/>
                <a:gd name="T37" fmla="*/ 147 h 147"/>
                <a:gd name="T38" fmla="*/ 0 w 188"/>
                <a:gd name="T39" fmla="*/ 147 h 147"/>
                <a:gd name="T40" fmla="*/ 74 w 188"/>
                <a:gd name="T41" fmla="*/ 147 h 147"/>
                <a:gd name="T42" fmla="*/ 90 w 188"/>
                <a:gd name="T43" fmla="*/ 147 h 147"/>
                <a:gd name="T44" fmla="*/ 107 w 188"/>
                <a:gd name="T45" fmla="*/ 147 h 147"/>
                <a:gd name="T46" fmla="*/ 114 w 188"/>
                <a:gd name="T47" fmla="*/ 147 h 147"/>
                <a:gd name="T48" fmla="*/ 131 w 188"/>
                <a:gd name="T49" fmla="*/ 147 h 147"/>
                <a:gd name="T50" fmla="*/ 147 w 188"/>
                <a:gd name="T51" fmla="*/ 147 h 147"/>
                <a:gd name="T52" fmla="*/ 188 w 188"/>
                <a:gd name="T53" fmla="*/ 147 h 147"/>
                <a:gd name="T54" fmla="*/ 188 w 188"/>
                <a:gd name="T55" fmla="*/ 90 h 147"/>
                <a:gd name="T56" fmla="*/ 176 w 188"/>
                <a:gd name="T5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8" h="147">
                  <a:moveTo>
                    <a:pt x="176" y="0"/>
                  </a:moveTo>
                  <a:lnTo>
                    <a:pt x="171" y="0"/>
                  </a:lnTo>
                  <a:lnTo>
                    <a:pt x="164" y="0"/>
                  </a:lnTo>
                  <a:lnTo>
                    <a:pt x="154" y="90"/>
                  </a:lnTo>
                  <a:lnTo>
                    <a:pt x="140" y="90"/>
                  </a:lnTo>
                  <a:lnTo>
                    <a:pt x="138" y="69"/>
                  </a:lnTo>
                  <a:lnTo>
                    <a:pt x="131" y="69"/>
                  </a:lnTo>
                  <a:lnTo>
                    <a:pt x="124" y="69"/>
                  </a:lnTo>
                  <a:lnTo>
                    <a:pt x="121" y="90"/>
                  </a:lnTo>
                  <a:lnTo>
                    <a:pt x="100" y="90"/>
                  </a:lnTo>
                  <a:lnTo>
                    <a:pt x="98" y="69"/>
                  </a:lnTo>
                  <a:lnTo>
                    <a:pt x="90" y="69"/>
                  </a:lnTo>
                  <a:lnTo>
                    <a:pt x="83" y="69"/>
                  </a:lnTo>
                  <a:lnTo>
                    <a:pt x="81" y="90"/>
                  </a:lnTo>
                  <a:lnTo>
                    <a:pt x="57" y="90"/>
                  </a:lnTo>
                  <a:lnTo>
                    <a:pt x="57" y="69"/>
                  </a:lnTo>
                  <a:lnTo>
                    <a:pt x="0" y="69"/>
                  </a:lnTo>
                  <a:lnTo>
                    <a:pt x="0" y="90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74" y="147"/>
                  </a:lnTo>
                  <a:lnTo>
                    <a:pt x="90" y="147"/>
                  </a:lnTo>
                  <a:lnTo>
                    <a:pt x="107" y="147"/>
                  </a:lnTo>
                  <a:lnTo>
                    <a:pt x="114" y="147"/>
                  </a:lnTo>
                  <a:lnTo>
                    <a:pt x="131" y="147"/>
                  </a:lnTo>
                  <a:lnTo>
                    <a:pt x="147" y="147"/>
                  </a:lnTo>
                  <a:lnTo>
                    <a:pt x="188" y="147"/>
                  </a:lnTo>
                  <a:lnTo>
                    <a:pt x="188" y="9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298951" y="2643188"/>
              <a:ext cx="150813" cy="42863"/>
            </a:xfrm>
            <a:custGeom>
              <a:avLst/>
              <a:gdLst>
                <a:gd name="T0" fmla="*/ 32 w 40"/>
                <a:gd name="T1" fmla="*/ 10 h 11"/>
                <a:gd name="T2" fmla="*/ 38 w 40"/>
                <a:gd name="T3" fmla="*/ 10 h 11"/>
                <a:gd name="T4" fmla="*/ 39 w 40"/>
                <a:gd name="T5" fmla="*/ 7 h 11"/>
                <a:gd name="T6" fmla="*/ 35 w 40"/>
                <a:gd name="T7" fmla="*/ 5 h 11"/>
                <a:gd name="T8" fmla="*/ 26 w 40"/>
                <a:gd name="T9" fmla="*/ 5 h 11"/>
                <a:gd name="T10" fmla="*/ 19 w 40"/>
                <a:gd name="T11" fmla="*/ 6 h 11"/>
                <a:gd name="T12" fmla="*/ 12 w 40"/>
                <a:gd name="T13" fmla="*/ 6 h 11"/>
                <a:gd name="T14" fmla="*/ 5 w 40"/>
                <a:gd name="T15" fmla="*/ 5 h 11"/>
                <a:gd name="T16" fmla="*/ 5 w 40"/>
                <a:gd name="T17" fmla="*/ 1 h 11"/>
                <a:gd name="T18" fmla="*/ 1 w 40"/>
                <a:gd name="T19" fmla="*/ 4 h 11"/>
                <a:gd name="T20" fmla="*/ 4 w 40"/>
                <a:gd name="T21" fmla="*/ 9 h 11"/>
                <a:gd name="T22" fmla="*/ 10 w 40"/>
                <a:gd name="T23" fmla="*/ 9 h 11"/>
                <a:gd name="T24" fmla="*/ 16 w 40"/>
                <a:gd name="T25" fmla="*/ 9 h 11"/>
                <a:gd name="T26" fmla="*/ 24 w 40"/>
                <a:gd name="T27" fmla="*/ 10 h 11"/>
                <a:gd name="T28" fmla="*/ 31 w 40"/>
                <a:gd name="T29" fmla="*/ 9 h 11"/>
                <a:gd name="T30" fmla="*/ 32 w 40"/>
                <a:gd name="T3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11">
                  <a:moveTo>
                    <a:pt x="32" y="10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40" y="9"/>
                    <a:pt x="39" y="7"/>
                  </a:cubicBezTo>
                  <a:cubicBezTo>
                    <a:pt x="39" y="6"/>
                    <a:pt x="37" y="4"/>
                    <a:pt x="35" y="5"/>
                  </a:cubicBezTo>
                  <a:cubicBezTo>
                    <a:pt x="32" y="5"/>
                    <a:pt x="29" y="6"/>
                    <a:pt x="26" y="5"/>
                  </a:cubicBezTo>
                  <a:cubicBezTo>
                    <a:pt x="23" y="5"/>
                    <a:pt x="22" y="6"/>
                    <a:pt x="19" y="6"/>
                  </a:cubicBezTo>
                  <a:cubicBezTo>
                    <a:pt x="16" y="5"/>
                    <a:pt x="14" y="7"/>
                    <a:pt x="12" y="6"/>
                  </a:cubicBezTo>
                  <a:cubicBezTo>
                    <a:pt x="9" y="4"/>
                    <a:pt x="6" y="6"/>
                    <a:pt x="5" y="5"/>
                  </a:cubicBezTo>
                  <a:cubicBezTo>
                    <a:pt x="3" y="3"/>
                    <a:pt x="4" y="2"/>
                    <a:pt x="5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2" y="9"/>
                    <a:pt x="4" y="9"/>
                  </a:cubicBezTo>
                  <a:cubicBezTo>
                    <a:pt x="6" y="8"/>
                    <a:pt x="8" y="10"/>
                    <a:pt x="10" y="9"/>
                  </a:cubicBezTo>
                  <a:cubicBezTo>
                    <a:pt x="11" y="8"/>
                    <a:pt x="15" y="10"/>
                    <a:pt x="16" y="9"/>
                  </a:cubicBezTo>
                  <a:cubicBezTo>
                    <a:pt x="18" y="8"/>
                    <a:pt x="23" y="11"/>
                    <a:pt x="24" y="10"/>
                  </a:cubicBezTo>
                  <a:cubicBezTo>
                    <a:pt x="26" y="9"/>
                    <a:pt x="30" y="10"/>
                    <a:pt x="31" y="9"/>
                  </a:cubicBezTo>
                  <a:cubicBezTo>
                    <a:pt x="32" y="8"/>
                    <a:pt x="33" y="9"/>
                    <a:pt x="32" y="1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sp>
        <p:nvSpPr>
          <p:cNvPr id="20" name="Freeform 13"/>
          <p:cNvSpPr>
            <a:spLocks noEditPoints="1"/>
          </p:cNvSpPr>
          <p:nvPr/>
        </p:nvSpPr>
        <p:spPr bwMode="auto">
          <a:xfrm>
            <a:off x="3333986" y="4840247"/>
            <a:ext cx="242612" cy="154747"/>
          </a:xfrm>
          <a:custGeom>
            <a:avLst/>
            <a:gdLst>
              <a:gd name="T0" fmla="*/ 76 w 78"/>
              <a:gd name="T1" fmla="*/ 27 h 50"/>
              <a:gd name="T2" fmla="*/ 17 w 78"/>
              <a:gd name="T3" fmla="*/ 0 h 50"/>
              <a:gd name="T4" fmla="*/ 14 w 78"/>
              <a:gd name="T5" fmla="*/ 0 h 50"/>
              <a:gd name="T6" fmla="*/ 0 w 78"/>
              <a:gd name="T7" fmla="*/ 50 h 50"/>
              <a:gd name="T8" fmla="*/ 78 w 78"/>
              <a:gd name="T9" fmla="*/ 29 h 50"/>
              <a:gd name="T10" fmla="*/ 76 w 78"/>
              <a:gd name="T11" fmla="*/ 27 h 50"/>
              <a:gd name="T12" fmla="*/ 18 w 78"/>
              <a:gd name="T13" fmla="*/ 20 h 50"/>
              <a:gd name="T14" fmla="*/ 24 w 78"/>
              <a:gd name="T15" fmla="*/ 23 h 50"/>
              <a:gd name="T16" fmla="*/ 18 w 78"/>
              <a:gd name="T17" fmla="*/ 25 h 50"/>
              <a:gd name="T18" fmla="*/ 12 w 78"/>
              <a:gd name="T19" fmla="*/ 23 h 50"/>
              <a:gd name="T20" fmla="*/ 18 w 78"/>
              <a:gd name="T21" fmla="*/ 20 h 50"/>
              <a:gd name="T22" fmla="*/ 13 w 78"/>
              <a:gd name="T23" fmla="*/ 42 h 50"/>
              <a:gd name="T24" fmla="*/ 6 w 78"/>
              <a:gd name="T25" fmla="*/ 40 h 50"/>
              <a:gd name="T26" fmla="*/ 13 w 78"/>
              <a:gd name="T27" fmla="*/ 37 h 50"/>
              <a:gd name="T28" fmla="*/ 19 w 78"/>
              <a:gd name="T29" fmla="*/ 40 h 50"/>
              <a:gd name="T30" fmla="*/ 13 w 78"/>
              <a:gd name="T31" fmla="*/ 42 h 50"/>
              <a:gd name="T32" fmla="*/ 29 w 78"/>
              <a:gd name="T33" fmla="*/ 37 h 50"/>
              <a:gd name="T34" fmla="*/ 23 w 78"/>
              <a:gd name="T35" fmla="*/ 35 h 50"/>
              <a:gd name="T36" fmla="*/ 29 w 78"/>
              <a:gd name="T37" fmla="*/ 32 h 50"/>
              <a:gd name="T38" fmla="*/ 36 w 78"/>
              <a:gd name="T39" fmla="*/ 35 h 50"/>
              <a:gd name="T40" fmla="*/ 29 w 78"/>
              <a:gd name="T41" fmla="*/ 37 h 50"/>
              <a:gd name="T42" fmla="*/ 38 w 78"/>
              <a:gd name="T43" fmla="*/ 27 h 50"/>
              <a:gd name="T44" fmla="*/ 32 w 78"/>
              <a:gd name="T45" fmla="*/ 24 h 50"/>
              <a:gd name="T46" fmla="*/ 38 w 78"/>
              <a:gd name="T47" fmla="*/ 22 h 50"/>
              <a:gd name="T48" fmla="*/ 44 w 78"/>
              <a:gd name="T49" fmla="*/ 24 h 50"/>
              <a:gd name="T50" fmla="*/ 38 w 78"/>
              <a:gd name="T51" fmla="*/ 27 h 50"/>
              <a:gd name="T52" fmla="*/ 61 w 78"/>
              <a:gd name="T53" fmla="*/ 29 h 50"/>
              <a:gd name="T54" fmla="*/ 16 w 78"/>
              <a:gd name="T55" fmla="*/ 9 h 50"/>
              <a:gd name="T56" fmla="*/ 17 w 78"/>
              <a:gd name="T57" fmla="*/ 4 h 50"/>
              <a:gd name="T58" fmla="*/ 71 w 78"/>
              <a:gd name="T59" fmla="*/ 26 h 50"/>
              <a:gd name="T60" fmla="*/ 61 w 78"/>
              <a:gd name="T61" fmla="*/ 2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8" h="50">
                <a:moveTo>
                  <a:pt x="76" y="27"/>
                </a:moveTo>
                <a:cubicBezTo>
                  <a:pt x="76" y="26"/>
                  <a:pt x="60" y="0"/>
                  <a:pt x="1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50"/>
                  <a:pt x="0" y="50"/>
                  <a:pt x="0" y="50"/>
                </a:cubicBezTo>
                <a:cubicBezTo>
                  <a:pt x="78" y="29"/>
                  <a:pt x="78" y="29"/>
                  <a:pt x="78" y="29"/>
                </a:cubicBezTo>
                <a:lnTo>
                  <a:pt x="76" y="27"/>
                </a:lnTo>
                <a:close/>
                <a:moveTo>
                  <a:pt x="18" y="20"/>
                </a:moveTo>
                <a:cubicBezTo>
                  <a:pt x="22" y="20"/>
                  <a:pt x="24" y="21"/>
                  <a:pt x="24" y="23"/>
                </a:cubicBezTo>
                <a:cubicBezTo>
                  <a:pt x="24" y="24"/>
                  <a:pt x="22" y="25"/>
                  <a:pt x="18" y="25"/>
                </a:cubicBezTo>
                <a:cubicBezTo>
                  <a:pt x="15" y="25"/>
                  <a:pt x="12" y="24"/>
                  <a:pt x="12" y="23"/>
                </a:cubicBezTo>
                <a:cubicBezTo>
                  <a:pt x="12" y="21"/>
                  <a:pt x="15" y="20"/>
                  <a:pt x="18" y="20"/>
                </a:cubicBezTo>
                <a:close/>
                <a:moveTo>
                  <a:pt x="13" y="42"/>
                </a:moveTo>
                <a:cubicBezTo>
                  <a:pt x="9" y="42"/>
                  <a:pt x="6" y="41"/>
                  <a:pt x="6" y="40"/>
                </a:cubicBezTo>
                <a:cubicBezTo>
                  <a:pt x="6" y="38"/>
                  <a:pt x="9" y="37"/>
                  <a:pt x="13" y="37"/>
                </a:cubicBezTo>
                <a:cubicBezTo>
                  <a:pt x="16" y="37"/>
                  <a:pt x="19" y="38"/>
                  <a:pt x="19" y="40"/>
                </a:cubicBezTo>
                <a:cubicBezTo>
                  <a:pt x="19" y="41"/>
                  <a:pt x="16" y="42"/>
                  <a:pt x="13" y="42"/>
                </a:cubicBezTo>
                <a:close/>
                <a:moveTo>
                  <a:pt x="29" y="37"/>
                </a:moveTo>
                <a:cubicBezTo>
                  <a:pt x="26" y="37"/>
                  <a:pt x="23" y="36"/>
                  <a:pt x="23" y="35"/>
                </a:cubicBezTo>
                <a:cubicBezTo>
                  <a:pt x="23" y="33"/>
                  <a:pt x="26" y="32"/>
                  <a:pt x="29" y="32"/>
                </a:cubicBezTo>
                <a:cubicBezTo>
                  <a:pt x="33" y="32"/>
                  <a:pt x="36" y="33"/>
                  <a:pt x="36" y="35"/>
                </a:cubicBezTo>
                <a:cubicBezTo>
                  <a:pt x="36" y="36"/>
                  <a:pt x="33" y="37"/>
                  <a:pt x="29" y="37"/>
                </a:cubicBezTo>
                <a:close/>
                <a:moveTo>
                  <a:pt x="38" y="27"/>
                </a:moveTo>
                <a:cubicBezTo>
                  <a:pt x="35" y="27"/>
                  <a:pt x="32" y="26"/>
                  <a:pt x="32" y="24"/>
                </a:cubicBezTo>
                <a:cubicBezTo>
                  <a:pt x="32" y="23"/>
                  <a:pt x="35" y="22"/>
                  <a:pt x="38" y="22"/>
                </a:cubicBezTo>
                <a:cubicBezTo>
                  <a:pt x="42" y="22"/>
                  <a:pt x="44" y="23"/>
                  <a:pt x="44" y="24"/>
                </a:cubicBezTo>
                <a:cubicBezTo>
                  <a:pt x="44" y="26"/>
                  <a:pt x="42" y="27"/>
                  <a:pt x="38" y="27"/>
                </a:cubicBezTo>
                <a:close/>
                <a:moveTo>
                  <a:pt x="61" y="29"/>
                </a:moveTo>
                <a:cubicBezTo>
                  <a:pt x="58" y="24"/>
                  <a:pt x="46" y="10"/>
                  <a:pt x="16" y="9"/>
                </a:cubicBezTo>
                <a:cubicBezTo>
                  <a:pt x="17" y="4"/>
                  <a:pt x="17" y="4"/>
                  <a:pt x="17" y="4"/>
                </a:cubicBezTo>
                <a:cubicBezTo>
                  <a:pt x="51" y="4"/>
                  <a:pt x="66" y="20"/>
                  <a:pt x="71" y="26"/>
                </a:cubicBezTo>
                <a:lnTo>
                  <a:pt x="61" y="29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3313062" y="3013718"/>
            <a:ext cx="245235" cy="198024"/>
            <a:chOff x="3106738" y="2136775"/>
            <a:chExt cx="296863" cy="239713"/>
          </a:xfrm>
        </p:grpSpPr>
        <p:sp>
          <p:nvSpPr>
            <p:cNvPr id="21" name="Freeform 14"/>
            <p:cNvSpPr>
              <a:spLocks noEditPoints="1"/>
            </p:cNvSpPr>
            <p:nvPr/>
          </p:nvSpPr>
          <p:spPr bwMode="auto">
            <a:xfrm>
              <a:off x="3106738" y="2195513"/>
              <a:ext cx="134938" cy="139700"/>
            </a:xfrm>
            <a:custGeom>
              <a:avLst/>
              <a:gdLst>
                <a:gd name="T0" fmla="*/ 18 w 36"/>
                <a:gd name="T1" fmla="*/ 0 h 37"/>
                <a:gd name="T2" fmla="*/ 0 w 36"/>
                <a:gd name="T3" fmla="*/ 18 h 37"/>
                <a:gd name="T4" fmla="*/ 18 w 36"/>
                <a:gd name="T5" fmla="*/ 37 h 37"/>
                <a:gd name="T6" fmla="*/ 36 w 36"/>
                <a:gd name="T7" fmla="*/ 18 h 37"/>
                <a:gd name="T8" fmla="*/ 18 w 36"/>
                <a:gd name="T9" fmla="*/ 0 h 37"/>
                <a:gd name="T10" fmla="*/ 18 w 36"/>
                <a:gd name="T11" fmla="*/ 24 h 37"/>
                <a:gd name="T12" fmla="*/ 13 w 36"/>
                <a:gd name="T13" fmla="*/ 18 h 37"/>
                <a:gd name="T14" fmla="*/ 18 w 36"/>
                <a:gd name="T15" fmla="*/ 13 h 37"/>
                <a:gd name="T16" fmla="*/ 24 w 36"/>
                <a:gd name="T17" fmla="*/ 18 h 37"/>
                <a:gd name="T18" fmla="*/ 18 w 36"/>
                <a:gd name="T19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6" y="29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24"/>
                  </a:moveTo>
                  <a:cubicBezTo>
                    <a:pt x="15" y="24"/>
                    <a:pt x="13" y="21"/>
                    <a:pt x="13" y="18"/>
                  </a:cubicBezTo>
                  <a:cubicBezTo>
                    <a:pt x="13" y="15"/>
                    <a:pt x="15" y="13"/>
                    <a:pt x="18" y="13"/>
                  </a:cubicBezTo>
                  <a:cubicBezTo>
                    <a:pt x="21" y="13"/>
                    <a:pt x="24" y="15"/>
                    <a:pt x="24" y="18"/>
                  </a:cubicBezTo>
                  <a:cubicBezTo>
                    <a:pt x="24" y="21"/>
                    <a:pt x="21" y="24"/>
                    <a:pt x="18" y="2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189288" y="2136775"/>
              <a:ext cx="214313" cy="239713"/>
            </a:xfrm>
            <a:custGeom>
              <a:avLst/>
              <a:gdLst>
                <a:gd name="T0" fmla="*/ 0 w 57"/>
                <a:gd name="T1" fmla="*/ 14 h 64"/>
                <a:gd name="T2" fmla="*/ 17 w 57"/>
                <a:gd name="T3" fmla="*/ 23 h 64"/>
                <a:gd name="T4" fmla="*/ 19 w 57"/>
                <a:gd name="T5" fmla="*/ 37 h 64"/>
                <a:gd name="T6" fmla="*/ 16 w 57"/>
                <a:gd name="T7" fmla="*/ 64 h 64"/>
                <a:gd name="T8" fmla="*/ 54 w 57"/>
                <a:gd name="T9" fmla="*/ 50 h 64"/>
                <a:gd name="T10" fmla="*/ 56 w 57"/>
                <a:gd name="T11" fmla="*/ 27 h 64"/>
                <a:gd name="T12" fmla="*/ 36 w 57"/>
                <a:gd name="T13" fmla="*/ 2 h 64"/>
                <a:gd name="T14" fmla="*/ 0 w 57"/>
                <a:gd name="T15" fmla="*/ 1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64">
                  <a:moveTo>
                    <a:pt x="0" y="14"/>
                  </a:moveTo>
                  <a:cubicBezTo>
                    <a:pt x="0" y="14"/>
                    <a:pt x="9" y="12"/>
                    <a:pt x="17" y="23"/>
                  </a:cubicBezTo>
                  <a:cubicBezTo>
                    <a:pt x="20" y="30"/>
                    <a:pt x="19" y="36"/>
                    <a:pt x="19" y="37"/>
                  </a:cubicBezTo>
                  <a:cubicBezTo>
                    <a:pt x="19" y="37"/>
                    <a:pt x="16" y="48"/>
                    <a:pt x="16" y="64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4" y="50"/>
                    <a:pt x="54" y="43"/>
                    <a:pt x="56" y="27"/>
                  </a:cubicBezTo>
                  <a:cubicBezTo>
                    <a:pt x="57" y="11"/>
                    <a:pt x="47" y="0"/>
                    <a:pt x="36" y="2"/>
                  </a:cubicBezTo>
                  <a:cubicBezTo>
                    <a:pt x="26" y="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sp>
        <p:nvSpPr>
          <p:cNvPr id="29" name="Freeform 22"/>
          <p:cNvSpPr>
            <a:spLocks/>
          </p:cNvSpPr>
          <p:nvPr/>
        </p:nvSpPr>
        <p:spPr bwMode="auto">
          <a:xfrm>
            <a:off x="5843677" y="1486928"/>
            <a:ext cx="179664" cy="229498"/>
          </a:xfrm>
          <a:custGeom>
            <a:avLst/>
            <a:gdLst>
              <a:gd name="T0" fmla="*/ 29 w 58"/>
              <a:gd name="T1" fmla="*/ 74 h 74"/>
              <a:gd name="T2" fmla="*/ 49 w 58"/>
              <a:gd name="T3" fmla="*/ 74 h 74"/>
              <a:gd name="T4" fmla="*/ 55 w 58"/>
              <a:gd name="T5" fmla="*/ 66 h 74"/>
              <a:gd name="T6" fmla="*/ 37 w 58"/>
              <a:gd name="T7" fmla="*/ 32 h 74"/>
              <a:gd name="T8" fmla="*/ 34 w 58"/>
              <a:gd name="T9" fmla="*/ 24 h 74"/>
              <a:gd name="T10" fmla="*/ 34 w 58"/>
              <a:gd name="T11" fmla="*/ 15 h 74"/>
              <a:gd name="T12" fmla="*/ 34 w 58"/>
              <a:gd name="T13" fmla="*/ 7 h 74"/>
              <a:gd name="T14" fmla="*/ 37 w 58"/>
              <a:gd name="T15" fmla="*/ 4 h 74"/>
              <a:gd name="T16" fmla="*/ 37 w 58"/>
              <a:gd name="T17" fmla="*/ 1 h 74"/>
              <a:gd name="T18" fmla="*/ 29 w 58"/>
              <a:gd name="T19" fmla="*/ 0 h 74"/>
              <a:gd name="T20" fmla="*/ 21 w 58"/>
              <a:gd name="T21" fmla="*/ 1 h 74"/>
              <a:gd name="T22" fmla="*/ 22 w 58"/>
              <a:gd name="T23" fmla="*/ 4 h 74"/>
              <a:gd name="T24" fmla="*/ 24 w 58"/>
              <a:gd name="T25" fmla="*/ 7 h 74"/>
              <a:gd name="T26" fmla="*/ 24 w 58"/>
              <a:gd name="T27" fmla="*/ 15 h 74"/>
              <a:gd name="T28" fmla="*/ 24 w 58"/>
              <a:gd name="T29" fmla="*/ 24 h 74"/>
              <a:gd name="T30" fmla="*/ 21 w 58"/>
              <a:gd name="T31" fmla="*/ 32 h 74"/>
              <a:gd name="T32" fmla="*/ 3 w 58"/>
              <a:gd name="T33" fmla="*/ 66 h 74"/>
              <a:gd name="T34" fmla="*/ 9 w 58"/>
              <a:gd name="T35" fmla="*/ 74 h 74"/>
              <a:gd name="T36" fmla="*/ 29 w 58"/>
              <a:gd name="T37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8" h="74">
                <a:moveTo>
                  <a:pt x="29" y="74"/>
                </a:moveTo>
                <a:cubicBezTo>
                  <a:pt x="49" y="74"/>
                  <a:pt x="49" y="74"/>
                  <a:pt x="49" y="74"/>
                </a:cubicBezTo>
                <a:cubicBezTo>
                  <a:pt x="55" y="74"/>
                  <a:pt x="58" y="72"/>
                  <a:pt x="55" y="66"/>
                </a:cubicBezTo>
                <a:cubicBezTo>
                  <a:pt x="37" y="32"/>
                  <a:pt x="37" y="32"/>
                  <a:pt x="37" y="32"/>
                </a:cubicBezTo>
                <a:cubicBezTo>
                  <a:pt x="34" y="28"/>
                  <a:pt x="34" y="24"/>
                  <a:pt x="34" y="24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5"/>
                  <a:pt x="34" y="10"/>
                  <a:pt x="34" y="7"/>
                </a:cubicBezTo>
                <a:cubicBezTo>
                  <a:pt x="34" y="4"/>
                  <a:pt x="34" y="4"/>
                  <a:pt x="37" y="4"/>
                </a:cubicBezTo>
                <a:cubicBezTo>
                  <a:pt x="37" y="4"/>
                  <a:pt x="37" y="3"/>
                  <a:pt x="37" y="1"/>
                </a:cubicBezTo>
                <a:cubicBezTo>
                  <a:pt x="36" y="0"/>
                  <a:pt x="29" y="0"/>
                  <a:pt x="29" y="0"/>
                </a:cubicBezTo>
                <a:cubicBezTo>
                  <a:pt x="29" y="0"/>
                  <a:pt x="23" y="0"/>
                  <a:pt x="21" y="1"/>
                </a:cubicBezTo>
                <a:cubicBezTo>
                  <a:pt x="21" y="3"/>
                  <a:pt x="22" y="4"/>
                  <a:pt x="22" y="4"/>
                </a:cubicBezTo>
                <a:cubicBezTo>
                  <a:pt x="23" y="4"/>
                  <a:pt x="24" y="4"/>
                  <a:pt x="24" y="7"/>
                </a:cubicBezTo>
                <a:cubicBezTo>
                  <a:pt x="24" y="10"/>
                  <a:pt x="24" y="15"/>
                  <a:pt x="24" y="15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8"/>
                  <a:pt x="21" y="32"/>
                </a:cubicBezTo>
                <a:cubicBezTo>
                  <a:pt x="3" y="66"/>
                  <a:pt x="3" y="66"/>
                  <a:pt x="3" y="66"/>
                </a:cubicBezTo>
                <a:cubicBezTo>
                  <a:pt x="0" y="72"/>
                  <a:pt x="3" y="74"/>
                  <a:pt x="9" y="74"/>
                </a:cubicBezTo>
                <a:cubicBezTo>
                  <a:pt x="29" y="74"/>
                  <a:pt x="29" y="74"/>
                  <a:pt x="29" y="74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603229" y="5754671"/>
            <a:ext cx="224252" cy="142944"/>
            <a:chOff x="5224463" y="2700338"/>
            <a:chExt cx="271463" cy="173037"/>
          </a:xfrm>
        </p:grpSpPr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5295901" y="2752725"/>
              <a:ext cx="131763" cy="120650"/>
            </a:xfrm>
            <a:custGeom>
              <a:avLst/>
              <a:gdLst>
                <a:gd name="T0" fmla="*/ 0 w 83"/>
                <a:gd name="T1" fmla="*/ 0 h 76"/>
                <a:gd name="T2" fmla="*/ 38 w 83"/>
                <a:gd name="T3" fmla="*/ 74 h 76"/>
                <a:gd name="T4" fmla="*/ 41 w 83"/>
                <a:gd name="T5" fmla="*/ 76 h 76"/>
                <a:gd name="T6" fmla="*/ 43 w 83"/>
                <a:gd name="T7" fmla="*/ 74 h 76"/>
                <a:gd name="T8" fmla="*/ 83 w 83"/>
                <a:gd name="T9" fmla="*/ 0 h 76"/>
                <a:gd name="T10" fmla="*/ 0 w 83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76">
                  <a:moveTo>
                    <a:pt x="0" y="0"/>
                  </a:moveTo>
                  <a:lnTo>
                    <a:pt x="38" y="74"/>
                  </a:lnTo>
                  <a:lnTo>
                    <a:pt x="41" y="76"/>
                  </a:lnTo>
                  <a:lnTo>
                    <a:pt x="43" y="74"/>
                  </a:lnTo>
                  <a:lnTo>
                    <a:pt x="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5397501" y="2752725"/>
              <a:ext cx="98425" cy="87313"/>
            </a:xfrm>
            <a:custGeom>
              <a:avLst/>
              <a:gdLst>
                <a:gd name="T0" fmla="*/ 29 w 62"/>
                <a:gd name="T1" fmla="*/ 0 h 55"/>
                <a:gd name="T2" fmla="*/ 0 w 62"/>
                <a:gd name="T3" fmla="*/ 55 h 55"/>
                <a:gd name="T4" fmla="*/ 62 w 62"/>
                <a:gd name="T5" fmla="*/ 0 h 55"/>
                <a:gd name="T6" fmla="*/ 29 w 62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5">
                  <a:moveTo>
                    <a:pt x="29" y="0"/>
                  </a:moveTo>
                  <a:lnTo>
                    <a:pt x="0" y="55"/>
                  </a:lnTo>
                  <a:lnTo>
                    <a:pt x="6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5224463" y="2752725"/>
              <a:ext cx="101600" cy="87313"/>
            </a:xfrm>
            <a:custGeom>
              <a:avLst/>
              <a:gdLst>
                <a:gd name="T0" fmla="*/ 64 w 64"/>
                <a:gd name="T1" fmla="*/ 55 h 55"/>
                <a:gd name="T2" fmla="*/ 34 w 64"/>
                <a:gd name="T3" fmla="*/ 0 h 55"/>
                <a:gd name="T4" fmla="*/ 0 w 64"/>
                <a:gd name="T5" fmla="*/ 0 h 55"/>
                <a:gd name="T6" fmla="*/ 64 w 64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5">
                  <a:moveTo>
                    <a:pt x="64" y="55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64" y="5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5300663" y="2700338"/>
              <a:ext cx="120650" cy="38100"/>
            </a:xfrm>
            <a:custGeom>
              <a:avLst/>
              <a:gdLst>
                <a:gd name="T0" fmla="*/ 0 w 76"/>
                <a:gd name="T1" fmla="*/ 24 h 24"/>
                <a:gd name="T2" fmla="*/ 76 w 76"/>
                <a:gd name="T3" fmla="*/ 24 h 24"/>
                <a:gd name="T4" fmla="*/ 57 w 76"/>
                <a:gd name="T5" fmla="*/ 0 h 24"/>
                <a:gd name="T6" fmla="*/ 38 w 76"/>
                <a:gd name="T7" fmla="*/ 0 h 24"/>
                <a:gd name="T8" fmla="*/ 19 w 76"/>
                <a:gd name="T9" fmla="*/ 0 h 24"/>
                <a:gd name="T10" fmla="*/ 0 w 76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24">
                  <a:moveTo>
                    <a:pt x="0" y="24"/>
                  </a:moveTo>
                  <a:lnTo>
                    <a:pt x="76" y="24"/>
                  </a:lnTo>
                  <a:lnTo>
                    <a:pt x="57" y="0"/>
                  </a:lnTo>
                  <a:lnTo>
                    <a:pt x="38" y="0"/>
                  </a:lnTo>
                  <a:lnTo>
                    <a:pt x="19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5229226" y="2700338"/>
              <a:ext cx="82550" cy="38100"/>
            </a:xfrm>
            <a:custGeom>
              <a:avLst/>
              <a:gdLst>
                <a:gd name="T0" fmla="*/ 33 w 52"/>
                <a:gd name="T1" fmla="*/ 24 h 24"/>
                <a:gd name="T2" fmla="*/ 52 w 52"/>
                <a:gd name="T3" fmla="*/ 0 h 24"/>
                <a:gd name="T4" fmla="*/ 28 w 52"/>
                <a:gd name="T5" fmla="*/ 0 h 24"/>
                <a:gd name="T6" fmla="*/ 0 w 52"/>
                <a:gd name="T7" fmla="*/ 24 h 24"/>
                <a:gd name="T8" fmla="*/ 33 w 52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4">
                  <a:moveTo>
                    <a:pt x="33" y="24"/>
                  </a:moveTo>
                  <a:lnTo>
                    <a:pt x="52" y="0"/>
                  </a:lnTo>
                  <a:lnTo>
                    <a:pt x="28" y="0"/>
                  </a:lnTo>
                  <a:lnTo>
                    <a:pt x="0" y="24"/>
                  </a:lnTo>
                  <a:lnTo>
                    <a:pt x="33" y="2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5408613" y="2700338"/>
              <a:ext cx="84138" cy="38100"/>
            </a:xfrm>
            <a:custGeom>
              <a:avLst/>
              <a:gdLst>
                <a:gd name="T0" fmla="*/ 19 w 53"/>
                <a:gd name="T1" fmla="*/ 24 h 24"/>
                <a:gd name="T2" fmla="*/ 53 w 53"/>
                <a:gd name="T3" fmla="*/ 24 h 24"/>
                <a:gd name="T4" fmla="*/ 24 w 53"/>
                <a:gd name="T5" fmla="*/ 0 h 24"/>
                <a:gd name="T6" fmla="*/ 0 w 53"/>
                <a:gd name="T7" fmla="*/ 0 h 24"/>
                <a:gd name="T8" fmla="*/ 19 w 53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4">
                  <a:moveTo>
                    <a:pt x="19" y="24"/>
                  </a:moveTo>
                  <a:lnTo>
                    <a:pt x="53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19" y="2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sp>
        <p:nvSpPr>
          <p:cNvPr id="37" name="Freeform 30"/>
          <p:cNvSpPr>
            <a:spLocks/>
          </p:cNvSpPr>
          <p:nvPr/>
        </p:nvSpPr>
        <p:spPr bwMode="auto">
          <a:xfrm>
            <a:off x="3329546" y="2383544"/>
            <a:ext cx="230809" cy="93111"/>
          </a:xfrm>
          <a:custGeom>
            <a:avLst/>
            <a:gdLst>
              <a:gd name="T0" fmla="*/ 74 w 74"/>
              <a:gd name="T1" fmla="*/ 9 h 30"/>
              <a:gd name="T2" fmla="*/ 66 w 74"/>
              <a:gd name="T3" fmla="*/ 0 h 30"/>
              <a:gd name="T4" fmla="*/ 58 w 74"/>
              <a:gd name="T5" fmla="*/ 6 h 30"/>
              <a:gd name="T6" fmla="*/ 58 w 74"/>
              <a:gd name="T7" fmla="*/ 6 h 30"/>
              <a:gd name="T8" fmla="*/ 53 w 74"/>
              <a:gd name="T9" fmla="*/ 9 h 30"/>
              <a:gd name="T10" fmla="*/ 53 w 74"/>
              <a:gd name="T11" fmla="*/ 9 h 30"/>
              <a:gd name="T12" fmla="*/ 37 w 74"/>
              <a:gd name="T13" fmla="*/ 9 h 30"/>
              <a:gd name="T14" fmla="*/ 21 w 74"/>
              <a:gd name="T15" fmla="*/ 9 h 30"/>
              <a:gd name="T16" fmla="*/ 21 w 74"/>
              <a:gd name="T17" fmla="*/ 9 h 30"/>
              <a:gd name="T18" fmla="*/ 16 w 74"/>
              <a:gd name="T19" fmla="*/ 6 h 30"/>
              <a:gd name="T20" fmla="*/ 16 w 74"/>
              <a:gd name="T21" fmla="*/ 6 h 30"/>
              <a:gd name="T22" fmla="*/ 8 w 74"/>
              <a:gd name="T23" fmla="*/ 0 h 30"/>
              <a:gd name="T24" fmla="*/ 0 w 74"/>
              <a:gd name="T25" fmla="*/ 9 h 30"/>
              <a:gd name="T26" fmla="*/ 2 w 74"/>
              <a:gd name="T27" fmla="*/ 15 h 30"/>
              <a:gd name="T28" fmla="*/ 0 w 74"/>
              <a:gd name="T29" fmla="*/ 21 h 30"/>
              <a:gd name="T30" fmla="*/ 8 w 74"/>
              <a:gd name="T31" fmla="*/ 30 h 30"/>
              <a:gd name="T32" fmla="*/ 16 w 74"/>
              <a:gd name="T33" fmla="*/ 24 h 30"/>
              <a:gd name="T34" fmla="*/ 16 w 74"/>
              <a:gd name="T35" fmla="*/ 24 h 30"/>
              <a:gd name="T36" fmla="*/ 21 w 74"/>
              <a:gd name="T37" fmla="*/ 21 h 30"/>
              <a:gd name="T38" fmla="*/ 21 w 74"/>
              <a:gd name="T39" fmla="*/ 21 h 30"/>
              <a:gd name="T40" fmla="*/ 27 w 74"/>
              <a:gd name="T41" fmla="*/ 21 h 30"/>
              <a:gd name="T42" fmla="*/ 47 w 74"/>
              <a:gd name="T43" fmla="*/ 21 h 30"/>
              <a:gd name="T44" fmla="*/ 53 w 74"/>
              <a:gd name="T45" fmla="*/ 21 h 30"/>
              <a:gd name="T46" fmla="*/ 53 w 74"/>
              <a:gd name="T47" fmla="*/ 21 h 30"/>
              <a:gd name="T48" fmla="*/ 58 w 74"/>
              <a:gd name="T49" fmla="*/ 24 h 30"/>
              <a:gd name="T50" fmla="*/ 58 w 74"/>
              <a:gd name="T51" fmla="*/ 24 h 30"/>
              <a:gd name="T52" fmla="*/ 66 w 74"/>
              <a:gd name="T53" fmla="*/ 30 h 30"/>
              <a:gd name="T54" fmla="*/ 74 w 74"/>
              <a:gd name="T55" fmla="*/ 21 h 30"/>
              <a:gd name="T56" fmla="*/ 72 w 74"/>
              <a:gd name="T57" fmla="*/ 15 h 30"/>
              <a:gd name="T58" fmla="*/ 74 w 74"/>
              <a:gd name="T59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30">
                <a:moveTo>
                  <a:pt x="74" y="9"/>
                </a:moveTo>
                <a:cubicBezTo>
                  <a:pt x="74" y="4"/>
                  <a:pt x="70" y="0"/>
                  <a:pt x="66" y="0"/>
                </a:cubicBezTo>
                <a:cubicBezTo>
                  <a:pt x="62" y="0"/>
                  <a:pt x="59" y="3"/>
                  <a:pt x="58" y="6"/>
                </a:cubicBezTo>
                <a:cubicBezTo>
                  <a:pt x="58" y="6"/>
                  <a:pt x="58" y="6"/>
                  <a:pt x="58" y="6"/>
                </a:cubicBezTo>
                <a:cubicBezTo>
                  <a:pt x="57" y="8"/>
                  <a:pt x="55" y="9"/>
                  <a:pt x="53" y="9"/>
                </a:cubicBezTo>
                <a:cubicBezTo>
                  <a:pt x="53" y="9"/>
                  <a:pt x="53" y="9"/>
                  <a:pt x="53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19" y="9"/>
                  <a:pt x="17" y="8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5" y="3"/>
                  <a:pt x="12" y="0"/>
                  <a:pt x="8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1" y="17"/>
                  <a:pt x="0" y="19"/>
                  <a:pt x="0" y="21"/>
                </a:cubicBezTo>
                <a:cubicBezTo>
                  <a:pt x="0" y="26"/>
                  <a:pt x="4" y="30"/>
                  <a:pt x="8" y="30"/>
                </a:cubicBezTo>
                <a:cubicBezTo>
                  <a:pt x="12" y="30"/>
                  <a:pt x="15" y="27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7" y="22"/>
                  <a:pt x="19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5" y="21"/>
                  <a:pt x="57" y="22"/>
                  <a:pt x="58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7"/>
                  <a:pt x="62" y="30"/>
                  <a:pt x="66" y="30"/>
                </a:cubicBezTo>
                <a:cubicBezTo>
                  <a:pt x="70" y="30"/>
                  <a:pt x="74" y="26"/>
                  <a:pt x="74" y="21"/>
                </a:cubicBezTo>
                <a:cubicBezTo>
                  <a:pt x="74" y="19"/>
                  <a:pt x="73" y="17"/>
                  <a:pt x="72" y="15"/>
                </a:cubicBezTo>
                <a:cubicBezTo>
                  <a:pt x="73" y="13"/>
                  <a:pt x="74" y="11"/>
                  <a:pt x="74" y="9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38" name="Freeform 31"/>
          <p:cNvSpPr>
            <a:spLocks noEditPoints="1"/>
          </p:cNvSpPr>
          <p:nvPr/>
        </p:nvSpPr>
        <p:spPr bwMode="auto">
          <a:xfrm>
            <a:off x="5854420" y="1888647"/>
            <a:ext cx="180975" cy="204580"/>
          </a:xfrm>
          <a:custGeom>
            <a:avLst/>
            <a:gdLst>
              <a:gd name="T0" fmla="*/ 69 w 138"/>
              <a:gd name="T1" fmla="*/ 0 h 156"/>
              <a:gd name="T2" fmla="*/ 0 w 138"/>
              <a:gd name="T3" fmla="*/ 36 h 156"/>
              <a:gd name="T4" fmla="*/ 0 w 138"/>
              <a:gd name="T5" fmla="*/ 121 h 156"/>
              <a:gd name="T6" fmla="*/ 69 w 138"/>
              <a:gd name="T7" fmla="*/ 156 h 156"/>
              <a:gd name="T8" fmla="*/ 69 w 138"/>
              <a:gd name="T9" fmla="*/ 156 h 156"/>
              <a:gd name="T10" fmla="*/ 138 w 138"/>
              <a:gd name="T11" fmla="*/ 121 h 156"/>
              <a:gd name="T12" fmla="*/ 138 w 138"/>
              <a:gd name="T13" fmla="*/ 36 h 156"/>
              <a:gd name="T14" fmla="*/ 69 w 138"/>
              <a:gd name="T15" fmla="*/ 0 h 156"/>
              <a:gd name="T16" fmla="*/ 121 w 138"/>
              <a:gd name="T17" fmla="*/ 38 h 156"/>
              <a:gd name="T18" fmla="*/ 69 w 138"/>
              <a:gd name="T19" fmla="*/ 64 h 156"/>
              <a:gd name="T20" fmla="*/ 64 w 138"/>
              <a:gd name="T21" fmla="*/ 62 h 156"/>
              <a:gd name="T22" fmla="*/ 48 w 138"/>
              <a:gd name="T23" fmla="*/ 55 h 156"/>
              <a:gd name="T24" fmla="*/ 102 w 138"/>
              <a:gd name="T25" fmla="*/ 28 h 156"/>
              <a:gd name="T26" fmla="*/ 121 w 138"/>
              <a:gd name="T27" fmla="*/ 38 h 156"/>
              <a:gd name="T28" fmla="*/ 69 w 138"/>
              <a:gd name="T29" fmla="*/ 12 h 156"/>
              <a:gd name="T30" fmla="*/ 88 w 138"/>
              <a:gd name="T31" fmla="*/ 21 h 156"/>
              <a:gd name="T32" fmla="*/ 33 w 138"/>
              <a:gd name="T33" fmla="*/ 47 h 156"/>
              <a:gd name="T34" fmla="*/ 17 w 138"/>
              <a:gd name="T35" fmla="*/ 38 h 156"/>
              <a:gd name="T36" fmla="*/ 69 w 138"/>
              <a:gd name="T37" fmla="*/ 12 h 156"/>
              <a:gd name="T38" fmla="*/ 128 w 138"/>
              <a:gd name="T39" fmla="*/ 116 h 156"/>
              <a:gd name="T40" fmla="*/ 74 w 138"/>
              <a:gd name="T41" fmla="*/ 142 h 156"/>
              <a:gd name="T42" fmla="*/ 74 w 138"/>
              <a:gd name="T43" fmla="*/ 74 h 156"/>
              <a:gd name="T44" fmla="*/ 128 w 138"/>
              <a:gd name="T45" fmla="*/ 47 h 156"/>
              <a:gd name="T46" fmla="*/ 128 w 138"/>
              <a:gd name="T47" fmla="*/ 11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8" h="156">
                <a:moveTo>
                  <a:pt x="69" y="0"/>
                </a:moveTo>
                <a:lnTo>
                  <a:pt x="0" y="36"/>
                </a:lnTo>
                <a:lnTo>
                  <a:pt x="0" y="121"/>
                </a:lnTo>
                <a:lnTo>
                  <a:pt x="69" y="156"/>
                </a:lnTo>
                <a:lnTo>
                  <a:pt x="69" y="156"/>
                </a:lnTo>
                <a:lnTo>
                  <a:pt x="138" y="121"/>
                </a:lnTo>
                <a:lnTo>
                  <a:pt x="138" y="36"/>
                </a:lnTo>
                <a:lnTo>
                  <a:pt x="69" y="0"/>
                </a:lnTo>
                <a:close/>
                <a:moveTo>
                  <a:pt x="121" y="38"/>
                </a:moveTo>
                <a:lnTo>
                  <a:pt x="69" y="64"/>
                </a:lnTo>
                <a:lnTo>
                  <a:pt x="64" y="62"/>
                </a:lnTo>
                <a:lnTo>
                  <a:pt x="48" y="55"/>
                </a:lnTo>
                <a:lnTo>
                  <a:pt x="102" y="28"/>
                </a:lnTo>
                <a:lnTo>
                  <a:pt x="121" y="38"/>
                </a:lnTo>
                <a:close/>
                <a:moveTo>
                  <a:pt x="69" y="12"/>
                </a:moveTo>
                <a:lnTo>
                  <a:pt x="88" y="21"/>
                </a:lnTo>
                <a:lnTo>
                  <a:pt x="33" y="47"/>
                </a:lnTo>
                <a:lnTo>
                  <a:pt x="17" y="38"/>
                </a:lnTo>
                <a:lnTo>
                  <a:pt x="69" y="12"/>
                </a:lnTo>
                <a:close/>
                <a:moveTo>
                  <a:pt x="128" y="116"/>
                </a:moveTo>
                <a:lnTo>
                  <a:pt x="74" y="142"/>
                </a:lnTo>
                <a:lnTo>
                  <a:pt x="74" y="74"/>
                </a:lnTo>
                <a:lnTo>
                  <a:pt x="128" y="47"/>
                </a:lnTo>
                <a:lnTo>
                  <a:pt x="128" y="116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3351702" y="1597498"/>
            <a:ext cx="211138" cy="242612"/>
          </a:xfrm>
          <a:custGeom>
            <a:avLst/>
            <a:gdLst>
              <a:gd name="T0" fmla="*/ 65 w 68"/>
              <a:gd name="T1" fmla="*/ 20 h 78"/>
              <a:gd name="T2" fmla="*/ 59 w 68"/>
              <a:gd name="T3" fmla="*/ 15 h 78"/>
              <a:gd name="T4" fmla="*/ 55 w 68"/>
              <a:gd name="T5" fmla="*/ 8 h 78"/>
              <a:gd name="T6" fmla="*/ 48 w 68"/>
              <a:gd name="T7" fmla="*/ 4 h 78"/>
              <a:gd name="T8" fmla="*/ 47 w 68"/>
              <a:gd name="T9" fmla="*/ 1 h 78"/>
              <a:gd name="T10" fmla="*/ 45 w 68"/>
              <a:gd name="T11" fmla="*/ 12 h 78"/>
              <a:gd name="T12" fmla="*/ 43 w 68"/>
              <a:gd name="T13" fmla="*/ 26 h 78"/>
              <a:gd name="T14" fmla="*/ 41 w 68"/>
              <a:gd name="T15" fmla="*/ 27 h 78"/>
              <a:gd name="T16" fmla="*/ 32 w 68"/>
              <a:gd name="T17" fmla="*/ 24 h 78"/>
              <a:gd name="T18" fmla="*/ 17 w 68"/>
              <a:gd name="T19" fmla="*/ 40 h 78"/>
              <a:gd name="T20" fmla="*/ 19 w 68"/>
              <a:gd name="T21" fmla="*/ 49 h 78"/>
              <a:gd name="T22" fmla="*/ 18 w 68"/>
              <a:gd name="T23" fmla="*/ 53 h 78"/>
              <a:gd name="T24" fmla="*/ 2 w 68"/>
              <a:gd name="T25" fmla="*/ 56 h 78"/>
              <a:gd name="T26" fmla="*/ 3 w 68"/>
              <a:gd name="T27" fmla="*/ 60 h 78"/>
              <a:gd name="T28" fmla="*/ 7 w 68"/>
              <a:gd name="T29" fmla="*/ 63 h 78"/>
              <a:gd name="T30" fmla="*/ 10 w 68"/>
              <a:gd name="T31" fmla="*/ 68 h 78"/>
              <a:gd name="T32" fmla="*/ 14 w 68"/>
              <a:gd name="T33" fmla="*/ 73 h 78"/>
              <a:gd name="T34" fmla="*/ 19 w 68"/>
              <a:gd name="T35" fmla="*/ 73 h 78"/>
              <a:gd name="T36" fmla="*/ 22 w 68"/>
              <a:gd name="T37" fmla="*/ 59 h 78"/>
              <a:gd name="T38" fmla="*/ 26 w 68"/>
              <a:gd name="T39" fmla="*/ 55 h 78"/>
              <a:gd name="T40" fmla="*/ 32 w 68"/>
              <a:gd name="T41" fmla="*/ 56 h 78"/>
              <a:gd name="T42" fmla="*/ 48 w 68"/>
              <a:gd name="T43" fmla="*/ 40 h 78"/>
              <a:gd name="T44" fmla="*/ 46 w 68"/>
              <a:gd name="T45" fmla="*/ 32 h 78"/>
              <a:gd name="T46" fmla="*/ 47 w 68"/>
              <a:gd name="T47" fmla="*/ 29 h 78"/>
              <a:gd name="T48" fmla="*/ 65 w 68"/>
              <a:gd name="T49" fmla="*/ 2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8" h="78">
                <a:moveTo>
                  <a:pt x="65" y="20"/>
                </a:moveTo>
                <a:cubicBezTo>
                  <a:pt x="63" y="21"/>
                  <a:pt x="64" y="14"/>
                  <a:pt x="59" y="15"/>
                </a:cubicBezTo>
                <a:cubicBezTo>
                  <a:pt x="55" y="16"/>
                  <a:pt x="57" y="11"/>
                  <a:pt x="55" y="8"/>
                </a:cubicBezTo>
                <a:cubicBezTo>
                  <a:pt x="53" y="5"/>
                  <a:pt x="50" y="5"/>
                  <a:pt x="48" y="4"/>
                </a:cubicBezTo>
                <a:cubicBezTo>
                  <a:pt x="46" y="4"/>
                  <a:pt x="48" y="0"/>
                  <a:pt x="47" y="1"/>
                </a:cubicBezTo>
                <a:cubicBezTo>
                  <a:pt x="45" y="2"/>
                  <a:pt x="45" y="2"/>
                  <a:pt x="45" y="12"/>
                </a:cubicBezTo>
                <a:cubicBezTo>
                  <a:pt x="46" y="22"/>
                  <a:pt x="43" y="26"/>
                  <a:pt x="43" y="26"/>
                </a:cubicBezTo>
                <a:cubicBezTo>
                  <a:pt x="43" y="26"/>
                  <a:pt x="42" y="27"/>
                  <a:pt x="41" y="27"/>
                </a:cubicBezTo>
                <a:cubicBezTo>
                  <a:pt x="39" y="26"/>
                  <a:pt x="36" y="24"/>
                  <a:pt x="32" y="24"/>
                </a:cubicBezTo>
                <a:cubicBezTo>
                  <a:pt x="24" y="24"/>
                  <a:pt x="17" y="32"/>
                  <a:pt x="17" y="40"/>
                </a:cubicBezTo>
                <a:cubicBezTo>
                  <a:pt x="17" y="43"/>
                  <a:pt x="18" y="46"/>
                  <a:pt x="19" y="49"/>
                </a:cubicBezTo>
                <a:cubicBezTo>
                  <a:pt x="19" y="50"/>
                  <a:pt x="19" y="52"/>
                  <a:pt x="18" y="53"/>
                </a:cubicBezTo>
                <a:cubicBezTo>
                  <a:pt x="16" y="55"/>
                  <a:pt x="10" y="50"/>
                  <a:pt x="2" y="56"/>
                </a:cubicBezTo>
                <a:cubicBezTo>
                  <a:pt x="0" y="60"/>
                  <a:pt x="0" y="60"/>
                  <a:pt x="3" y="60"/>
                </a:cubicBezTo>
                <a:cubicBezTo>
                  <a:pt x="6" y="60"/>
                  <a:pt x="7" y="61"/>
                  <a:pt x="7" y="63"/>
                </a:cubicBezTo>
                <a:cubicBezTo>
                  <a:pt x="7" y="66"/>
                  <a:pt x="7" y="69"/>
                  <a:pt x="10" y="68"/>
                </a:cubicBezTo>
                <a:cubicBezTo>
                  <a:pt x="12" y="68"/>
                  <a:pt x="11" y="74"/>
                  <a:pt x="14" y="73"/>
                </a:cubicBezTo>
                <a:cubicBezTo>
                  <a:pt x="17" y="73"/>
                  <a:pt x="16" y="78"/>
                  <a:pt x="19" y="73"/>
                </a:cubicBezTo>
                <a:cubicBezTo>
                  <a:pt x="22" y="68"/>
                  <a:pt x="19" y="65"/>
                  <a:pt x="22" y="59"/>
                </a:cubicBezTo>
                <a:cubicBezTo>
                  <a:pt x="23" y="57"/>
                  <a:pt x="24" y="55"/>
                  <a:pt x="26" y="55"/>
                </a:cubicBezTo>
                <a:cubicBezTo>
                  <a:pt x="28" y="55"/>
                  <a:pt x="30" y="56"/>
                  <a:pt x="32" y="56"/>
                </a:cubicBezTo>
                <a:cubicBezTo>
                  <a:pt x="41" y="56"/>
                  <a:pt x="48" y="49"/>
                  <a:pt x="48" y="40"/>
                </a:cubicBezTo>
                <a:cubicBezTo>
                  <a:pt x="48" y="37"/>
                  <a:pt x="47" y="34"/>
                  <a:pt x="46" y="32"/>
                </a:cubicBezTo>
                <a:cubicBezTo>
                  <a:pt x="46" y="30"/>
                  <a:pt x="47" y="29"/>
                  <a:pt x="47" y="29"/>
                </a:cubicBezTo>
                <a:cubicBezTo>
                  <a:pt x="52" y="21"/>
                  <a:pt x="68" y="23"/>
                  <a:pt x="65" y="2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40" name="Freeform 33"/>
          <p:cNvSpPr>
            <a:spLocks noEditPoints="1"/>
          </p:cNvSpPr>
          <p:nvPr/>
        </p:nvSpPr>
        <p:spPr bwMode="auto">
          <a:xfrm>
            <a:off x="3398035" y="5547086"/>
            <a:ext cx="93111" cy="242613"/>
          </a:xfrm>
          <a:custGeom>
            <a:avLst/>
            <a:gdLst>
              <a:gd name="T0" fmla="*/ 26 w 30"/>
              <a:gd name="T1" fmla="*/ 20 h 78"/>
              <a:gd name="T2" fmla="*/ 29 w 30"/>
              <a:gd name="T3" fmla="*/ 14 h 78"/>
              <a:gd name="T4" fmla="*/ 26 w 30"/>
              <a:gd name="T5" fmla="*/ 8 h 78"/>
              <a:gd name="T6" fmla="*/ 15 w 30"/>
              <a:gd name="T7" fmla="*/ 9 h 78"/>
              <a:gd name="T8" fmla="*/ 10 w 30"/>
              <a:gd name="T9" fmla="*/ 10 h 78"/>
              <a:gd name="T10" fmla="*/ 4 w 30"/>
              <a:gd name="T11" fmla="*/ 7 h 78"/>
              <a:gd name="T12" fmla="*/ 4 w 30"/>
              <a:gd name="T13" fmla="*/ 3 h 78"/>
              <a:gd name="T14" fmla="*/ 3 w 30"/>
              <a:gd name="T15" fmla="*/ 0 h 78"/>
              <a:gd name="T16" fmla="*/ 1 w 30"/>
              <a:gd name="T17" fmla="*/ 2 h 78"/>
              <a:gd name="T18" fmla="*/ 1 w 30"/>
              <a:gd name="T19" fmla="*/ 9 h 78"/>
              <a:gd name="T20" fmla="*/ 9 w 30"/>
              <a:gd name="T21" fmla="*/ 14 h 78"/>
              <a:gd name="T22" fmla="*/ 17 w 30"/>
              <a:gd name="T23" fmla="*/ 12 h 78"/>
              <a:gd name="T24" fmla="*/ 23 w 30"/>
              <a:gd name="T25" fmla="*/ 11 h 78"/>
              <a:gd name="T26" fmla="*/ 25 w 30"/>
              <a:gd name="T27" fmla="*/ 14 h 78"/>
              <a:gd name="T28" fmla="*/ 22 w 30"/>
              <a:gd name="T29" fmla="*/ 19 h 78"/>
              <a:gd name="T30" fmla="*/ 15 w 30"/>
              <a:gd name="T31" fmla="*/ 19 h 78"/>
              <a:gd name="T32" fmla="*/ 5 w 30"/>
              <a:gd name="T33" fmla="*/ 19 h 78"/>
              <a:gd name="T34" fmla="*/ 0 w 30"/>
              <a:gd name="T35" fmla="*/ 24 h 78"/>
              <a:gd name="T36" fmla="*/ 0 w 30"/>
              <a:gd name="T37" fmla="*/ 78 h 78"/>
              <a:gd name="T38" fmla="*/ 15 w 30"/>
              <a:gd name="T39" fmla="*/ 78 h 78"/>
              <a:gd name="T40" fmla="*/ 30 w 30"/>
              <a:gd name="T41" fmla="*/ 78 h 78"/>
              <a:gd name="T42" fmla="*/ 30 w 30"/>
              <a:gd name="T43" fmla="*/ 24 h 78"/>
              <a:gd name="T44" fmla="*/ 26 w 30"/>
              <a:gd name="T45" fmla="*/ 20 h 78"/>
              <a:gd name="T46" fmla="*/ 15 w 30"/>
              <a:gd name="T47" fmla="*/ 35 h 78"/>
              <a:gd name="T48" fmla="*/ 11 w 30"/>
              <a:gd name="T49" fmla="*/ 31 h 78"/>
              <a:gd name="T50" fmla="*/ 15 w 30"/>
              <a:gd name="T51" fmla="*/ 26 h 78"/>
              <a:gd name="T52" fmla="*/ 19 w 30"/>
              <a:gd name="T53" fmla="*/ 31 h 78"/>
              <a:gd name="T54" fmla="*/ 15 w 30"/>
              <a:gd name="T55" fmla="*/ 35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" h="78">
                <a:moveTo>
                  <a:pt x="26" y="20"/>
                </a:moveTo>
                <a:cubicBezTo>
                  <a:pt x="28" y="18"/>
                  <a:pt x="29" y="16"/>
                  <a:pt x="29" y="14"/>
                </a:cubicBezTo>
                <a:cubicBezTo>
                  <a:pt x="28" y="11"/>
                  <a:pt x="27" y="10"/>
                  <a:pt x="26" y="8"/>
                </a:cubicBezTo>
                <a:cubicBezTo>
                  <a:pt x="21" y="5"/>
                  <a:pt x="18" y="7"/>
                  <a:pt x="15" y="9"/>
                </a:cubicBezTo>
                <a:cubicBezTo>
                  <a:pt x="13" y="10"/>
                  <a:pt x="11" y="11"/>
                  <a:pt x="10" y="10"/>
                </a:cubicBezTo>
                <a:cubicBezTo>
                  <a:pt x="7" y="10"/>
                  <a:pt x="5" y="9"/>
                  <a:pt x="4" y="7"/>
                </a:cubicBezTo>
                <a:cubicBezTo>
                  <a:pt x="4" y="6"/>
                  <a:pt x="4" y="5"/>
                  <a:pt x="4" y="3"/>
                </a:cubicBezTo>
                <a:cubicBezTo>
                  <a:pt x="5" y="2"/>
                  <a:pt x="4" y="1"/>
                  <a:pt x="3" y="0"/>
                </a:cubicBezTo>
                <a:cubicBezTo>
                  <a:pt x="2" y="0"/>
                  <a:pt x="1" y="0"/>
                  <a:pt x="1" y="2"/>
                </a:cubicBezTo>
                <a:cubicBezTo>
                  <a:pt x="0" y="4"/>
                  <a:pt x="0" y="7"/>
                  <a:pt x="1" y="9"/>
                </a:cubicBezTo>
                <a:cubicBezTo>
                  <a:pt x="2" y="11"/>
                  <a:pt x="5" y="13"/>
                  <a:pt x="9" y="14"/>
                </a:cubicBezTo>
                <a:cubicBezTo>
                  <a:pt x="12" y="15"/>
                  <a:pt x="15" y="13"/>
                  <a:pt x="17" y="12"/>
                </a:cubicBezTo>
                <a:cubicBezTo>
                  <a:pt x="20" y="10"/>
                  <a:pt x="21" y="10"/>
                  <a:pt x="23" y="11"/>
                </a:cubicBezTo>
                <a:cubicBezTo>
                  <a:pt x="24" y="12"/>
                  <a:pt x="25" y="13"/>
                  <a:pt x="25" y="14"/>
                </a:cubicBezTo>
                <a:cubicBezTo>
                  <a:pt x="25" y="15"/>
                  <a:pt x="24" y="17"/>
                  <a:pt x="22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78"/>
                  <a:pt x="0" y="78"/>
                  <a:pt x="0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30" y="78"/>
                  <a:pt x="30" y="78"/>
                  <a:pt x="30" y="78"/>
                </a:cubicBezTo>
                <a:cubicBezTo>
                  <a:pt x="30" y="24"/>
                  <a:pt x="30" y="24"/>
                  <a:pt x="30" y="24"/>
                </a:cubicBezTo>
                <a:lnTo>
                  <a:pt x="26" y="20"/>
                </a:lnTo>
                <a:close/>
                <a:moveTo>
                  <a:pt x="15" y="35"/>
                </a:moveTo>
                <a:cubicBezTo>
                  <a:pt x="13" y="35"/>
                  <a:pt x="11" y="33"/>
                  <a:pt x="11" y="31"/>
                </a:cubicBezTo>
                <a:cubicBezTo>
                  <a:pt x="11" y="28"/>
                  <a:pt x="13" y="26"/>
                  <a:pt x="15" y="26"/>
                </a:cubicBezTo>
                <a:cubicBezTo>
                  <a:pt x="17" y="26"/>
                  <a:pt x="19" y="28"/>
                  <a:pt x="19" y="31"/>
                </a:cubicBezTo>
                <a:cubicBezTo>
                  <a:pt x="19" y="33"/>
                  <a:pt x="17" y="35"/>
                  <a:pt x="15" y="35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41" name="Freeform 34"/>
          <p:cNvSpPr>
            <a:spLocks noEditPoints="1"/>
          </p:cNvSpPr>
          <p:nvPr/>
        </p:nvSpPr>
        <p:spPr bwMode="auto">
          <a:xfrm>
            <a:off x="3366921" y="2613278"/>
            <a:ext cx="156059" cy="236055"/>
          </a:xfrm>
          <a:custGeom>
            <a:avLst/>
            <a:gdLst>
              <a:gd name="T0" fmla="*/ 93 w 119"/>
              <a:gd name="T1" fmla="*/ 57 h 180"/>
              <a:gd name="T2" fmla="*/ 119 w 119"/>
              <a:gd name="T3" fmla="*/ 0 h 180"/>
              <a:gd name="T4" fmla="*/ 105 w 119"/>
              <a:gd name="T5" fmla="*/ 0 h 180"/>
              <a:gd name="T6" fmla="*/ 81 w 119"/>
              <a:gd name="T7" fmla="*/ 57 h 180"/>
              <a:gd name="T8" fmla="*/ 60 w 119"/>
              <a:gd name="T9" fmla="*/ 57 h 180"/>
              <a:gd name="T10" fmla="*/ 0 w 119"/>
              <a:gd name="T11" fmla="*/ 57 h 180"/>
              <a:gd name="T12" fmla="*/ 22 w 119"/>
              <a:gd name="T13" fmla="*/ 180 h 180"/>
              <a:gd name="T14" fmla="*/ 60 w 119"/>
              <a:gd name="T15" fmla="*/ 180 h 180"/>
              <a:gd name="T16" fmla="*/ 98 w 119"/>
              <a:gd name="T17" fmla="*/ 180 h 180"/>
              <a:gd name="T18" fmla="*/ 119 w 119"/>
              <a:gd name="T19" fmla="*/ 57 h 180"/>
              <a:gd name="T20" fmla="*/ 93 w 119"/>
              <a:gd name="T21" fmla="*/ 57 h 180"/>
              <a:gd name="T22" fmla="*/ 76 w 119"/>
              <a:gd name="T23" fmla="*/ 102 h 180"/>
              <a:gd name="T24" fmla="*/ 81 w 119"/>
              <a:gd name="T25" fmla="*/ 119 h 180"/>
              <a:gd name="T26" fmla="*/ 60 w 119"/>
              <a:gd name="T27" fmla="*/ 128 h 180"/>
              <a:gd name="T28" fmla="*/ 57 w 119"/>
              <a:gd name="T29" fmla="*/ 104 h 180"/>
              <a:gd name="T30" fmla="*/ 76 w 119"/>
              <a:gd name="T31" fmla="*/ 102 h 180"/>
              <a:gd name="T32" fmla="*/ 36 w 119"/>
              <a:gd name="T33" fmla="*/ 107 h 180"/>
              <a:gd name="T34" fmla="*/ 50 w 119"/>
              <a:gd name="T35" fmla="*/ 119 h 180"/>
              <a:gd name="T36" fmla="*/ 38 w 119"/>
              <a:gd name="T37" fmla="*/ 135 h 180"/>
              <a:gd name="T38" fmla="*/ 22 w 119"/>
              <a:gd name="T39" fmla="*/ 119 h 180"/>
              <a:gd name="T40" fmla="*/ 36 w 119"/>
              <a:gd name="T41" fmla="*/ 107 h 180"/>
              <a:gd name="T42" fmla="*/ 50 w 119"/>
              <a:gd name="T43" fmla="*/ 173 h 180"/>
              <a:gd name="T44" fmla="*/ 34 w 119"/>
              <a:gd name="T45" fmla="*/ 164 h 180"/>
              <a:gd name="T46" fmla="*/ 45 w 119"/>
              <a:gd name="T47" fmla="*/ 142 h 180"/>
              <a:gd name="T48" fmla="*/ 64 w 119"/>
              <a:gd name="T49" fmla="*/ 154 h 180"/>
              <a:gd name="T50" fmla="*/ 50 w 119"/>
              <a:gd name="T51" fmla="*/ 173 h 180"/>
              <a:gd name="T52" fmla="*/ 79 w 119"/>
              <a:gd name="T53" fmla="*/ 154 h 180"/>
              <a:gd name="T54" fmla="*/ 64 w 119"/>
              <a:gd name="T55" fmla="*/ 145 h 180"/>
              <a:gd name="T56" fmla="*/ 74 w 119"/>
              <a:gd name="T57" fmla="*/ 131 h 180"/>
              <a:gd name="T58" fmla="*/ 88 w 119"/>
              <a:gd name="T59" fmla="*/ 142 h 180"/>
              <a:gd name="T60" fmla="*/ 79 w 119"/>
              <a:gd name="T61" fmla="*/ 15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9" h="180">
                <a:moveTo>
                  <a:pt x="93" y="57"/>
                </a:moveTo>
                <a:lnTo>
                  <a:pt x="119" y="0"/>
                </a:lnTo>
                <a:lnTo>
                  <a:pt x="105" y="0"/>
                </a:lnTo>
                <a:lnTo>
                  <a:pt x="81" y="57"/>
                </a:lnTo>
                <a:lnTo>
                  <a:pt x="60" y="57"/>
                </a:lnTo>
                <a:lnTo>
                  <a:pt x="0" y="57"/>
                </a:lnTo>
                <a:lnTo>
                  <a:pt x="22" y="180"/>
                </a:lnTo>
                <a:lnTo>
                  <a:pt x="60" y="180"/>
                </a:lnTo>
                <a:lnTo>
                  <a:pt x="98" y="180"/>
                </a:lnTo>
                <a:lnTo>
                  <a:pt x="119" y="57"/>
                </a:lnTo>
                <a:lnTo>
                  <a:pt x="93" y="57"/>
                </a:lnTo>
                <a:close/>
                <a:moveTo>
                  <a:pt x="76" y="102"/>
                </a:moveTo>
                <a:lnTo>
                  <a:pt x="81" y="119"/>
                </a:lnTo>
                <a:lnTo>
                  <a:pt x="60" y="128"/>
                </a:lnTo>
                <a:lnTo>
                  <a:pt x="57" y="104"/>
                </a:lnTo>
                <a:lnTo>
                  <a:pt x="76" y="102"/>
                </a:lnTo>
                <a:close/>
                <a:moveTo>
                  <a:pt x="36" y="107"/>
                </a:moveTo>
                <a:lnTo>
                  <a:pt x="50" y="119"/>
                </a:lnTo>
                <a:lnTo>
                  <a:pt x="38" y="135"/>
                </a:lnTo>
                <a:lnTo>
                  <a:pt x="22" y="119"/>
                </a:lnTo>
                <a:lnTo>
                  <a:pt x="36" y="107"/>
                </a:lnTo>
                <a:close/>
                <a:moveTo>
                  <a:pt x="50" y="173"/>
                </a:moveTo>
                <a:lnTo>
                  <a:pt x="34" y="164"/>
                </a:lnTo>
                <a:lnTo>
                  <a:pt x="45" y="142"/>
                </a:lnTo>
                <a:lnTo>
                  <a:pt x="64" y="154"/>
                </a:lnTo>
                <a:lnTo>
                  <a:pt x="50" y="173"/>
                </a:lnTo>
                <a:close/>
                <a:moveTo>
                  <a:pt x="79" y="154"/>
                </a:moveTo>
                <a:lnTo>
                  <a:pt x="64" y="145"/>
                </a:lnTo>
                <a:lnTo>
                  <a:pt x="74" y="131"/>
                </a:lnTo>
                <a:lnTo>
                  <a:pt x="88" y="142"/>
                </a:lnTo>
                <a:lnTo>
                  <a:pt x="79" y="15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3370200" y="3752759"/>
            <a:ext cx="149501" cy="230809"/>
          </a:xfrm>
          <a:custGeom>
            <a:avLst/>
            <a:gdLst>
              <a:gd name="T0" fmla="*/ 20 w 48"/>
              <a:gd name="T1" fmla="*/ 74 h 74"/>
              <a:gd name="T2" fmla="*/ 0 w 48"/>
              <a:gd name="T3" fmla="*/ 74 h 74"/>
              <a:gd name="T4" fmla="*/ 1 w 48"/>
              <a:gd name="T5" fmla="*/ 69 h 74"/>
              <a:gd name="T6" fmla="*/ 3 w 48"/>
              <a:gd name="T7" fmla="*/ 65 h 74"/>
              <a:gd name="T8" fmla="*/ 10 w 48"/>
              <a:gd name="T9" fmla="*/ 59 h 74"/>
              <a:gd name="T10" fmla="*/ 12 w 48"/>
              <a:gd name="T11" fmla="*/ 14 h 74"/>
              <a:gd name="T12" fmla="*/ 6 w 48"/>
              <a:gd name="T13" fmla="*/ 14 h 74"/>
              <a:gd name="T14" fmla="*/ 6 w 48"/>
              <a:gd name="T15" fmla="*/ 0 h 74"/>
              <a:gd name="T16" fmla="*/ 13 w 48"/>
              <a:gd name="T17" fmla="*/ 0 h 74"/>
              <a:gd name="T18" fmla="*/ 14 w 48"/>
              <a:gd name="T19" fmla="*/ 4 h 74"/>
              <a:gd name="T20" fmla="*/ 19 w 48"/>
              <a:gd name="T21" fmla="*/ 4 h 74"/>
              <a:gd name="T22" fmla="*/ 19 w 48"/>
              <a:gd name="T23" fmla="*/ 0 h 74"/>
              <a:gd name="T24" fmla="*/ 24 w 48"/>
              <a:gd name="T25" fmla="*/ 0 h 74"/>
              <a:gd name="T26" fmla="*/ 29 w 48"/>
              <a:gd name="T27" fmla="*/ 0 h 74"/>
              <a:gd name="T28" fmla="*/ 29 w 48"/>
              <a:gd name="T29" fmla="*/ 4 h 74"/>
              <a:gd name="T30" fmla="*/ 34 w 48"/>
              <a:gd name="T31" fmla="*/ 4 h 74"/>
              <a:gd name="T32" fmla="*/ 35 w 48"/>
              <a:gd name="T33" fmla="*/ 0 h 74"/>
              <a:gd name="T34" fmla="*/ 43 w 48"/>
              <a:gd name="T35" fmla="*/ 0 h 74"/>
              <a:gd name="T36" fmla="*/ 43 w 48"/>
              <a:gd name="T37" fmla="*/ 14 h 74"/>
              <a:gd name="T38" fmla="*/ 36 w 48"/>
              <a:gd name="T39" fmla="*/ 14 h 74"/>
              <a:gd name="T40" fmla="*/ 38 w 48"/>
              <a:gd name="T41" fmla="*/ 59 h 74"/>
              <a:gd name="T42" fmla="*/ 45 w 48"/>
              <a:gd name="T43" fmla="*/ 65 h 74"/>
              <a:gd name="T44" fmla="*/ 47 w 48"/>
              <a:gd name="T45" fmla="*/ 69 h 74"/>
              <a:gd name="T46" fmla="*/ 48 w 48"/>
              <a:gd name="T47" fmla="*/ 74 h 74"/>
              <a:gd name="T48" fmla="*/ 28 w 48"/>
              <a:gd name="T49" fmla="*/ 74 h 74"/>
              <a:gd name="T50" fmla="*/ 20 w 48"/>
              <a:gd name="T5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74">
                <a:moveTo>
                  <a:pt x="20" y="74"/>
                </a:moveTo>
                <a:cubicBezTo>
                  <a:pt x="20" y="74"/>
                  <a:pt x="2" y="74"/>
                  <a:pt x="0" y="74"/>
                </a:cubicBezTo>
                <a:cubicBezTo>
                  <a:pt x="0" y="72"/>
                  <a:pt x="1" y="69"/>
                  <a:pt x="1" y="69"/>
                </a:cubicBezTo>
                <a:cubicBezTo>
                  <a:pt x="1" y="69"/>
                  <a:pt x="1" y="66"/>
                  <a:pt x="3" y="65"/>
                </a:cubicBezTo>
                <a:cubicBezTo>
                  <a:pt x="4" y="62"/>
                  <a:pt x="8" y="62"/>
                  <a:pt x="10" y="59"/>
                </a:cubicBezTo>
                <a:cubicBezTo>
                  <a:pt x="12" y="56"/>
                  <a:pt x="12" y="14"/>
                  <a:pt x="12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0"/>
                  <a:pt x="6" y="0"/>
                  <a:pt x="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4"/>
                  <a:pt x="14" y="4"/>
                  <a:pt x="14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0"/>
                  <a:pt x="19" y="0"/>
                  <a:pt x="19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4"/>
                  <a:pt x="29" y="4"/>
                  <a:pt x="29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0"/>
                  <a:pt x="35" y="0"/>
                  <a:pt x="3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14"/>
                  <a:pt x="43" y="14"/>
                  <a:pt x="43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4"/>
                  <a:pt x="36" y="56"/>
                  <a:pt x="38" y="59"/>
                </a:cubicBezTo>
                <a:cubicBezTo>
                  <a:pt x="40" y="62"/>
                  <a:pt x="44" y="62"/>
                  <a:pt x="45" y="65"/>
                </a:cubicBezTo>
                <a:cubicBezTo>
                  <a:pt x="47" y="66"/>
                  <a:pt x="47" y="69"/>
                  <a:pt x="47" y="69"/>
                </a:cubicBezTo>
                <a:cubicBezTo>
                  <a:pt x="47" y="69"/>
                  <a:pt x="48" y="72"/>
                  <a:pt x="48" y="74"/>
                </a:cubicBezTo>
                <a:cubicBezTo>
                  <a:pt x="46" y="74"/>
                  <a:pt x="28" y="74"/>
                  <a:pt x="28" y="74"/>
                </a:cubicBezTo>
                <a:lnTo>
                  <a:pt x="20" y="74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43" name="Freeform 36"/>
          <p:cNvSpPr>
            <a:spLocks/>
          </p:cNvSpPr>
          <p:nvPr/>
        </p:nvSpPr>
        <p:spPr bwMode="auto">
          <a:xfrm>
            <a:off x="3385937" y="3349350"/>
            <a:ext cx="118027" cy="229497"/>
          </a:xfrm>
          <a:custGeom>
            <a:avLst/>
            <a:gdLst>
              <a:gd name="T0" fmla="*/ 85 w 90"/>
              <a:gd name="T1" fmla="*/ 33 h 175"/>
              <a:gd name="T2" fmla="*/ 73 w 90"/>
              <a:gd name="T3" fmla="*/ 33 h 175"/>
              <a:gd name="T4" fmla="*/ 73 w 90"/>
              <a:gd name="T5" fmla="*/ 80 h 175"/>
              <a:gd name="T6" fmla="*/ 61 w 90"/>
              <a:gd name="T7" fmla="*/ 80 h 175"/>
              <a:gd name="T8" fmla="*/ 61 w 90"/>
              <a:gd name="T9" fmla="*/ 0 h 175"/>
              <a:gd name="T10" fmla="*/ 49 w 90"/>
              <a:gd name="T11" fmla="*/ 0 h 175"/>
              <a:gd name="T12" fmla="*/ 49 w 90"/>
              <a:gd name="T13" fmla="*/ 80 h 175"/>
              <a:gd name="T14" fmla="*/ 37 w 90"/>
              <a:gd name="T15" fmla="*/ 80 h 175"/>
              <a:gd name="T16" fmla="*/ 37 w 90"/>
              <a:gd name="T17" fmla="*/ 33 h 175"/>
              <a:gd name="T18" fmla="*/ 28 w 90"/>
              <a:gd name="T19" fmla="*/ 33 h 175"/>
              <a:gd name="T20" fmla="*/ 28 w 90"/>
              <a:gd name="T21" fmla="*/ 80 h 175"/>
              <a:gd name="T22" fmla="*/ 16 w 90"/>
              <a:gd name="T23" fmla="*/ 80 h 175"/>
              <a:gd name="T24" fmla="*/ 16 w 90"/>
              <a:gd name="T25" fmla="*/ 33 h 175"/>
              <a:gd name="T26" fmla="*/ 4 w 90"/>
              <a:gd name="T27" fmla="*/ 33 h 175"/>
              <a:gd name="T28" fmla="*/ 4 w 90"/>
              <a:gd name="T29" fmla="*/ 80 h 175"/>
              <a:gd name="T30" fmla="*/ 0 w 90"/>
              <a:gd name="T31" fmla="*/ 80 h 175"/>
              <a:gd name="T32" fmla="*/ 0 w 90"/>
              <a:gd name="T33" fmla="*/ 175 h 175"/>
              <a:gd name="T34" fmla="*/ 45 w 90"/>
              <a:gd name="T35" fmla="*/ 175 h 175"/>
              <a:gd name="T36" fmla="*/ 90 w 90"/>
              <a:gd name="T37" fmla="*/ 175 h 175"/>
              <a:gd name="T38" fmla="*/ 90 w 90"/>
              <a:gd name="T39" fmla="*/ 80 h 175"/>
              <a:gd name="T40" fmla="*/ 85 w 90"/>
              <a:gd name="T41" fmla="*/ 80 h 175"/>
              <a:gd name="T42" fmla="*/ 85 w 90"/>
              <a:gd name="T43" fmla="*/ 33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0" h="175">
                <a:moveTo>
                  <a:pt x="85" y="33"/>
                </a:moveTo>
                <a:lnTo>
                  <a:pt x="73" y="33"/>
                </a:lnTo>
                <a:lnTo>
                  <a:pt x="73" y="80"/>
                </a:lnTo>
                <a:lnTo>
                  <a:pt x="61" y="80"/>
                </a:lnTo>
                <a:lnTo>
                  <a:pt x="61" y="0"/>
                </a:lnTo>
                <a:lnTo>
                  <a:pt x="49" y="0"/>
                </a:lnTo>
                <a:lnTo>
                  <a:pt x="49" y="80"/>
                </a:lnTo>
                <a:lnTo>
                  <a:pt x="37" y="80"/>
                </a:lnTo>
                <a:lnTo>
                  <a:pt x="37" y="33"/>
                </a:lnTo>
                <a:lnTo>
                  <a:pt x="28" y="33"/>
                </a:lnTo>
                <a:lnTo>
                  <a:pt x="28" y="80"/>
                </a:lnTo>
                <a:lnTo>
                  <a:pt x="16" y="80"/>
                </a:lnTo>
                <a:lnTo>
                  <a:pt x="16" y="33"/>
                </a:lnTo>
                <a:lnTo>
                  <a:pt x="4" y="33"/>
                </a:lnTo>
                <a:lnTo>
                  <a:pt x="4" y="80"/>
                </a:lnTo>
                <a:lnTo>
                  <a:pt x="0" y="80"/>
                </a:lnTo>
                <a:lnTo>
                  <a:pt x="0" y="175"/>
                </a:lnTo>
                <a:lnTo>
                  <a:pt x="45" y="175"/>
                </a:lnTo>
                <a:lnTo>
                  <a:pt x="90" y="175"/>
                </a:lnTo>
                <a:lnTo>
                  <a:pt x="90" y="80"/>
                </a:lnTo>
                <a:lnTo>
                  <a:pt x="85" y="80"/>
                </a:lnTo>
                <a:lnTo>
                  <a:pt x="85" y="33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44" name="Freeform 37"/>
          <p:cNvSpPr>
            <a:spLocks/>
          </p:cNvSpPr>
          <p:nvPr/>
        </p:nvSpPr>
        <p:spPr bwMode="auto">
          <a:xfrm>
            <a:off x="3321484" y="5974290"/>
            <a:ext cx="242612" cy="238677"/>
          </a:xfrm>
          <a:custGeom>
            <a:avLst/>
            <a:gdLst>
              <a:gd name="T0" fmla="*/ 78 w 78"/>
              <a:gd name="T1" fmla="*/ 51 h 77"/>
              <a:gd name="T2" fmla="*/ 76 w 78"/>
              <a:gd name="T3" fmla="*/ 44 h 77"/>
              <a:gd name="T4" fmla="*/ 63 w 78"/>
              <a:gd name="T5" fmla="*/ 37 h 77"/>
              <a:gd name="T6" fmla="*/ 64 w 78"/>
              <a:gd name="T7" fmla="*/ 37 h 77"/>
              <a:gd name="T8" fmla="*/ 64 w 78"/>
              <a:gd name="T9" fmla="*/ 25 h 77"/>
              <a:gd name="T10" fmla="*/ 57 w 78"/>
              <a:gd name="T11" fmla="*/ 25 h 77"/>
              <a:gd name="T12" fmla="*/ 57 w 78"/>
              <a:gd name="T13" fmla="*/ 33 h 77"/>
              <a:gd name="T14" fmla="*/ 49 w 78"/>
              <a:gd name="T15" fmla="*/ 29 h 77"/>
              <a:gd name="T16" fmla="*/ 45 w 78"/>
              <a:gd name="T17" fmla="*/ 19 h 77"/>
              <a:gd name="T18" fmla="*/ 45 w 78"/>
              <a:gd name="T19" fmla="*/ 19 h 77"/>
              <a:gd name="T20" fmla="*/ 45 w 78"/>
              <a:gd name="T21" fmla="*/ 17 h 77"/>
              <a:gd name="T22" fmla="*/ 39 w 78"/>
              <a:gd name="T23" fmla="*/ 0 h 77"/>
              <a:gd name="T24" fmla="*/ 33 w 78"/>
              <a:gd name="T25" fmla="*/ 17 h 77"/>
              <a:gd name="T26" fmla="*/ 33 w 78"/>
              <a:gd name="T27" fmla="*/ 19 h 77"/>
              <a:gd name="T28" fmla="*/ 33 w 78"/>
              <a:gd name="T29" fmla="*/ 19 h 77"/>
              <a:gd name="T30" fmla="*/ 29 w 78"/>
              <a:gd name="T31" fmla="*/ 29 h 77"/>
              <a:gd name="T32" fmla="*/ 21 w 78"/>
              <a:gd name="T33" fmla="*/ 33 h 77"/>
              <a:gd name="T34" fmla="*/ 21 w 78"/>
              <a:gd name="T35" fmla="*/ 25 h 77"/>
              <a:gd name="T36" fmla="*/ 14 w 78"/>
              <a:gd name="T37" fmla="*/ 25 h 77"/>
              <a:gd name="T38" fmla="*/ 14 w 78"/>
              <a:gd name="T39" fmla="*/ 37 h 77"/>
              <a:gd name="T40" fmla="*/ 15 w 78"/>
              <a:gd name="T41" fmla="*/ 37 h 77"/>
              <a:gd name="T42" fmla="*/ 2 w 78"/>
              <a:gd name="T43" fmla="*/ 44 h 77"/>
              <a:gd name="T44" fmla="*/ 0 w 78"/>
              <a:gd name="T45" fmla="*/ 51 h 77"/>
              <a:gd name="T46" fmla="*/ 2 w 78"/>
              <a:gd name="T47" fmla="*/ 52 h 77"/>
              <a:gd name="T48" fmla="*/ 34 w 78"/>
              <a:gd name="T49" fmla="*/ 46 h 77"/>
              <a:gd name="T50" fmla="*/ 34 w 78"/>
              <a:gd name="T51" fmla="*/ 46 h 77"/>
              <a:gd name="T52" fmla="*/ 34 w 78"/>
              <a:gd name="T53" fmla="*/ 55 h 77"/>
              <a:gd name="T54" fmla="*/ 34 w 78"/>
              <a:gd name="T55" fmla="*/ 59 h 77"/>
              <a:gd name="T56" fmla="*/ 32 w 78"/>
              <a:gd name="T57" fmla="*/ 64 h 77"/>
              <a:gd name="T58" fmla="*/ 23 w 78"/>
              <a:gd name="T59" fmla="*/ 71 h 77"/>
              <a:gd name="T60" fmla="*/ 23 w 78"/>
              <a:gd name="T61" fmla="*/ 72 h 77"/>
              <a:gd name="T62" fmla="*/ 23 w 78"/>
              <a:gd name="T63" fmla="*/ 76 h 77"/>
              <a:gd name="T64" fmla="*/ 25 w 78"/>
              <a:gd name="T65" fmla="*/ 76 h 77"/>
              <a:gd name="T66" fmla="*/ 37 w 78"/>
              <a:gd name="T67" fmla="*/ 70 h 77"/>
              <a:gd name="T68" fmla="*/ 37 w 78"/>
              <a:gd name="T69" fmla="*/ 70 h 77"/>
              <a:gd name="T70" fmla="*/ 39 w 78"/>
              <a:gd name="T71" fmla="*/ 72 h 77"/>
              <a:gd name="T72" fmla="*/ 41 w 78"/>
              <a:gd name="T73" fmla="*/ 70 h 77"/>
              <a:gd name="T74" fmla="*/ 41 w 78"/>
              <a:gd name="T75" fmla="*/ 70 h 77"/>
              <a:gd name="T76" fmla="*/ 53 w 78"/>
              <a:gd name="T77" fmla="*/ 76 h 77"/>
              <a:gd name="T78" fmla="*/ 55 w 78"/>
              <a:gd name="T79" fmla="*/ 76 h 77"/>
              <a:gd name="T80" fmla="*/ 55 w 78"/>
              <a:gd name="T81" fmla="*/ 72 h 77"/>
              <a:gd name="T82" fmla="*/ 55 w 78"/>
              <a:gd name="T83" fmla="*/ 71 h 77"/>
              <a:gd name="T84" fmla="*/ 46 w 78"/>
              <a:gd name="T85" fmla="*/ 64 h 77"/>
              <a:gd name="T86" fmla="*/ 44 w 78"/>
              <a:gd name="T87" fmla="*/ 59 h 77"/>
              <a:gd name="T88" fmla="*/ 44 w 78"/>
              <a:gd name="T89" fmla="*/ 55 h 77"/>
              <a:gd name="T90" fmla="*/ 44 w 78"/>
              <a:gd name="T91" fmla="*/ 46 h 77"/>
              <a:gd name="T92" fmla="*/ 44 w 78"/>
              <a:gd name="T93" fmla="*/ 46 h 77"/>
              <a:gd name="T94" fmla="*/ 76 w 78"/>
              <a:gd name="T95" fmla="*/ 52 h 77"/>
              <a:gd name="T96" fmla="*/ 78 w 78"/>
              <a:gd name="T97" fmla="*/ 5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" h="77">
                <a:moveTo>
                  <a:pt x="78" y="51"/>
                </a:moveTo>
                <a:cubicBezTo>
                  <a:pt x="78" y="51"/>
                  <a:pt x="77" y="46"/>
                  <a:pt x="76" y="44"/>
                </a:cubicBezTo>
                <a:cubicBezTo>
                  <a:pt x="76" y="44"/>
                  <a:pt x="70" y="40"/>
                  <a:pt x="63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4" y="25"/>
                  <a:pt x="64" y="25"/>
                  <a:pt x="64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33"/>
                  <a:pt x="57" y="33"/>
                  <a:pt x="57" y="33"/>
                </a:cubicBezTo>
                <a:cubicBezTo>
                  <a:pt x="53" y="31"/>
                  <a:pt x="49" y="29"/>
                  <a:pt x="49" y="29"/>
                </a:cubicBezTo>
                <a:cubicBezTo>
                  <a:pt x="49" y="29"/>
                  <a:pt x="45" y="27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8"/>
                  <a:pt x="45" y="17"/>
                </a:cubicBezTo>
                <a:cubicBezTo>
                  <a:pt x="45" y="7"/>
                  <a:pt x="40" y="0"/>
                  <a:pt x="39" y="0"/>
                </a:cubicBezTo>
                <a:cubicBezTo>
                  <a:pt x="38" y="0"/>
                  <a:pt x="33" y="7"/>
                  <a:pt x="33" y="17"/>
                </a:cubicBezTo>
                <a:cubicBezTo>
                  <a:pt x="33" y="18"/>
                  <a:pt x="33" y="19"/>
                  <a:pt x="33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27"/>
                  <a:pt x="29" y="29"/>
                  <a:pt x="29" y="29"/>
                </a:cubicBezTo>
                <a:cubicBezTo>
                  <a:pt x="29" y="29"/>
                  <a:pt x="25" y="31"/>
                  <a:pt x="21" y="33"/>
                </a:cubicBezTo>
                <a:cubicBezTo>
                  <a:pt x="21" y="25"/>
                  <a:pt x="21" y="25"/>
                  <a:pt x="21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8" y="40"/>
                  <a:pt x="2" y="44"/>
                  <a:pt x="2" y="44"/>
                </a:cubicBezTo>
                <a:cubicBezTo>
                  <a:pt x="1" y="46"/>
                  <a:pt x="0" y="51"/>
                  <a:pt x="0" y="51"/>
                </a:cubicBezTo>
                <a:cubicBezTo>
                  <a:pt x="0" y="52"/>
                  <a:pt x="0" y="53"/>
                  <a:pt x="2" y="52"/>
                </a:cubicBezTo>
                <a:cubicBezTo>
                  <a:pt x="4" y="52"/>
                  <a:pt x="22" y="47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9"/>
                  <a:pt x="34" y="52"/>
                  <a:pt x="34" y="55"/>
                </a:cubicBezTo>
                <a:cubicBezTo>
                  <a:pt x="34" y="57"/>
                  <a:pt x="34" y="58"/>
                  <a:pt x="34" y="59"/>
                </a:cubicBezTo>
                <a:cubicBezTo>
                  <a:pt x="34" y="62"/>
                  <a:pt x="32" y="64"/>
                  <a:pt x="32" y="64"/>
                </a:cubicBezTo>
                <a:cubicBezTo>
                  <a:pt x="32" y="64"/>
                  <a:pt x="27" y="68"/>
                  <a:pt x="23" y="71"/>
                </a:cubicBezTo>
                <a:cubicBezTo>
                  <a:pt x="23" y="71"/>
                  <a:pt x="23" y="71"/>
                  <a:pt x="23" y="72"/>
                </a:cubicBezTo>
                <a:cubicBezTo>
                  <a:pt x="23" y="72"/>
                  <a:pt x="23" y="76"/>
                  <a:pt x="23" y="76"/>
                </a:cubicBezTo>
                <a:cubicBezTo>
                  <a:pt x="23" y="76"/>
                  <a:pt x="24" y="77"/>
                  <a:pt x="25" y="76"/>
                </a:cubicBezTo>
                <a:cubicBezTo>
                  <a:pt x="27" y="75"/>
                  <a:pt x="36" y="70"/>
                  <a:pt x="37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72"/>
                  <a:pt x="39" y="72"/>
                  <a:pt x="39" y="72"/>
                </a:cubicBezTo>
                <a:cubicBezTo>
                  <a:pt x="39" y="72"/>
                  <a:pt x="40" y="72"/>
                  <a:pt x="41" y="70"/>
                </a:cubicBezTo>
                <a:cubicBezTo>
                  <a:pt x="41" y="70"/>
                  <a:pt x="41" y="70"/>
                  <a:pt x="41" y="70"/>
                </a:cubicBezTo>
                <a:cubicBezTo>
                  <a:pt x="42" y="70"/>
                  <a:pt x="51" y="75"/>
                  <a:pt x="53" y="76"/>
                </a:cubicBezTo>
                <a:cubicBezTo>
                  <a:pt x="54" y="77"/>
                  <a:pt x="55" y="76"/>
                  <a:pt x="55" y="76"/>
                </a:cubicBezTo>
                <a:cubicBezTo>
                  <a:pt x="55" y="76"/>
                  <a:pt x="55" y="72"/>
                  <a:pt x="55" y="72"/>
                </a:cubicBezTo>
                <a:cubicBezTo>
                  <a:pt x="55" y="71"/>
                  <a:pt x="55" y="71"/>
                  <a:pt x="55" y="71"/>
                </a:cubicBezTo>
                <a:cubicBezTo>
                  <a:pt x="51" y="68"/>
                  <a:pt x="46" y="64"/>
                  <a:pt x="46" y="64"/>
                </a:cubicBezTo>
                <a:cubicBezTo>
                  <a:pt x="46" y="64"/>
                  <a:pt x="44" y="62"/>
                  <a:pt x="44" y="59"/>
                </a:cubicBezTo>
                <a:cubicBezTo>
                  <a:pt x="44" y="58"/>
                  <a:pt x="44" y="57"/>
                  <a:pt x="44" y="55"/>
                </a:cubicBezTo>
                <a:cubicBezTo>
                  <a:pt x="44" y="52"/>
                  <a:pt x="44" y="49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56" y="47"/>
                  <a:pt x="74" y="52"/>
                  <a:pt x="76" y="52"/>
                </a:cubicBezTo>
                <a:cubicBezTo>
                  <a:pt x="78" y="53"/>
                  <a:pt x="78" y="52"/>
                  <a:pt x="78" y="51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5806052" y="2894708"/>
            <a:ext cx="249169" cy="249170"/>
            <a:chOff x="4156076" y="4216400"/>
            <a:chExt cx="301625" cy="301626"/>
          </a:xfrm>
        </p:grpSpPr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4194176" y="4216400"/>
              <a:ext cx="112713" cy="301625"/>
            </a:xfrm>
            <a:custGeom>
              <a:avLst/>
              <a:gdLst>
                <a:gd name="T0" fmla="*/ 61 w 71"/>
                <a:gd name="T1" fmla="*/ 190 h 190"/>
                <a:gd name="T2" fmla="*/ 21 w 71"/>
                <a:gd name="T3" fmla="*/ 190 h 190"/>
                <a:gd name="T4" fmla="*/ 21 w 71"/>
                <a:gd name="T5" fmla="*/ 78 h 190"/>
                <a:gd name="T6" fmla="*/ 0 w 71"/>
                <a:gd name="T7" fmla="*/ 78 h 190"/>
                <a:gd name="T8" fmla="*/ 0 w 71"/>
                <a:gd name="T9" fmla="*/ 0 h 190"/>
                <a:gd name="T10" fmla="*/ 71 w 71"/>
                <a:gd name="T11" fmla="*/ 26 h 190"/>
                <a:gd name="T12" fmla="*/ 71 w 71"/>
                <a:gd name="T13" fmla="*/ 69 h 190"/>
                <a:gd name="T14" fmla="*/ 61 w 71"/>
                <a:gd name="T15" fmla="*/ 69 h 190"/>
                <a:gd name="T16" fmla="*/ 61 w 71"/>
                <a:gd name="T17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90">
                  <a:moveTo>
                    <a:pt x="61" y="190"/>
                  </a:moveTo>
                  <a:lnTo>
                    <a:pt x="21" y="190"/>
                  </a:lnTo>
                  <a:lnTo>
                    <a:pt x="21" y="78"/>
                  </a:lnTo>
                  <a:lnTo>
                    <a:pt x="0" y="78"/>
                  </a:lnTo>
                  <a:lnTo>
                    <a:pt x="0" y="0"/>
                  </a:lnTo>
                  <a:lnTo>
                    <a:pt x="71" y="26"/>
                  </a:lnTo>
                  <a:lnTo>
                    <a:pt x="71" y="69"/>
                  </a:lnTo>
                  <a:lnTo>
                    <a:pt x="61" y="69"/>
                  </a:lnTo>
                  <a:lnTo>
                    <a:pt x="61" y="19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60" name="Rectangle 53"/>
            <p:cNvSpPr>
              <a:spLocks noChangeArrowheads="1"/>
            </p:cNvSpPr>
            <p:nvPr/>
          </p:nvSpPr>
          <p:spPr bwMode="auto">
            <a:xfrm>
              <a:off x="4156076" y="4356100"/>
              <a:ext cx="57150" cy="161925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4306888" y="4249738"/>
              <a:ext cx="90488" cy="268288"/>
            </a:xfrm>
            <a:custGeom>
              <a:avLst/>
              <a:gdLst>
                <a:gd name="T0" fmla="*/ 47 w 57"/>
                <a:gd name="T1" fmla="*/ 57 h 169"/>
                <a:gd name="T2" fmla="*/ 47 w 57"/>
                <a:gd name="T3" fmla="*/ 26 h 169"/>
                <a:gd name="T4" fmla="*/ 38 w 57"/>
                <a:gd name="T5" fmla="*/ 26 h 169"/>
                <a:gd name="T6" fmla="*/ 38 w 57"/>
                <a:gd name="T7" fmla="*/ 0 h 169"/>
                <a:gd name="T8" fmla="*/ 21 w 57"/>
                <a:gd name="T9" fmla="*/ 0 h 169"/>
                <a:gd name="T10" fmla="*/ 21 w 57"/>
                <a:gd name="T11" fmla="*/ 26 h 169"/>
                <a:gd name="T12" fmla="*/ 12 w 57"/>
                <a:gd name="T13" fmla="*/ 26 h 169"/>
                <a:gd name="T14" fmla="*/ 12 w 57"/>
                <a:gd name="T15" fmla="*/ 57 h 169"/>
                <a:gd name="T16" fmla="*/ 0 w 57"/>
                <a:gd name="T17" fmla="*/ 57 h 169"/>
                <a:gd name="T18" fmla="*/ 0 w 57"/>
                <a:gd name="T19" fmla="*/ 169 h 169"/>
                <a:gd name="T20" fmla="*/ 33 w 57"/>
                <a:gd name="T21" fmla="*/ 169 h 169"/>
                <a:gd name="T22" fmla="*/ 33 w 57"/>
                <a:gd name="T23" fmla="*/ 83 h 169"/>
                <a:gd name="T24" fmla="*/ 57 w 57"/>
                <a:gd name="T25" fmla="*/ 71 h 169"/>
                <a:gd name="T26" fmla="*/ 57 w 57"/>
                <a:gd name="T27" fmla="*/ 57 h 169"/>
                <a:gd name="T28" fmla="*/ 47 w 57"/>
                <a:gd name="T29" fmla="*/ 5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169">
                  <a:moveTo>
                    <a:pt x="47" y="57"/>
                  </a:moveTo>
                  <a:lnTo>
                    <a:pt x="47" y="26"/>
                  </a:lnTo>
                  <a:lnTo>
                    <a:pt x="38" y="26"/>
                  </a:lnTo>
                  <a:lnTo>
                    <a:pt x="38" y="0"/>
                  </a:lnTo>
                  <a:lnTo>
                    <a:pt x="21" y="0"/>
                  </a:lnTo>
                  <a:lnTo>
                    <a:pt x="21" y="26"/>
                  </a:lnTo>
                  <a:lnTo>
                    <a:pt x="12" y="26"/>
                  </a:lnTo>
                  <a:lnTo>
                    <a:pt x="12" y="57"/>
                  </a:lnTo>
                  <a:lnTo>
                    <a:pt x="0" y="57"/>
                  </a:lnTo>
                  <a:lnTo>
                    <a:pt x="0" y="169"/>
                  </a:lnTo>
                  <a:lnTo>
                    <a:pt x="33" y="169"/>
                  </a:lnTo>
                  <a:lnTo>
                    <a:pt x="33" y="83"/>
                  </a:lnTo>
                  <a:lnTo>
                    <a:pt x="57" y="71"/>
                  </a:lnTo>
                  <a:lnTo>
                    <a:pt x="57" y="57"/>
                  </a:lnTo>
                  <a:lnTo>
                    <a:pt x="47" y="57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4373563" y="4370388"/>
              <a:ext cx="84138" cy="147638"/>
            </a:xfrm>
            <a:custGeom>
              <a:avLst/>
              <a:gdLst>
                <a:gd name="T0" fmla="*/ 53 w 53"/>
                <a:gd name="T1" fmla="*/ 93 h 93"/>
                <a:gd name="T2" fmla="*/ 0 w 53"/>
                <a:gd name="T3" fmla="*/ 93 h 93"/>
                <a:gd name="T4" fmla="*/ 0 w 53"/>
                <a:gd name="T5" fmla="*/ 14 h 93"/>
                <a:gd name="T6" fmla="*/ 27 w 53"/>
                <a:gd name="T7" fmla="*/ 0 h 93"/>
                <a:gd name="T8" fmla="*/ 53 w 53"/>
                <a:gd name="T9" fmla="*/ 14 h 93"/>
                <a:gd name="T10" fmla="*/ 53 w 53"/>
                <a:gd name="T1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93">
                  <a:moveTo>
                    <a:pt x="53" y="93"/>
                  </a:moveTo>
                  <a:lnTo>
                    <a:pt x="0" y="93"/>
                  </a:lnTo>
                  <a:lnTo>
                    <a:pt x="0" y="14"/>
                  </a:lnTo>
                  <a:lnTo>
                    <a:pt x="27" y="0"/>
                  </a:lnTo>
                  <a:lnTo>
                    <a:pt x="53" y="14"/>
                  </a:lnTo>
                  <a:lnTo>
                    <a:pt x="53" y="9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63" name="Line 56"/>
            <p:cNvSpPr>
              <a:spLocks noChangeShapeType="1"/>
            </p:cNvSpPr>
            <p:nvPr/>
          </p:nvSpPr>
          <p:spPr bwMode="auto">
            <a:xfrm>
              <a:off x="4306888" y="432593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64" name="Line 57"/>
            <p:cNvSpPr>
              <a:spLocks noChangeShapeType="1"/>
            </p:cNvSpPr>
            <p:nvPr/>
          </p:nvSpPr>
          <p:spPr bwMode="auto">
            <a:xfrm>
              <a:off x="4306888" y="4325938"/>
              <a:ext cx="0" cy="0"/>
            </a:xfrm>
            <a:prstGeom prst="line">
              <a:avLst/>
            </a:prstGeom>
            <a:noFill/>
            <a:ln w="15875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5820060" y="5389992"/>
            <a:ext cx="217695" cy="242612"/>
            <a:chOff x="3121026" y="4746625"/>
            <a:chExt cx="263525" cy="293688"/>
          </a:xfrm>
        </p:grpSpPr>
        <p:sp>
          <p:nvSpPr>
            <p:cNvPr id="68" name="Freeform 61"/>
            <p:cNvSpPr>
              <a:spLocks noEditPoints="1"/>
            </p:cNvSpPr>
            <p:nvPr/>
          </p:nvSpPr>
          <p:spPr bwMode="auto">
            <a:xfrm>
              <a:off x="3143251" y="4768850"/>
              <a:ext cx="219075" cy="219075"/>
            </a:xfrm>
            <a:custGeom>
              <a:avLst/>
              <a:gdLst>
                <a:gd name="T0" fmla="*/ 55 w 58"/>
                <a:gd name="T1" fmla="*/ 0 h 58"/>
                <a:gd name="T2" fmla="*/ 3 w 58"/>
                <a:gd name="T3" fmla="*/ 0 h 58"/>
                <a:gd name="T4" fmla="*/ 0 w 58"/>
                <a:gd name="T5" fmla="*/ 3 h 58"/>
                <a:gd name="T6" fmla="*/ 0 w 58"/>
                <a:gd name="T7" fmla="*/ 55 h 58"/>
                <a:gd name="T8" fmla="*/ 3 w 58"/>
                <a:gd name="T9" fmla="*/ 58 h 58"/>
                <a:gd name="T10" fmla="*/ 55 w 58"/>
                <a:gd name="T11" fmla="*/ 58 h 58"/>
                <a:gd name="T12" fmla="*/ 58 w 58"/>
                <a:gd name="T13" fmla="*/ 55 h 58"/>
                <a:gd name="T14" fmla="*/ 58 w 58"/>
                <a:gd name="T15" fmla="*/ 3 h 58"/>
                <a:gd name="T16" fmla="*/ 55 w 58"/>
                <a:gd name="T17" fmla="*/ 0 h 58"/>
                <a:gd name="T18" fmla="*/ 11 w 58"/>
                <a:gd name="T19" fmla="*/ 29 h 58"/>
                <a:gd name="T20" fmla="*/ 8 w 58"/>
                <a:gd name="T21" fmla="*/ 31 h 58"/>
                <a:gd name="T22" fmla="*/ 6 w 58"/>
                <a:gd name="T23" fmla="*/ 29 h 58"/>
                <a:gd name="T24" fmla="*/ 6 w 58"/>
                <a:gd name="T25" fmla="*/ 11 h 58"/>
                <a:gd name="T26" fmla="*/ 8 w 58"/>
                <a:gd name="T27" fmla="*/ 8 h 58"/>
                <a:gd name="T28" fmla="*/ 11 w 58"/>
                <a:gd name="T29" fmla="*/ 11 h 58"/>
                <a:gd name="T30" fmla="*/ 11 w 58"/>
                <a:gd name="T31" fmla="*/ 29 h 58"/>
                <a:gd name="T32" fmla="*/ 29 w 58"/>
                <a:gd name="T33" fmla="*/ 41 h 58"/>
                <a:gd name="T34" fmla="*/ 17 w 58"/>
                <a:gd name="T35" fmla="*/ 29 h 58"/>
                <a:gd name="T36" fmla="*/ 29 w 58"/>
                <a:gd name="T37" fmla="*/ 17 h 58"/>
                <a:gd name="T38" fmla="*/ 41 w 58"/>
                <a:gd name="T39" fmla="*/ 29 h 58"/>
                <a:gd name="T40" fmla="*/ 29 w 58"/>
                <a:gd name="T41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58">
                  <a:moveTo>
                    <a:pt x="5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2" y="58"/>
                    <a:pt x="3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6" y="58"/>
                    <a:pt x="58" y="56"/>
                    <a:pt x="58" y="55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2"/>
                    <a:pt x="56" y="0"/>
                    <a:pt x="55" y="0"/>
                  </a:cubicBezTo>
                  <a:close/>
                  <a:moveTo>
                    <a:pt x="11" y="29"/>
                  </a:moveTo>
                  <a:cubicBezTo>
                    <a:pt x="11" y="30"/>
                    <a:pt x="9" y="31"/>
                    <a:pt x="8" y="31"/>
                  </a:cubicBezTo>
                  <a:cubicBezTo>
                    <a:pt x="7" y="31"/>
                    <a:pt x="6" y="30"/>
                    <a:pt x="6" y="2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9"/>
                    <a:pt x="7" y="8"/>
                    <a:pt x="8" y="8"/>
                  </a:cubicBezTo>
                  <a:cubicBezTo>
                    <a:pt x="9" y="8"/>
                    <a:pt x="11" y="9"/>
                    <a:pt x="11" y="11"/>
                  </a:cubicBezTo>
                  <a:lnTo>
                    <a:pt x="11" y="29"/>
                  </a:lnTo>
                  <a:close/>
                  <a:moveTo>
                    <a:pt x="29" y="41"/>
                  </a:moveTo>
                  <a:cubicBezTo>
                    <a:pt x="23" y="41"/>
                    <a:pt x="17" y="35"/>
                    <a:pt x="17" y="29"/>
                  </a:cubicBezTo>
                  <a:cubicBezTo>
                    <a:pt x="17" y="23"/>
                    <a:pt x="23" y="17"/>
                    <a:pt x="29" y="17"/>
                  </a:cubicBezTo>
                  <a:cubicBezTo>
                    <a:pt x="35" y="17"/>
                    <a:pt x="41" y="23"/>
                    <a:pt x="41" y="29"/>
                  </a:cubicBezTo>
                  <a:cubicBezTo>
                    <a:pt x="41" y="35"/>
                    <a:pt x="35" y="41"/>
                    <a:pt x="29" y="4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69" name="Oval 62"/>
            <p:cNvSpPr>
              <a:spLocks noChangeArrowheads="1"/>
            </p:cNvSpPr>
            <p:nvPr/>
          </p:nvSpPr>
          <p:spPr bwMode="auto">
            <a:xfrm>
              <a:off x="3230563" y="4856163"/>
              <a:ext cx="44450" cy="44450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70" name="Freeform 63"/>
            <p:cNvSpPr>
              <a:spLocks noEditPoints="1"/>
            </p:cNvSpPr>
            <p:nvPr/>
          </p:nvSpPr>
          <p:spPr bwMode="auto">
            <a:xfrm>
              <a:off x="3121026" y="4746625"/>
              <a:ext cx="263525" cy="293688"/>
            </a:xfrm>
            <a:custGeom>
              <a:avLst/>
              <a:gdLst>
                <a:gd name="T0" fmla="*/ 66 w 70"/>
                <a:gd name="T1" fmla="*/ 0 h 78"/>
                <a:gd name="T2" fmla="*/ 4 w 70"/>
                <a:gd name="T3" fmla="*/ 0 h 78"/>
                <a:gd name="T4" fmla="*/ 0 w 70"/>
                <a:gd name="T5" fmla="*/ 4 h 78"/>
                <a:gd name="T6" fmla="*/ 0 w 70"/>
                <a:gd name="T7" fmla="*/ 66 h 78"/>
                <a:gd name="T8" fmla="*/ 4 w 70"/>
                <a:gd name="T9" fmla="*/ 70 h 78"/>
                <a:gd name="T10" fmla="*/ 10 w 70"/>
                <a:gd name="T11" fmla="*/ 70 h 78"/>
                <a:gd name="T12" fmla="*/ 10 w 70"/>
                <a:gd name="T13" fmla="*/ 78 h 78"/>
                <a:gd name="T14" fmla="*/ 18 w 70"/>
                <a:gd name="T15" fmla="*/ 78 h 78"/>
                <a:gd name="T16" fmla="*/ 18 w 70"/>
                <a:gd name="T17" fmla="*/ 70 h 78"/>
                <a:gd name="T18" fmla="*/ 52 w 70"/>
                <a:gd name="T19" fmla="*/ 70 h 78"/>
                <a:gd name="T20" fmla="*/ 52 w 70"/>
                <a:gd name="T21" fmla="*/ 78 h 78"/>
                <a:gd name="T22" fmla="*/ 60 w 70"/>
                <a:gd name="T23" fmla="*/ 78 h 78"/>
                <a:gd name="T24" fmla="*/ 60 w 70"/>
                <a:gd name="T25" fmla="*/ 70 h 78"/>
                <a:gd name="T26" fmla="*/ 66 w 70"/>
                <a:gd name="T27" fmla="*/ 70 h 78"/>
                <a:gd name="T28" fmla="*/ 70 w 70"/>
                <a:gd name="T29" fmla="*/ 66 h 78"/>
                <a:gd name="T30" fmla="*/ 70 w 70"/>
                <a:gd name="T31" fmla="*/ 4 h 78"/>
                <a:gd name="T32" fmla="*/ 66 w 70"/>
                <a:gd name="T33" fmla="*/ 0 h 78"/>
                <a:gd name="T34" fmla="*/ 67 w 70"/>
                <a:gd name="T35" fmla="*/ 62 h 78"/>
                <a:gd name="T36" fmla="*/ 62 w 70"/>
                <a:gd name="T37" fmla="*/ 67 h 78"/>
                <a:gd name="T38" fmla="*/ 8 w 70"/>
                <a:gd name="T39" fmla="*/ 67 h 78"/>
                <a:gd name="T40" fmla="*/ 3 w 70"/>
                <a:gd name="T41" fmla="*/ 62 h 78"/>
                <a:gd name="T42" fmla="*/ 3 w 70"/>
                <a:gd name="T43" fmla="*/ 8 h 78"/>
                <a:gd name="T44" fmla="*/ 8 w 70"/>
                <a:gd name="T45" fmla="*/ 3 h 78"/>
                <a:gd name="T46" fmla="*/ 62 w 70"/>
                <a:gd name="T47" fmla="*/ 3 h 78"/>
                <a:gd name="T48" fmla="*/ 67 w 70"/>
                <a:gd name="T49" fmla="*/ 8 h 78"/>
                <a:gd name="T50" fmla="*/ 67 w 70"/>
                <a:gd name="T51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78">
                  <a:moveTo>
                    <a:pt x="6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70"/>
                    <a:pt x="4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8" y="70"/>
                    <a:pt x="70" y="68"/>
                    <a:pt x="70" y="66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8" y="0"/>
                    <a:pt x="66" y="0"/>
                  </a:cubicBezTo>
                  <a:close/>
                  <a:moveTo>
                    <a:pt x="67" y="62"/>
                  </a:moveTo>
                  <a:cubicBezTo>
                    <a:pt x="67" y="65"/>
                    <a:pt x="65" y="67"/>
                    <a:pt x="62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5" y="67"/>
                    <a:pt x="3" y="65"/>
                    <a:pt x="3" y="6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7" y="5"/>
                    <a:pt x="67" y="8"/>
                  </a:cubicBezTo>
                  <a:lnTo>
                    <a:pt x="67" y="6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sp>
        <p:nvSpPr>
          <p:cNvPr id="71" name="Freeform 64"/>
          <p:cNvSpPr>
            <a:spLocks noEditPoints="1"/>
          </p:cNvSpPr>
          <p:nvPr/>
        </p:nvSpPr>
        <p:spPr bwMode="auto">
          <a:xfrm>
            <a:off x="5820132" y="5824750"/>
            <a:ext cx="211138" cy="192778"/>
          </a:xfrm>
          <a:custGeom>
            <a:avLst/>
            <a:gdLst>
              <a:gd name="T0" fmla="*/ 66 w 68"/>
              <a:gd name="T1" fmla="*/ 0 h 62"/>
              <a:gd name="T2" fmla="*/ 34 w 68"/>
              <a:gd name="T3" fmla="*/ 7 h 62"/>
              <a:gd name="T4" fmla="*/ 2 w 68"/>
              <a:gd name="T5" fmla="*/ 0 h 62"/>
              <a:gd name="T6" fmla="*/ 34 w 68"/>
              <a:gd name="T7" fmla="*/ 62 h 62"/>
              <a:gd name="T8" fmla="*/ 66 w 68"/>
              <a:gd name="T9" fmla="*/ 0 h 62"/>
              <a:gd name="T10" fmla="*/ 12 w 68"/>
              <a:gd name="T11" fmla="*/ 20 h 62"/>
              <a:gd name="T12" fmla="*/ 21 w 68"/>
              <a:gd name="T13" fmla="*/ 14 h 62"/>
              <a:gd name="T14" fmla="*/ 28 w 68"/>
              <a:gd name="T15" fmla="*/ 23 h 62"/>
              <a:gd name="T16" fmla="*/ 19 w 68"/>
              <a:gd name="T17" fmla="*/ 28 h 62"/>
              <a:gd name="T18" fmla="*/ 12 w 68"/>
              <a:gd name="T19" fmla="*/ 20 h 62"/>
              <a:gd name="T20" fmla="*/ 34 w 68"/>
              <a:gd name="T21" fmla="*/ 54 h 62"/>
              <a:gd name="T22" fmla="*/ 16 w 68"/>
              <a:gd name="T23" fmla="*/ 37 h 62"/>
              <a:gd name="T24" fmla="*/ 34 w 68"/>
              <a:gd name="T25" fmla="*/ 40 h 62"/>
              <a:gd name="T26" fmla="*/ 52 w 68"/>
              <a:gd name="T27" fmla="*/ 37 h 62"/>
              <a:gd name="T28" fmla="*/ 34 w 68"/>
              <a:gd name="T29" fmla="*/ 54 h 62"/>
              <a:gd name="T30" fmla="*/ 49 w 68"/>
              <a:gd name="T31" fmla="*/ 28 h 62"/>
              <a:gd name="T32" fmla="*/ 40 w 68"/>
              <a:gd name="T33" fmla="*/ 23 h 62"/>
              <a:gd name="T34" fmla="*/ 47 w 68"/>
              <a:gd name="T35" fmla="*/ 14 h 62"/>
              <a:gd name="T36" fmla="*/ 56 w 68"/>
              <a:gd name="T37" fmla="*/ 20 h 62"/>
              <a:gd name="T38" fmla="*/ 49 w 68"/>
              <a:gd name="T39" fmla="*/ 2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8" h="62">
                <a:moveTo>
                  <a:pt x="66" y="0"/>
                </a:moveTo>
                <a:cubicBezTo>
                  <a:pt x="66" y="0"/>
                  <a:pt x="49" y="7"/>
                  <a:pt x="34" y="7"/>
                </a:cubicBezTo>
                <a:cubicBezTo>
                  <a:pt x="19" y="7"/>
                  <a:pt x="2" y="0"/>
                  <a:pt x="2" y="0"/>
                </a:cubicBezTo>
                <a:cubicBezTo>
                  <a:pt x="2" y="0"/>
                  <a:pt x="0" y="62"/>
                  <a:pt x="34" y="62"/>
                </a:cubicBezTo>
                <a:cubicBezTo>
                  <a:pt x="68" y="62"/>
                  <a:pt x="66" y="0"/>
                  <a:pt x="66" y="0"/>
                </a:cubicBezTo>
                <a:close/>
                <a:moveTo>
                  <a:pt x="12" y="20"/>
                </a:moveTo>
                <a:cubicBezTo>
                  <a:pt x="13" y="17"/>
                  <a:pt x="17" y="14"/>
                  <a:pt x="21" y="14"/>
                </a:cubicBezTo>
                <a:cubicBezTo>
                  <a:pt x="25" y="15"/>
                  <a:pt x="28" y="20"/>
                  <a:pt x="28" y="23"/>
                </a:cubicBezTo>
                <a:cubicBezTo>
                  <a:pt x="27" y="26"/>
                  <a:pt x="23" y="29"/>
                  <a:pt x="19" y="28"/>
                </a:cubicBezTo>
                <a:cubicBezTo>
                  <a:pt x="14" y="27"/>
                  <a:pt x="11" y="23"/>
                  <a:pt x="12" y="20"/>
                </a:cubicBezTo>
                <a:close/>
                <a:moveTo>
                  <a:pt x="34" y="54"/>
                </a:moveTo>
                <a:cubicBezTo>
                  <a:pt x="25" y="54"/>
                  <a:pt x="14" y="39"/>
                  <a:pt x="16" y="37"/>
                </a:cubicBezTo>
                <a:cubicBezTo>
                  <a:pt x="18" y="34"/>
                  <a:pt x="25" y="40"/>
                  <a:pt x="34" y="40"/>
                </a:cubicBezTo>
                <a:cubicBezTo>
                  <a:pt x="43" y="40"/>
                  <a:pt x="50" y="34"/>
                  <a:pt x="52" y="37"/>
                </a:cubicBezTo>
                <a:cubicBezTo>
                  <a:pt x="55" y="39"/>
                  <a:pt x="43" y="54"/>
                  <a:pt x="34" y="54"/>
                </a:cubicBezTo>
                <a:close/>
                <a:moveTo>
                  <a:pt x="49" y="28"/>
                </a:moveTo>
                <a:cubicBezTo>
                  <a:pt x="45" y="29"/>
                  <a:pt x="41" y="26"/>
                  <a:pt x="40" y="23"/>
                </a:cubicBezTo>
                <a:cubicBezTo>
                  <a:pt x="40" y="20"/>
                  <a:pt x="43" y="15"/>
                  <a:pt x="47" y="14"/>
                </a:cubicBezTo>
                <a:cubicBezTo>
                  <a:pt x="51" y="14"/>
                  <a:pt x="55" y="17"/>
                  <a:pt x="56" y="20"/>
                </a:cubicBezTo>
                <a:cubicBezTo>
                  <a:pt x="57" y="23"/>
                  <a:pt x="54" y="27"/>
                  <a:pt x="49" y="28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72" name="Freeform 65"/>
          <p:cNvSpPr>
            <a:spLocks noEditPoints="1"/>
          </p:cNvSpPr>
          <p:nvPr/>
        </p:nvSpPr>
        <p:spPr bwMode="auto">
          <a:xfrm>
            <a:off x="5807363" y="3282791"/>
            <a:ext cx="247858" cy="224253"/>
          </a:xfrm>
          <a:custGeom>
            <a:avLst/>
            <a:gdLst>
              <a:gd name="T0" fmla="*/ 64 w 80"/>
              <a:gd name="T1" fmla="*/ 46 h 72"/>
              <a:gd name="T2" fmla="*/ 80 w 80"/>
              <a:gd name="T3" fmla="*/ 36 h 72"/>
              <a:gd name="T4" fmla="*/ 66 w 80"/>
              <a:gd name="T5" fmla="*/ 5 h 72"/>
              <a:gd name="T6" fmla="*/ 66 w 80"/>
              <a:gd name="T7" fmla="*/ 5 h 72"/>
              <a:gd name="T8" fmla="*/ 68 w 80"/>
              <a:gd name="T9" fmla="*/ 2 h 72"/>
              <a:gd name="T10" fmla="*/ 65 w 80"/>
              <a:gd name="T11" fmla="*/ 0 h 72"/>
              <a:gd name="T12" fmla="*/ 43 w 80"/>
              <a:gd name="T13" fmla="*/ 5 h 72"/>
              <a:gd name="T14" fmla="*/ 37 w 80"/>
              <a:gd name="T15" fmla="*/ 5 h 72"/>
              <a:gd name="T16" fmla="*/ 37 w 80"/>
              <a:gd name="T17" fmla="*/ 7 h 72"/>
              <a:gd name="T18" fmla="*/ 14 w 80"/>
              <a:gd name="T19" fmla="*/ 12 h 72"/>
              <a:gd name="T20" fmla="*/ 12 w 80"/>
              <a:gd name="T21" fmla="*/ 15 h 72"/>
              <a:gd name="T22" fmla="*/ 14 w 80"/>
              <a:gd name="T23" fmla="*/ 17 h 72"/>
              <a:gd name="T24" fmla="*/ 0 w 80"/>
              <a:gd name="T25" fmla="*/ 47 h 72"/>
              <a:gd name="T26" fmla="*/ 16 w 80"/>
              <a:gd name="T27" fmla="*/ 57 h 72"/>
              <a:gd name="T28" fmla="*/ 32 w 80"/>
              <a:gd name="T29" fmla="*/ 47 h 72"/>
              <a:gd name="T30" fmla="*/ 18 w 80"/>
              <a:gd name="T31" fmla="*/ 16 h 72"/>
              <a:gd name="T32" fmla="*/ 37 w 80"/>
              <a:gd name="T33" fmla="*/ 12 h 72"/>
              <a:gd name="T34" fmla="*/ 37 w 80"/>
              <a:gd name="T35" fmla="*/ 62 h 72"/>
              <a:gd name="T36" fmla="*/ 15 w 80"/>
              <a:gd name="T37" fmla="*/ 72 h 72"/>
              <a:gd name="T38" fmla="*/ 65 w 80"/>
              <a:gd name="T39" fmla="*/ 72 h 72"/>
              <a:gd name="T40" fmla="*/ 43 w 80"/>
              <a:gd name="T41" fmla="*/ 62 h 72"/>
              <a:gd name="T42" fmla="*/ 43 w 80"/>
              <a:gd name="T43" fmla="*/ 10 h 72"/>
              <a:gd name="T44" fmla="*/ 62 w 80"/>
              <a:gd name="T45" fmla="*/ 6 h 72"/>
              <a:gd name="T46" fmla="*/ 48 w 80"/>
              <a:gd name="T47" fmla="*/ 36 h 72"/>
              <a:gd name="T48" fmla="*/ 64 w 80"/>
              <a:gd name="T49" fmla="*/ 46 h 72"/>
              <a:gd name="T50" fmla="*/ 29 w 80"/>
              <a:gd name="T51" fmla="*/ 47 h 72"/>
              <a:gd name="T52" fmla="*/ 4 w 80"/>
              <a:gd name="T53" fmla="*/ 47 h 72"/>
              <a:gd name="T54" fmla="*/ 16 w 80"/>
              <a:gd name="T55" fmla="*/ 19 h 72"/>
              <a:gd name="T56" fmla="*/ 29 w 80"/>
              <a:gd name="T57" fmla="*/ 47 h 72"/>
              <a:gd name="T58" fmla="*/ 64 w 80"/>
              <a:gd name="T59" fmla="*/ 7 h 72"/>
              <a:gd name="T60" fmla="*/ 77 w 80"/>
              <a:gd name="T61" fmla="*/ 36 h 72"/>
              <a:gd name="T62" fmla="*/ 51 w 80"/>
              <a:gd name="T63" fmla="*/ 36 h 72"/>
              <a:gd name="T64" fmla="*/ 64 w 80"/>
              <a:gd name="T65" fmla="*/ 7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" h="72">
                <a:moveTo>
                  <a:pt x="64" y="46"/>
                </a:moveTo>
                <a:cubicBezTo>
                  <a:pt x="73" y="46"/>
                  <a:pt x="80" y="39"/>
                  <a:pt x="80" y="36"/>
                </a:cubicBezTo>
                <a:cubicBezTo>
                  <a:pt x="66" y="5"/>
                  <a:pt x="66" y="5"/>
                  <a:pt x="66" y="5"/>
                </a:cubicBezTo>
                <a:cubicBezTo>
                  <a:pt x="66" y="5"/>
                  <a:pt x="66" y="5"/>
                  <a:pt x="66" y="5"/>
                </a:cubicBezTo>
                <a:cubicBezTo>
                  <a:pt x="68" y="5"/>
                  <a:pt x="69" y="3"/>
                  <a:pt x="68" y="2"/>
                </a:cubicBezTo>
                <a:cubicBezTo>
                  <a:pt x="68" y="1"/>
                  <a:pt x="67" y="0"/>
                  <a:pt x="65" y="0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0"/>
                  <a:pt x="37" y="0"/>
                  <a:pt x="37" y="5"/>
                </a:cubicBezTo>
                <a:cubicBezTo>
                  <a:pt x="37" y="6"/>
                  <a:pt x="37" y="6"/>
                  <a:pt x="37" y="7"/>
                </a:cubicBezTo>
                <a:cubicBezTo>
                  <a:pt x="14" y="12"/>
                  <a:pt x="14" y="12"/>
                  <a:pt x="14" y="12"/>
                </a:cubicBezTo>
                <a:cubicBezTo>
                  <a:pt x="12" y="12"/>
                  <a:pt x="11" y="14"/>
                  <a:pt x="12" y="15"/>
                </a:cubicBezTo>
                <a:cubicBezTo>
                  <a:pt x="12" y="16"/>
                  <a:pt x="13" y="17"/>
                  <a:pt x="14" y="1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0"/>
                  <a:pt x="7" y="57"/>
                  <a:pt x="16" y="57"/>
                </a:cubicBezTo>
                <a:cubicBezTo>
                  <a:pt x="25" y="57"/>
                  <a:pt x="32" y="50"/>
                  <a:pt x="32" y="47"/>
                </a:cubicBezTo>
                <a:cubicBezTo>
                  <a:pt x="18" y="16"/>
                  <a:pt x="18" y="16"/>
                  <a:pt x="18" y="16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24"/>
                  <a:pt x="37" y="49"/>
                  <a:pt x="37" y="62"/>
                </a:cubicBezTo>
                <a:cubicBezTo>
                  <a:pt x="24" y="63"/>
                  <a:pt x="15" y="68"/>
                  <a:pt x="15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5" y="68"/>
                  <a:pt x="56" y="63"/>
                  <a:pt x="43" y="62"/>
                </a:cubicBezTo>
                <a:cubicBezTo>
                  <a:pt x="43" y="49"/>
                  <a:pt x="43" y="22"/>
                  <a:pt x="43" y="10"/>
                </a:cubicBezTo>
                <a:cubicBezTo>
                  <a:pt x="62" y="6"/>
                  <a:pt x="62" y="6"/>
                  <a:pt x="62" y="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39"/>
                  <a:pt x="55" y="46"/>
                  <a:pt x="64" y="46"/>
                </a:cubicBezTo>
                <a:close/>
                <a:moveTo>
                  <a:pt x="29" y="47"/>
                </a:moveTo>
                <a:cubicBezTo>
                  <a:pt x="4" y="47"/>
                  <a:pt x="4" y="47"/>
                  <a:pt x="4" y="47"/>
                </a:cubicBezTo>
                <a:cubicBezTo>
                  <a:pt x="16" y="19"/>
                  <a:pt x="16" y="19"/>
                  <a:pt x="16" y="19"/>
                </a:cubicBezTo>
                <a:lnTo>
                  <a:pt x="29" y="47"/>
                </a:lnTo>
                <a:close/>
                <a:moveTo>
                  <a:pt x="64" y="7"/>
                </a:moveTo>
                <a:cubicBezTo>
                  <a:pt x="77" y="36"/>
                  <a:pt x="77" y="36"/>
                  <a:pt x="77" y="36"/>
                </a:cubicBezTo>
                <a:cubicBezTo>
                  <a:pt x="51" y="36"/>
                  <a:pt x="51" y="36"/>
                  <a:pt x="51" y="36"/>
                </a:cubicBezTo>
                <a:lnTo>
                  <a:pt x="64" y="7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3329546" y="1243753"/>
            <a:ext cx="230809" cy="247858"/>
            <a:chOff x="3113088" y="5345113"/>
            <a:chExt cx="279400" cy="300038"/>
          </a:xfrm>
        </p:grpSpPr>
        <p:sp>
          <p:nvSpPr>
            <p:cNvPr id="88" name="Freeform 81"/>
            <p:cNvSpPr>
              <a:spLocks noEditPoints="1"/>
            </p:cNvSpPr>
            <p:nvPr/>
          </p:nvSpPr>
          <p:spPr bwMode="auto">
            <a:xfrm>
              <a:off x="3113088" y="5345113"/>
              <a:ext cx="279400" cy="300038"/>
            </a:xfrm>
            <a:custGeom>
              <a:avLst/>
              <a:gdLst>
                <a:gd name="T0" fmla="*/ 68 w 74"/>
                <a:gd name="T1" fmla="*/ 24 h 80"/>
                <a:gd name="T2" fmla="*/ 68 w 74"/>
                <a:gd name="T3" fmla="*/ 24 h 80"/>
                <a:gd name="T4" fmla="*/ 68 w 74"/>
                <a:gd name="T5" fmla="*/ 24 h 80"/>
                <a:gd name="T6" fmla="*/ 63 w 74"/>
                <a:gd name="T7" fmla="*/ 20 h 80"/>
                <a:gd name="T8" fmla="*/ 40 w 74"/>
                <a:gd name="T9" fmla="*/ 20 h 80"/>
                <a:gd name="T10" fmla="*/ 40 w 74"/>
                <a:gd name="T11" fmla="*/ 15 h 80"/>
                <a:gd name="T12" fmla="*/ 66 w 74"/>
                <a:gd name="T13" fmla="*/ 8 h 80"/>
                <a:gd name="T14" fmla="*/ 66 w 74"/>
                <a:gd name="T15" fmla="*/ 8 h 80"/>
                <a:gd name="T16" fmla="*/ 70 w 74"/>
                <a:gd name="T17" fmla="*/ 0 h 80"/>
                <a:gd name="T18" fmla="*/ 4 w 74"/>
                <a:gd name="T19" fmla="*/ 0 h 80"/>
                <a:gd name="T20" fmla="*/ 8 w 74"/>
                <a:gd name="T21" fmla="*/ 8 h 80"/>
                <a:gd name="T22" fmla="*/ 8 w 74"/>
                <a:gd name="T23" fmla="*/ 8 h 80"/>
                <a:gd name="T24" fmla="*/ 32 w 74"/>
                <a:gd name="T25" fmla="*/ 15 h 80"/>
                <a:gd name="T26" fmla="*/ 32 w 74"/>
                <a:gd name="T27" fmla="*/ 20 h 80"/>
                <a:gd name="T28" fmla="*/ 11 w 74"/>
                <a:gd name="T29" fmla="*/ 20 h 80"/>
                <a:gd name="T30" fmla="*/ 6 w 74"/>
                <a:gd name="T31" fmla="*/ 24 h 80"/>
                <a:gd name="T32" fmla="*/ 6 w 74"/>
                <a:gd name="T33" fmla="*/ 24 h 80"/>
                <a:gd name="T34" fmla="*/ 6 w 74"/>
                <a:gd name="T35" fmla="*/ 24 h 80"/>
                <a:gd name="T36" fmla="*/ 0 w 74"/>
                <a:gd name="T37" fmla="*/ 80 h 80"/>
                <a:gd name="T38" fmla="*/ 37 w 74"/>
                <a:gd name="T39" fmla="*/ 80 h 80"/>
                <a:gd name="T40" fmla="*/ 74 w 74"/>
                <a:gd name="T41" fmla="*/ 80 h 80"/>
                <a:gd name="T42" fmla="*/ 68 w 74"/>
                <a:gd name="T43" fmla="*/ 24 h 80"/>
                <a:gd name="T44" fmla="*/ 38 w 74"/>
                <a:gd name="T45" fmla="*/ 71 h 80"/>
                <a:gd name="T46" fmla="*/ 18 w 74"/>
                <a:gd name="T47" fmla="*/ 51 h 80"/>
                <a:gd name="T48" fmla="*/ 38 w 74"/>
                <a:gd name="T49" fmla="*/ 32 h 80"/>
                <a:gd name="T50" fmla="*/ 57 w 74"/>
                <a:gd name="T51" fmla="*/ 51 h 80"/>
                <a:gd name="T52" fmla="*/ 38 w 74"/>
                <a:gd name="T53" fmla="*/ 7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4" h="80">
                  <a:moveTo>
                    <a:pt x="68" y="24"/>
                  </a:moveTo>
                  <a:cubicBezTo>
                    <a:pt x="68" y="24"/>
                    <a:pt x="68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22"/>
                    <a:pt x="66" y="20"/>
                    <a:pt x="6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54" y="14"/>
                    <a:pt x="64" y="10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10"/>
                    <a:pt x="19" y="14"/>
                    <a:pt x="32" y="15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6" y="22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74" y="80"/>
                    <a:pt x="74" y="80"/>
                    <a:pt x="74" y="80"/>
                  </a:cubicBezTo>
                  <a:lnTo>
                    <a:pt x="68" y="24"/>
                  </a:lnTo>
                  <a:close/>
                  <a:moveTo>
                    <a:pt x="38" y="71"/>
                  </a:moveTo>
                  <a:cubicBezTo>
                    <a:pt x="27" y="71"/>
                    <a:pt x="18" y="62"/>
                    <a:pt x="18" y="51"/>
                  </a:cubicBezTo>
                  <a:cubicBezTo>
                    <a:pt x="18" y="41"/>
                    <a:pt x="27" y="32"/>
                    <a:pt x="38" y="32"/>
                  </a:cubicBezTo>
                  <a:cubicBezTo>
                    <a:pt x="48" y="32"/>
                    <a:pt x="57" y="41"/>
                    <a:pt x="57" y="51"/>
                  </a:cubicBezTo>
                  <a:cubicBezTo>
                    <a:pt x="57" y="62"/>
                    <a:pt x="48" y="71"/>
                    <a:pt x="38" y="7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3241676" y="5472113"/>
              <a:ext cx="25400" cy="90488"/>
            </a:xfrm>
            <a:custGeom>
              <a:avLst/>
              <a:gdLst>
                <a:gd name="T0" fmla="*/ 9 w 16"/>
                <a:gd name="T1" fmla="*/ 57 h 57"/>
                <a:gd name="T2" fmla="*/ 16 w 16"/>
                <a:gd name="T3" fmla="*/ 53 h 57"/>
                <a:gd name="T4" fmla="*/ 9 w 16"/>
                <a:gd name="T5" fmla="*/ 0 h 57"/>
                <a:gd name="T6" fmla="*/ 0 w 16"/>
                <a:gd name="T7" fmla="*/ 53 h 57"/>
                <a:gd name="T8" fmla="*/ 9 w 1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7">
                  <a:moveTo>
                    <a:pt x="9" y="57"/>
                  </a:moveTo>
                  <a:lnTo>
                    <a:pt x="16" y="53"/>
                  </a:lnTo>
                  <a:lnTo>
                    <a:pt x="9" y="0"/>
                  </a:lnTo>
                  <a:lnTo>
                    <a:pt x="0" y="53"/>
                  </a:lnTo>
                  <a:lnTo>
                    <a:pt x="9" y="57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3311186" y="5160536"/>
            <a:ext cx="249169" cy="201958"/>
            <a:chOff x="3629026" y="5364163"/>
            <a:chExt cx="301625" cy="244475"/>
          </a:xfrm>
        </p:grpSpPr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3708401" y="5449888"/>
              <a:ext cx="0" cy="11113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3854451" y="5449888"/>
              <a:ext cx="0" cy="1111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3854451" y="5435600"/>
              <a:ext cx="0" cy="14288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93" name="Freeform 86"/>
            <p:cNvSpPr>
              <a:spLocks/>
            </p:cNvSpPr>
            <p:nvPr/>
          </p:nvSpPr>
          <p:spPr bwMode="auto">
            <a:xfrm>
              <a:off x="3708401" y="5435600"/>
              <a:ext cx="0" cy="14288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94" name="Freeform 87"/>
            <p:cNvSpPr>
              <a:spLocks/>
            </p:cNvSpPr>
            <p:nvPr/>
          </p:nvSpPr>
          <p:spPr bwMode="auto">
            <a:xfrm>
              <a:off x="3708401" y="5364163"/>
              <a:ext cx="146050" cy="96838"/>
            </a:xfrm>
            <a:custGeom>
              <a:avLst/>
              <a:gdLst>
                <a:gd name="T0" fmla="*/ 39 w 39"/>
                <a:gd name="T1" fmla="*/ 19 h 26"/>
                <a:gd name="T2" fmla="*/ 19 w 39"/>
                <a:gd name="T3" fmla="*/ 0 h 26"/>
                <a:gd name="T4" fmla="*/ 0 w 39"/>
                <a:gd name="T5" fmla="*/ 19 h 26"/>
                <a:gd name="T6" fmla="*/ 0 w 39"/>
                <a:gd name="T7" fmla="*/ 23 h 26"/>
                <a:gd name="T8" fmla="*/ 0 w 39"/>
                <a:gd name="T9" fmla="*/ 26 h 26"/>
                <a:gd name="T10" fmla="*/ 39 w 39"/>
                <a:gd name="T11" fmla="*/ 26 h 26"/>
                <a:gd name="T12" fmla="*/ 39 w 39"/>
                <a:gd name="T13" fmla="*/ 23 h 26"/>
                <a:gd name="T14" fmla="*/ 39 w 39"/>
                <a:gd name="T1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6">
                  <a:moveTo>
                    <a:pt x="39" y="19"/>
                  </a:moveTo>
                  <a:cubicBezTo>
                    <a:pt x="37" y="8"/>
                    <a:pt x="29" y="0"/>
                    <a:pt x="19" y="0"/>
                  </a:cubicBezTo>
                  <a:cubicBezTo>
                    <a:pt x="10" y="0"/>
                    <a:pt x="1" y="8"/>
                    <a:pt x="0" y="19"/>
                  </a:cubicBezTo>
                  <a:cubicBezTo>
                    <a:pt x="0" y="20"/>
                    <a:pt x="0" y="21"/>
                    <a:pt x="0" y="23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5"/>
                    <a:pt x="39" y="24"/>
                    <a:pt x="39" y="23"/>
                  </a:cubicBezTo>
                  <a:cubicBezTo>
                    <a:pt x="39" y="21"/>
                    <a:pt x="39" y="20"/>
                    <a:pt x="39" y="1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95" name="Freeform 88"/>
            <p:cNvSpPr>
              <a:spLocks/>
            </p:cNvSpPr>
            <p:nvPr/>
          </p:nvSpPr>
          <p:spPr bwMode="auto">
            <a:xfrm>
              <a:off x="3629026" y="5484813"/>
              <a:ext cx="249238" cy="123825"/>
            </a:xfrm>
            <a:custGeom>
              <a:avLst/>
              <a:gdLst>
                <a:gd name="T0" fmla="*/ 33 w 157"/>
                <a:gd name="T1" fmla="*/ 0 h 78"/>
                <a:gd name="T2" fmla="*/ 33 w 157"/>
                <a:gd name="T3" fmla="*/ 14 h 78"/>
                <a:gd name="T4" fmla="*/ 0 w 157"/>
                <a:gd name="T5" fmla="*/ 14 h 78"/>
                <a:gd name="T6" fmla="*/ 0 w 157"/>
                <a:gd name="T7" fmla="*/ 78 h 78"/>
                <a:gd name="T8" fmla="*/ 33 w 157"/>
                <a:gd name="T9" fmla="*/ 78 h 78"/>
                <a:gd name="T10" fmla="*/ 33 w 157"/>
                <a:gd name="T11" fmla="*/ 14 h 78"/>
                <a:gd name="T12" fmla="*/ 47 w 157"/>
                <a:gd name="T13" fmla="*/ 14 h 78"/>
                <a:gd name="T14" fmla="*/ 47 w 157"/>
                <a:gd name="T15" fmla="*/ 78 h 78"/>
                <a:gd name="T16" fmla="*/ 69 w 157"/>
                <a:gd name="T17" fmla="*/ 78 h 78"/>
                <a:gd name="T18" fmla="*/ 69 w 157"/>
                <a:gd name="T19" fmla="*/ 14 h 78"/>
                <a:gd name="T20" fmla="*/ 83 w 157"/>
                <a:gd name="T21" fmla="*/ 14 h 78"/>
                <a:gd name="T22" fmla="*/ 83 w 157"/>
                <a:gd name="T23" fmla="*/ 78 h 78"/>
                <a:gd name="T24" fmla="*/ 107 w 157"/>
                <a:gd name="T25" fmla="*/ 78 h 78"/>
                <a:gd name="T26" fmla="*/ 107 w 157"/>
                <a:gd name="T27" fmla="*/ 14 h 78"/>
                <a:gd name="T28" fmla="*/ 119 w 157"/>
                <a:gd name="T29" fmla="*/ 14 h 78"/>
                <a:gd name="T30" fmla="*/ 119 w 157"/>
                <a:gd name="T31" fmla="*/ 78 h 78"/>
                <a:gd name="T32" fmla="*/ 142 w 157"/>
                <a:gd name="T33" fmla="*/ 78 h 78"/>
                <a:gd name="T34" fmla="*/ 142 w 157"/>
                <a:gd name="T35" fmla="*/ 14 h 78"/>
                <a:gd name="T36" fmla="*/ 157 w 157"/>
                <a:gd name="T37" fmla="*/ 14 h 78"/>
                <a:gd name="T38" fmla="*/ 157 w 157"/>
                <a:gd name="T39" fmla="*/ 0 h 78"/>
                <a:gd name="T40" fmla="*/ 33 w 157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7" h="78">
                  <a:moveTo>
                    <a:pt x="33" y="0"/>
                  </a:moveTo>
                  <a:lnTo>
                    <a:pt x="33" y="14"/>
                  </a:lnTo>
                  <a:lnTo>
                    <a:pt x="0" y="14"/>
                  </a:lnTo>
                  <a:lnTo>
                    <a:pt x="0" y="78"/>
                  </a:lnTo>
                  <a:lnTo>
                    <a:pt x="33" y="78"/>
                  </a:lnTo>
                  <a:lnTo>
                    <a:pt x="33" y="14"/>
                  </a:lnTo>
                  <a:lnTo>
                    <a:pt x="47" y="14"/>
                  </a:lnTo>
                  <a:lnTo>
                    <a:pt x="47" y="78"/>
                  </a:lnTo>
                  <a:lnTo>
                    <a:pt x="69" y="78"/>
                  </a:lnTo>
                  <a:lnTo>
                    <a:pt x="69" y="14"/>
                  </a:lnTo>
                  <a:lnTo>
                    <a:pt x="83" y="14"/>
                  </a:lnTo>
                  <a:lnTo>
                    <a:pt x="83" y="78"/>
                  </a:lnTo>
                  <a:lnTo>
                    <a:pt x="107" y="78"/>
                  </a:lnTo>
                  <a:lnTo>
                    <a:pt x="107" y="14"/>
                  </a:lnTo>
                  <a:lnTo>
                    <a:pt x="119" y="14"/>
                  </a:lnTo>
                  <a:lnTo>
                    <a:pt x="119" y="78"/>
                  </a:lnTo>
                  <a:lnTo>
                    <a:pt x="142" y="78"/>
                  </a:lnTo>
                  <a:lnTo>
                    <a:pt x="142" y="14"/>
                  </a:lnTo>
                  <a:lnTo>
                    <a:pt x="157" y="14"/>
                  </a:lnTo>
                  <a:lnTo>
                    <a:pt x="157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96" name="Rectangle 89"/>
            <p:cNvSpPr>
              <a:spLocks noChangeArrowheads="1"/>
            </p:cNvSpPr>
            <p:nvPr/>
          </p:nvSpPr>
          <p:spPr bwMode="auto">
            <a:xfrm>
              <a:off x="3878263" y="5507038"/>
              <a:ext cx="52388" cy="101600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sp>
        <p:nvSpPr>
          <p:cNvPr id="14" name="Freeform 7"/>
          <p:cNvSpPr>
            <a:spLocks/>
          </p:cNvSpPr>
          <p:nvPr/>
        </p:nvSpPr>
        <p:spPr bwMode="auto">
          <a:xfrm>
            <a:off x="634703" y="1255488"/>
            <a:ext cx="186221" cy="199335"/>
          </a:xfrm>
          <a:custGeom>
            <a:avLst/>
            <a:gdLst>
              <a:gd name="T0" fmla="*/ 33 w 60"/>
              <a:gd name="T1" fmla="*/ 59 h 64"/>
              <a:gd name="T2" fmla="*/ 33 w 60"/>
              <a:gd name="T3" fmla="*/ 27 h 64"/>
              <a:gd name="T4" fmla="*/ 60 w 60"/>
              <a:gd name="T5" fmla="*/ 0 h 64"/>
              <a:gd name="T6" fmla="*/ 30 w 60"/>
              <a:gd name="T7" fmla="*/ 0 h 64"/>
              <a:gd name="T8" fmla="*/ 0 w 60"/>
              <a:gd name="T9" fmla="*/ 0 h 64"/>
              <a:gd name="T10" fmla="*/ 27 w 60"/>
              <a:gd name="T11" fmla="*/ 27 h 64"/>
              <a:gd name="T12" fmla="*/ 27 w 60"/>
              <a:gd name="T13" fmla="*/ 59 h 64"/>
              <a:gd name="T14" fmla="*/ 12 w 60"/>
              <a:gd name="T15" fmla="*/ 64 h 64"/>
              <a:gd name="T16" fmla="*/ 30 w 60"/>
              <a:gd name="T17" fmla="*/ 64 h 64"/>
              <a:gd name="T18" fmla="*/ 48 w 60"/>
              <a:gd name="T19" fmla="*/ 64 h 64"/>
              <a:gd name="T20" fmla="*/ 33 w 60"/>
              <a:gd name="T21" fmla="*/ 5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4">
                <a:moveTo>
                  <a:pt x="33" y="59"/>
                </a:moveTo>
                <a:cubicBezTo>
                  <a:pt x="33" y="27"/>
                  <a:pt x="33" y="27"/>
                  <a:pt x="33" y="27"/>
                </a:cubicBezTo>
                <a:cubicBezTo>
                  <a:pt x="60" y="0"/>
                  <a:pt x="60" y="0"/>
                  <a:pt x="6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0" y="0"/>
                  <a:pt x="0" y="0"/>
                  <a:pt x="0" y="0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59"/>
                  <a:pt x="27" y="59"/>
                  <a:pt x="27" y="59"/>
                </a:cubicBezTo>
                <a:cubicBezTo>
                  <a:pt x="24" y="59"/>
                  <a:pt x="12" y="61"/>
                  <a:pt x="12" y="64"/>
                </a:cubicBezTo>
                <a:cubicBezTo>
                  <a:pt x="25" y="64"/>
                  <a:pt x="30" y="64"/>
                  <a:pt x="30" y="64"/>
                </a:cubicBezTo>
                <a:cubicBezTo>
                  <a:pt x="30" y="64"/>
                  <a:pt x="35" y="64"/>
                  <a:pt x="48" y="64"/>
                </a:cubicBezTo>
                <a:cubicBezTo>
                  <a:pt x="48" y="61"/>
                  <a:pt x="36" y="59"/>
                  <a:pt x="33" y="59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928687" y="1255891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Alcoholic Drinks</a:t>
            </a: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612409" y="1595168"/>
            <a:ext cx="230809" cy="180975"/>
          </a:xfrm>
          <a:custGeom>
            <a:avLst/>
            <a:gdLst>
              <a:gd name="T0" fmla="*/ 47 w 74"/>
              <a:gd name="T1" fmla="*/ 0 h 58"/>
              <a:gd name="T2" fmla="*/ 55 w 74"/>
              <a:gd name="T3" fmla="*/ 1 h 58"/>
              <a:gd name="T4" fmla="*/ 74 w 74"/>
              <a:gd name="T5" fmla="*/ 19 h 58"/>
              <a:gd name="T6" fmla="*/ 64 w 74"/>
              <a:gd name="T7" fmla="*/ 29 h 58"/>
              <a:gd name="T8" fmla="*/ 55 w 74"/>
              <a:gd name="T9" fmla="*/ 22 h 58"/>
              <a:gd name="T10" fmla="*/ 55 w 74"/>
              <a:gd name="T11" fmla="*/ 58 h 58"/>
              <a:gd name="T12" fmla="*/ 37 w 74"/>
              <a:gd name="T13" fmla="*/ 58 h 58"/>
              <a:gd name="T14" fmla="*/ 37 w 74"/>
              <a:gd name="T15" fmla="*/ 58 h 58"/>
              <a:gd name="T16" fmla="*/ 19 w 74"/>
              <a:gd name="T17" fmla="*/ 58 h 58"/>
              <a:gd name="T18" fmla="*/ 19 w 74"/>
              <a:gd name="T19" fmla="*/ 22 h 58"/>
              <a:gd name="T20" fmla="*/ 10 w 74"/>
              <a:gd name="T21" fmla="*/ 29 h 58"/>
              <a:gd name="T22" fmla="*/ 0 w 74"/>
              <a:gd name="T23" fmla="*/ 19 h 58"/>
              <a:gd name="T24" fmla="*/ 19 w 74"/>
              <a:gd name="T25" fmla="*/ 1 h 58"/>
              <a:gd name="T26" fmla="*/ 27 w 74"/>
              <a:gd name="T27" fmla="*/ 0 h 58"/>
              <a:gd name="T28" fmla="*/ 47 w 74"/>
              <a:gd name="T2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" h="58">
                <a:moveTo>
                  <a:pt x="47" y="0"/>
                </a:moveTo>
                <a:cubicBezTo>
                  <a:pt x="55" y="1"/>
                  <a:pt x="55" y="1"/>
                  <a:pt x="55" y="1"/>
                </a:cubicBezTo>
                <a:cubicBezTo>
                  <a:pt x="74" y="19"/>
                  <a:pt x="74" y="19"/>
                  <a:pt x="74" y="19"/>
                </a:cubicBezTo>
                <a:cubicBezTo>
                  <a:pt x="64" y="29"/>
                  <a:pt x="64" y="29"/>
                  <a:pt x="64" y="29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58"/>
                  <a:pt x="55" y="58"/>
                  <a:pt x="55" y="58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8"/>
                  <a:pt x="37" y="58"/>
                  <a:pt x="37" y="58"/>
                </a:cubicBezTo>
                <a:cubicBezTo>
                  <a:pt x="19" y="58"/>
                  <a:pt x="19" y="58"/>
                  <a:pt x="19" y="58"/>
                </a:cubicBezTo>
                <a:cubicBezTo>
                  <a:pt x="19" y="22"/>
                  <a:pt x="19" y="22"/>
                  <a:pt x="19" y="22"/>
                </a:cubicBezTo>
                <a:cubicBezTo>
                  <a:pt x="10" y="29"/>
                  <a:pt x="10" y="29"/>
                  <a:pt x="10" y="29"/>
                </a:cubicBezTo>
                <a:cubicBezTo>
                  <a:pt x="0" y="19"/>
                  <a:pt x="0" y="19"/>
                  <a:pt x="0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37" y="9"/>
                  <a:pt x="47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928687" y="1577730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Apparel</a:t>
            </a:r>
          </a:p>
        </p:txBody>
      </p:sp>
      <p:sp>
        <p:nvSpPr>
          <p:cNvPr id="55" name="Freeform 48"/>
          <p:cNvSpPr>
            <a:spLocks noEditPoints="1"/>
          </p:cNvSpPr>
          <p:nvPr/>
        </p:nvSpPr>
        <p:spPr bwMode="auto">
          <a:xfrm>
            <a:off x="603229" y="1906363"/>
            <a:ext cx="249169" cy="216384"/>
          </a:xfrm>
          <a:custGeom>
            <a:avLst/>
            <a:gdLst>
              <a:gd name="T0" fmla="*/ 78 w 80"/>
              <a:gd name="T1" fmla="*/ 27 h 70"/>
              <a:gd name="T2" fmla="*/ 73 w 80"/>
              <a:gd name="T3" fmla="*/ 27 h 70"/>
              <a:gd name="T4" fmla="*/ 73 w 80"/>
              <a:gd name="T5" fmla="*/ 26 h 70"/>
              <a:gd name="T6" fmla="*/ 70 w 80"/>
              <a:gd name="T7" fmla="*/ 2 h 70"/>
              <a:gd name="T8" fmla="*/ 68 w 80"/>
              <a:gd name="T9" fmla="*/ 0 h 70"/>
              <a:gd name="T10" fmla="*/ 12 w 80"/>
              <a:gd name="T11" fmla="*/ 0 h 70"/>
              <a:gd name="T12" fmla="*/ 10 w 80"/>
              <a:gd name="T13" fmla="*/ 2 h 70"/>
              <a:gd name="T14" fmla="*/ 7 w 80"/>
              <a:gd name="T15" fmla="*/ 26 h 70"/>
              <a:gd name="T16" fmla="*/ 7 w 80"/>
              <a:gd name="T17" fmla="*/ 27 h 70"/>
              <a:gd name="T18" fmla="*/ 2 w 80"/>
              <a:gd name="T19" fmla="*/ 27 h 70"/>
              <a:gd name="T20" fmla="*/ 0 w 80"/>
              <a:gd name="T21" fmla="*/ 29 h 70"/>
              <a:gd name="T22" fmla="*/ 0 w 80"/>
              <a:gd name="T23" fmla="*/ 57 h 70"/>
              <a:gd name="T24" fmla="*/ 2 w 80"/>
              <a:gd name="T25" fmla="*/ 59 h 70"/>
              <a:gd name="T26" fmla="*/ 4 w 80"/>
              <a:gd name="T27" fmla="*/ 59 h 70"/>
              <a:gd name="T28" fmla="*/ 4 w 80"/>
              <a:gd name="T29" fmla="*/ 68 h 70"/>
              <a:gd name="T30" fmla="*/ 6 w 80"/>
              <a:gd name="T31" fmla="*/ 70 h 70"/>
              <a:gd name="T32" fmla="*/ 12 w 80"/>
              <a:gd name="T33" fmla="*/ 70 h 70"/>
              <a:gd name="T34" fmla="*/ 14 w 80"/>
              <a:gd name="T35" fmla="*/ 68 h 70"/>
              <a:gd name="T36" fmla="*/ 14 w 80"/>
              <a:gd name="T37" fmla="*/ 59 h 70"/>
              <a:gd name="T38" fmla="*/ 66 w 80"/>
              <a:gd name="T39" fmla="*/ 59 h 70"/>
              <a:gd name="T40" fmla="*/ 66 w 80"/>
              <a:gd name="T41" fmla="*/ 68 h 70"/>
              <a:gd name="T42" fmla="*/ 68 w 80"/>
              <a:gd name="T43" fmla="*/ 70 h 70"/>
              <a:gd name="T44" fmla="*/ 74 w 80"/>
              <a:gd name="T45" fmla="*/ 70 h 70"/>
              <a:gd name="T46" fmla="*/ 76 w 80"/>
              <a:gd name="T47" fmla="*/ 68 h 70"/>
              <a:gd name="T48" fmla="*/ 76 w 80"/>
              <a:gd name="T49" fmla="*/ 59 h 70"/>
              <a:gd name="T50" fmla="*/ 78 w 80"/>
              <a:gd name="T51" fmla="*/ 59 h 70"/>
              <a:gd name="T52" fmla="*/ 80 w 80"/>
              <a:gd name="T53" fmla="*/ 57 h 70"/>
              <a:gd name="T54" fmla="*/ 80 w 80"/>
              <a:gd name="T55" fmla="*/ 29 h 70"/>
              <a:gd name="T56" fmla="*/ 78 w 80"/>
              <a:gd name="T57" fmla="*/ 27 h 70"/>
              <a:gd name="T58" fmla="*/ 15 w 80"/>
              <a:gd name="T59" fmla="*/ 6 h 70"/>
              <a:gd name="T60" fmla="*/ 65 w 80"/>
              <a:gd name="T61" fmla="*/ 6 h 70"/>
              <a:gd name="T62" fmla="*/ 67 w 80"/>
              <a:gd name="T63" fmla="*/ 22 h 70"/>
              <a:gd name="T64" fmla="*/ 13 w 80"/>
              <a:gd name="T65" fmla="*/ 22 h 70"/>
              <a:gd name="T66" fmla="*/ 15 w 80"/>
              <a:gd name="T67" fmla="*/ 6 h 70"/>
              <a:gd name="T68" fmla="*/ 10 w 80"/>
              <a:gd name="T69" fmla="*/ 48 h 70"/>
              <a:gd name="T70" fmla="*/ 3 w 80"/>
              <a:gd name="T71" fmla="*/ 41 h 70"/>
              <a:gd name="T72" fmla="*/ 10 w 80"/>
              <a:gd name="T73" fmla="*/ 33 h 70"/>
              <a:gd name="T74" fmla="*/ 18 w 80"/>
              <a:gd name="T75" fmla="*/ 41 h 70"/>
              <a:gd name="T76" fmla="*/ 10 w 80"/>
              <a:gd name="T77" fmla="*/ 48 h 70"/>
              <a:gd name="T78" fmla="*/ 32 w 80"/>
              <a:gd name="T79" fmla="*/ 52 h 70"/>
              <a:gd name="T80" fmla="*/ 26 w 80"/>
              <a:gd name="T81" fmla="*/ 52 h 70"/>
              <a:gd name="T82" fmla="*/ 26 w 80"/>
              <a:gd name="T83" fmla="*/ 33 h 70"/>
              <a:gd name="T84" fmla="*/ 32 w 80"/>
              <a:gd name="T85" fmla="*/ 33 h 70"/>
              <a:gd name="T86" fmla="*/ 32 w 80"/>
              <a:gd name="T87" fmla="*/ 52 h 70"/>
              <a:gd name="T88" fmla="*/ 43 w 80"/>
              <a:gd name="T89" fmla="*/ 52 h 70"/>
              <a:gd name="T90" fmla="*/ 37 w 80"/>
              <a:gd name="T91" fmla="*/ 52 h 70"/>
              <a:gd name="T92" fmla="*/ 37 w 80"/>
              <a:gd name="T93" fmla="*/ 33 h 70"/>
              <a:gd name="T94" fmla="*/ 43 w 80"/>
              <a:gd name="T95" fmla="*/ 33 h 70"/>
              <a:gd name="T96" fmla="*/ 43 w 80"/>
              <a:gd name="T97" fmla="*/ 52 h 70"/>
              <a:gd name="T98" fmla="*/ 54 w 80"/>
              <a:gd name="T99" fmla="*/ 52 h 70"/>
              <a:gd name="T100" fmla="*/ 48 w 80"/>
              <a:gd name="T101" fmla="*/ 52 h 70"/>
              <a:gd name="T102" fmla="*/ 48 w 80"/>
              <a:gd name="T103" fmla="*/ 33 h 70"/>
              <a:gd name="T104" fmla="*/ 54 w 80"/>
              <a:gd name="T105" fmla="*/ 33 h 70"/>
              <a:gd name="T106" fmla="*/ 54 w 80"/>
              <a:gd name="T107" fmla="*/ 52 h 70"/>
              <a:gd name="T108" fmla="*/ 70 w 80"/>
              <a:gd name="T109" fmla="*/ 48 h 70"/>
              <a:gd name="T110" fmla="*/ 62 w 80"/>
              <a:gd name="T111" fmla="*/ 41 h 70"/>
              <a:gd name="T112" fmla="*/ 70 w 80"/>
              <a:gd name="T113" fmla="*/ 33 h 70"/>
              <a:gd name="T114" fmla="*/ 77 w 80"/>
              <a:gd name="T115" fmla="*/ 41 h 70"/>
              <a:gd name="T116" fmla="*/ 70 w 80"/>
              <a:gd name="T117" fmla="*/ 4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" h="70">
                <a:moveTo>
                  <a:pt x="78" y="27"/>
                </a:moveTo>
                <a:cubicBezTo>
                  <a:pt x="73" y="27"/>
                  <a:pt x="73" y="27"/>
                  <a:pt x="73" y="27"/>
                </a:cubicBezTo>
                <a:cubicBezTo>
                  <a:pt x="73" y="26"/>
                  <a:pt x="73" y="26"/>
                  <a:pt x="73" y="26"/>
                </a:cubicBezTo>
                <a:cubicBezTo>
                  <a:pt x="70" y="2"/>
                  <a:pt x="70" y="2"/>
                  <a:pt x="70" y="2"/>
                </a:cubicBezTo>
                <a:cubicBezTo>
                  <a:pt x="70" y="1"/>
                  <a:pt x="69" y="0"/>
                  <a:pt x="6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0" y="1"/>
                  <a:pt x="10" y="2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0" y="27"/>
                  <a:pt x="0" y="2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8"/>
                  <a:pt x="1" y="59"/>
                  <a:pt x="2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8"/>
                  <a:pt x="4" y="68"/>
                  <a:pt x="4" y="68"/>
                </a:cubicBezTo>
                <a:cubicBezTo>
                  <a:pt x="4" y="69"/>
                  <a:pt x="5" y="70"/>
                  <a:pt x="6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3" y="70"/>
                  <a:pt x="14" y="69"/>
                  <a:pt x="14" y="68"/>
                </a:cubicBezTo>
                <a:cubicBezTo>
                  <a:pt x="14" y="59"/>
                  <a:pt x="14" y="59"/>
                  <a:pt x="14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68"/>
                  <a:pt x="66" y="68"/>
                  <a:pt x="66" y="68"/>
                </a:cubicBezTo>
                <a:cubicBezTo>
                  <a:pt x="66" y="69"/>
                  <a:pt x="67" y="70"/>
                  <a:pt x="68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5" y="70"/>
                  <a:pt x="76" y="69"/>
                  <a:pt x="76" y="68"/>
                </a:cubicBezTo>
                <a:cubicBezTo>
                  <a:pt x="76" y="59"/>
                  <a:pt x="76" y="59"/>
                  <a:pt x="76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9" y="59"/>
                  <a:pt x="80" y="58"/>
                  <a:pt x="80" y="57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7"/>
                  <a:pt x="79" y="27"/>
                  <a:pt x="78" y="27"/>
                </a:cubicBezTo>
                <a:close/>
                <a:moveTo>
                  <a:pt x="15" y="6"/>
                </a:moveTo>
                <a:cubicBezTo>
                  <a:pt x="65" y="6"/>
                  <a:pt x="65" y="6"/>
                  <a:pt x="65" y="6"/>
                </a:cubicBezTo>
                <a:cubicBezTo>
                  <a:pt x="67" y="22"/>
                  <a:pt x="67" y="22"/>
                  <a:pt x="67" y="22"/>
                </a:cubicBezTo>
                <a:cubicBezTo>
                  <a:pt x="13" y="22"/>
                  <a:pt x="13" y="22"/>
                  <a:pt x="13" y="22"/>
                </a:cubicBezTo>
                <a:lnTo>
                  <a:pt x="15" y="6"/>
                </a:lnTo>
                <a:close/>
                <a:moveTo>
                  <a:pt x="10" y="48"/>
                </a:moveTo>
                <a:cubicBezTo>
                  <a:pt x="6" y="48"/>
                  <a:pt x="3" y="45"/>
                  <a:pt x="3" y="41"/>
                </a:cubicBezTo>
                <a:cubicBezTo>
                  <a:pt x="3" y="37"/>
                  <a:pt x="6" y="33"/>
                  <a:pt x="10" y="33"/>
                </a:cubicBezTo>
                <a:cubicBezTo>
                  <a:pt x="14" y="33"/>
                  <a:pt x="18" y="37"/>
                  <a:pt x="18" y="41"/>
                </a:cubicBezTo>
                <a:cubicBezTo>
                  <a:pt x="18" y="45"/>
                  <a:pt x="14" y="48"/>
                  <a:pt x="10" y="48"/>
                </a:cubicBezTo>
                <a:close/>
                <a:moveTo>
                  <a:pt x="32" y="52"/>
                </a:moveTo>
                <a:cubicBezTo>
                  <a:pt x="26" y="52"/>
                  <a:pt x="26" y="52"/>
                  <a:pt x="26" y="52"/>
                </a:cubicBezTo>
                <a:cubicBezTo>
                  <a:pt x="26" y="33"/>
                  <a:pt x="26" y="33"/>
                  <a:pt x="26" y="33"/>
                </a:cubicBezTo>
                <a:cubicBezTo>
                  <a:pt x="32" y="33"/>
                  <a:pt x="32" y="33"/>
                  <a:pt x="32" y="33"/>
                </a:cubicBezTo>
                <a:lnTo>
                  <a:pt x="32" y="52"/>
                </a:lnTo>
                <a:close/>
                <a:moveTo>
                  <a:pt x="43" y="52"/>
                </a:moveTo>
                <a:cubicBezTo>
                  <a:pt x="37" y="52"/>
                  <a:pt x="37" y="52"/>
                  <a:pt x="37" y="52"/>
                </a:cubicBezTo>
                <a:cubicBezTo>
                  <a:pt x="37" y="33"/>
                  <a:pt x="37" y="33"/>
                  <a:pt x="37" y="33"/>
                </a:cubicBezTo>
                <a:cubicBezTo>
                  <a:pt x="43" y="33"/>
                  <a:pt x="43" y="33"/>
                  <a:pt x="43" y="33"/>
                </a:cubicBezTo>
                <a:lnTo>
                  <a:pt x="43" y="52"/>
                </a:lnTo>
                <a:close/>
                <a:moveTo>
                  <a:pt x="54" y="52"/>
                </a:moveTo>
                <a:cubicBezTo>
                  <a:pt x="48" y="52"/>
                  <a:pt x="48" y="52"/>
                  <a:pt x="48" y="52"/>
                </a:cubicBezTo>
                <a:cubicBezTo>
                  <a:pt x="48" y="33"/>
                  <a:pt x="48" y="33"/>
                  <a:pt x="48" y="33"/>
                </a:cubicBezTo>
                <a:cubicBezTo>
                  <a:pt x="54" y="33"/>
                  <a:pt x="54" y="33"/>
                  <a:pt x="54" y="33"/>
                </a:cubicBezTo>
                <a:lnTo>
                  <a:pt x="54" y="52"/>
                </a:lnTo>
                <a:close/>
                <a:moveTo>
                  <a:pt x="70" y="48"/>
                </a:moveTo>
                <a:cubicBezTo>
                  <a:pt x="66" y="48"/>
                  <a:pt x="62" y="45"/>
                  <a:pt x="62" y="41"/>
                </a:cubicBezTo>
                <a:cubicBezTo>
                  <a:pt x="62" y="37"/>
                  <a:pt x="66" y="33"/>
                  <a:pt x="70" y="33"/>
                </a:cubicBezTo>
                <a:cubicBezTo>
                  <a:pt x="74" y="33"/>
                  <a:pt x="77" y="37"/>
                  <a:pt x="77" y="41"/>
                </a:cubicBezTo>
                <a:cubicBezTo>
                  <a:pt x="77" y="45"/>
                  <a:pt x="74" y="48"/>
                  <a:pt x="70" y="48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28687" y="1928078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Automotive</a:t>
            </a:r>
          </a:p>
        </p:txBody>
      </p:sp>
      <p:sp>
        <p:nvSpPr>
          <p:cNvPr id="17" name="Freeform 10"/>
          <p:cNvSpPr>
            <a:spLocks/>
          </p:cNvSpPr>
          <p:nvPr/>
        </p:nvSpPr>
        <p:spPr bwMode="auto">
          <a:xfrm>
            <a:off x="615687" y="2259201"/>
            <a:ext cx="224252" cy="186221"/>
          </a:xfrm>
          <a:custGeom>
            <a:avLst/>
            <a:gdLst>
              <a:gd name="T0" fmla="*/ 61 w 72"/>
              <a:gd name="T1" fmla="*/ 32 h 60"/>
              <a:gd name="T2" fmla="*/ 52 w 72"/>
              <a:gd name="T3" fmla="*/ 36 h 60"/>
              <a:gd name="T4" fmla="*/ 50 w 72"/>
              <a:gd name="T5" fmla="*/ 33 h 60"/>
              <a:gd name="T6" fmla="*/ 53 w 72"/>
              <a:gd name="T7" fmla="*/ 27 h 60"/>
              <a:gd name="T8" fmla="*/ 60 w 72"/>
              <a:gd name="T9" fmla="*/ 17 h 60"/>
              <a:gd name="T10" fmla="*/ 46 w 72"/>
              <a:gd name="T11" fmla="*/ 8 h 60"/>
              <a:gd name="T12" fmla="*/ 32 w 72"/>
              <a:gd name="T13" fmla="*/ 7 h 60"/>
              <a:gd name="T14" fmla="*/ 32 w 72"/>
              <a:gd name="T15" fmla="*/ 6 h 60"/>
              <a:gd name="T16" fmla="*/ 25 w 72"/>
              <a:gd name="T17" fmla="*/ 6 h 60"/>
              <a:gd name="T18" fmla="*/ 25 w 72"/>
              <a:gd name="T19" fmla="*/ 0 h 60"/>
              <a:gd name="T20" fmla="*/ 14 w 72"/>
              <a:gd name="T21" fmla="*/ 0 h 60"/>
              <a:gd name="T22" fmla="*/ 14 w 72"/>
              <a:gd name="T23" fmla="*/ 8 h 60"/>
              <a:gd name="T24" fmla="*/ 18 w 72"/>
              <a:gd name="T25" fmla="*/ 8 h 60"/>
              <a:gd name="T26" fmla="*/ 18 w 72"/>
              <a:gd name="T27" fmla="*/ 13 h 60"/>
              <a:gd name="T28" fmla="*/ 14 w 72"/>
              <a:gd name="T29" fmla="*/ 13 h 60"/>
              <a:gd name="T30" fmla="*/ 14 w 72"/>
              <a:gd name="T31" fmla="*/ 20 h 60"/>
              <a:gd name="T32" fmla="*/ 9 w 72"/>
              <a:gd name="T33" fmla="*/ 20 h 60"/>
              <a:gd name="T34" fmla="*/ 0 w 72"/>
              <a:gd name="T35" fmla="*/ 29 h 60"/>
              <a:gd name="T36" fmla="*/ 8 w 72"/>
              <a:gd name="T37" fmla="*/ 60 h 60"/>
              <a:gd name="T38" fmla="*/ 19 w 72"/>
              <a:gd name="T39" fmla="*/ 60 h 60"/>
              <a:gd name="T40" fmla="*/ 20 w 72"/>
              <a:gd name="T41" fmla="*/ 60 h 60"/>
              <a:gd name="T42" fmla="*/ 31 w 72"/>
              <a:gd name="T43" fmla="*/ 60 h 60"/>
              <a:gd name="T44" fmla="*/ 39 w 72"/>
              <a:gd name="T45" fmla="*/ 29 h 60"/>
              <a:gd name="T46" fmla="*/ 30 w 72"/>
              <a:gd name="T47" fmla="*/ 20 h 60"/>
              <a:gd name="T48" fmla="*/ 25 w 72"/>
              <a:gd name="T49" fmla="*/ 20 h 60"/>
              <a:gd name="T50" fmla="*/ 25 w 72"/>
              <a:gd name="T51" fmla="*/ 14 h 60"/>
              <a:gd name="T52" fmla="*/ 32 w 72"/>
              <a:gd name="T53" fmla="*/ 14 h 60"/>
              <a:gd name="T54" fmla="*/ 32 w 72"/>
              <a:gd name="T55" fmla="*/ 12 h 60"/>
              <a:gd name="T56" fmla="*/ 45 w 72"/>
              <a:gd name="T57" fmla="*/ 12 h 60"/>
              <a:gd name="T58" fmla="*/ 55 w 72"/>
              <a:gd name="T59" fmla="*/ 18 h 60"/>
              <a:gd name="T60" fmla="*/ 51 w 72"/>
              <a:gd name="T61" fmla="*/ 23 h 60"/>
              <a:gd name="T62" fmla="*/ 46 w 72"/>
              <a:gd name="T63" fmla="*/ 34 h 60"/>
              <a:gd name="T64" fmla="*/ 50 w 72"/>
              <a:gd name="T65" fmla="*/ 40 h 60"/>
              <a:gd name="T66" fmla="*/ 50 w 72"/>
              <a:gd name="T67" fmla="*/ 43 h 60"/>
              <a:gd name="T68" fmla="*/ 61 w 72"/>
              <a:gd name="T69" fmla="*/ 54 h 60"/>
              <a:gd name="T70" fmla="*/ 72 w 72"/>
              <a:gd name="T71" fmla="*/ 43 h 60"/>
              <a:gd name="T72" fmla="*/ 61 w 72"/>
              <a:gd name="T7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2" h="60">
                <a:moveTo>
                  <a:pt x="61" y="32"/>
                </a:moveTo>
                <a:cubicBezTo>
                  <a:pt x="57" y="32"/>
                  <a:pt x="54" y="33"/>
                  <a:pt x="52" y="36"/>
                </a:cubicBezTo>
                <a:cubicBezTo>
                  <a:pt x="51" y="35"/>
                  <a:pt x="50" y="34"/>
                  <a:pt x="50" y="33"/>
                </a:cubicBezTo>
                <a:cubicBezTo>
                  <a:pt x="50" y="31"/>
                  <a:pt x="51" y="29"/>
                  <a:pt x="53" y="27"/>
                </a:cubicBezTo>
                <a:cubicBezTo>
                  <a:pt x="58" y="23"/>
                  <a:pt x="60" y="20"/>
                  <a:pt x="60" y="17"/>
                </a:cubicBezTo>
                <a:cubicBezTo>
                  <a:pt x="58" y="10"/>
                  <a:pt x="47" y="8"/>
                  <a:pt x="46" y="8"/>
                </a:cubicBezTo>
                <a:cubicBezTo>
                  <a:pt x="43" y="7"/>
                  <a:pt x="38" y="7"/>
                  <a:pt x="32" y="7"/>
                </a:cubicBezTo>
                <a:cubicBezTo>
                  <a:pt x="32" y="6"/>
                  <a:pt x="32" y="6"/>
                  <a:pt x="32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0"/>
                  <a:pt x="25" y="0"/>
                  <a:pt x="2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8"/>
                  <a:pt x="14" y="8"/>
                  <a:pt x="14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13"/>
                  <a:pt x="18" y="13"/>
                  <a:pt x="18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20"/>
                  <a:pt x="14" y="20"/>
                  <a:pt x="14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0" y="29"/>
                  <a:pt x="0" y="29"/>
                  <a:pt x="0" y="29"/>
                </a:cubicBezTo>
                <a:cubicBezTo>
                  <a:pt x="8" y="60"/>
                  <a:pt x="8" y="60"/>
                  <a:pt x="8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31" y="60"/>
                  <a:pt x="31" y="60"/>
                  <a:pt x="31" y="60"/>
                </a:cubicBezTo>
                <a:cubicBezTo>
                  <a:pt x="39" y="29"/>
                  <a:pt x="39" y="29"/>
                  <a:pt x="39" y="29"/>
                </a:cubicBezTo>
                <a:cubicBezTo>
                  <a:pt x="30" y="20"/>
                  <a:pt x="30" y="20"/>
                  <a:pt x="30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14"/>
                  <a:pt x="25" y="14"/>
                  <a:pt x="25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2"/>
                  <a:pt x="32" y="12"/>
                  <a:pt x="32" y="12"/>
                </a:cubicBezTo>
                <a:cubicBezTo>
                  <a:pt x="36" y="11"/>
                  <a:pt x="40" y="11"/>
                  <a:pt x="45" y="12"/>
                </a:cubicBezTo>
                <a:cubicBezTo>
                  <a:pt x="50" y="13"/>
                  <a:pt x="55" y="15"/>
                  <a:pt x="55" y="18"/>
                </a:cubicBezTo>
                <a:cubicBezTo>
                  <a:pt x="55" y="19"/>
                  <a:pt x="54" y="21"/>
                  <a:pt x="51" y="23"/>
                </a:cubicBezTo>
                <a:cubicBezTo>
                  <a:pt x="47" y="26"/>
                  <a:pt x="45" y="30"/>
                  <a:pt x="46" y="34"/>
                </a:cubicBezTo>
                <a:cubicBezTo>
                  <a:pt x="46" y="36"/>
                  <a:pt x="48" y="39"/>
                  <a:pt x="50" y="40"/>
                </a:cubicBezTo>
                <a:cubicBezTo>
                  <a:pt x="50" y="41"/>
                  <a:pt x="50" y="42"/>
                  <a:pt x="50" y="43"/>
                </a:cubicBezTo>
                <a:cubicBezTo>
                  <a:pt x="50" y="49"/>
                  <a:pt x="55" y="54"/>
                  <a:pt x="61" y="54"/>
                </a:cubicBezTo>
                <a:cubicBezTo>
                  <a:pt x="67" y="54"/>
                  <a:pt x="72" y="49"/>
                  <a:pt x="72" y="43"/>
                </a:cubicBezTo>
                <a:cubicBezTo>
                  <a:pt x="72" y="37"/>
                  <a:pt x="67" y="32"/>
                  <a:pt x="61" y="32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928687" y="2250571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Beauty and Personal Care</a:t>
            </a:r>
          </a:p>
        </p:txBody>
      </p:sp>
      <p:sp>
        <p:nvSpPr>
          <p:cNvPr id="23" name="Freeform 16"/>
          <p:cNvSpPr>
            <a:spLocks noEditPoints="1"/>
          </p:cNvSpPr>
          <p:nvPr/>
        </p:nvSpPr>
        <p:spPr bwMode="auto">
          <a:xfrm>
            <a:off x="609786" y="2594620"/>
            <a:ext cx="236054" cy="148190"/>
          </a:xfrm>
          <a:custGeom>
            <a:avLst/>
            <a:gdLst>
              <a:gd name="T0" fmla="*/ 76 w 76"/>
              <a:gd name="T1" fmla="*/ 47 h 48"/>
              <a:gd name="T2" fmla="*/ 75 w 76"/>
              <a:gd name="T3" fmla="*/ 23 h 48"/>
              <a:gd name="T4" fmla="*/ 69 w 76"/>
              <a:gd name="T5" fmla="*/ 26 h 48"/>
              <a:gd name="T6" fmla="*/ 65 w 76"/>
              <a:gd name="T7" fmla="*/ 26 h 48"/>
              <a:gd name="T8" fmla="*/ 55 w 76"/>
              <a:gd name="T9" fmla="*/ 8 h 48"/>
              <a:gd name="T10" fmla="*/ 14 w 76"/>
              <a:gd name="T11" fmla="*/ 23 h 48"/>
              <a:gd name="T12" fmla="*/ 14 w 76"/>
              <a:gd name="T13" fmla="*/ 23 h 48"/>
              <a:gd name="T14" fmla="*/ 4 w 76"/>
              <a:gd name="T15" fmla="*/ 37 h 48"/>
              <a:gd name="T16" fmla="*/ 70 w 76"/>
              <a:gd name="T17" fmla="*/ 37 h 48"/>
              <a:gd name="T18" fmla="*/ 70 w 76"/>
              <a:gd name="T19" fmla="*/ 42 h 48"/>
              <a:gd name="T20" fmla="*/ 2 w 76"/>
              <a:gd name="T21" fmla="*/ 42 h 48"/>
              <a:gd name="T22" fmla="*/ 0 w 76"/>
              <a:gd name="T23" fmla="*/ 48 h 48"/>
              <a:gd name="T24" fmla="*/ 70 w 76"/>
              <a:gd name="T25" fmla="*/ 48 h 48"/>
              <a:gd name="T26" fmla="*/ 70 w 76"/>
              <a:gd name="T27" fmla="*/ 46 h 48"/>
              <a:gd name="T28" fmla="*/ 76 w 76"/>
              <a:gd name="T29" fmla="*/ 47 h 48"/>
              <a:gd name="T30" fmla="*/ 22 w 76"/>
              <a:gd name="T31" fmla="*/ 25 h 48"/>
              <a:gd name="T32" fmla="*/ 51 w 76"/>
              <a:gd name="T33" fmla="*/ 16 h 48"/>
              <a:gd name="T34" fmla="*/ 57 w 76"/>
              <a:gd name="T35" fmla="*/ 24 h 48"/>
              <a:gd name="T36" fmla="*/ 22 w 76"/>
              <a:gd name="T37" fmla="*/ 2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6" h="48">
                <a:moveTo>
                  <a:pt x="76" y="47"/>
                </a:moveTo>
                <a:cubicBezTo>
                  <a:pt x="75" y="23"/>
                  <a:pt x="75" y="23"/>
                  <a:pt x="75" y="23"/>
                </a:cubicBezTo>
                <a:cubicBezTo>
                  <a:pt x="75" y="23"/>
                  <a:pt x="69" y="24"/>
                  <a:pt x="69" y="26"/>
                </a:cubicBezTo>
                <a:cubicBezTo>
                  <a:pt x="69" y="26"/>
                  <a:pt x="67" y="27"/>
                  <a:pt x="65" y="26"/>
                </a:cubicBezTo>
                <a:cubicBezTo>
                  <a:pt x="65" y="20"/>
                  <a:pt x="61" y="11"/>
                  <a:pt x="55" y="8"/>
                </a:cubicBezTo>
                <a:cubicBezTo>
                  <a:pt x="36" y="0"/>
                  <a:pt x="20" y="14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9" y="29"/>
                  <a:pt x="6" y="34"/>
                  <a:pt x="4" y="37"/>
                </a:cubicBezTo>
                <a:cubicBezTo>
                  <a:pt x="70" y="37"/>
                  <a:pt x="70" y="37"/>
                  <a:pt x="70" y="37"/>
                </a:cubicBezTo>
                <a:cubicBezTo>
                  <a:pt x="70" y="42"/>
                  <a:pt x="70" y="42"/>
                  <a:pt x="70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0" y="45"/>
                  <a:pt x="0" y="48"/>
                  <a:pt x="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7"/>
                  <a:pt x="70" y="46"/>
                </a:cubicBezTo>
                <a:lnTo>
                  <a:pt x="76" y="47"/>
                </a:lnTo>
                <a:close/>
                <a:moveTo>
                  <a:pt x="22" y="25"/>
                </a:moveTo>
                <a:cubicBezTo>
                  <a:pt x="27" y="20"/>
                  <a:pt x="38" y="10"/>
                  <a:pt x="51" y="16"/>
                </a:cubicBezTo>
                <a:cubicBezTo>
                  <a:pt x="54" y="17"/>
                  <a:pt x="56" y="21"/>
                  <a:pt x="57" y="24"/>
                </a:cubicBezTo>
                <a:cubicBezTo>
                  <a:pt x="45" y="22"/>
                  <a:pt x="34" y="23"/>
                  <a:pt x="22" y="25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28687" y="2569982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Consumer Appliances</a:t>
            </a:r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>
            <a:off x="668800" y="2886126"/>
            <a:ext cx="118027" cy="241300"/>
          </a:xfrm>
          <a:custGeom>
            <a:avLst/>
            <a:gdLst>
              <a:gd name="T0" fmla="*/ 19 w 38"/>
              <a:gd name="T1" fmla="*/ 10 h 78"/>
              <a:gd name="T2" fmla="*/ 6 w 38"/>
              <a:gd name="T3" fmla="*/ 3 h 78"/>
              <a:gd name="T4" fmla="*/ 0 w 38"/>
              <a:gd name="T5" fmla="*/ 3 h 78"/>
              <a:gd name="T6" fmla="*/ 0 w 38"/>
              <a:gd name="T7" fmla="*/ 17 h 78"/>
              <a:gd name="T8" fmla="*/ 0 w 38"/>
              <a:gd name="T9" fmla="*/ 30 h 78"/>
              <a:gd name="T10" fmla="*/ 0 w 38"/>
              <a:gd name="T11" fmla="*/ 71 h 78"/>
              <a:gd name="T12" fmla="*/ 19 w 38"/>
              <a:gd name="T13" fmla="*/ 78 h 78"/>
              <a:gd name="T14" fmla="*/ 38 w 38"/>
              <a:gd name="T15" fmla="*/ 71 h 78"/>
              <a:gd name="T16" fmla="*/ 38 w 38"/>
              <a:gd name="T17" fmla="*/ 30 h 78"/>
              <a:gd name="T18" fmla="*/ 32 w 38"/>
              <a:gd name="T19" fmla="*/ 10 h 78"/>
              <a:gd name="T20" fmla="*/ 6 w 38"/>
              <a:gd name="T21" fmla="*/ 71 h 78"/>
              <a:gd name="T22" fmla="*/ 10 w 38"/>
              <a:gd name="T23" fmla="*/ 67 h 78"/>
              <a:gd name="T24" fmla="*/ 10 w 38"/>
              <a:gd name="T25" fmla="*/ 61 h 78"/>
              <a:gd name="T26" fmla="*/ 6 w 38"/>
              <a:gd name="T27" fmla="*/ 57 h 78"/>
              <a:gd name="T28" fmla="*/ 10 w 38"/>
              <a:gd name="T29" fmla="*/ 61 h 78"/>
              <a:gd name="T30" fmla="*/ 6 w 38"/>
              <a:gd name="T31" fmla="*/ 50 h 78"/>
              <a:gd name="T32" fmla="*/ 10 w 38"/>
              <a:gd name="T33" fmla="*/ 46 h 78"/>
              <a:gd name="T34" fmla="*/ 21 w 38"/>
              <a:gd name="T35" fmla="*/ 71 h 78"/>
              <a:gd name="T36" fmla="*/ 17 w 38"/>
              <a:gd name="T37" fmla="*/ 67 h 78"/>
              <a:gd name="T38" fmla="*/ 21 w 38"/>
              <a:gd name="T39" fmla="*/ 71 h 78"/>
              <a:gd name="T40" fmla="*/ 17 w 38"/>
              <a:gd name="T41" fmla="*/ 61 h 78"/>
              <a:gd name="T42" fmla="*/ 21 w 38"/>
              <a:gd name="T43" fmla="*/ 57 h 78"/>
              <a:gd name="T44" fmla="*/ 21 w 38"/>
              <a:gd name="T45" fmla="*/ 50 h 78"/>
              <a:gd name="T46" fmla="*/ 17 w 38"/>
              <a:gd name="T47" fmla="*/ 46 h 78"/>
              <a:gd name="T48" fmla="*/ 21 w 38"/>
              <a:gd name="T49" fmla="*/ 50 h 78"/>
              <a:gd name="T50" fmla="*/ 28 w 38"/>
              <a:gd name="T51" fmla="*/ 71 h 78"/>
              <a:gd name="T52" fmla="*/ 32 w 38"/>
              <a:gd name="T53" fmla="*/ 67 h 78"/>
              <a:gd name="T54" fmla="*/ 32 w 38"/>
              <a:gd name="T55" fmla="*/ 61 h 78"/>
              <a:gd name="T56" fmla="*/ 28 w 38"/>
              <a:gd name="T57" fmla="*/ 57 h 78"/>
              <a:gd name="T58" fmla="*/ 32 w 38"/>
              <a:gd name="T59" fmla="*/ 61 h 78"/>
              <a:gd name="T60" fmla="*/ 28 w 38"/>
              <a:gd name="T61" fmla="*/ 50 h 78"/>
              <a:gd name="T62" fmla="*/ 32 w 38"/>
              <a:gd name="T63" fmla="*/ 46 h 78"/>
              <a:gd name="T64" fmla="*/ 32 w 38"/>
              <a:gd name="T65" fmla="*/ 40 h 78"/>
              <a:gd name="T66" fmla="*/ 6 w 38"/>
              <a:gd name="T67" fmla="*/ 16 h 78"/>
              <a:gd name="T68" fmla="*/ 32 w 38"/>
              <a:gd name="T69" fmla="*/ 4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" h="78">
                <a:moveTo>
                  <a:pt x="32" y="10"/>
                </a:moveTo>
                <a:cubicBezTo>
                  <a:pt x="19" y="10"/>
                  <a:pt x="19" y="10"/>
                  <a:pt x="19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3"/>
                  <a:pt x="6" y="3"/>
                  <a:pt x="6" y="3"/>
                </a:cubicBezTo>
                <a:cubicBezTo>
                  <a:pt x="6" y="1"/>
                  <a:pt x="5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0"/>
                  <a:pt x="0" y="25"/>
                  <a:pt x="0" y="3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4"/>
                  <a:pt x="0" y="69"/>
                  <a:pt x="0" y="71"/>
                </a:cubicBezTo>
                <a:cubicBezTo>
                  <a:pt x="0" y="77"/>
                  <a:pt x="6" y="78"/>
                  <a:pt x="6" y="78"/>
                </a:cubicBezTo>
                <a:cubicBezTo>
                  <a:pt x="19" y="78"/>
                  <a:pt x="19" y="78"/>
                  <a:pt x="19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2" y="78"/>
                  <a:pt x="38" y="77"/>
                  <a:pt x="38" y="71"/>
                </a:cubicBezTo>
                <a:cubicBezTo>
                  <a:pt x="38" y="69"/>
                  <a:pt x="38" y="64"/>
                  <a:pt x="38" y="58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5"/>
                  <a:pt x="38" y="20"/>
                  <a:pt x="38" y="17"/>
                </a:cubicBezTo>
                <a:cubicBezTo>
                  <a:pt x="38" y="11"/>
                  <a:pt x="32" y="10"/>
                  <a:pt x="32" y="10"/>
                </a:cubicBezTo>
                <a:close/>
                <a:moveTo>
                  <a:pt x="10" y="71"/>
                </a:moveTo>
                <a:cubicBezTo>
                  <a:pt x="6" y="71"/>
                  <a:pt x="6" y="71"/>
                  <a:pt x="6" y="71"/>
                </a:cubicBezTo>
                <a:cubicBezTo>
                  <a:pt x="6" y="67"/>
                  <a:pt x="6" y="67"/>
                  <a:pt x="6" y="67"/>
                </a:cubicBezTo>
                <a:cubicBezTo>
                  <a:pt x="10" y="67"/>
                  <a:pt x="10" y="67"/>
                  <a:pt x="10" y="67"/>
                </a:cubicBezTo>
                <a:lnTo>
                  <a:pt x="10" y="71"/>
                </a:lnTo>
                <a:close/>
                <a:moveTo>
                  <a:pt x="10" y="61"/>
                </a:moveTo>
                <a:cubicBezTo>
                  <a:pt x="6" y="61"/>
                  <a:pt x="6" y="61"/>
                  <a:pt x="6" y="61"/>
                </a:cubicBezTo>
                <a:cubicBezTo>
                  <a:pt x="6" y="57"/>
                  <a:pt x="6" y="57"/>
                  <a:pt x="6" y="57"/>
                </a:cubicBezTo>
                <a:cubicBezTo>
                  <a:pt x="10" y="57"/>
                  <a:pt x="10" y="57"/>
                  <a:pt x="10" y="57"/>
                </a:cubicBezTo>
                <a:lnTo>
                  <a:pt x="10" y="61"/>
                </a:lnTo>
                <a:close/>
                <a:moveTo>
                  <a:pt x="10" y="50"/>
                </a:moveTo>
                <a:cubicBezTo>
                  <a:pt x="6" y="50"/>
                  <a:pt x="6" y="50"/>
                  <a:pt x="6" y="50"/>
                </a:cubicBezTo>
                <a:cubicBezTo>
                  <a:pt x="6" y="46"/>
                  <a:pt x="6" y="46"/>
                  <a:pt x="6" y="46"/>
                </a:cubicBezTo>
                <a:cubicBezTo>
                  <a:pt x="10" y="46"/>
                  <a:pt x="10" y="46"/>
                  <a:pt x="10" y="46"/>
                </a:cubicBezTo>
                <a:lnTo>
                  <a:pt x="10" y="50"/>
                </a:lnTo>
                <a:close/>
                <a:moveTo>
                  <a:pt x="21" y="71"/>
                </a:moveTo>
                <a:cubicBezTo>
                  <a:pt x="17" y="71"/>
                  <a:pt x="17" y="71"/>
                  <a:pt x="17" y="71"/>
                </a:cubicBezTo>
                <a:cubicBezTo>
                  <a:pt x="17" y="67"/>
                  <a:pt x="17" y="67"/>
                  <a:pt x="17" y="67"/>
                </a:cubicBezTo>
                <a:cubicBezTo>
                  <a:pt x="21" y="67"/>
                  <a:pt x="21" y="67"/>
                  <a:pt x="21" y="67"/>
                </a:cubicBezTo>
                <a:lnTo>
                  <a:pt x="21" y="71"/>
                </a:lnTo>
                <a:close/>
                <a:moveTo>
                  <a:pt x="21" y="61"/>
                </a:moveTo>
                <a:cubicBezTo>
                  <a:pt x="17" y="61"/>
                  <a:pt x="17" y="61"/>
                  <a:pt x="17" y="61"/>
                </a:cubicBezTo>
                <a:cubicBezTo>
                  <a:pt x="17" y="57"/>
                  <a:pt x="17" y="57"/>
                  <a:pt x="17" y="57"/>
                </a:cubicBezTo>
                <a:cubicBezTo>
                  <a:pt x="21" y="57"/>
                  <a:pt x="21" y="57"/>
                  <a:pt x="21" y="57"/>
                </a:cubicBezTo>
                <a:lnTo>
                  <a:pt x="21" y="61"/>
                </a:lnTo>
                <a:close/>
                <a:moveTo>
                  <a:pt x="21" y="50"/>
                </a:moveTo>
                <a:cubicBezTo>
                  <a:pt x="17" y="50"/>
                  <a:pt x="17" y="50"/>
                  <a:pt x="17" y="50"/>
                </a:cubicBezTo>
                <a:cubicBezTo>
                  <a:pt x="17" y="46"/>
                  <a:pt x="17" y="46"/>
                  <a:pt x="17" y="46"/>
                </a:cubicBezTo>
                <a:cubicBezTo>
                  <a:pt x="21" y="46"/>
                  <a:pt x="21" y="46"/>
                  <a:pt x="21" y="46"/>
                </a:cubicBezTo>
                <a:lnTo>
                  <a:pt x="21" y="50"/>
                </a:lnTo>
                <a:close/>
                <a:moveTo>
                  <a:pt x="32" y="71"/>
                </a:moveTo>
                <a:cubicBezTo>
                  <a:pt x="28" y="71"/>
                  <a:pt x="28" y="71"/>
                  <a:pt x="28" y="71"/>
                </a:cubicBezTo>
                <a:cubicBezTo>
                  <a:pt x="28" y="67"/>
                  <a:pt x="28" y="67"/>
                  <a:pt x="28" y="67"/>
                </a:cubicBezTo>
                <a:cubicBezTo>
                  <a:pt x="32" y="67"/>
                  <a:pt x="32" y="67"/>
                  <a:pt x="32" y="67"/>
                </a:cubicBezTo>
                <a:lnTo>
                  <a:pt x="32" y="71"/>
                </a:lnTo>
                <a:close/>
                <a:moveTo>
                  <a:pt x="32" y="61"/>
                </a:moveTo>
                <a:cubicBezTo>
                  <a:pt x="28" y="61"/>
                  <a:pt x="28" y="61"/>
                  <a:pt x="28" y="61"/>
                </a:cubicBezTo>
                <a:cubicBezTo>
                  <a:pt x="28" y="57"/>
                  <a:pt x="28" y="57"/>
                  <a:pt x="28" y="57"/>
                </a:cubicBezTo>
                <a:cubicBezTo>
                  <a:pt x="32" y="57"/>
                  <a:pt x="32" y="57"/>
                  <a:pt x="32" y="57"/>
                </a:cubicBezTo>
                <a:lnTo>
                  <a:pt x="32" y="61"/>
                </a:lnTo>
                <a:close/>
                <a:moveTo>
                  <a:pt x="32" y="50"/>
                </a:moveTo>
                <a:cubicBezTo>
                  <a:pt x="28" y="50"/>
                  <a:pt x="28" y="50"/>
                  <a:pt x="28" y="50"/>
                </a:cubicBezTo>
                <a:cubicBezTo>
                  <a:pt x="28" y="46"/>
                  <a:pt x="28" y="46"/>
                  <a:pt x="28" y="46"/>
                </a:cubicBezTo>
                <a:cubicBezTo>
                  <a:pt x="32" y="46"/>
                  <a:pt x="32" y="46"/>
                  <a:pt x="32" y="46"/>
                </a:cubicBezTo>
                <a:lnTo>
                  <a:pt x="32" y="50"/>
                </a:lnTo>
                <a:close/>
                <a:moveTo>
                  <a:pt x="32" y="40"/>
                </a:moveTo>
                <a:cubicBezTo>
                  <a:pt x="6" y="40"/>
                  <a:pt x="6" y="40"/>
                  <a:pt x="6" y="40"/>
                </a:cubicBezTo>
                <a:cubicBezTo>
                  <a:pt x="6" y="16"/>
                  <a:pt x="6" y="16"/>
                  <a:pt x="6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4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928687" y="2921571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Consumer Electronics</a:t>
            </a:r>
          </a:p>
        </p:txBody>
      </p:sp>
      <p:sp>
        <p:nvSpPr>
          <p:cNvPr id="49" name="Freeform 42"/>
          <p:cNvSpPr>
            <a:spLocks/>
          </p:cNvSpPr>
          <p:nvPr/>
        </p:nvSpPr>
        <p:spPr bwMode="auto">
          <a:xfrm>
            <a:off x="603884" y="3635886"/>
            <a:ext cx="247858" cy="161305"/>
          </a:xfrm>
          <a:custGeom>
            <a:avLst/>
            <a:gdLst>
              <a:gd name="T0" fmla="*/ 78 w 80"/>
              <a:gd name="T1" fmla="*/ 26 h 52"/>
              <a:gd name="T2" fmla="*/ 73 w 80"/>
              <a:gd name="T3" fmla="*/ 22 h 52"/>
              <a:gd name="T4" fmla="*/ 65 w 80"/>
              <a:gd name="T5" fmla="*/ 20 h 52"/>
              <a:gd name="T6" fmla="*/ 49 w 80"/>
              <a:gd name="T7" fmla="*/ 31 h 52"/>
              <a:gd name="T8" fmla="*/ 38 w 80"/>
              <a:gd name="T9" fmla="*/ 25 h 52"/>
              <a:gd name="T10" fmla="*/ 31 w 80"/>
              <a:gd name="T11" fmla="*/ 28 h 52"/>
              <a:gd name="T12" fmla="*/ 24 w 80"/>
              <a:gd name="T13" fmla="*/ 25 h 52"/>
              <a:gd name="T14" fmla="*/ 17 w 80"/>
              <a:gd name="T15" fmla="*/ 14 h 52"/>
              <a:gd name="T16" fmla="*/ 26 w 80"/>
              <a:gd name="T17" fmla="*/ 8 h 52"/>
              <a:gd name="T18" fmla="*/ 32 w 80"/>
              <a:gd name="T19" fmla="*/ 8 h 52"/>
              <a:gd name="T20" fmla="*/ 37 w 80"/>
              <a:gd name="T21" fmla="*/ 12 h 52"/>
              <a:gd name="T22" fmla="*/ 39 w 80"/>
              <a:gd name="T23" fmla="*/ 11 h 52"/>
              <a:gd name="T24" fmla="*/ 40 w 80"/>
              <a:gd name="T25" fmla="*/ 8 h 52"/>
              <a:gd name="T26" fmla="*/ 34 w 80"/>
              <a:gd name="T27" fmla="*/ 4 h 52"/>
              <a:gd name="T28" fmla="*/ 26 w 80"/>
              <a:gd name="T29" fmla="*/ 3 h 52"/>
              <a:gd name="T30" fmla="*/ 12 w 80"/>
              <a:gd name="T31" fmla="*/ 13 h 52"/>
              <a:gd name="T32" fmla="*/ 11 w 80"/>
              <a:gd name="T33" fmla="*/ 13 h 52"/>
              <a:gd name="T34" fmla="*/ 1 w 80"/>
              <a:gd name="T35" fmla="*/ 27 h 52"/>
              <a:gd name="T36" fmla="*/ 14 w 80"/>
              <a:gd name="T37" fmla="*/ 40 h 52"/>
              <a:gd name="T38" fmla="*/ 24 w 80"/>
              <a:gd name="T39" fmla="*/ 30 h 52"/>
              <a:gd name="T40" fmla="*/ 29 w 80"/>
              <a:gd name="T41" fmla="*/ 32 h 52"/>
              <a:gd name="T42" fmla="*/ 28 w 80"/>
              <a:gd name="T43" fmla="*/ 39 h 52"/>
              <a:gd name="T44" fmla="*/ 41 w 80"/>
              <a:gd name="T45" fmla="*/ 52 h 52"/>
              <a:gd name="T46" fmla="*/ 51 w 80"/>
              <a:gd name="T47" fmla="*/ 38 h 52"/>
              <a:gd name="T48" fmla="*/ 51 w 80"/>
              <a:gd name="T49" fmla="*/ 35 h 52"/>
              <a:gd name="T50" fmla="*/ 65 w 80"/>
              <a:gd name="T51" fmla="*/ 25 h 52"/>
              <a:gd name="T52" fmla="*/ 71 w 80"/>
              <a:gd name="T53" fmla="*/ 26 h 52"/>
              <a:gd name="T54" fmla="*/ 76 w 80"/>
              <a:gd name="T55" fmla="*/ 30 h 52"/>
              <a:gd name="T56" fmla="*/ 78 w 80"/>
              <a:gd name="T57" fmla="*/ 29 h 52"/>
              <a:gd name="T58" fmla="*/ 78 w 80"/>
              <a:gd name="T59" fmla="*/ 2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52">
                <a:moveTo>
                  <a:pt x="78" y="26"/>
                </a:moveTo>
                <a:cubicBezTo>
                  <a:pt x="77" y="25"/>
                  <a:pt x="73" y="22"/>
                  <a:pt x="73" y="22"/>
                </a:cubicBezTo>
                <a:cubicBezTo>
                  <a:pt x="73" y="22"/>
                  <a:pt x="69" y="18"/>
                  <a:pt x="65" y="20"/>
                </a:cubicBezTo>
                <a:cubicBezTo>
                  <a:pt x="49" y="31"/>
                  <a:pt x="49" y="31"/>
                  <a:pt x="49" y="31"/>
                </a:cubicBezTo>
                <a:cubicBezTo>
                  <a:pt x="47" y="27"/>
                  <a:pt x="42" y="24"/>
                  <a:pt x="38" y="25"/>
                </a:cubicBezTo>
                <a:cubicBezTo>
                  <a:pt x="35" y="25"/>
                  <a:pt x="32" y="26"/>
                  <a:pt x="31" y="28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1"/>
                  <a:pt x="21" y="16"/>
                  <a:pt x="17" y="14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9" y="7"/>
                  <a:pt x="32" y="8"/>
                </a:cubicBezTo>
                <a:cubicBezTo>
                  <a:pt x="34" y="10"/>
                  <a:pt x="37" y="12"/>
                  <a:pt x="37" y="12"/>
                </a:cubicBezTo>
                <a:cubicBezTo>
                  <a:pt x="37" y="12"/>
                  <a:pt x="38" y="13"/>
                  <a:pt x="39" y="11"/>
                </a:cubicBezTo>
                <a:cubicBezTo>
                  <a:pt x="41" y="10"/>
                  <a:pt x="41" y="9"/>
                  <a:pt x="40" y="8"/>
                </a:cubicBezTo>
                <a:cubicBezTo>
                  <a:pt x="38" y="7"/>
                  <a:pt x="34" y="4"/>
                  <a:pt x="34" y="4"/>
                </a:cubicBezTo>
                <a:cubicBezTo>
                  <a:pt x="34" y="4"/>
                  <a:pt x="30" y="0"/>
                  <a:pt x="26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1" y="13"/>
                  <a:pt x="11" y="13"/>
                </a:cubicBezTo>
                <a:cubicBezTo>
                  <a:pt x="4" y="13"/>
                  <a:pt x="0" y="19"/>
                  <a:pt x="1" y="27"/>
                </a:cubicBezTo>
                <a:cubicBezTo>
                  <a:pt x="2" y="34"/>
                  <a:pt x="8" y="40"/>
                  <a:pt x="14" y="40"/>
                </a:cubicBezTo>
                <a:cubicBezTo>
                  <a:pt x="19" y="40"/>
                  <a:pt x="23" y="36"/>
                  <a:pt x="24" y="30"/>
                </a:cubicBezTo>
                <a:cubicBezTo>
                  <a:pt x="29" y="32"/>
                  <a:pt x="29" y="32"/>
                  <a:pt x="29" y="32"/>
                </a:cubicBezTo>
                <a:cubicBezTo>
                  <a:pt x="28" y="34"/>
                  <a:pt x="28" y="36"/>
                  <a:pt x="28" y="39"/>
                </a:cubicBezTo>
                <a:cubicBezTo>
                  <a:pt x="29" y="46"/>
                  <a:pt x="35" y="52"/>
                  <a:pt x="41" y="52"/>
                </a:cubicBezTo>
                <a:cubicBezTo>
                  <a:pt x="48" y="52"/>
                  <a:pt x="52" y="45"/>
                  <a:pt x="51" y="38"/>
                </a:cubicBezTo>
                <a:cubicBezTo>
                  <a:pt x="51" y="37"/>
                  <a:pt x="51" y="36"/>
                  <a:pt x="51" y="35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8" y="24"/>
                  <a:pt x="71" y="26"/>
                </a:cubicBezTo>
                <a:cubicBezTo>
                  <a:pt x="73" y="28"/>
                  <a:pt x="76" y="30"/>
                  <a:pt x="76" y="30"/>
                </a:cubicBezTo>
                <a:cubicBezTo>
                  <a:pt x="76" y="30"/>
                  <a:pt x="77" y="30"/>
                  <a:pt x="78" y="29"/>
                </a:cubicBezTo>
                <a:cubicBezTo>
                  <a:pt x="79" y="28"/>
                  <a:pt x="80" y="27"/>
                  <a:pt x="78" y="26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928687" y="3611415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Eyewear</a:t>
            </a:r>
          </a:p>
        </p:txBody>
      </p:sp>
      <p:sp>
        <p:nvSpPr>
          <p:cNvPr id="24" name="Freeform 17"/>
          <p:cNvSpPr>
            <a:spLocks/>
          </p:cNvSpPr>
          <p:nvPr/>
        </p:nvSpPr>
        <p:spPr bwMode="auto">
          <a:xfrm>
            <a:off x="615687" y="3935407"/>
            <a:ext cx="224252" cy="211138"/>
          </a:xfrm>
          <a:custGeom>
            <a:avLst/>
            <a:gdLst>
              <a:gd name="T0" fmla="*/ 62 w 72"/>
              <a:gd name="T1" fmla="*/ 15 h 68"/>
              <a:gd name="T2" fmla="*/ 43 w 72"/>
              <a:gd name="T3" fmla="*/ 16 h 68"/>
              <a:gd name="T4" fmla="*/ 40 w 72"/>
              <a:gd name="T5" fmla="*/ 17 h 68"/>
              <a:gd name="T6" fmla="*/ 47 w 72"/>
              <a:gd name="T7" fmla="*/ 0 h 68"/>
              <a:gd name="T8" fmla="*/ 42 w 72"/>
              <a:gd name="T9" fmla="*/ 0 h 68"/>
              <a:gd name="T10" fmla="*/ 40 w 72"/>
              <a:gd name="T11" fmla="*/ 3 h 68"/>
              <a:gd name="T12" fmla="*/ 37 w 72"/>
              <a:gd name="T13" fmla="*/ 7 h 68"/>
              <a:gd name="T14" fmla="*/ 35 w 72"/>
              <a:gd name="T15" fmla="*/ 18 h 68"/>
              <a:gd name="T16" fmla="*/ 29 w 72"/>
              <a:gd name="T17" fmla="*/ 16 h 68"/>
              <a:gd name="T18" fmla="*/ 10 w 72"/>
              <a:gd name="T19" fmla="*/ 15 h 68"/>
              <a:gd name="T20" fmla="*/ 7 w 72"/>
              <a:gd name="T21" fmla="*/ 50 h 68"/>
              <a:gd name="T22" fmla="*/ 26 w 72"/>
              <a:gd name="T23" fmla="*/ 68 h 68"/>
              <a:gd name="T24" fmla="*/ 36 w 72"/>
              <a:gd name="T25" fmla="*/ 64 h 68"/>
              <a:gd name="T26" fmla="*/ 46 w 72"/>
              <a:gd name="T27" fmla="*/ 68 h 68"/>
              <a:gd name="T28" fmla="*/ 65 w 72"/>
              <a:gd name="T29" fmla="*/ 50 h 68"/>
              <a:gd name="T30" fmla="*/ 62 w 72"/>
              <a:gd name="T31" fmla="*/ 1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2" h="68">
                <a:moveTo>
                  <a:pt x="62" y="15"/>
                </a:moveTo>
                <a:cubicBezTo>
                  <a:pt x="57" y="9"/>
                  <a:pt x="44" y="15"/>
                  <a:pt x="43" y="16"/>
                </a:cubicBezTo>
                <a:cubicBezTo>
                  <a:pt x="42" y="17"/>
                  <a:pt x="42" y="17"/>
                  <a:pt x="40" y="17"/>
                </a:cubicBezTo>
                <a:cubicBezTo>
                  <a:pt x="40" y="8"/>
                  <a:pt x="47" y="0"/>
                  <a:pt x="47" y="0"/>
                </a:cubicBezTo>
                <a:cubicBezTo>
                  <a:pt x="47" y="0"/>
                  <a:pt x="45" y="0"/>
                  <a:pt x="42" y="0"/>
                </a:cubicBezTo>
                <a:cubicBezTo>
                  <a:pt x="41" y="1"/>
                  <a:pt x="40" y="2"/>
                  <a:pt x="40" y="3"/>
                </a:cubicBezTo>
                <a:cubicBezTo>
                  <a:pt x="38" y="5"/>
                  <a:pt x="38" y="5"/>
                  <a:pt x="37" y="7"/>
                </a:cubicBezTo>
                <a:cubicBezTo>
                  <a:pt x="36" y="11"/>
                  <a:pt x="35" y="15"/>
                  <a:pt x="35" y="18"/>
                </a:cubicBezTo>
                <a:cubicBezTo>
                  <a:pt x="32" y="17"/>
                  <a:pt x="31" y="17"/>
                  <a:pt x="29" y="16"/>
                </a:cubicBezTo>
                <a:cubicBezTo>
                  <a:pt x="28" y="15"/>
                  <a:pt x="15" y="9"/>
                  <a:pt x="10" y="15"/>
                </a:cubicBezTo>
                <a:cubicBezTo>
                  <a:pt x="5" y="22"/>
                  <a:pt x="0" y="36"/>
                  <a:pt x="7" y="50"/>
                </a:cubicBezTo>
                <a:cubicBezTo>
                  <a:pt x="15" y="64"/>
                  <a:pt x="18" y="68"/>
                  <a:pt x="26" y="68"/>
                </a:cubicBezTo>
                <a:cubicBezTo>
                  <a:pt x="34" y="68"/>
                  <a:pt x="34" y="64"/>
                  <a:pt x="36" y="64"/>
                </a:cubicBezTo>
                <a:cubicBezTo>
                  <a:pt x="38" y="64"/>
                  <a:pt x="38" y="68"/>
                  <a:pt x="46" y="68"/>
                </a:cubicBezTo>
                <a:cubicBezTo>
                  <a:pt x="54" y="68"/>
                  <a:pt x="57" y="64"/>
                  <a:pt x="65" y="50"/>
                </a:cubicBezTo>
                <a:cubicBezTo>
                  <a:pt x="72" y="36"/>
                  <a:pt x="67" y="22"/>
                  <a:pt x="62" y="15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941387" y="3948429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Fresh Food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941387" y="4319493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Health and Wellness</a:t>
            </a:r>
          </a:p>
        </p:txBody>
      </p:sp>
      <p:sp>
        <p:nvSpPr>
          <p:cNvPr id="58" name="Freeform 51"/>
          <p:cNvSpPr>
            <a:spLocks/>
          </p:cNvSpPr>
          <p:nvPr/>
        </p:nvSpPr>
        <p:spPr bwMode="auto">
          <a:xfrm>
            <a:off x="603229" y="4657904"/>
            <a:ext cx="249169" cy="255726"/>
          </a:xfrm>
          <a:custGeom>
            <a:avLst/>
            <a:gdLst>
              <a:gd name="T0" fmla="*/ 16 w 80"/>
              <a:gd name="T1" fmla="*/ 22 h 82"/>
              <a:gd name="T2" fmla="*/ 16 w 80"/>
              <a:gd name="T3" fmla="*/ 28 h 82"/>
              <a:gd name="T4" fmla="*/ 9 w 80"/>
              <a:gd name="T5" fmla="*/ 28 h 82"/>
              <a:gd name="T6" fmla="*/ 6 w 80"/>
              <a:gd name="T7" fmla="*/ 28 h 82"/>
              <a:gd name="T8" fmla="*/ 1 w 80"/>
              <a:gd name="T9" fmla="*/ 33 h 82"/>
              <a:gd name="T10" fmla="*/ 0 w 80"/>
              <a:gd name="T11" fmla="*/ 35 h 82"/>
              <a:gd name="T12" fmla="*/ 13 w 80"/>
              <a:gd name="T13" fmla="*/ 50 h 82"/>
              <a:gd name="T14" fmla="*/ 16 w 80"/>
              <a:gd name="T15" fmla="*/ 50 h 82"/>
              <a:gd name="T16" fmla="*/ 21 w 80"/>
              <a:gd name="T17" fmla="*/ 45 h 82"/>
              <a:gd name="T18" fmla="*/ 22 w 80"/>
              <a:gd name="T19" fmla="*/ 43 h 82"/>
              <a:gd name="T20" fmla="*/ 22 w 80"/>
              <a:gd name="T21" fmla="*/ 36 h 82"/>
              <a:gd name="T22" fmla="*/ 29 w 80"/>
              <a:gd name="T23" fmla="*/ 37 h 82"/>
              <a:gd name="T24" fmla="*/ 31 w 80"/>
              <a:gd name="T25" fmla="*/ 35 h 82"/>
              <a:gd name="T26" fmla="*/ 32 w 80"/>
              <a:gd name="T27" fmla="*/ 37 h 82"/>
              <a:gd name="T28" fmla="*/ 33 w 80"/>
              <a:gd name="T29" fmla="*/ 40 h 82"/>
              <a:gd name="T30" fmla="*/ 70 w 80"/>
              <a:gd name="T31" fmla="*/ 82 h 82"/>
              <a:gd name="T32" fmla="*/ 80 w 80"/>
              <a:gd name="T33" fmla="*/ 73 h 82"/>
              <a:gd name="T34" fmla="*/ 44 w 80"/>
              <a:gd name="T35" fmla="*/ 31 h 82"/>
              <a:gd name="T36" fmla="*/ 42 w 80"/>
              <a:gd name="T37" fmla="*/ 29 h 82"/>
              <a:gd name="T38" fmla="*/ 40 w 80"/>
              <a:gd name="T39" fmla="*/ 28 h 82"/>
              <a:gd name="T40" fmla="*/ 41 w 80"/>
              <a:gd name="T41" fmla="*/ 26 h 82"/>
              <a:gd name="T42" fmla="*/ 37 w 80"/>
              <a:gd name="T43" fmla="*/ 21 h 82"/>
              <a:gd name="T44" fmla="*/ 63 w 80"/>
              <a:gd name="T45" fmla="*/ 14 h 82"/>
              <a:gd name="T46" fmla="*/ 66 w 80"/>
              <a:gd name="T47" fmla="*/ 12 h 82"/>
              <a:gd name="T48" fmla="*/ 31 w 80"/>
              <a:gd name="T49" fmla="*/ 11 h 82"/>
              <a:gd name="T50" fmla="*/ 28 w 80"/>
              <a:gd name="T51" fmla="*/ 11 h 82"/>
              <a:gd name="T52" fmla="*/ 16 w 80"/>
              <a:gd name="T53" fmla="*/ 2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82">
                <a:moveTo>
                  <a:pt x="16" y="22"/>
                </a:moveTo>
                <a:cubicBezTo>
                  <a:pt x="16" y="22"/>
                  <a:pt x="19" y="25"/>
                  <a:pt x="16" y="28"/>
                </a:cubicBezTo>
                <a:cubicBezTo>
                  <a:pt x="12" y="31"/>
                  <a:pt x="9" y="28"/>
                  <a:pt x="9" y="28"/>
                </a:cubicBezTo>
                <a:cubicBezTo>
                  <a:pt x="9" y="28"/>
                  <a:pt x="8" y="27"/>
                  <a:pt x="6" y="28"/>
                </a:cubicBezTo>
                <a:cubicBezTo>
                  <a:pt x="6" y="28"/>
                  <a:pt x="2" y="32"/>
                  <a:pt x="1" y="33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5"/>
                  <a:pt x="12" y="49"/>
                  <a:pt x="13" y="50"/>
                </a:cubicBezTo>
                <a:cubicBezTo>
                  <a:pt x="15" y="51"/>
                  <a:pt x="16" y="50"/>
                  <a:pt x="16" y="50"/>
                </a:cubicBezTo>
                <a:cubicBezTo>
                  <a:pt x="16" y="50"/>
                  <a:pt x="19" y="47"/>
                  <a:pt x="21" y="45"/>
                </a:cubicBezTo>
                <a:cubicBezTo>
                  <a:pt x="23" y="44"/>
                  <a:pt x="22" y="43"/>
                  <a:pt x="22" y="43"/>
                </a:cubicBezTo>
                <a:cubicBezTo>
                  <a:pt x="22" y="43"/>
                  <a:pt x="19" y="39"/>
                  <a:pt x="22" y="36"/>
                </a:cubicBezTo>
                <a:cubicBezTo>
                  <a:pt x="26" y="33"/>
                  <a:pt x="29" y="37"/>
                  <a:pt x="29" y="37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5"/>
                  <a:pt x="32" y="36"/>
                  <a:pt x="32" y="37"/>
                </a:cubicBezTo>
                <a:cubicBezTo>
                  <a:pt x="33" y="39"/>
                  <a:pt x="33" y="40"/>
                  <a:pt x="33" y="40"/>
                </a:cubicBezTo>
                <a:cubicBezTo>
                  <a:pt x="70" y="82"/>
                  <a:pt x="70" y="82"/>
                  <a:pt x="70" y="82"/>
                </a:cubicBezTo>
                <a:cubicBezTo>
                  <a:pt x="75" y="82"/>
                  <a:pt x="79" y="78"/>
                  <a:pt x="80" y="73"/>
                </a:cubicBezTo>
                <a:cubicBezTo>
                  <a:pt x="44" y="31"/>
                  <a:pt x="44" y="31"/>
                  <a:pt x="44" y="31"/>
                </a:cubicBezTo>
                <a:cubicBezTo>
                  <a:pt x="44" y="31"/>
                  <a:pt x="43" y="30"/>
                  <a:pt x="42" y="29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26"/>
                  <a:pt x="42" y="27"/>
                  <a:pt x="37" y="21"/>
                </a:cubicBezTo>
                <a:cubicBezTo>
                  <a:pt x="46" y="14"/>
                  <a:pt x="63" y="14"/>
                  <a:pt x="63" y="14"/>
                </a:cubicBezTo>
                <a:cubicBezTo>
                  <a:pt x="63" y="14"/>
                  <a:pt x="63" y="14"/>
                  <a:pt x="66" y="12"/>
                </a:cubicBezTo>
                <a:cubicBezTo>
                  <a:pt x="48" y="0"/>
                  <a:pt x="33" y="9"/>
                  <a:pt x="31" y="11"/>
                </a:cubicBezTo>
                <a:cubicBezTo>
                  <a:pt x="30" y="12"/>
                  <a:pt x="28" y="11"/>
                  <a:pt x="28" y="11"/>
                </a:cubicBezTo>
                <a:lnTo>
                  <a:pt x="16" y="22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941387" y="4680595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Home and Garden</a:t>
            </a:r>
          </a:p>
        </p:txBody>
      </p:sp>
      <p:sp>
        <p:nvSpPr>
          <p:cNvPr id="45" name="Freeform 38"/>
          <p:cNvSpPr>
            <a:spLocks/>
          </p:cNvSpPr>
          <p:nvPr/>
        </p:nvSpPr>
        <p:spPr bwMode="auto">
          <a:xfrm>
            <a:off x="665521" y="5025865"/>
            <a:ext cx="124585" cy="229498"/>
          </a:xfrm>
          <a:custGeom>
            <a:avLst/>
            <a:gdLst>
              <a:gd name="T0" fmla="*/ 29 w 40"/>
              <a:gd name="T1" fmla="*/ 33 h 74"/>
              <a:gd name="T2" fmla="*/ 25 w 40"/>
              <a:gd name="T3" fmla="*/ 14 h 74"/>
              <a:gd name="T4" fmla="*/ 25 w 40"/>
              <a:gd name="T5" fmla="*/ 14 h 74"/>
              <a:gd name="T6" fmla="*/ 31 w 40"/>
              <a:gd name="T7" fmla="*/ 8 h 74"/>
              <a:gd name="T8" fmla="*/ 25 w 40"/>
              <a:gd name="T9" fmla="*/ 0 h 74"/>
              <a:gd name="T10" fmla="*/ 4 w 40"/>
              <a:gd name="T11" fmla="*/ 0 h 74"/>
              <a:gd name="T12" fmla="*/ 3 w 40"/>
              <a:gd name="T13" fmla="*/ 0 h 74"/>
              <a:gd name="T14" fmla="*/ 0 w 40"/>
              <a:gd name="T15" fmla="*/ 0 h 74"/>
              <a:gd name="T16" fmla="*/ 0 w 40"/>
              <a:gd name="T17" fmla="*/ 5 h 74"/>
              <a:gd name="T18" fmla="*/ 3 w 40"/>
              <a:gd name="T19" fmla="*/ 5 h 74"/>
              <a:gd name="T20" fmla="*/ 7 w 40"/>
              <a:gd name="T21" fmla="*/ 7 h 74"/>
              <a:gd name="T22" fmla="*/ 4 w 40"/>
              <a:gd name="T23" fmla="*/ 21 h 74"/>
              <a:gd name="T24" fmla="*/ 8 w 40"/>
              <a:gd name="T25" fmla="*/ 22 h 74"/>
              <a:gd name="T26" fmla="*/ 12 w 40"/>
              <a:gd name="T27" fmla="*/ 9 h 74"/>
              <a:gd name="T28" fmla="*/ 16 w 40"/>
              <a:gd name="T29" fmla="*/ 11 h 74"/>
              <a:gd name="T30" fmla="*/ 16 w 40"/>
              <a:gd name="T31" fmla="*/ 14 h 74"/>
              <a:gd name="T32" fmla="*/ 16 w 40"/>
              <a:gd name="T33" fmla="*/ 14 h 74"/>
              <a:gd name="T34" fmla="*/ 17 w 40"/>
              <a:gd name="T35" fmla="*/ 21 h 74"/>
              <a:gd name="T36" fmla="*/ 16 w 40"/>
              <a:gd name="T37" fmla="*/ 38 h 74"/>
              <a:gd name="T38" fmla="*/ 3 w 40"/>
              <a:gd name="T39" fmla="*/ 57 h 74"/>
              <a:gd name="T40" fmla="*/ 9 w 40"/>
              <a:gd name="T41" fmla="*/ 74 h 74"/>
              <a:gd name="T42" fmla="*/ 32 w 40"/>
              <a:gd name="T43" fmla="*/ 74 h 74"/>
              <a:gd name="T44" fmla="*/ 29 w 40"/>
              <a:gd name="T45" fmla="*/ 3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74">
                <a:moveTo>
                  <a:pt x="29" y="33"/>
                </a:moveTo>
                <a:cubicBezTo>
                  <a:pt x="25" y="26"/>
                  <a:pt x="25" y="14"/>
                  <a:pt x="25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9"/>
                  <a:pt x="31" y="12"/>
                  <a:pt x="31" y="8"/>
                </a:cubicBezTo>
                <a:cubicBezTo>
                  <a:pt x="31" y="4"/>
                  <a:pt x="25" y="0"/>
                  <a:pt x="25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3" y="5"/>
                  <a:pt x="3" y="5"/>
                  <a:pt x="3" y="5"/>
                </a:cubicBezTo>
                <a:cubicBezTo>
                  <a:pt x="7" y="7"/>
                  <a:pt x="7" y="7"/>
                  <a:pt x="7" y="7"/>
                </a:cubicBezTo>
                <a:cubicBezTo>
                  <a:pt x="7" y="7"/>
                  <a:pt x="6" y="15"/>
                  <a:pt x="4" y="21"/>
                </a:cubicBezTo>
                <a:cubicBezTo>
                  <a:pt x="8" y="22"/>
                  <a:pt x="8" y="22"/>
                  <a:pt x="8" y="22"/>
                </a:cubicBezTo>
                <a:cubicBezTo>
                  <a:pt x="12" y="9"/>
                  <a:pt x="12" y="9"/>
                  <a:pt x="12" y="9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7" y="14"/>
                  <a:pt x="17" y="20"/>
                  <a:pt x="17" y="21"/>
                </a:cubicBezTo>
                <a:cubicBezTo>
                  <a:pt x="17" y="23"/>
                  <a:pt x="17" y="33"/>
                  <a:pt x="16" y="38"/>
                </a:cubicBezTo>
                <a:cubicBezTo>
                  <a:pt x="14" y="43"/>
                  <a:pt x="2" y="47"/>
                  <a:pt x="3" y="57"/>
                </a:cubicBezTo>
                <a:cubicBezTo>
                  <a:pt x="4" y="67"/>
                  <a:pt x="6" y="74"/>
                  <a:pt x="9" y="74"/>
                </a:cubicBezTo>
                <a:cubicBezTo>
                  <a:pt x="9" y="74"/>
                  <a:pt x="29" y="74"/>
                  <a:pt x="32" y="74"/>
                </a:cubicBezTo>
                <a:cubicBezTo>
                  <a:pt x="35" y="74"/>
                  <a:pt x="40" y="57"/>
                  <a:pt x="29" y="33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941387" y="5028325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Home Care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607819" y="5384809"/>
            <a:ext cx="239989" cy="198024"/>
            <a:chOff x="3101976" y="2667000"/>
            <a:chExt cx="290513" cy="239713"/>
          </a:xfrm>
        </p:grpSpPr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3173413" y="2667000"/>
              <a:ext cx="82550" cy="96838"/>
            </a:xfrm>
            <a:custGeom>
              <a:avLst/>
              <a:gdLst>
                <a:gd name="T0" fmla="*/ 9 w 22"/>
                <a:gd name="T1" fmla="*/ 26 h 26"/>
                <a:gd name="T2" fmla="*/ 19 w 22"/>
                <a:gd name="T3" fmla="*/ 26 h 26"/>
                <a:gd name="T4" fmla="*/ 20 w 22"/>
                <a:gd name="T5" fmla="*/ 22 h 26"/>
                <a:gd name="T6" fmla="*/ 11 w 22"/>
                <a:gd name="T7" fmla="*/ 15 h 26"/>
                <a:gd name="T8" fmla="*/ 14 w 22"/>
                <a:gd name="T9" fmla="*/ 13 h 26"/>
                <a:gd name="T10" fmla="*/ 18 w 22"/>
                <a:gd name="T11" fmla="*/ 9 h 26"/>
                <a:gd name="T12" fmla="*/ 12 w 22"/>
                <a:gd name="T13" fmla="*/ 1 h 26"/>
                <a:gd name="T14" fmla="*/ 10 w 22"/>
                <a:gd name="T15" fmla="*/ 1 h 26"/>
                <a:gd name="T16" fmla="*/ 12 w 22"/>
                <a:gd name="T17" fmla="*/ 8 h 26"/>
                <a:gd name="T18" fmla="*/ 5 w 22"/>
                <a:gd name="T19" fmla="*/ 12 h 26"/>
                <a:gd name="T20" fmla="*/ 1 w 22"/>
                <a:gd name="T21" fmla="*/ 19 h 26"/>
                <a:gd name="T22" fmla="*/ 9 w 22"/>
                <a:gd name="T2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6">
                  <a:moveTo>
                    <a:pt x="9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2" y="24"/>
                    <a:pt x="20" y="22"/>
                  </a:cubicBezTo>
                  <a:cubicBezTo>
                    <a:pt x="18" y="19"/>
                    <a:pt x="11" y="18"/>
                    <a:pt x="11" y="15"/>
                  </a:cubicBezTo>
                  <a:cubicBezTo>
                    <a:pt x="11" y="13"/>
                    <a:pt x="12" y="13"/>
                    <a:pt x="14" y="13"/>
                  </a:cubicBezTo>
                  <a:cubicBezTo>
                    <a:pt x="14" y="13"/>
                    <a:pt x="18" y="13"/>
                    <a:pt x="18" y="9"/>
                  </a:cubicBezTo>
                  <a:cubicBezTo>
                    <a:pt x="18" y="4"/>
                    <a:pt x="13" y="2"/>
                    <a:pt x="12" y="1"/>
                  </a:cubicBezTo>
                  <a:cubicBezTo>
                    <a:pt x="11" y="0"/>
                    <a:pt x="10" y="0"/>
                    <a:pt x="10" y="1"/>
                  </a:cubicBezTo>
                  <a:cubicBezTo>
                    <a:pt x="10" y="2"/>
                    <a:pt x="14" y="6"/>
                    <a:pt x="12" y="8"/>
                  </a:cubicBezTo>
                  <a:cubicBezTo>
                    <a:pt x="10" y="10"/>
                    <a:pt x="10" y="11"/>
                    <a:pt x="5" y="12"/>
                  </a:cubicBezTo>
                  <a:cubicBezTo>
                    <a:pt x="0" y="14"/>
                    <a:pt x="0" y="16"/>
                    <a:pt x="1" y="19"/>
                  </a:cubicBezTo>
                  <a:cubicBezTo>
                    <a:pt x="3" y="21"/>
                    <a:pt x="9" y="23"/>
                    <a:pt x="9" y="2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3101976" y="2774950"/>
              <a:ext cx="290513" cy="131763"/>
            </a:xfrm>
            <a:custGeom>
              <a:avLst/>
              <a:gdLst>
                <a:gd name="T0" fmla="*/ 68 w 77"/>
                <a:gd name="T1" fmla="*/ 5 h 35"/>
                <a:gd name="T2" fmla="*/ 60 w 77"/>
                <a:gd name="T3" fmla="*/ 7 h 35"/>
                <a:gd name="T4" fmla="*/ 60 w 77"/>
                <a:gd name="T5" fmla="*/ 0 h 35"/>
                <a:gd name="T6" fmla="*/ 3 w 77"/>
                <a:gd name="T7" fmla="*/ 0 h 35"/>
                <a:gd name="T8" fmla="*/ 20 w 77"/>
                <a:gd name="T9" fmla="*/ 35 h 35"/>
                <a:gd name="T10" fmla="*/ 43 w 77"/>
                <a:gd name="T11" fmla="*/ 35 h 35"/>
                <a:gd name="T12" fmla="*/ 50 w 77"/>
                <a:gd name="T13" fmla="*/ 27 h 35"/>
                <a:gd name="T14" fmla="*/ 61 w 77"/>
                <a:gd name="T15" fmla="*/ 28 h 35"/>
                <a:gd name="T16" fmla="*/ 77 w 77"/>
                <a:gd name="T17" fmla="*/ 15 h 35"/>
                <a:gd name="T18" fmla="*/ 68 w 77"/>
                <a:gd name="T19" fmla="*/ 5 h 35"/>
                <a:gd name="T20" fmla="*/ 68 w 77"/>
                <a:gd name="T21" fmla="*/ 21 h 35"/>
                <a:gd name="T22" fmla="*/ 61 w 77"/>
                <a:gd name="T23" fmla="*/ 22 h 35"/>
                <a:gd name="T24" fmla="*/ 54 w 77"/>
                <a:gd name="T25" fmla="*/ 21 h 35"/>
                <a:gd name="T26" fmla="*/ 58 w 77"/>
                <a:gd name="T27" fmla="*/ 14 h 35"/>
                <a:gd name="T28" fmla="*/ 68 w 77"/>
                <a:gd name="T29" fmla="*/ 11 h 35"/>
                <a:gd name="T30" fmla="*/ 71 w 77"/>
                <a:gd name="T31" fmla="*/ 15 h 35"/>
                <a:gd name="T32" fmla="*/ 68 w 77"/>
                <a:gd name="T33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35">
                  <a:moveTo>
                    <a:pt x="68" y="5"/>
                  </a:moveTo>
                  <a:cubicBezTo>
                    <a:pt x="65" y="5"/>
                    <a:pt x="62" y="6"/>
                    <a:pt x="60" y="7"/>
                  </a:cubicBezTo>
                  <a:cubicBezTo>
                    <a:pt x="60" y="3"/>
                    <a:pt x="60" y="0"/>
                    <a:pt x="6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7"/>
                    <a:pt x="20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6" y="32"/>
                    <a:pt x="48" y="29"/>
                    <a:pt x="50" y="27"/>
                  </a:cubicBezTo>
                  <a:cubicBezTo>
                    <a:pt x="53" y="27"/>
                    <a:pt x="56" y="28"/>
                    <a:pt x="61" y="28"/>
                  </a:cubicBezTo>
                  <a:cubicBezTo>
                    <a:pt x="75" y="28"/>
                    <a:pt x="77" y="19"/>
                    <a:pt x="77" y="15"/>
                  </a:cubicBezTo>
                  <a:cubicBezTo>
                    <a:pt x="77" y="9"/>
                    <a:pt x="73" y="5"/>
                    <a:pt x="68" y="5"/>
                  </a:cubicBezTo>
                  <a:close/>
                  <a:moveTo>
                    <a:pt x="68" y="21"/>
                  </a:moveTo>
                  <a:cubicBezTo>
                    <a:pt x="66" y="22"/>
                    <a:pt x="64" y="22"/>
                    <a:pt x="61" y="22"/>
                  </a:cubicBezTo>
                  <a:cubicBezTo>
                    <a:pt x="58" y="22"/>
                    <a:pt x="56" y="22"/>
                    <a:pt x="54" y="21"/>
                  </a:cubicBezTo>
                  <a:cubicBezTo>
                    <a:pt x="56" y="19"/>
                    <a:pt x="57" y="16"/>
                    <a:pt x="58" y="14"/>
                  </a:cubicBezTo>
                  <a:cubicBezTo>
                    <a:pt x="61" y="13"/>
                    <a:pt x="65" y="11"/>
                    <a:pt x="68" y="11"/>
                  </a:cubicBezTo>
                  <a:cubicBezTo>
                    <a:pt x="69" y="11"/>
                    <a:pt x="71" y="11"/>
                    <a:pt x="71" y="15"/>
                  </a:cubicBezTo>
                  <a:cubicBezTo>
                    <a:pt x="71" y="18"/>
                    <a:pt x="70" y="19"/>
                    <a:pt x="68" y="2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sp>
        <p:nvSpPr>
          <p:cNvPr id="131" name="TextBox 130"/>
          <p:cNvSpPr txBox="1"/>
          <p:nvPr/>
        </p:nvSpPr>
        <p:spPr>
          <a:xfrm>
            <a:off x="941387" y="5390899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Hot Drinks</a:t>
            </a:r>
          </a:p>
        </p:txBody>
      </p:sp>
      <p:sp>
        <p:nvSpPr>
          <p:cNvPr id="36" name="Freeform 29"/>
          <p:cNvSpPr>
            <a:spLocks noEditPoints="1"/>
          </p:cNvSpPr>
          <p:nvPr/>
        </p:nvSpPr>
        <p:spPr bwMode="auto">
          <a:xfrm>
            <a:off x="606507" y="3275925"/>
            <a:ext cx="242612" cy="224252"/>
          </a:xfrm>
          <a:custGeom>
            <a:avLst/>
            <a:gdLst>
              <a:gd name="T0" fmla="*/ 68 w 78"/>
              <a:gd name="T1" fmla="*/ 4 h 72"/>
              <a:gd name="T2" fmla="*/ 58 w 78"/>
              <a:gd name="T3" fmla="*/ 0 h 72"/>
              <a:gd name="T4" fmla="*/ 48 w 78"/>
              <a:gd name="T5" fmla="*/ 4 h 72"/>
              <a:gd name="T6" fmla="*/ 25 w 78"/>
              <a:gd name="T7" fmla="*/ 27 h 72"/>
              <a:gd name="T8" fmla="*/ 24 w 78"/>
              <a:gd name="T9" fmla="*/ 27 h 72"/>
              <a:gd name="T10" fmla="*/ 10 w 78"/>
              <a:gd name="T11" fmla="*/ 42 h 72"/>
              <a:gd name="T12" fmla="*/ 10 w 78"/>
              <a:gd name="T13" fmla="*/ 62 h 72"/>
              <a:gd name="T14" fmla="*/ 30 w 78"/>
              <a:gd name="T15" fmla="*/ 62 h 72"/>
              <a:gd name="T16" fmla="*/ 45 w 78"/>
              <a:gd name="T17" fmla="*/ 48 h 72"/>
              <a:gd name="T18" fmla="*/ 45 w 78"/>
              <a:gd name="T19" fmla="*/ 47 h 72"/>
              <a:gd name="T20" fmla="*/ 68 w 78"/>
              <a:gd name="T21" fmla="*/ 24 h 72"/>
              <a:gd name="T22" fmla="*/ 68 w 78"/>
              <a:gd name="T23" fmla="*/ 4 h 72"/>
              <a:gd name="T24" fmla="*/ 65 w 78"/>
              <a:gd name="T25" fmla="*/ 21 h 72"/>
              <a:gd name="T26" fmla="*/ 46 w 78"/>
              <a:gd name="T27" fmla="*/ 39 h 72"/>
              <a:gd name="T28" fmla="*/ 33 w 78"/>
              <a:gd name="T29" fmla="*/ 26 h 72"/>
              <a:gd name="T30" fmla="*/ 51 w 78"/>
              <a:gd name="T31" fmla="*/ 7 h 72"/>
              <a:gd name="T32" fmla="*/ 58 w 78"/>
              <a:gd name="T33" fmla="*/ 5 h 72"/>
              <a:gd name="T34" fmla="*/ 64 w 78"/>
              <a:gd name="T35" fmla="*/ 8 h 72"/>
              <a:gd name="T36" fmla="*/ 65 w 78"/>
              <a:gd name="T37" fmla="*/ 2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8" h="72">
                <a:moveTo>
                  <a:pt x="68" y="4"/>
                </a:moveTo>
                <a:cubicBezTo>
                  <a:pt x="64" y="1"/>
                  <a:pt x="61" y="0"/>
                  <a:pt x="58" y="0"/>
                </a:cubicBezTo>
                <a:cubicBezTo>
                  <a:pt x="52" y="0"/>
                  <a:pt x="48" y="4"/>
                  <a:pt x="48" y="4"/>
                </a:cubicBezTo>
                <a:cubicBezTo>
                  <a:pt x="25" y="27"/>
                  <a:pt x="25" y="27"/>
                  <a:pt x="25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0" y="52"/>
                  <a:pt x="10" y="62"/>
                </a:cubicBezTo>
                <a:cubicBezTo>
                  <a:pt x="20" y="72"/>
                  <a:pt x="30" y="62"/>
                  <a:pt x="30" y="62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7"/>
                  <a:pt x="45" y="47"/>
                  <a:pt x="45" y="47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78" y="14"/>
                  <a:pt x="68" y="4"/>
                </a:cubicBezTo>
                <a:close/>
                <a:moveTo>
                  <a:pt x="65" y="21"/>
                </a:moveTo>
                <a:cubicBezTo>
                  <a:pt x="46" y="39"/>
                  <a:pt x="46" y="39"/>
                  <a:pt x="46" y="39"/>
                </a:cubicBezTo>
                <a:cubicBezTo>
                  <a:pt x="46" y="31"/>
                  <a:pt x="41" y="26"/>
                  <a:pt x="33" y="26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7"/>
                  <a:pt x="54" y="5"/>
                  <a:pt x="58" y="5"/>
                </a:cubicBezTo>
                <a:cubicBezTo>
                  <a:pt x="60" y="5"/>
                  <a:pt x="62" y="6"/>
                  <a:pt x="64" y="8"/>
                </a:cubicBezTo>
                <a:cubicBezTo>
                  <a:pt x="70" y="14"/>
                  <a:pt x="66" y="19"/>
                  <a:pt x="65" y="21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95959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41387" y="3282879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Consumer Health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928005" y="5711460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Luxury Goods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3657600" y="128164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Nutrition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3657600" y="161801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Packaged Food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657600" y="1968382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Personal Accessories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657600" y="232778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Pet Care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3657600" y="266166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Soft Drinks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3657600" y="3386634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Tobacco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3670300" y="3769432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Toys and Games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670300" y="3007941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Tissue and Hygiene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565850" y="990600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b="1" dirty="0" smtClean="0">
                <a:solidFill>
                  <a:schemeClr val="accent1"/>
                </a:solidFill>
                <a:latin typeface="Arial"/>
              </a:rPr>
              <a:t>CONSUMER PRODUCTS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332163" y="412296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b="1" dirty="0" smtClean="0">
                <a:solidFill>
                  <a:schemeClr val="accent1"/>
                </a:solidFill>
                <a:latin typeface="Arial"/>
              </a:rPr>
              <a:t>SERVICES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3657600" y="4821481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Consumer Foodservice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670300" y="5176135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Institutional Channels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3670300" y="4436035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Consumer Finance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3675496" y="5595493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Retailing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3675496" y="6014336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Travel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5812037" y="1242453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b="1" dirty="0" smtClean="0">
                <a:solidFill>
                  <a:schemeClr val="accent1"/>
                </a:solidFill>
                <a:latin typeface="Arial"/>
              </a:rPr>
              <a:t>SUPPLY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6166215" y="1527964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Ingredients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6166215" y="188864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Packaging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5812203" y="2247099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b="1" dirty="0" smtClean="0">
                <a:solidFill>
                  <a:schemeClr val="accent1"/>
                </a:solidFill>
                <a:latin typeface="Arial"/>
              </a:rPr>
              <a:t>ECONOMIES</a:t>
            </a:r>
          </a:p>
        </p:txBody>
      </p:sp>
      <p:grpSp>
        <p:nvGrpSpPr>
          <p:cNvPr id="154" name="Consumer Finance"/>
          <p:cNvGrpSpPr/>
          <p:nvPr/>
        </p:nvGrpSpPr>
        <p:grpSpPr>
          <a:xfrm>
            <a:off x="3355118" y="4450867"/>
            <a:ext cx="185738" cy="185738"/>
            <a:chOff x="1125538" y="3732213"/>
            <a:chExt cx="185738" cy="185738"/>
          </a:xfrm>
          <a:solidFill>
            <a:schemeClr val="tx2"/>
          </a:solidFill>
        </p:grpSpPr>
        <p:sp>
          <p:nvSpPr>
            <p:cNvPr id="155" name="Freeform 17"/>
            <p:cNvSpPr>
              <a:spLocks/>
            </p:cNvSpPr>
            <p:nvPr/>
          </p:nvSpPr>
          <p:spPr bwMode="auto">
            <a:xfrm>
              <a:off x="1268413" y="3800476"/>
              <a:ext cx="42863" cy="111125"/>
            </a:xfrm>
            <a:custGeom>
              <a:avLst/>
              <a:gdLst>
                <a:gd name="T0" fmla="*/ 0 w 16"/>
                <a:gd name="T1" fmla="*/ 14 h 42"/>
                <a:gd name="T2" fmla="*/ 0 w 16"/>
                <a:gd name="T3" fmla="*/ 42 h 42"/>
                <a:gd name="T4" fmla="*/ 16 w 16"/>
                <a:gd name="T5" fmla="*/ 42 h 42"/>
                <a:gd name="T6" fmla="*/ 16 w 16"/>
                <a:gd name="T7" fmla="*/ 0 h 42"/>
                <a:gd name="T8" fmla="*/ 0 w 16"/>
                <a:gd name="T9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2">
                  <a:moveTo>
                    <a:pt x="0" y="14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1"/>
                    <a:pt x="0" y="5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156" name="Freeform 18"/>
            <p:cNvSpPr>
              <a:spLocks noEditPoints="1"/>
            </p:cNvSpPr>
            <p:nvPr/>
          </p:nvSpPr>
          <p:spPr bwMode="auto">
            <a:xfrm>
              <a:off x="1125538" y="3732213"/>
              <a:ext cx="185738" cy="185738"/>
            </a:xfrm>
            <a:custGeom>
              <a:avLst/>
              <a:gdLst>
                <a:gd name="T0" fmla="*/ 0 w 70"/>
                <a:gd name="T1" fmla="*/ 70 h 70"/>
                <a:gd name="T2" fmla="*/ 50 w 70"/>
                <a:gd name="T3" fmla="*/ 40 h 70"/>
                <a:gd name="T4" fmla="*/ 70 w 70"/>
                <a:gd name="T5" fmla="*/ 0 h 70"/>
                <a:gd name="T6" fmla="*/ 10 w 70"/>
                <a:gd name="T7" fmla="*/ 50 h 70"/>
                <a:gd name="T8" fmla="*/ 5 w 70"/>
                <a:gd name="T9" fmla="*/ 46 h 70"/>
                <a:gd name="T10" fmla="*/ 10 w 70"/>
                <a:gd name="T11" fmla="*/ 50 h 70"/>
                <a:gd name="T12" fmla="*/ 5 w 70"/>
                <a:gd name="T13" fmla="*/ 38 h 70"/>
                <a:gd name="T14" fmla="*/ 10 w 70"/>
                <a:gd name="T15" fmla="*/ 34 h 70"/>
                <a:gd name="T16" fmla="*/ 10 w 70"/>
                <a:gd name="T17" fmla="*/ 26 h 70"/>
                <a:gd name="T18" fmla="*/ 5 w 70"/>
                <a:gd name="T19" fmla="*/ 22 h 70"/>
                <a:gd name="T20" fmla="*/ 10 w 70"/>
                <a:gd name="T21" fmla="*/ 26 h 70"/>
                <a:gd name="T22" fmla="*/ 16 w 70"/>
                <a:gd name="T23" fmla="*/ 50 h 70"/>
                <a:gd name="T24" fmla="*/ 21 w 70"/>
                <a:gd name="T25" fmla="*/ 46 h 70"/>
                <a:gd name="T26" fmla="*/ 21 w 70"/>
                <a:gd name="T27" fmla="*/ 38 h 70"/>
                <a:gd name="T28" fmla="*/ 16 w 70"/>
                <a:gd name="T29" fmla="*/ 34 h 70"/>
                <a:gd name="T30" fmla="*/ 21 w 70"/>
                <a:gd name="T31" fmla="*/ 38 h 70"/>
                <a:gd name="T32" fmla="*/ 16 w 70"/>
                <a:gd name="T33" fmla="*/ 26 h 70"/>
                <a:gd name="T34" fmla="*/ 21 w 70"/>
                <a:gd name="T35" fmla="*/ 22 h 70"/>
                <a:gd name="T36" fmla="*/ 32 w 70"/>
                <a:gd name="T37" fmla="*/ 50 h 70"/>
                <a:gd name="T38" fmla="*/ 28 w 70"/>
                <a:gd name="T39" fmla="*/ 46 h 70"/>
                <a:gd name="T40" fmla="*/ 32 w 70"/>
                <a:gd name="T41" fmla="*/ 50 h 70"/>
                <a:gd name="T42" fmla="*/ 28 w 70"/>
                <a:gd name="T43" fmla="*/ 38 h 70"/>
                <a:gd name="T44" fmla="*/ 32 w 70"/>
                <a:gd name="T45" fmla="*/ 34 h 70"/>
                <a:gd name="T46" fmla="*/ 32 w 70"/>
                <a:gd name="T47" fmla="*/ 26 h 70"/>
                <a:gd name="T48" fmla="*/ 28 w 70"/>
                <a:gd name="T49" fmla="*/ 22 h 70"/>
                <a:gd name="T50" fmla="*/ 32 w 70"/>
                <a:gd name="T51" fmla="*/ 26 h 70"/>
                <a:gd name="T52" fmla="*/ 39 w 70"/>
                <a:gd name="T53" fmla="*/ 50 h 70"/>
                <a:gd name="T54" fmla="*/ 44 w 70"/>
                <a:gd name="T55" fmla="*/ 46 h 70"/>
                <a:gd name="T56" fmla="*/ 44 w 70"/>
                <a:gd name="T57" fmla="*/ 38 h 70"/>
                <a:gd name="T58" fmla="*/ 39 w 70"/>
                <a:gd name="T59" fmla="*/ 34 h 70"/>
                <a:gd name="T60" fmla="*/ 44 w 70"/>
                <a:gd name="T61" fmla="*/ 38 h 70"/>
                <a:gd name="T62" fmla="*/ 39 w 70"/>
                <a:gd name="T63" fmla="*/ 26 h 70"/>
                <a:gd name="T64" fmla="*/ 44 w 70"/>
                <a:gd name="T65" fmla="*/ 22 h 70"/>
                <a:gd name="T66" fmla="*/ 44 w 70"/>
                <a:gd name="T67" fmla="*/ 13 h 70"/>
                <a:gd name="T68" fmla="*/ 5 w 70"/>
                <a:gd name="T69" fmla="*/ 3 h 70"/>
                <a:gd name="T70" fmla="*/ 44 w 70"/>
                <a:gd name="T71" fmla="*/ 1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" h="70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27"/>
                    <a:pt x="65" y="23"/>
                    <a:pt x="70" y="22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0" y="0"/>
                  </a:lnTo>
                  <a:close/>
                  <a:moveTo>
                    <a:pt x="10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10" y="46"/>
                    <a:pt x="10" y="46"/>
                    <a:pt x="10" y="46"/>
                  </a:cubicBezTo>
                  <a:lnTo>
                    <a:pt x="10" y="50"/>
                  </a:lnTo>
                  <a:close/>
                  <a:moveTo>
                    <a:pt x="10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0" y="34"/>
                    <a:pt x="10" y="34"/>
                    <a:pt x="10" y="34"/>
                  </a:cubicBezTo>
                  <a:lnTo>
                    <a:pt x="10" y="38"/>
                  </a:lnTo>
                  <a:close/>
                  <a:moveTo>
                    <a:pt x="10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0" y="22"/>
                    <a:pt x="10" y="22"/>
                    <a:pt x="10" y="22"/>
                  </a:cubicBezTo>
                  <a:lnTo>
                    <a:pt x="10" y="26"/>
                  </a:lnTo>
                  <a:close/>
                  <a:moveTo>
                    <a:pt x="21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21" y="46"/>
                    <a:pt x="21" y="46"/>
                    <a:pt x="21" y="46"/>
                  </a:cubicBezTo>
                  <a:lnTo>
                    <a:pt x="21" y="50"/>
                  </a:lnTo>
                  <a:close/>
                  <a:moveTo>
                    <a:pt x="21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1" y="34"/>
                    <a:pt x="21" y="34"/>
                    <a:pt x="21" y="34"/>
                  </a:cubicBezTo>
                  <a:lnTo>
                    <a:pt x="21" y="38"/>
                  </a:lnTo>
                  <a:close/>
                  <a:moveTo>
                    <a:pt x="21" y="26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1" y="22"/>
                    <a:pt x="21" y="22"/>
                    <a:pt x="21" y="22"/>
                  </a:cubicBezTo>
                  <a:lnTo>
                    <a:pt x="21" y="26"/>
                  </a:lnTo>
                  <a:close/>
                  <a:moveTo>
                    <a:pt x="32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2" y="46"/>
                    <a:pt x="32" y="46"/>
                    <a:pt x="32" y="46"/>
                  </a:cubicBezTo>
                  <a:lnTo>
                    <a:pt x="32" y="50"/>
                  </a:lnTo>
                  <a:close/>
                  <a:moveTo>
                    <a:pt x="32" y="38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2" y="34"/>
                    <a:pt x="32" y="34"/>
                    <a:pt x="32" y="34"/>
                  </a:cubicBezTo>
                  <a:lnTo>
                    <a:pt x="32" y="38"/>
                  </a:lnTo>
                  <a:close/>
                  <a:moveTo>
                    <a:pt x="32" y="26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2"/>
                    <a:pt x="32" y="22"/>
                    <a:pt x="32" y="22"/>
                  </a:cubicBezTo>
                  <a:lnTo>
                    <a:pt x="32" y="26"/>
                  </a:lnTo>
                  <a:close/>
                  <a:moveTo>
                    <a:pt x="44" y="50"/>
                  </a:moveTo>
                  <a:cubicBezTo>
                    <a:pt x="39" y="50"/>
                    <a:pt x="39" y="50"/>
                    <a:pt x="39" y="50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50"/>
                  </a:lnTo>
                  <a:close/>
                  <a:moveTo>
                    <a:pt x="44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4" y="34"/>
                    <a:pt x="44" y="34"/>
                    <a:pt x="44" y="34"/>
                  </a:cubicBezTo>
                  <a:lnTo>
                    <a:pt x="44" y="38"/>
                  </a:lnTo>
                  <a:close/>
                  <a:moveTo>
                    <a:pt x="44" y="26"/>
                  </a:moveTo>
                  <a:cubicBezTo>
                    <a:pt x="39" y="26"/>
                    <a:pt x="39" y="26"/>
                    <a:pt x="39" y="26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4" y="22"/>
                    <a:pt x="44" y="22"/>
                    <a:pt x="44" y="22"/>
                  </a:cubicBezTo>
                  <a:lnTo>
                    <a:pt x="44" y="26"/>
                  </a:lnTo>
                  <a:close/>
                  <a:moveTo>
                    <a:pt x="44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4" y="3"/>
                    <a:pt x="44" y="3"/>
                    <a:pt x="44" y="3"/>
                  </a:cubicBezTo>
                  <a:lnTo>
                    <a:pt x="4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6166215" y="255280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Business Dynamics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166215" y="2932941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Cities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6166215" y="3293022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Economy, Finance and Trade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6166215" y="3663509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Industrial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5821728" y="441924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b="1" dirty="0" smtClean="0">
                <a:solidFill>
                  <a:schemeClr val="accent1"/>
                </a:solidFill>
                <a:latin typeface="Arial"/>
              </a:rPr>
              <a:t>CONSUMERS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156690" y="5817980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Lifestyles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6156690" y="5395853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Income and Expenditure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6156690" y="5045561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Households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6156690" y="6193416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Population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905" y="5987664"/>
            <a:ext cx="251482" cy="2514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284" y="4290354"/>
            <a:ext cx="253550" cy="253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6015" y="1950425"/>
            <a:ext cx="253550" cy="253550"/>
          </a:xfrm>
          <a:prstGeom prst="rect">
            <a:avLst/>
          </a:prstGeom>
        </p:spPr>
      </p:pic>
      <p:sp>
        <p:nvSpPr>
          <p:cNvPr id="168" name="TextBox 167"/>
          <p:cNvSpPr txBox="1"/>
          <p:nvPr/>
        </p:nvSpPr>
        <p:spPr>
          <a:xfrm>
            <a:off x="927098" y="6019316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Ethical Labels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203" y="2514411"/>
            <a:ext cx="251482" cy="25148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527" y="5004422"/>
            <a:ext cx="251482" cy="2514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166" y="6171217"/>
            <a:ext cx="251482" cy="251482"/>
          </a:xfrm>
          <a:prstGeom prst="rect">
            <a:avLst/>
          </a:prstGeom>
        </p:spPr>
      </p:pic>
      <p:sp>
        <p:nvSpPr>
          <p:cNvPr id="133" name="TextBox 132"/>
          <p:cNvSpPr txBox="1"/>
          <p:nvPr/>
        </p:nvSpPr>
        <p:spPr>
          <a:xfrm>
            <a:off x="6156690" y="4687167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Digital Consumer</a:t>
            </a:r>
          </a:p>
        </p:txBody>
      </p:sp>
      <p:pic>
        <p:nvPicPr>
          <p:cNvPr id="162" name="Picture 16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166" y="4668000"/>
            <a:ext cx="251482" cy="25148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85216" y="918850"/>
            <a:ext cx="79735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C:\Users\greta.abaraviciute.VILNIUS\Desktop\natural resources_20px_black-16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745" y="4013925"/>
            <a:ext cx="25400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" name="TextBox 124"/>
          <p:cNvSpPr txBox="1"/>
          <p:nvPr/>
        </p:nvSpPr>
        <p:spPr>
          <a:xfrm>
            <a:off x="6156690" y="4046370"/>
            <a:ext cx="1906588" cy="210343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300" dirty="0" smtClean="0">
                <a:solidFill>
                  <a:srgbClr val="595959"/>
                </a:solidFill>
                <a:latin typeface="Arial"/>
              </a:rPr>
              <a:t>Natural Resources</a:t>
            </a:r>
          </a:p>
        </p:txBody>
      </p:sp>
    </p:spTree>
    <p:extLst>
      <p:ext uri="{BB962C8B-B14F-4D97-AF65-F5344CB8AC3E}">
        <p14:creationId xmlns:p14="http://schemas.microsoft.com/office/powerpoint/2010/main" val="26423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Flexible </a:t>
            </a:r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ABOUT EUROMONITOR INTERNATIONAL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4"/>
          </p:nvPr>
        </p:nvSpPr>
        <p:spPr>
          <a:xfrm>
            <a:off x="827584" y="1628800"/>
            <a:ext cx="7416824" cy="749808"/>
          </a:xfrm>
        </p:spPr>
        <p:txBody>
          <a:bodyPr>
            <a:noAutofit/>
          </a:bodyPr>
          <a:lstStyle/>
          <a:p>
            <a:pPr algn="ctr"/>
            <a:r>
              <a:rPr lang="en-US" sz="1600" dirty="0"/>
              <a:t>Euromonitor International research is delivered in multiple formats to suit every budget and </a:t>
            </a:r>
            <a:r>
              <a:rPr lang="en-US" sz="1600" dirty="0" smtClean="0"/>
              <a:t>deadline. Choose </a:t>
            </a:r>
            <a:r>
              <a:rPr lang="en-US" sz="1600" dirty="0"/>
              <a:t>a solution that supports the coverage and depth of detail you require: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38" y="2606675"/>
            <a:ext cx="8526123" cy="3794125"/>
          </a:xfrm>
        </p:spPr>
      </p:pic>
    </p:spTree>
    <p:extLst>
      <p:ext uri="{BB962C8B-B14F-4D97-AF65-F5344CB8AC3E}">
        <p14:creationId xmlns:p14="http://schemas.microsoft.com/office/powerpoint/2010/main" val="140306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1"/>
          </p:nvPr>
        </p:nvSpPr>
        <p:spPr/>
        <p:txBody>
          <a:bodyPr/>
          <a:lstStyle/>
          <a:p>
            <a:r>
              <a:rPr lang="en-GB" dirty="0" smtClean="0"/>
              <a:t>Solutions for Academics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/>
              <a:t>HOW EUROMONITOR CONSULTING HELPS THE ACADEMICS SECTOR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1100" dirty="0" err="1" smtClean="0"/>
              <a:t>Euromonitor</a:t>
            </a:r>
            <a:r>
              <a:rPr lang="en-GB" sz="1100" dirty="0" smtClean="0"/>
              <a:t> Consulting</a:t>
            </a:r>
            <a:endParaRPr lang="en-GB" sz="1100" dirty="0"/>
          </a:p>
        </p:txBody>
      </p:sp>
      <p:graphicFrame>
        <p:nvGraphicFramePr>
          <p:cNvPr id="6" name="Picture Placeholder 5"/>
          <p:cNvGraphicFramePr>
            <a:graphicFrameLocks noGrp="1"/>
          </p:cNvGraphicFramePr>
          <p:nvPr>
            <p:ph type="pic" sz="quarter" idx="13"/>
            <p:extLst>
              <p:ext uri="{D42A27DB-BD31-4B8C-83A1-F6EECF244321}">
                <p14:modId xmlns:p14="http://schemas.microsoft.com/office/powerpoint/2010/main" val="3404204904"/>
              </p:ext>
            </p:extLst>
          </p:nvPr>
        </p:nvGraphicFramePr>
        <p:xfrm>
          <a:off x="914770" y="1518724"/>
          <a:ext cx="741682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ubtitle 1"/>
          <p:cNvSpPr txBox="1">
            <a:spLocks/>
          </p:cNvSpPr>
          <p:nvPr/>
        </p:nvSpPr>
        <p:spPr>
          <a:xfrm>
            <a:off x="583826" y="909175"/>
            <a:ext cx="8164638" cy="393192"/>
          </a:xfrm>
          <a:prstGeom prst="rect">
            <a:avLst/>
          </a:prstGeom>
        </p:spPr>
        <p:txBody>
          <a:bodyPr vert="horz" lIns="0" tIns="0" rIns="0" bIns="0" spcCol="274320" rtlCol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  <a:defRPr sz="2100" kern="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27432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008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A wide range of institutions. Similar challenges and business questions…</a:t>
            </a:r>
            <a:endParaRPr lang="es-CL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Content Placeholder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51" y="1332777"/>
            <a:ext cx="1792288" cy="88718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</p:pic>
      <p:pic>
        <p:nvPicPr>
          <p:cNvPr id="9" name="Content Placeholder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271" y="1105771"/>
            <a:ext cx="1829022" cy="1262897"/>
          </a:xfrm>
          <a:prstGeom prst="rect">
            <a:avLst/>
          </a:prstGeom>
        </p:spPr>
      </p:pic>
      <p:pic>
        <p:nvPicPr>
          <p:cNvPr id="10" name="Content Placeholder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271" y="5288192"/>
            <a:ext cx="1691661" cy="1135293"/>
          </a:xfrm>
          <a:prstGeom prst="rect">
            <a:avLst/>
          </a:prstGeom>
        </p:spPr>
      </p:pic>
      <p:pic>
        <p:nvPicPr>
          <p:cNvPr id="11" name="Content Placeholder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51" y="5288192"/>
            <a:ext cx="1792287" cy="90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9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3" name="m_5557224940619625152Picture 1" descr="image0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" t="5213" r="25592" b="4743"/>
          <a:stretch/>
        </p:blipFill>
        <p:spPr bwMode="auto">
          <a:xfrm>
            <a:off x="541465" y="557784"/>
            <a:ext cx="8602535" cy="575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Euromonitor International Passport database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99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4"/>
          </p:nvPr>
        </p:nvSpPr>
        <p:spPr/>
        <p:txBody>
          <a:bodyPr/>
          <a:lstStyle/>
          <a:p>
            <a:r>
              <a:rPr lang="en-GB" sz="1800" dirty="0" smtClean="0"/>
              <a:t>Tracing geographical data to know student potential and estimate focused programs</a:t>
            </a:r>
            <a:endParaRPr lang="en-GB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4" descr="image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58" y="1133342"/>
            <a:ext cx="7952126" cy="5281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Euromonitor International Passport database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dirty="0" smtClean="0"/>
              <a:t>Deep range of demographical data predicting market potential</a:t>
            </a:r>
            <a:endParaRPr lang="en-GB" sz="16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/>
          <a:srcRect l="730" t="18453" r="63569" b="38735"/>
          <a:stretch/>
        </p:blipFill>
        <p:spPr>
          <a:xfrm>
            <a:off x="585216" y="1159099"/>
            <a:ext cx="3799267" cy="2562896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/>
        </p:nvPicPr>
        <p:blipFill rotWithShape="1">
          <a:blip r:embed="rId2"/>
          <a:srcRect l="53554" t="18453" r="-78" b="38735"/>
          <a:stretch/>
        </p:blipFill>
        <p:spPr>
          <a:xfrm>
            <a:off x="4384483" y="1159099"/>
            <a:ext cx="4108361" cy="2562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046" t="58016" r="40935" b="18976"/>
          <a:stretch/>
        </p:blipFill>
        <p:spPr>
          <a:xfrm>
            <a:off x="585216" y="4094920"/>
            <a:ext cx="7977396" cy="1842053"/>
          </a:xfrm>
          <a:prstGeom prst="rect">
            <a:avLst/>
          </a:prstGeom>
        </p:spPr>
      </p:pic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5772" y="402413"/>
            <a:ext cx="7972456" cy="152412"/>
          </a:xfrm>
        </p:spPr>
        <p:txBody>
          <a:bodyPr/>
          <a:lstStyle/>
          <a:p>
            <a:r>
              <a:rPr lang="en-GB" dirty="0"/>
              <a:t>Euromonitor International Passport database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24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16" y="663256"/>
            <a:ext cx="7973568" cy="787413"/>
          </a:xfrm>
        </p:spPr>
        <p:txBody>
          <a:bodyPr/>
          <a:lstStyle/>
          <a:p>
            <a:r>
              <a:rPr lang="en-GB" sz="1600" dirty="0"/>
              <a:t>Future Demographic Model allow to examine the demographic structure of countries around the world and search for </a:t>
            </a:r>
            <a:r>
              <a:rPr lang="en-GB" sz="1600" dirty="0" smtClean="0"/>
              <a:t>similarities within total population, male and female.</a:t>
            </a:r>
            <a:endParaRPr lang="en-GB" sz="1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53" t="16154" r="36430" b="15749"/>
          <a:stretch/>
        </p:blipFill>
        <p:spPr>
          <a:xfrm>
            <a:off x="708338" y="1768217"/>
            <a:ext cx="7434450" cy="4711138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Passport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 TO Industry Forecast Model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Euromonitor Analytics (ex CAMI)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96686" y="1052736"/>
            <a:ext cx="775860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kern="0" dirty="0" smtClean="0">
                <a:latin typeface="Georgia" pitchFamily="18" charset="0"/>
              </a:rPr>
              <a:t>Euromonitor </a:t>
            </a:r>
            <a:r>
              <a:rPr lang="en-US" sz="1300" kern="0" dirty="0">
                <a:latin typeface="Georgia" pitchFamily="18" charset="0"/>
              </a:rPr>
              <a:t>Analytics is a modelling-driven business intelligence resource that combines Euromonitor‘s extensive industry knowledge with innovative methods in statistics, economics, data science and data </a:t>
            </a:r>
            <a:r>
              <a:rPr lang="en-US" sz="1300" kern="0" dirty="0" err="1">
                <a:latin typeface="Georgia" pitchFamily="18" charset="0"/>
              </a:rPr>
              <a:t>visualisation</a:t>
            </a:r>
            <a:r>
              <a:rPr lang="en-US" sz="1300" kern="0" dirty="0">
                <a:latin typeface="Georgia" pitchFamily="18" charset="0"/>
              </a:rPr>
              <a:t>.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02215" y="4945621"/>
            <a:ext cx="1698512" cy="1461617"/>
            <a:chOff x="9163932" y="8755753"/>
            <a:chExt cx="1698512" cy="1461617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63932" y="9019167"/>
              <a:ext cx="1698512" cy="11982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0" name="TextBox 11"/>
            <p:cNvSpPr txBox="1">
              <a:spLocks noChangeArrowheads="1"/>
            </p:cNvSpPr>
            <p:nvPr/>
          </p:nvSpPr>
          <p:spPr bwMode="auto">
            <a:xfrm>
              <a:off x="9409546" y="8755753"/>
              <a:ext cx="1094621" cy="221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ts val="144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System Dynamics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194486" y="2359598"/>
            <a:ext cx="1502955" cy="1148747"/>
            <a:chOff x="9591652" y="6029134"/>
            <a:chExt cx="1502955" cy="1148747"/>
          </a:xfrm>
        </p:grpSpPr>
        <p:sp>
          <p:nvSpPr>
            <p:cNvPr id="12" name="TextBox 7"/>
            <p:cNvSpPr txBox="1">
              <a:spLocks noChangeArrowheads="1"/>
            </p:cNvSpPr>
            <p:nvPr/>
          </p:nvSpPr>
          <p:spPr bwMode="auto">
            <a:xfrm>
              <a:off x="9591652" y="6029134"/>
              <a:ext cx="1502955" cy="217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ts val="1440"/>
                </a:lnSpc>
              </a:pPr>
              <a:r>
                <a:rPr lang="en-GB" sz="1050" b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Forecasting</a:t>
              </a:r>
              <a:endParaRPr lang="en-GB" sz="1050" b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605450" y="6216999"/>
              <a:ext cx="1163849" cy="960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632409" y="4314582"/>
            <a:ext cx="1175339" cy="801583"/>
            <a:chOff x="8077200" y="7974672"/>
            <a:chExt cx="1175339" cy="801583"/>
          </a:xfrm>
        </p:grpSpPr>
        <p:sp>
          <p:nvSpPr>
            <p:cNvPr id="15" name="TextBox 10"/>
            <p:cNvSpPr txBox="1">
              <a:spLocks noChangeArrowheads="1"/>
            </p:cNvSpPr>
            <p:nvPr/>
          </p:nvSpPr>
          <p:spPr bwMode="auto">
            <a:xfrm>
              <a:off x="8077200" y="7974672"/>
              <a:ext cx="1175339" cy="328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ts val="11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Scenario Planning and Futurology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pic>
          <p:nvPicPr>
            <p:cNvPr id="16" name="Picture 2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0981" y="8303167"/>
              <a:ext cx="697182" cy="4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556209" y="2997805"/>
            <a:ext cx="2117337" cy="1222810"/>
            <a:chOff x="8001000" y="6710240"/>
            <a:chExt cx="2117337" cy="1222810"/>
          </a:xfrm>
        </p:grpSpPr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8075613" y="6710240"/>
              <a:ext cx="2042724" cy="299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ts val="11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Econometrics and </a:t>
              </a:r>
            </a:p>
            <a:p>
              <a:pPr>
                <a:lnSpc>
                  <a:spcPts val="11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Statistics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001000" y="6994411"/>
              <a:ext cx="1327071" cy="93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4559175" y="3491747"/>
            <a:ext cx="1938515" cy="862418"/>
            <a:chOff x="11546222" y="7340225"/>
            <a:chExt cx="2096876" cy="932871"/>
          </a:xfrm>
        </p:grpSpPr>
        <p:sp>
          <p:nvSpPr>
            <p:cNvPr id="21" name="TextBox 15"/>
            <p:cNvSpPr txBox="1">
              <a:spLocks noChangeArrowheads="1"/>
            </p:cNvSpPr>
            <p:nvPr/>
          </p:nvSpPr>
          <p:spPr bwMode="auto">
            <a:xfrm>
              <a:off x="11546222" y="7340225"/>
              <a:ext cx="2096876" cy="250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Global Trends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pic>
          <p:nvPicPr>
            <p:cNvPr id="22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1597403" y="7556404"/>
              <a:ext cx="1433383" cy="716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2085578" y="3669377"/>
            <a:ext cx="1257628" cy="1141988"/>
            <a:chOff x="9511319" y="7385356"/>
            <a:chExt cx="1257628" cy="1141988"/>
          </a:xfrm>
        </p:grpSpPr>
        <p:sp>
          <p:nvSpPr>
            <p:cNvPr id="24" name="TextBox 9"/>
            <p:cNvSpPr txBox="1">
              <a:spLocks noChangeArrowheads="1"/>
            </p:cNvSpPr>
            <p:nvPr/>
          </p:nvSpPr>
          <p:spPr bwMode="auto">
            <a:xfrm>
              <a:off x="9564276" y="7385356"/>
              <a:ext cx="1112628" cy="346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ts val="11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Data Mining and </a:t>
              </a:r>
            </a:p>
            <a:p>
              <a:pPr>
                <a:lnSpc>
                  <a:spcPts val="11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Visualisation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pic>
          <p:nvPicPr>
            <p:cNvPr id="25" name="Picture 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511319" y="7732257"/>
              <a:ext cx="1257628" cy="795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630822" y="5192365"/>
            <a:ext cx="1832603" cy="1183585"/>
            <a:chOff x="8075613" y="9137319"/>
            <a:chExt cx="1921443" cy="1240962"/>
          </a:xfrm>
        </p:grpSpPr>
        <p:sp>
          <p:nvSpPr>
            <p:cNvPr id="27" name="TextBox 12"/>
            <p:cNvSpPr txBox="1">
              <a:spLocks noChangeArrowheads="1"/>
            </p:cNvSpPr>
            <p:nvPr/>
          </p:nvSpPr>
          <p:spPr bwMode="auto">
            <a:xfrm>
              <a:off x="8075613" y="9137319"/>
              <a:ext cx="1921443" cy="631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90488" indent="-109538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eaLnBrk="1" hangingPunct="1">
                <a:lnSpc>
                  <a:spcPts val="1440"/>
                </a:lnSpc>
                <a:buClr>
                  <a:srgbClr val="77787B"/>
                </a:buClr>
                <a:buSzPct val="100000"/>
              </a:pPr>
              <a:r>
                <a:rPr lang="en-GB" sz="105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  <a:cs typeface="Arial" pitchFamily="34" charset="0"/>
                </a:rPr>
                <a:t>Machine  Learning</a:t>
              </a:r>
              <a:endParaRPr lang="en-GB" sz="105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pic>
          <p:nvPicPr>
            <p:cNvPr id="28" name="Picture 15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94" t="25776" r="10263" b="20990"/>
            <a:stretch/>
          </p:blipFill>
          <p:spPr bwMode="auto">
            <a:xfrm>
              <a:off x="8077200" y="9292059"/>
              <a:ext cx="1072122" cy="108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Group 28"/>
          <p:cNvGrpSpPr/>
          <p:nvPr/>
        </p:nvGrpSpPr>
        <p:grpSpPr>
          <a:xfrm>
            <a:off x="6194783" y="3489626"/>
            <a:ext cx="1392006" cy="940739"/>
            <a:chOff x="13181829" y="7352400"/>
            <a:chExt cx="1505721" cy="1017589"/>
          </a:xfrm>
        </p:grpSpPr>
        <p:sp>
          <p:nvSpPr>
            <p:cNvPr id="30" name="TextBox 17"/>
            <p:cNvSpPr txBox="1">
              <a:spLocks noChangeArrowheads="1"/>
            </p:cNvSpPr>
            <p:nvPr/>
          </p:nvSpPr>
          <p:spPr bwMode="auto">
            <a:xfrm>
              <a:off x="13244381" y="7352400"/>
              <a:ext cx="1419691" cy="238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Wealth Distribution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1829" y="7616326"/>
              <a:ext cx="1505721" cy="753663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206726" y="2372965"/>
            <a:ext cx="2543679" cy="490625"/>
            <a:chOff x="7654421" y="6048094"/>
            <a:chExt cx="2543679" cy="490625"/>
          </a:xfrm>
        </p:grpSpPr>
        <p:sp>
          <p:nvSpPr>
            <p:cNvPr id="33" name="TextBox 6"/>
            <p:cNvSpPr txBox="1">
              <a:spLocks noChangeArrowheads="1"/>
            </p:cNvSpPr>
            <p:nvPr/>
          </p:nvSpPr>
          <p:spPr bwMode="auto">
            <a:xfrm>
              <a:off x="8075613" y="6048094"/>
              <a:ext cx="2122487" cy="271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ts val="12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Economic Modelling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7654421" y="6195420"/>
                  <a:ext cx="1917181" cy="3432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700" i="1" smtClean="0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700" i="1" smtClean="0">
                                    <a:solidFill>
                                      <a:schemeClr val="tx2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700" i="1">
                                    <a:solidFill>
                                      <a:schemeClr val="tx2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/>
                                  </a:rPr>
                                  <m:t>𝑌</m:t>
                                </m:r>
                              </m:e>
                            </m:acc>
                          </m:e>
                          <m:sub>
                            <m:r>
                              <a:rPr lang="en-GB" sz="700" b="0" i="1" smtClean="0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GB" sz="700" b="0" i="1" smtClean="0">
                            <a:solidFill>
                              <a:schemeClr val="tx2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sz="700" i="1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700" i="1">
                                    <a:solidFill>
                                      <a:schemeClr val="tx2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700" i="1">
                                    <a:solidFill>
                                      <a:schemeClr val="tx2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/>
                                  </a:rPr>
                                  <m:t>𝑌</m:t>
                                </m:r>
                              </m:e>
                            </m:acc>
                          </m:e>
                          <m:sub>
                            <m:r>
                              <a:rPr lang="en-GB" sz="700" i="1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  <m:r>
                              <a:rPr lang="en-GB" sz="700" b="0" i="1" smtClean="0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en-GB" sz="700" b="0" i="1" smtClean="0">
                            <a:solidFill>
                              <a:schemeClr val="tx2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GB" sz="700" b="0" i="1" smtClean="0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700" b="0" i="1" smtClean="0">
                                    <a:solidFill>
                                      <a:schemeClr val="tx2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Sup>
                                  <m:sSubSupPr>
                                    <m:ctrlPr>
                                      <a:rPr lang="en-GB" sz="700" i="1">
                                        <a:solidFill>
                                          <a:schemeClr val="tx2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700" i="1">
                                        <a:solidFill>
                                          <a:schemeClr val="tx2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/>
                                  <m:sup>
                                    <m:acc>
                                      <m:accPr>
                                        <m:chr m:val="̂"/>
                                        <m:ctrlPr>
                                          <a:rPr lang="en-GB" sz="700" i="1">
                                            <a:solidFill>
                                              <a:schemeClr val="tx2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GB" sz="700" i="1">
                                            <a:solidFill>
                                              <a:schemeClr val="tx2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/>
                                          </a:rPr>
                                          <m:t>𝑌</m:t>
                                        </m:r>
                                      </m:e>
                                    </m:acc>
                                  </m:sup>
                                </m:sSubSup>
                              </m:e>
                              <m:sub>
                                <m:r>
                                  <a:rPr lang="en-GB" sz="700" b="0" i="1" smtClean="0">
                                    <a:solidFill>
                                      <a:schemeClr val="tx2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700" b="0" i="1" smtClean="0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en-GB" sz="700" b="0" i="0" smtClean="0">
                            <a:solidFill>
                              <a:schemeClr val="tx2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GB" sz="700" b="0" i="1" smtClean="0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Sup>
                              <m:sSubSupPr>
                                <m:ctrlPr>
                                  <a:rPr lang="en-GB" sz="700" i="1">
                                    <a:solidFill>
                                      <a:schemeClr val="tx2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700" i="1">
                                    <a:solidFill>
                                      <a:schemeClr val="tx2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𝜀</m:t>
                                </m:r>
                              </m:e>
                              <m:sub/>
                              <m:sup>
                                <m:acc>
                                  <m:accPr>
                                    <m:chr m:val="̂"/>
                                    <m:ctrlPr>
                                      <a:rPr lang="en-GB" sz="700" i="1">
                                        <a:solidFill>
                                          <a:schemeClr val="tx2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700" i="1">
                                        <a:solidFill>
                                          <a:schemeClr val="tx2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𝑌</m:t>
                                    </m:r>
                                  </m:e>
                                </m:acc>
                              </m:sup>
                            </m:sSubSup>
                          </m:e>
                          <m:sub>
                            <m:r>
                              <a:rPr lang="en-GB" sz="700" b="0" i="1" smtClean="0">
                                <a:solidFill>
                                  <a:schemeClr val="tx2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oMath>
                    </m:oMathPara>
                  </a14:m>
                  <a:endParaRPr lang="en-GB" sz="70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54421" y="6195420"/>
                  <a:ext cx="1917181" cy="327141"/>
                </a:xfrm>
                <a:prstGeom prst="rect">
                  <a:avLst/>
                </a:prstGeom>
                <a:blipFill rotWithShape="1">
                  <a:blip r:embed="rId13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t-L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" name="TextBox 34"/>
          <p:cNvSpPr txBox="1"/>
          <p:nvPr/>
        </p:nvSpPr>
        <p:spPr>
          <a:xfrm>
            <a:off x="491647" y="1916832"/>
            <a:ext cx="2186373" cy="349750"/>
          </a:xfrm>
          <a:prstGeom prst="rect">
            <a:avLst/>
          </a:prstGeom>
          <a:noFill/>
          <a:ln>
            <a:noFill/>
          </a:ln>
        </p:spPr>
        <p:txBody>
          <a:bodyPr wrap="square" tIns="0" rtlCol="0">
            <a:noAutofit/>
          </a:bodyPr>
          <a:lstStyle/>
          <a:p>
            <a:r>
              <a:rPr lang="en-GB" sz="1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TEAM COMPETENCIES</a:t>
            </a:r>
            <a:endParaRPr lang="en-GB" sz="1400" dirty="0">
              <a:solidFill>
                <a:schemeClr val="tx2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24436" y="1916832"/>
            <a:ext cx="2186373" cy="349750"/>
          </a:xfrm>
          <a:prstGeom prst="rect">
            <a:avLst/>
          </a:prstGeom>
          <a:noFill/>
          <a:ln>
            <a:noFill/>
          </a:ln>
        </p:spPr>
        <p:txBody>
          <a:bodyPr wrap="square" tIns="0" rtlCol="0">
            <a:noAutofit/>
          </a:bodyPr>
          <a:lstStyle/>
          <a:p>
            <a:r>
              <a:rPr lang="en-GB" sz="1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RESEARCH TOPICS</a:t>
            </a:r>
            <a:endParaRPr lang="en-GB" sz="1400" dirty="0">
              <a:solidFill>
                <a:schemeClr val="tx2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570306" y="2328514"/>
            <a:ext cx="1842941" cy="957268"/>
            <a:chOff x="11557351" y="6038216"/>
            <a:chExt cx="1993494" cy="1035469"/>
          </a:xfrm>
        </p:grpSpPr>
        <p:pic>
          <p:nvPicPr>
            <p:cNvPr id="38" name="Picture 14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773"/>
            <a:stretch/>
          </p:blipFill>
          <p:spPr bwMode="auto">
            <a:xfrm>
              <a:off x="11579715" y="6333575"/>
              <a:ext cx="1468761" cy="74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Box 13"/>
            <p:cNvSpPr txBox="1">
              <a:spLocks noChangeArrowheads="1"/>
            </p:cNvSpPr>
            <p:nvPr/>
          </p:nvSpPr>
          <p:spPr bwMode="auto">
            <a:xfrm>
              <a:off x="11557351" y="6038216"/>
              <a:ext cx="1993494" cy="194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Consumer Demand Drivers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635896" y="3717032"/>
            <a:ext cx="664237" cy="469228"/>
            <a:chOff x="10875016" y="7833939"/>
            <a:chExt cx="664237" cy="469228"/>
          </a:xfrm>
        </p:grpSpPr>
        <p:sp>
          <p:nvSpPr>
            <p:cNvPr id="41" name="Right Arrow 40"/>
            <p:cNvSpPr/>
            <p:nvPr/>
          </p:nvSpPr>
          <p:spPr>
            <a:xfrm>
              <a:off x="10923247" y="7833939"/>
              <a:ext cx="616006" cy="469228"/>
            </a:xfrm>
            <a:prstGeom prst="rightArrow">
              <a:avLst>
                <a:gd name="adj1" fmla="val 52528"/>
                <a:gd name="adj2" fmla="val 51884"/>
              </a:avLst>
            </a:prstGeom>
            <a:solidFill>
              <a:srgbClr val="00AED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>
                <a:solidFill>
                  <a:schemeClr val="tx2">
                    <a:lumMod val="65000"/>
                    <a:lumOff val="35000"/>
                  </a:schemeClr>
                </a:solidFill>
                <a:effectLst>
                  <a:glow rad="76200">
                    <a:schemeClr val="tx1">
                      <a:lumMod val="50000"/>
                      <a:lumOff val="50000"/>
                      <a:alpha val="8000"/>
                    </a:schemeClr>
                  </a:glow>
                </a:effectLst>
                <a:latin typeface="+mj-lt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0875016" y="7957656"/>
              <a:ext cx="1847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900" dirty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glow rad="76200">
                    <a:schemeClr val="tx1">
                      <a:lumMod val="50000"/>
                      <a:lumOff val="50000"/>
                      <a:alpha val="8000"/>
                    </a:schemeClr>
                  </a:glow>
                </a:effectLst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88115" y="4544665"/>
            <a:ext cx="1621275" cy="1281179"/>
            <a:chOff x="13017106" y="8521852"/>
            <a:chExt cx="1621275" cy="1281179"/>
          </a:xfrm>
        </p:grpSpPr>
        <p:sp>
          <p:nvSpPr>
            <p:cNvPr id="44" name="TextBox 18"/>
            <p:cNvSpPr txBox="1">
              <a:spLocks noChangeArrowheads="1"/>
            </p:cNvSpPr>
            <p:nvPr/>
          </p:nvSpPr>
          <p:spPr bwMode="auto">
            <a:xfrm>
              <a:off x="13180205" y="8521852"/>
              <a:ext cx="1221142" cy="218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Urban Economics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13017106" y="8806958"/>
              <a:ext cx="1621275" cy="996073"/>
              <a:chOff x="33970119" y="25163579"/>
              <a:chExt cx="6304847" cy="3873548"/>
            </a:xfrm>
          </p:grpSpPr>
          <p:pic>
            <p:nvPicPr>
              <p:cNvPr id="46" name="Picture 11"/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6551" b="42396"/>
              <a:stretch/>
            </p:blipFill>
            <p:spPr bwMode="auto">
              <a:xfrm>
                <a:off x="33970119" y="25163579"/>
                <a:ext cx="6304847" cy="3873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ectangle 46"/>
              <p:cNvSpPr/>
              <p:nvPr/>
            </p:nvSpPr>
            <p:spPr>
              <a:xfrm>
                <a:off x="34036396" y="25268237"/>
                <a:ext cx="238523" cy="381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551809" y="4553104"/>
            <a:ext cx="1681079" cy="1706061"/>
            <a:chOff x="11480800" y="8443620"/>
            <a:chExt cx="1681079" cy="1706061"/>
          </a:xfrm>
        </p:grpSpPr>
        <p:sp>
          <p:nvSpPr>
            <p:cNvPr id="49" name="TextBox 16"/>
            <p:cNvSpPr txBox="1">
              <a:spLocks noChangeArrowheads="1"/>
            </p:cNvSpPr>
            <p:nvPr/>
          </p:nvSpPr>
          <p:spPr bwMode="auto">
            <a:xfrm>
              <a:off x="11503486" y="8443620"/>
              <a:ext cx="1658393" cy="194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defPPr>
                <a:defRPr lang="en-US"/>
              </a:defPPr>
              <a:lvl1pPr indent="0">
                <a:lnSpc>
                  <a:spcPts val="6000"/>
                </a:lnSpc>
                <a:buClr>
                  <a:srgbClr val="77787B"/>
                </a:buClr>
                <a:buSzPct val="100000"/>
                <a:defRPr sz="6600" b="1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latin typeface="Arial" charset="0"/>
                </a:defRPr>
              </a:lvl2pPr>
              <a:lvl3pPr marL="1143000" indent="-228600">
                <a:defRPr>
                  <a:latin typeface="Arial" charset="0"/>
                </a:defRPr>
              </a:lvl3pPr>
              <a:lvl4pPr marL="1600200" indent="-228600">
                <a:defRPr>
                  <a:latin typeface="Arial" charset="0"/>
                </a:defRPr>
              </a:lvl4pPr>
              <a:lvl5pPr marL="2057400" indent="-228600">
                <a:defRPr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</a:defRPr>
              </a:lvl9pPr>
            </a:lstStyle>
            <a:p>
              <a:pPr>
                <a:lnSpc>
                  <a:spcPts val="11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Value Chains and Global </a:t>
              </a:r>
            </a:p>
            <a:p>
              <a:pPr>
                <a:lnSpc>
                  <a:spcPts val="1100"/>
                </a:lnSpc>
              </a:pPr>
              <a:r>
                <a:rPr lang="en-GB" sz="1050" b="0" dirty="0" smtClean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Trade</a:t>
              </a:r>
              <a:endParaRPr lang="en-GB" sz="105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pic>
          <p:nvPicPr>
            <p:cNvPr id="50" name="Picture 12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1480800" y="8784076"/>
              <a:ext cx="1459536" cy="1365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658427" y="3519992"/>
            <a:ext cx="664237" cy="26904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applies to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880320" y="6320353"/>
            <a:ext cx="4572000" cy="276999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>
            <a:spAutoFit/>
          </a:bodyPr>
          <a:lstStyle/>
          <a:p>
            <a:pPr marL="1588" indent="-1588"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</a:pPr>
            <a:r>
              <a:rPr lang="en-US" sz="1200" i="1" kern="0" dirty="0">
                <a:latin typeface="Georgia" pitchFamily="18" charset="0"/>
              </a:rPr>
              <a:t>“</a:t>
            </a:r>
            <a:r>
              <a:rPr lang="lt-LT" sz="1200" i="1" kern="0" dirty="0">
                <a:latin typeface="Georgia" pitchFamily="18" charset="0"/>
              </a:rPr>
              <a:t>We want to be more scientific in how we target opportunities</a:t>
            </a:r>
            <a:r>
              <a:rPr lang="en-GB" sz="1200" i="1" kern="0" dirty="0">
                <a:latin typeface="Georgia" pitchFamily="18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35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476" y="478619"/>
            <a:ext cx="5891784" cy="393192"/>
          </a:xfrm>
        </p:spPr>
        <p:txBody>
          <a:bodyPr/>
          <a:lstStyle/>
          <a:p>
            <a:r>
              <a:rPr lang="en-GB" sz="1800" dirty="0"/>
              <a:t>MAKRO MODEL on Economy, Finance and Trade page</a:t>
            </a:r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Passport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70430" y="879384"/>
            <a:ext cx="82678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Global Economic Forecasts quarterly overview focuses on world’s key economies and explains the latest macroeconomic changes in them, as well as the most up-to-date baseline</a:t>
            </a:r>
            <a:r>
              <a:rPr lang="ru-RU" sz="1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GB" sz="1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Our </a:t>
            </a:r>
            <a:r>
              <a:rPr lang="en-GB" sz="1600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Macromodel</a:t>
            </a:r>
            <a:r>
              <a:rPr lang="en-GB" sz="1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provides forecasts of GDP, inflation, interest rates and unemployment for the world’s major economies. The model measures </a:t>
            </a:r>
            <a:r>
              <a:rPr lang="en-GB" sz="1600" kern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spillover</a:t>
            </a:r>
            <a:r>
              <a:rPr lang="en-GB" sz="1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effects and provides alternative “what-if” </a:t>
            </a:r>
            <a:r>
              <a:rPr lang="en-GB" sz="1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scenarios</a:t>
            </a:r>
            <a:r>
              <a:rPr lang="ru-RU" sz="16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lang="en-GB" sz="1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53" t="16730" r="35784" b="15174"/>
          <a:stretch/>
        </p:blipFill>
        <p:spPr>
          <a:xfrm>
            <a:off x="683664" y="1956602"/>
            <a:ext cx="7570610" cy="474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00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Euromonitor international passport database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l="16928" t="22929" r="46307" b="11473"/>
          <a:stretch/>
        </p:blipFill>
        <p:spPr>
          <a:xfrm>
            <a:off x="489397" y="645132"/>
            <a:ext cx="5467962" cy="5485211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3"/>
          <a:srcRect l="16791" t="13916" r="46266" b="7567"/>
          <a:stretch/>
        </p:blipFill>
        <p:spPr>
          <a:xfrm>
            <a:off x="2262147" y="993143"/>
            <a:ext cx="4550735" cy="5437882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4"/>
          <a:srcRect l="16525" t="13679" r="45999" b="17767"/>
          <a:stretch/>
        </p:blipFill>
        <p:spPr>
          <a:xfrm>
            <a:off x="4412920" y="2088070"/>
            <a:ext cx="4637888" cy="476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4148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98651" y="638700"/>
            <a:ext cx="5891228" cy="5389575"/>
          </a:xfrm>
        </p:spPr>
        <p:txBody>
          <a:bodyPr/>
          <a:lstStyle/>
          <a:p>
            <a:r>
              <a:rPr lang="en-US" u="sng" dirty="0" smtClean="0">
                <a:solidFill>
                  <a:schemeClr val="accent1"/>
                </a:solidFill>
              </a:rPr>
              <a:t>ABOUT EUROMONITOR INTERNATIONAL </a:t>
            </a:r>
          </a:p>
          <a:p>
            <a:r>
              <a:rPr lang="en-US" u="sng" dirty="0">
                <a:solidFill>
                  <a:schemeClr val="accent1"/>
                </a:solidFill>
              </a:rPr>
              <a:t>AND RESEARCH APPROACH</a:t>
            </a:r>
          </a:p>
          <a:p>
            <a:r>
              <a:rPr lang="en-US" u="sng" dirty="0">
                <a:solidFill>
                  <a:schemeClr val="accent1"/>
                </a:solidFill>
              </a:rPr>
              <a:t>CASE STUDY</a:t>
            </a:r>
          </a:p>
          <a:p>
            <a:r>
              <a:rPr lang="en-US" u="sng" dirty="0">
                <a:solidFill>
                  <a:schemeClr val="accent1"/>
                </a:solidFill>
              </a:rPr>
              <a:t>PASSPORT OVERVIEW </a:t>
            </a:r>
          </a:p>
          <a:p>
            <a:r>
              <a:rPr lang="en-US" u="sng" dirty="0">
                <a:solidFill>
                  <a:schemeClr val="accent1"/>
                </a:solidFill>
              </a:rPr>
              <a:t>AND INNOVATIVE MODELLING</a:t>
            </a:r>
          </a:p>
          <a:p>
            <a:r>
              <a:rPr lang="en-US" u="sng" dirty="0">
                <a:solidFill>
                  <a:schemeClr val="accent1"/>
                </a:solidFill>
              </a:rPr>
              <a:t>HOW OUR RESEARCH HELPS </a:t>
            </a:r>
            <a:endParaRPr lang="en-US" u="sng" dirty="0">
              <a:solidFill>
                <a:schemeClr val="accent1"/>
              </a:solidFill>
            </a:endParaRP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3225" y="0"/>
            <a:ext cx="2400300" cy="6858000"/>
          </a:xfrm>
        </p:spPr>
      </p:pic>
    </p:spTree>
    <p:extLst>
      <p:ext uri="{BB962C8B-B14F-4D97-AF65-F5344CB8AC3E}">
        <p14:creationId xmlns:p14="http://schemas.microsoft.com/office/powerpoint/2010/main" val="2378716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Euromonitor International Passport database</a:t>
            </a:r>
          </a:p>
          <a:p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/>
          <a:srcRect l="16820" t="23117" r="46919" b="12358"/>
          <a:stretch/>
        </p:blipFill>
        <p:spPr>
          <a:xfrm>
            <a:off x="431225" y="554825"/>
            <a:ext cx="5663102" cy="5665671"/>
          </a:xfrm>
          <a:prstGeom prst="rect">
            <a:avLst/>
          </a:prstGeom>
        </p:spPr>
      </p:pic>
      <p:pic>
        <p:nvPicPr>
          <p:cNvPr id="8" name="Content Placeholder 17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7" b="8419"/>
          <a:stretch/>
        </p:blipFill>
        <p:spPr>
          <a:xfrm>
            <a:off x="6222917" y="961435"/>
            <a:ext cx="2709165" cy="2157943"/>
          </a:xfrm>
          <a:prstGeom prst="rect">
            <a:avLst/>
          </a:prstGeom>
        </p:spPr>
      </p:pic>
      <p:pic>
        <p:nvPicPr>
          <p:cNvPr id="9" name="Content Placeholder 15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5" b="8060"/>
          <a:stretch/>
        </p:blipFill>
        <p:spPr>
          <a:xfrm>
            <a:off x="6201145" y="3645666"/>
            <a:ext cx="2723462" cy="216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7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Сельское хозяйство и энергетический сектор</a:t>
            </a:r>
            <a:endParaRPr lang="en-GB" sz="1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618" t="14687" r="46063" b="22496"/>
          <a:stretch/>
        </p:blipFill>
        <p:spPr>
          <a:xfrm>
            <a:off x="435091" y="1214649"/>
            <a:ext cx="4355274" cy="4121626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/>
          <a:srcRect l="16961" t="15906" r="46576" b="9497"/>
          <a:stretch/>
        </p:blipFill>
        <p:spPr>
          <a:xfrm>
            <a:off x="5008729" y="1127261"/>
            <a:ext cx="3856189" cy="4435524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Euromonitor International Passport database</a:t>
            </a:r>
          </a:p>
          <a:p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5216" y="5742029"/>
            <a:ext cx="7973568" cy="3931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2300"/>
              </a:lnSpc>
              <a:spcBef>
                <a:spcPct val="0"/>
              </a:spcBef>
              <a:buNone/>
              <a:defRPr sz="2100" kern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/>
              <a:t>Лидирующие культуры: Пшеница</a:t>
            </a:r>
            <a:r>
              <a:rPr lang="ru-RU" sz="1600" dirty="0"/>
              <a:t>, картофель, ячмень, </a:t>
            </a:r>
            <a:r>
              <a:rPr lang="ru-RU" sz="1600" dirty="0" smtClean="0"/>
              <a:t>арбузы, помидоры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703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Добыча полезных ископаемых металлов и минералов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1243584"/>
            <a:ext cx="7973012" cy="1786219"/>
          </a:xfrm>
        </p:spPr>
        <p:txBody>
          <a:bodyPr/>
          <a:lstStyle/>
          <a:p>
            <a:r>
              <a:rPr lang="ru-RU" dirty="0" smtClean="0"/>
              <a:t>объема </a:t>
            </a:r>
            <a:r>
              <a:rPr lang="ru-RU" dirty="0"/>
              <a:t>экспорта в 2016 году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5216" y="2406508"/>
            <a:ext cx="4041375" cy="2773635"/>
          </a:xfrm>
          <a:prstGeom prst="rect">
            <a:avLst/>
          </a:prstGeom>
        </p:spPr>
        <p:txBody>
          <a:bodyPr vert="horz" lIns="0" tIns="0" rIns="0" bIns="0" numCol="1" spcCol="182880" rtlCol="0">
            <a:noAutofit/>
          </a:bodyPr>
          <a:lstStyle>
            <a:lvl1pPr marL="9144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7432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5720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4008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82296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r>
              <a:rPr lang="ru-RU" dirty="0" smtClean="0"/>
              <a:t>Риски:</a:t>
            </a:r>
          </a:p>
          <a:p>
            <a:r>
              <a:rPr lang="ru-RU" dirty="0" smtClean="0"/>
              <a:t>Нечеткие и произвольные законы, отсутствие прозрачности и управления являются факторами, мешающими иностранным инвестициям в горнодобывающий сектор Казахстана.</a:t>
            </a:r>
          </a:p>
          <a:p>
            <a:r>
              <a:rPr lang="ru-RU" dirty="0" smtClean="0"/>
              <a:t>Возможности:</a:t>
            </a:r>
          </a:p>
          <a:p>
            <a:r>
              <a:rPr lang="ru-RU" dirty="0" smtClean="0"/>
              <a:t>Многие горнодобывающие компании в Казахстане нуждаются в модернизации своих операций, чтобы привести их в соответствие с глобальными стандартами стоимости, производительности и эффективности. Это откроет рыночные возможности для поставщиков горнодобывающей инфраструктуры, оборудования и технологий.</a:t>
            </a:r>
          </a:p>
          <a:p>
            <a:r>
              <a:rPr lang="ru-RU" dirty="0" smtClean="0"/>
              <a:t>График 5 </a:t>
            </a:r>
            <a:r>
              <a:rPr lang="ru-RU" dirty="0"/>
              <a:t>Д</a:t>
            </a:r>
            <a:r>
              <a:rPr lang="ru-RU" dirty="0" smtClean="0"/>
              <a:t>обыча полезных ископаемых в Казахстане</a:t>
            </a:r>
            <a:endParaRPr lang="en-GB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2"/>
          <a:srcRect l="16960" t="13775" r="45892" b="24939"/>
          <a:stretch/>
        </p:blipFill>
        <p:spPr>
          <a:xfrm>
            <a:off x="585215" y="958490"/>
            <a:ext cx="5797836" cy="5377916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Euromonitor International Passport database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00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dirty="0" smtClean="0"/>
              <a:t>Internet of things</a:t>
            </a:r>
            <a:endParaRPr lang="en-GB" sz="1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445" t="14795" r="20012" b="12316"/>
          <a:stretch/>
        </p:blipFill>
        <p:spPr>
          <a:xfrm>
            <a:off x="752474" y="1219199"/>
            <a:ext cx="7304799" cy="5113361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Euromonitor International Passport database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864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4" t="17948" r="63745" b="12594"/>
          <a:stretch/>
        </p:blipFill>
        <p:spPr>
          <a:xfrm>
            <a:off x="177413" y="901684"/>
            <a:ext cx="4699276" cy="5144567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Euromonitor International Passport database</a:t>
            </a:r>
            <a:endParaRPr lang="en-GB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2"/>
          <a:srcRect l="47210" t="17948" r="20400" b="12594"/>
          <a:stretch/>
        </p:blipFill>
        <p:spPr>
          <a:xfrm>
            <a:off x="4876689" y="901386"/>
            <a:ext cx="4267311" cy="514486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/>
              <a:t>Technology: how </a:t>
            </a:r>
            <a:r>
              <a:rPr lang="en-US" sz="1600" dirty="0" smtClean="0"/>
              <a:t>do smart phones and internet users develop in different countries?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7467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 rotWithShape="1">
          <a:blip r:embed="rId2"/>
          <a:srcRect l="9712" t="28748" r="777" b="9593"/>
          <a:stretch/>
        </p:blipFill>
        <p:spPr>
          <a:xfrm>
            <a:off x="226576" y="1448820"/>
            <a:ext cx="8690847" cy="336581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44"/>
          </p:nvPr>
        </p:nvSpPr>
        <p:spPr>
          <a:xfrm>
            <a:off x="585216" y="603504"/>
            <a:ext cx="7973568" cy="799596"/>
          </a:xfrm>
        </p:spPr>
        <p:txBody>
          <a:bodyPr/>
          <a:lstStyle/>
          <a:p>
            <a:r>
              <a:rPr lang="en-GB" sz="1600" dirty="0" smtClean="0"/>
              <a:t>How FMCG industries are developing?</a:t>
            </a:r>
          </a:p>
          <a:p>
            <a:r>
              <a:rPr lang="en-GB" sz="1600" dirty="0" smtClean="0"/>
              <a:t> </a:t>
            </a:r>
            <a:r>
              <a:rPr lang="en-GB" sz="1600" dirty="0" smtClean="0"/>
              <a:t>Soft </a:t>
            </a:r>
            <a:r>
              <a:rPr lang="en-GB" sz="1600" dirty="0" smtClean="0"/>
              <a:t>drinks market development, leading company in Kazakhstan?</a:t>
            </a:r>
            <a:endParaRPr lang="en-GB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</p:spPr>
        <p:txBody>
          <a:bodyPr/>
          <a:lstStyle/>
          <a:p>
            <a:r>
              <a:rPr lang="en-GB" dirty="0" smtClean="0"/>
              <a:t>Euromonitor International Passport database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69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 rotWithShape="1">
          <a:blip r:embed="rId2"/>
          <a:srcRect l="9077" t="29621" r="776" b="5091"/>
          <a:stretch/>
        </p:blipFill>
        <p:spPr>
          <a:xfrm>
            <a:off x="436727" y="1206189"/>
            <a:ext cx="8601256" cy="3502288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</p:spPr>
        <p:txBody>
          <a:bodyPr/>
          <a:lstStyle/>
          <a:p>
            <a:r>
              <a:rPr lang="en-GB" dirty="0" smtClean="0"/>
              <a:t>Euromonitor International Passport database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44"/>
          </p:nvPr>
        </p:nvSpPr>
        <p:spPr/>
        <p:txBody>
          <a:bodyPr/>
          <a:lstStyle/>
          <a:p>
            <a:r>
              <a:rPr lang="en-GB" dirty="0" smtClean="0"/>
              <a:t>Soft drink market development, leading brand?</a:t>
            </a:r>
            <a:endParaRPr lang="en-GB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50571" y="4981009"/>
            <a:ext cx="7973568" cy="799596"/>
          </a:xfrm>
          <a:prstGeom prst="rect">
            <a:avLst/>
          </a:prstGeom>
        </p:spPr>
        <p:txBody>
          <a:bodyPr vert="horz" lIns="0" tIns="0" rIns="0" bIns="0" spcCol="274320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rgbClr val="77787B"/>
              </a:buClr>
              <a:buSzPct val="100000"/>
              <a:buFont typeface="Wingdings" pitchFamily="2" charset="2"/>
              <a:buNone/>
              <a:tabLst/>
              <a:defRPr sz="2100" kern="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27432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008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296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Rare actual data, available for academic community.</a:t>
            </a:r>
          </a:p>
          <a:p>
            <a:r>
              <a:rPr lang="en-GB" sz="1600" dirty="0" smtClean="0"/>
              <a:t>How many companies do we cower in Kazakhstan?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3229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 rotWithShape="1">
          <a:blip r:embed="rId2"/>
          <a:srcRect l="3883" t="17983" r="46894" b="9554"/>
          <a:stretch/>
        </p:blipFill>
        <p:spPr>
          <a:xfrm>
            <a:off x="582613" y="729235"/>
            <a:ext cx="4658432" cy="385564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3"/>
          <a:srcRect l="20968" t="15433" r="63022" b="10191"/>
          <a:stretch/>
        </p:blipFill>
        <p:spPr>
          <a:xfrm>
            <a:off x="3825025" y="2280475"/>
            <a:ext cx="1597412" cy="4172345"/>
          </a:xfrm>
          <a:prstGeom prst="rect">
            <a:avLst/>
          </a:prstGeom>
        </p:spPr>
      </p:pic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4"/>
          <a:srcRect l="20848" t="13095" r="64456" b="10616"/>
          <a:stretch/>
        </p:blipFill>
        <p:spPr>
          <a:xfrm>
            <a:off x="5525037" y="1133993"/>
            <a:ext cx="1685389" cy="4919145"/>
          </a:xfrm>
          <a:prstGeom prst="rect">
            <a:avLst/>
          </a:prstGeom>
        </p:spPr>
      </p:pic>
      <p:pic>
        <p:nvPicPr>
          <p:cNvPr id="9" name="Content Placeholder 5"/>
          <p:cNvPicPr>
            <a:picLocks noChangeAspect="1"/>
          </p:cNvPicPr>
          <p:nvPr/>
        </p:nvPicPr>
        <p:blipFill rotWithShape="1">
          <a:blip r:embed="rId5"/>
          <a:srcRect l="21327" t="15646" r="65053" b="14228"/>
          <a:stretch/>
        </p:blipFill>
        <p:spPr>
          <a:xfrm>
            <a:off x="7315201" y="2151913"/>
            <a:ext cx="1530179" cy="4429467"/>
          </a:xfrm>
          <a:prstGeom prst="rect">
            <a:avLst/>
          </a:prstGeom>
        </p:spPr>
      </p:pic>
      <p:sp>
        <p:nvSpPr>
          <p:cNvPr id="1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Euromonitor International Passport database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31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 rotWithShape="1">
          <a:blip r:embed="rId2"/>
          <a:srcRect l="1897" t="7989" r="41783" b="8583"/>
          <a:stretch/>
        </p:blipFill>
        <p:spPr>
          <a:xfrm>
            <a:off x="428066" y="702955"/>
            <a:ext cx="6424125" cy="535018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Euromonitor International Passport database</a:t>
            </a:r>
            <a:endParaRPr lang="en-GB" dirty="0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3"/>
          <a:srcRect l="3167" t="15646" r="31720" b="12741"/>
          <a:stretch/>
        </p:blipFill>
        <p:spPr>
          <a:xfrm>
            <a:off x="3470691" y="3378046"/>
            <a:ext cx="5467393" cy="338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83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Partnerships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Partnership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665429"/>
            <a:ext cx="35839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err="1" smtClean="0"/>
              <a:t>Euromonitor</a:t>
            </a:r>
            <a:r>
              <a:rPr lang="en-GB" dirty="0" smtClean="0"/>
              <a:t> International as a </a:t>
            </a:r>
            <a:r>
              <a:rPr lang="en-GB" dirty="0"/>
              <a:t>g</a:t>
            </a:r>
            <a:r>
              <a:rPr lang="en-GB" dirty="0" smtClean="0"/>
              <a:t>lobal </a:t>
            </a:r>
            <a:r>
              <a:rPr lang="en-GB" dirty="0"/>
              <a:t>information publisher </a:t>
            </a:r>
            <a:r>
              <a:rPr lang="en-GB" dirty="0" smtClean="0"/>
              <a:t>provides </a:t>
            </a:r>
            <a:r>
              <a:rPr lang="en-GB" dirty="0"/>
              <a:t>market research reports, statistics and online information systems on industries, countries and consumers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 descr="C:\Users\greta.abaraviciute.VILNIUS\Desktop\twImg01GiveX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28506"/>
            <a:ext cx="4828164" cy="193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9552" y="3789040"/>
            <a:ext cx="835292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700" dirty="0"/>
              <a:t>Globally we partner with 75% of Academic Institutions from World University Rankings 2016-2017 list</a:t>
            </a:r>
            <a:r>
              <a:rPr lang="en-GB" sz="1700" dirty="0" smtClean="0"/>
              <a:t>.</a:t>
            </a:r>
          </a:p>
          <a:p>
            <a:endParaRPr lang="en-GB" sz="1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700" dirty="0"/>
              <a:t>Two months trial is available for </a:t>
            </a:r>
            <a:r>
              <a:rPr lang="en-GB" sz="1700" dirty="0" smtClean="0"/>
              <a:t>your university.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839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98651" y="638700"/>
            <a:ext cx="5891228" cy="5389575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ABOUT EUROMONITOR INTERNATIONAL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AND RESEARCH APPROACH</a:t>
            </a:r>
          </a:p>
          <a:p>
            <a:r>
              <a:rPr lang="en-US" dirty="0"/>
              <a:t>CASE STUDY</a:t>
            </a:r>
            <a:endParaRPr lang="en-US" dirty="0"/>
          </a:p>
          <a:p>
            <a:r>
              <a:rPr lang="en-US" dirty="0" smtClean="0"/>
              <a:t>PASSPORT OVERVIEW </a:t>
            </a:r>
          </a:p>
          <a:p>
            <a:r>
              <a:rPr lang="en-US" dirty="0" smtClean="0"/>
              <a:t>AND INNOVATIVE MODELLING</a:t>
            </a:r>
          </a:p>
          <a:p>
            <a:r>
              <a:rPr lang="en-US" dirty="0" smtClean="0"/>
              <a:t>HOW OUR RESEARCH HELPS 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3225" y="0"/>
            <a:ext cx="2400300" cy="6858000"/>
          </a:xfrm>
        </p:spPr>
      </p:pic>
    </p:spTree>
    <p:extLst>
      <p:ext uri="{BB962C8B-B14F-4D97-AF65-F5344CB8AC3E}">
        <p14:creationId xmlns:p14="http://schemas.microsoft.com/office/powerpoint/2010/main" val="38372623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8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pPr marL="0" indent="0" fontAlgn="auto"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chemeClr val="tx2"/>
                </a:solidFill>
                <a:latin typeface="+mj-lt"/>
              </a:rPr>
              <a:t>Academic</a:t>
            </a:r>
            <a:endParaRPr lang="en-GB" sz="21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Organisations we work with</a:t>
            </a:r>
            <a:endParaRPr lang="en-US" cap="none" dirty="0" smtClean="0">
              <a:cs typeface="Arial" charset="0"/>
            </a:endParaRPr>
          </a:p>
        </p:txBody>
      </p:sp>
      <p:pic>
        <p:nvPicPr>
          <p:cNvPr id="71682" name="Picture 2" descr="Cambridge_Jud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392238"/>
            <a:ext cx="1906588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3" name="Picture 3" descr="edutec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4859338"/>
            <a:ext cx="155257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4" descr="open israea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40300" y="5295900"/>
            <a:ext cx="12604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5" descr="CAULme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998538"/>
            <a:ext cx="271780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6" descr="cranfield-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2065338"/>
            <a:ext cx="12382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Picture 7" descr="ebslg_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95600" y="927100"/>
            <a:ext cx="13525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8" name="Picture 8" descr="Harvard Bus school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9225" y="3333750"/>
            <a:ext cx="36036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9" name="Picture 9" descr="insead_log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05400" y="1625600"/>
            <a:ext cx="1341438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0" name="Picture 10" descr="Manchester_Bus_Schoo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84975" y="1836738"/>
            <a:ext cx="14097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1" name="Picture 11" descr="Rotterdam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08588" y="2322513"/>
            <a:ext cx="13160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2" name="Picture 12" descr="UPe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846888" y="2327275"/>
            <a:ext cx="212883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3" name="Picture 13" descr="chest_home_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00200" y="2141538"/>
            <a:ext cx="11303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4" name="Picture 14" descr="Duke_Fuqua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09800" y="2413000"/>
            <a:ext cx="635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5" name="Picture 15" descr="aciege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6200" y="915988"/>
            <a:ext cx="113030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6" name="Picture 16" descr="Aston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743200" y="4705350"/>
            <a:ext cx="1341438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7" name="Picture 17" descr="lse_complete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382000" y="1760538"/>
            <a:ext cx="5302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8" name="Picture 18" descr="MIT logo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82563" y="6242050"/>
            <a:ext cx="8763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9" name="Picture 19" descr="indesthdr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4381500" y="938213"/>
            <a:ext cx="11303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0" name="Picture 20" descr="Iese Business School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828800" y="4313238"/>
            <a:ext cx="793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1" name="Picture 21" descr="HEC_Paris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04800" y="4351338"/>
            <a:ext cx="11303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2" name="Picture 22" descr="lbs_bi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7315200" y="4198938"/>
            <a:ext cx="6556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3" name="Picture 23" descr="ecole hotelier lausanne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753350" y="5548313"/>
            <a:ext cx="12001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4" name="Picture 24" descr="TVU_logo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76200" y="5570538"/>
            <a:ext cx="9890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5" name="Picture 25" descr="delasalle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6172200" y="3079750"/>
            <a:ext cx="1552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6" name="Picture 26" descr="CEIBS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95250" y="2674938"/>
            <a:ext cx="118268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7" name="Picture 27" descr="Ngee Ann Poly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2971800" y="2489200"/>
            <a:ext cx="16938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8" name="Picture 28" descr="IMD Switzerland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8189913" y="3114675"/>
            <a:ext cx="5778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9" name="Picture 29" descr="Aarhus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4162425" y="3240088"/>
            <a:ext cx="1895475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0" name="Picture 30" descr="alberta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3200400" y="4452938"/>
            <a:ext cx="16938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1" name="Picture 31" descr="korea uni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6324600" y="3641725"/>
            <a:ext cx="1411288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2" name="Picture 32" descr="bologna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5268913" y="6162675"/>
            <a:ext cx="2319337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3" name="Picture 33" descr="wien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8102600" y="3797300"/>
            <a:ext cx="84772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4" name="Picture 34" descr="gent management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5429250" y="4670425"/>
            <a:ext cx="1624013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5" name="Picture 35" descr="norwegian bus school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3657600" y="6215063"/>
            <a:ext cx="1411288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6" name="Picture 36" descr="sains malaysia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2667000" y="5394325"/>
            <a:ext cx="1341438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7" name="Picture 37" descr="stirling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3676650" y="1817688"/>
            <a:ext cx="12700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8" name="Picture 38" descr="logo_espm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3124200" y="3513138"/>
            <a:ext cx="8143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9" name="Picture 39" descr="BCIT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4049713" y="5384800"/>
            <a:ext cx="2319337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0" name="Picture 40" descr="glowna poland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6324600" y="5346700"/>
            <a:ext cx="1341438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1" name="Picture 41" descr="pace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4343400" y="4884738"/>
            <a:ext cx="9175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2" name="Picture 42" descr="banner_uni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4381500" y="1460500"/>
            <a:ext cx="313531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3" name="Picture 43" descr="DEF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2590800" y="1684338"/>
            <a:ext cx="90963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4" name="Picture 44" descr="IPADE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3124200" y="3055938"/>
            <a:ext cx="22590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5" name="Picture 45" descr="indonesia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7543800" y="4960938"/>
            <a:ext cx="141128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6" name="Picture 46" descr="leeds uni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1219200" y="5570538"/>
            <a:ext cx="530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7" name="Picture 47" descr="dublin IT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>
            <a:off x="1825625" y="5380038"/>
            <a:ext cx="836613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8" name="Picture 48" descr="SMU"/>
          <p:cNvPicPr>
            <a:picLocks noChangeAspect="1" noChangeArrowheads="1"/>
          </p:cNvPicPr>
          <p:nvPr/>
        </p:nvPicPr>
        <p:blipFill>
          <a:blip r:embed="rId49"/>
          <a:srcRect/>
          <a:stretch>
            <a:fillRect/>
          </a:stretch>
        </p:blipFill>
        <p:spPr bwMode="auto">
          <a:xfrm>
            <a:off x="1952625" y="6203950"/>
            <a:ext cx="141128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9" name="Picture 49" descr="logo SURFdiensten"/>
          <p:cNvPicPr>
            <a:picLocks noChangeAspect="1" noChangeArrowheads="1"/>
          </p:cNvPicPr>
          <p:nvPr/>
        </p:nvPicPr>
        <p:blipFill>
          <a:blip r:embed="rId50"/>
          <a:srcRect/>
          <a:stretch>
            <a:fillRect/>
          </a:stretch>
        </p:blipFill>
        <p:spPr bwMode="auto">
          <a:xfrm>
            <a:off x="5892800" y="762000"/>
            <a:ext cx="19431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0" name="Picture 50" descr="monterrey"/>
          <p:cNvPicPr>
            <a:picLocks noChangeAspect="1" noChangeArrowheads="1"/>
          </p:cNvPicPr>
          <p:nvPr/>
        </p:nvPicPr>
        <p:blipFill>
          <a:blip r:embed="rId51"/>
          <a:srcRect/>
          <a:stretch>
            <a:fillRect/>
          </a:stretch>
        </p:blipFill>
        <p:spPr bwMode="auto">
          <a:xfrm>
            <a:off x="4038600" y="3970338"/>
            <a:ext cx="11303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1" name="Picture 51" descr="logo_edhec"/>
          <p:cNvPicPr>
            <a:picLocks noChangeAspect="1" noChangeArrowheads="1"/>
          </p:cNvPicPr>
          <p:nvPr/>
        </p:nvPicPr>
        <p:blipFill>
          <a:blip r:embed="rId52"/>
          <a:srcRect/>
          <a:stretch>
            <a:fillRect/>
          </a:stretch>
        </p:blipFill>
        <p:spPr bwMode="auto">
          <a:xfrm>
            <a:off x="7912100" y="946150"/>
            <a:ext cx="989013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2" name="Picture 52" descr="ggu_logo"/>
          <p:cNvPicPr>
            <a:picLocks noChangeAspect="1" noChangeArrowheads="1"/>
          </p:cNvPicPr>
          <p:nvPr/>
        </p:nvPicPr>
        <p:blipFill>
          <a:blip r:embed="rId53"/>
          <a:srcRect/>
          <a:stretch>
            <a:fillRect/>
          </a:stretch>
        </p:blipFill>
        <p:spPr bwMode="auto">
          <a:xfrm>
            <a:off x="5410200" y="4198938"/>
            <a:ext cx="16621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3" name="Picture 53" descr="entete"/>
          <p:cNvPicPr>
            <a:picLocks noChangeAspect="1" noChangeArrowheads="1"/>
          </p:cNvPicPr>
          <p:nvPr/>
        </p:nvPicPr>
        <p:blipFill>
          <a:blip r:embed="rId54"/>
          <a:srcRect/>
          <a:stretch>
            <a:fillRect/>
          </a:stretch>
        </p:blipFill>
        <p:spPr bwMode="auto">
          <a:xfrm>
            <a:off x="1181100" y="3160713"/>
            <a:ext cx="1624013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4" name="Picture 54" descr="logo_esade"/>
          <p:cNvPicPr>
            <a:picLocks noChangeAspect="1" noChangeArrowheads="1"/>
          </p:cNvPicPr>
          <p:nvPr/>
        </p:nvPicPr>
        <p:blipFill>
          <a:blip r:embed="rId55"/>
          <a:srcRect/>
          <a:stretch>
            <a:fillRect/>
          </a:stretch>
        </p:blipFill>
        <p:spPr bwMode="auto">
          <a:xfrm>
            <a:off x="5638800" y="871538"/>
            <a:ext cx="9302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3791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 Placeholder 8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pPr marL="0" indent="0" fontAlgn="auto"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chemeClr val="tx2"/>
                </a:solidFill>
                <a:latin typeface="+mj-lt"/>
              </a:rPr>
              <a:t>Government</a:t>
            </a:r>
            <a:endParaRPr lang="en-GB" sz="21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Organisations we work with</a:t>
            </a:r>
            <a:endParaRPr lang="en-US" dirty="0"/>
          </a:p>
        </p:txBody>
      </p:sp>
      <p:pic>
        <p:nvPicPr>
          <p:cNvPr id="61" name="Picture 6" descr="http://ec.europa.eu/consumers/agencies-images/efs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423" y="4496991"/>
            <a:ext cx="1358955" cy="60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http://t0.gstatic.com/images?q=tbn:ANd9GcQVuTb5O37YAz-veagIh_nd_ELNMu0wqJVa41eGZ3xk6B2Ubq-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003" y="2768799"/>
            <a:ext cx="1732703" cy="80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http://london.trade.gov.pl/_/mono_pica_20120731_131248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2" t="12226" r="6449" b="15069"/>
          <a:stretch/>
        </p:blipFill>
        <p:spPr bwMode="auto">
          <a:xfrm>
            <a:off x="414802" y="2696791"/>
            <a:ext cx="1420894" cy="96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8" descr="http://t2.gstatic.com/images?q=tbn:ANd9GcRYdiOuUU5jdnm46jnZRy_l_Z4jAY8qIkIf2DROc59oYS1H-vOJ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92" b="17924"/>
          <a:stretch/>
        </p:blipFill>
        <p:spPr bwMode="auto">
          <a:xfrm>
            <a:off x="7740352" y="5099847"/>
            <a:ext cx="1368152" cy="54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" name="Group 5"/>
          <p:cNvGrpSpPr>
            <a:grpSpLocks/>
          </p:cNvGrpSpPr>
          <p:nvPr/>
        </p:nvGrpSpPr>
        <p:grpSpPr bwMode="auto">
          <a:xfrm>
            <a:off x="0" y="1093600"/>
            <a:ext cx="8928985" cy="5671939"/>
            <a:chOff x="140" y="997"/>
            <a:chExt cx="5591" cy="3396"/>
          </a:xfrm>
        </p:grpSpPr>
        <p:pic>
          <p:nvPicPr>
            <p:cNvPr id="68" name="Picture 6" descr="scottish enterprise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407"/>
            <a:stretch/>
          </p:blipFill>
          <p:spPr bwMode="auto">
            <a:xfrm>
              <a:off x="2034" y="1961"/>
              <a:ext cx="1896" cy="3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7" descr="dpet export thailand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" y="4052"/>
              <a:ext cx="2164" cy="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9" descr="cci logo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7" y="1030"/>
              <a:ext cx="1910" cy="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10" descr="evd logo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" y="3073"/>
              <a:ext cx="2559" cy="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11" descr="Invest NI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6" y="3047"/>
              <a:ext cx="590" cy="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12" descr="israel export inst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" y="3551"/>
              <a:ext cx="2472" cy="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14" descr="hellenic foreign trade board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4157"/>
              <a:ext cx="847" cy="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15" descr="matrade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7" y="3047"/>
              <a:ext cx="761" cy="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18" descr="UKinvest logo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" y="1030"/>
              <a:ext cx="1032" cy="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19" descr="USDA logo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997"/>
              <a:ext cx="746" cy="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20" descr="hk trade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0" y="4021"/>
              <a:ext cx="1355" cy="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21" descr="icex logo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" y="1045"/>
              <a:ext cx="495" cy="4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24" descr="assie trade comm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" y="3529"/>
              <a:ext cx="1432" cy="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26" descr="trade south africa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" y="1651"/>
              <a:ext cx="1255" cy="4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3" name="Picture 27" descr="ie sin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4" y="1989"/>
              <a:ext cx="890" cy="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29" descr="ubifrance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" y="3756"/>
              <a:ext cx="960" cy="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5" name="Picture 13" descr="it canada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8" y="2324"/>
              <a:ext cx="2398" cy="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22" descr="export turkey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3" y="2635"/>
              <a:ext cx="458" cy="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8" name="Picture 10" descr="http://www.meti.go.jp/english/image/head_logo.gif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28639"/>
            <a:ext cx="2093293" cy="62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6" descr="http://www.agoras.com.tr/files/images/content/haberler/eb-oaib.jpg"/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0" t="22749" r="56587" b="33483"/>
          <a:stretch/>
        </p:blipFill>
        <p:spPr bwMode="auto">
          <a:xfrm>
            <a:off x="6644219" y="3421063"/>
            <a:ext cx="823381" cy="76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6" descr="http://www.nevisblog.com/Photos/fao-logo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67" y="4116018"/>
            <a:ext cx="309954" cy="30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AutoShape 6" descr="data:image/jpeg;base64,/9j/4AAQSkZJRgABAQAAAQABAAD/2wCEAAkGBhQSEBEUEBQWFBUSFhYVFxQWFx4XGBcYFBUWFRQUFBwbGyYeFxokGhoYIjsgJCcpOCwuHCAyNTA2NSYrLSkBCQoKBQUFDQUFDSkYEhgpKSkpKSkpKSkpKSkpKSkpKSkpKSkpKSkpKSkpKSkpKSkpKSkpKSkpKSkpKSkpKSkpKf/AABEIAGUA/gMBIgACEQEDEQH/xAAcAAEAAQUBAQAAAAAAAAAAAAAABgEEBQcIAwL/xABJEAACAQMCBAMEAwwIAwkAAAABAgMABBEFEgcTITEGQVEUImGBCDJxFyM1UlRic5GTobLSFTNCdIKSsfAkNMMYJUNVcsHC4fH/xAAUAQEAAAAAAAAAAAAAAAAAAAAA/8QAFBEBAAAAAAAAAAAAAAAAAAAAAP/aAAwDAQACEQMRAD8A3jSlKBSlKBSlKBSlKBSlKBSlKBSlKBSlKBSlKBSlKBSlKBSlKBSlKBSlKBSlKBSlKBSlKBSlKBSlKBUZ8UeBkvZFdrm7gKpsAt5zGp6ltxXBBbr39MelSalByj44a+069ltmvbhwm1lfnSDcrjcpI39D5faKnnhvwey6auoatqd6kbqrhIZn91XOE3n3ixOR0AGPWonx7/DMn6KH+Gt/eARnSrDP5NF/AKDARcbNKVQvtDnaAMtHIScDGSSvU/Gvr7uOlflDfsn/AJai30jtNjFtaShFEnNKbwMEqY2baT5jKj7PnV9wJ0K3l0rdLBFI3PlG541Y4ATAywJxQZv7uGlflDfsn/lqV6n4igt7VrqZwsKqrbwCejkBCABk5yP11GfHnDK1u7KZYbeKOdUZoXjRUO9RlVJXGVbG3r658qwPiDQry50HTLQwyCSR7eKfp1iRMgvIPIDCmgzP3cdK/KG/ZP8Ay0+7jpX5Q37J/wCWstc+BrGO0kRLSDCROATEpboh6liMk/HNaC4JafHNq8aTRpIvLlO11DLkJ0OD0oN36fxi0yaWOKO4O+VlRQY3ALMcKCSuBk4Fe1/xa0yGWSKW6CvGxRl5chwynBGQmO9YPilw8je0E2n2yLc20iSIIECs4DDcuFA3Y+t/hq+4r6NFNo11JJEqyJGJgdo3I6lSRkfDKn7aD2+7RpP5WP2cn8le1rxf0qRgq3iAnp76ug+bMoA+ZrVn0etFgnlvTcQxy7Fi28xA+NzNnAII64FS/irwptHsp7i1iSCa3RpfvY2q6xgs6so6Z2g4I8wBQbSjlDAMpBBGQQcgg9iD5ivutG/R38VyM81jIxZFTmxA9dmGAkVfzTuBx659anfFLiKul2w2APcTZESHsMfWkf8ANHp5n50Ep1XW4LZN9zNHCvrI4UH4DJ6n4Co8nFvSi232yPPbqHA/zFcfvqAeBOFz6ljUNbeSXnDdHEWIyp7M+PqqfJFx06nvip/ccJtLdNps4wPVdysP8QOaCTWGpRToHgkSVD2eNg6/rUkVc1zl4y8H3Xh6dbrTpn5DsBk9Sp6kRTj6rqRnBI9ex77k4d+O49UtBKo2SIQs0ec7WxkFfVWHUfMeVBKaUpQKUpQKUpQKUpQKUpQKUpQKUpQcw8e/wzJ+ih/hrf8A4A/BVh/d4v4BXP8Ax5cHWpceUUIP+TP+hFdAeAB/3XYf3eL+AUEB+kj/AMhaf3j/AKT1jODvEawstN5N3cCKTnSNtKO3usFwcqhHkayf0kf+QtP7x/0nrz4I+EbO40vmXFtDK/OkG90DHA24GSO1B63/ABNivda0mGwmdolkcysNyK5dCFXDAFgAD3GOvwrbdav1bhpHb6zpd1YQbI+YwnWMe4m1CUkx/Yzkj06DzPXaNBa6r/UTfo3/AITXNnAT8NR/opf4K6T1X+om/Rv/AAmubOAn4aj/AEUv8FB07UW4o/gfUP0Df6ipTUW4o/gfUP0Df6ig1BwA8RW1rLe+1Txw71i2mRggO1mzgnp5ipVxZ4tWosprWylWeW4Uxs0Z3IkbdJCW7MSuQAM98+mdZ8OeHw1SK+CuUmhWNoiT7hLFsq/TODgdR2+NWHh2ZdM1IDU7QSCNtskUq5K5xiRAejEdxnIYdu4IDZf0efCMiGa+lUqsicqHIwWBYM7j83IAB8+vpUR8e3B1DxLyXPue0w2i/mqHVGx9rM5+ddIaVfxTwxyW7K8TqCjL2x5AemO2PLGK5m8fo1j4illI+rcx3S/EFll6fPI+0Gg6iiQKoCjAAAAHkB2Ar7rytp1dFdDlXAZSPMMMg/qr1oMV4n0RLuzuLeQZEsbL9jYyjD4hgD8q0DwC1RodWaA9p45EZfzohvB+WGHzro66uBHG7scBFLEnyCgkmucOBlkZ9bMwB2xJNIfhzPcUH/Of1UHSlKUoFKUoFKUoFKUoFKUoFKUoFKVCeKPEFNNtG2MDcyqRCncjPTmsPxV79e5wPWg0JxJuTe65dCL3y8ywIB5lNsIA/wAQrqbSbEQwQxDqIo0jB/8AQoX/ANq5/wCGHCCW9T2u5llt1JBgZOkjnOTLk9l9D59+3fYv3H2/801D9r/9UGD+kldL7JZx7hvMzOF89qxspb7MsBWV+j/KBpHcf18vn8Eq2vPo+28zb5ry7kbtudlY49Mla80+jpajtdXI+woP/jQbX5q+o/XUf8ScQbGxUm4uE3DtEh3yH0wo6j7TgfGoV/2ebb8ruv1r/LWV8L8EbGzlEp33Dr1XnbSqkdmCgAFvic49POgvdD8UXN3bXlxc24tbTlMYN5POZQjFpJB2C47dP1jqdL8B5ANahycZjlA+J2ZwPkDW3dW4Sm55ol1K/ZJSSYjICmCchcYxgelYe3+jvbRurx3d0jKcqylAQR5ghcg0G2M1FOKswXRr8sQBySPmzKqj5kirrwt4Uez5u+8urrmYxz33BMZ6p06E5/dUU1fgw90Ntzql5KmdwRyGUHy6E4z8qCJ/RrkHNvxnqUiOPgGcE/vH662PxF4bw6pD1xHcIPvU2Pnsk/GQ/u7jzBjOmcAltn5lvqFzE+CN0YCnB7jIPati+HdJe2t1iknluWUsebKQXO45AJ9B86DnfwZ4zutAvJLa8RuTuxLD+KT2mhPY9OvTow+RGxeJ/g+PWrOK905llljU7dv/AIsfcx/B1OSAfMsPOph424f22pxbbhdsig8uZejpny/OXP8AZP7j1rUcHg7W9ClZ7H/iYScssY3q48uZFneG/OX9flQXvCfi2tsgsNTJjERKxyuCNgz/AFU3muD2J7DocAZrdUWrwsgdZoyhGd4dSuPXOcYrR2reO7C9/C2kzpMBgyRAh+nbr7jH7GzURbwI17Mq6RZ3axf2pLoqFznvu2qFAHllifKg2NxW4npPGdO0tvaJbg8uR4veG1u8UZH12bsSOgGeue0s4UeAP6MtCJcG4nIeUjqFwPciB8wuT18yT5Yr64bcM4tLiycS3L/Xmx26f1cWeoUfrPn5ATagUpSgUpSgUpSgUpTNApSlAqjGq0oNUalxC1a7Jj0vTZYc5HPuV24+ID4RT8CW+w18eGOCZaf2rWpfapidxiyWTPlzCcFwPxQAPtHSts0oKIgAAAwB0AHYAdgK+qUoFKUoFKV88wZxkZ7486D6pTNKBSlfLOBjJAz2+P2UH1SlUzQVpVM1WgoRVcUpQKUqgNBWlKpmgrSqZqtApSlArW0uqzJ4ivQm6QR6cJFhMmxC4ZPNvdQn8Y9q2TWr7/hdd3T6jLd3MQluoVt4uSrBFRJFkHMz1OdgBAz3PwFB62nFtwb2OeCHmWts1yvIuBNG4UgNGWA91hn/AH0zd+H+Jc01xYpc2nIi1FGa3kEockxqGYOuBtBzkfaPjiOa34CuLeC+u7hrVQumyWwhtozGq4wQRnvnBOenfGOlXPg3wVdXUOlzXNxHyLa1f2cRKyyg3EWzMhJ25QYwR6fE0Gbs+JUv9IQWtzBCguWdEMVyk0kbLnaJ0Ue7ux/vBFYzTOMU0nsskljstri59kM3OBIkZsAhcZ2gdyfQ1TQOFd1DJpxkktBHYSs/3qJlkmDZ9+Vj3fsMfb1PSva24VTLYWdsZo91vfC7ZsNgqGJ2jpnd1oL3jhePFpDtE7RtzYhuRipwWOeo61j9I1eKxs72508Xl5yjGZUu2kUhF35aHfGM4BJIHkB6VJ+I/hJ9RsWt4nWNi6PufOPcOSOnWsbqnhzVbq0nt7i5tV55RS8UbqViyecvUnJYbR5dN3rQYbxFxKuZtLvrrT4uXDE6xx3LNh2GVEkioyEYBIT5nzWr+XiJcRRWUJgia8nhMzLJcBI1iXortIR1Z8fV8jnNfKcLpUstRsIp1FrckNbhtzPC2VZ1bPdCVHbt1OOprzv+G11KLKdzZSXVtCbd45YmktpIgxMfQjcrqCeuOpPlQfcvFqR4tOaztDNJqCzhYuYFKSQFQ6liMFRknd06CvHWOLNzC96EsRIunmL2h+cAFEqjooxlm3ZHTIwuazFv4Hl9o0qZjbp7D7UZEgjMaMbgADlKOgxjqT371aX/AA4lca5iWMf0pyeXkN7nK3Z39PPPlQeniziNLaok0UELwmGOfMtysUjh+pSKMgszBcfbnAyRWN0zUhceJbeZMhZtKSQA+QeQnB+PWvHUeE9yz3HKltiLm1ht2eWNnkiMMKxkQHsquR37jPYkVnPD/gGW3vrW5aRGWCwSzKgHJZTkuM9NtBhOJ3h3/jbB1uLpPbruKCRUnKoE24PLUD3T0HXr51kvC3i6YzT2UFq8kWnmSJ7iScFm2ITCCWALO7KQT2UYNZ7xb4Ye7l090dVFpdJcMGz7yqOqrjz+2sVHw+k5OsxGYL/SUryIyA5QMMYcHGfQ48iaC10jioTcyQ3kUSbLeS53W9wtwAsQLPHJt+q4UE1HbvxbcXt3oMk1r7PHLctJCwlD7k24w4AG1ux+IPwrL6Twsn5sTXT2yxpZzWZjtoymVlQpzCSPec5JOQPL4mmmcNr5ZNME9zbtDpjnlqiMrOhGMuT03YAGB079TQe1lxd33EP3lBaz3JtY5ecpm37tiyvF3WMtkd+nf0zf8Wtdmt7OFLZzFJd3EdvzR9ZFfO5lPkemM+XXHWsfoPDKW0uFEYsJLdZuaJJbfddKpffy1btkdg2enpUo8ceEhqNryd5idHWWKUDOyRPqnHmOpH/5QRBLR9J1awhhuJ5oL5JlkjnkMmJIl3iVSfqknAOPj8MLTjFK1hLeyWRSFcRxffQTNOZNpRRjIUDruI8mFZbTPBl3LexXeqTwyPbRvHBHArKgaRSryvu/tEHsBjt6VhdS8CR2vh72W9uUi5c3MW4CsyK7TEx5GM497BPlnPlQZrSPH9y9zPa3NkIpoLU3G0TAq5z7qKxGAD0G49iG9Ks9O4qSGS7imgh5kFpJdryLgTIREMmJ2Ue4+f8AfaonpGmzave6kpukl32KW7XUMZWFX5quI0ycuCFOe31mx0xUksOGNyJHkle1Qtp81iEt42RFLjCyHp72Tkk9PIAdMkLjQuJ81xPaxXFnyI7+GSSBxKHLcqMu+4Ae6CAcfaKxOg+NXs9FhubS0Bt1M5k5t0NyETFVUFlzIWJOAB8Kz9rw8lWXRnMiY063mhcYPvmWAxAp07A9etYM8JrxbTT7dJ7dltJZZnjkVzFK7SboyyjBYKCRgnzoM1q3EK6itLef2WFObCZnWe6WJh16RRqRl3K4Pzx3rDa5xBvJZ9FeyQCG8G/lmQDmtj34pDtJUJ6jv6dKv9V4f301x7Q0to0ktr7PKZImYRHLffLUE9CQexI6579qo/DW5S30gQTQ8/TCx99WMbhz1xj3ugoLeDxrBYvrcwhcul1FGV5u7nSyBgoTK4iHc+fQfKsh90yaIX0d5aCK5tbb2pUWTekkfY4YD3SD08/P0ry1DhS066mHmVWu7iK5hZVJ5bxbsbwe+dxHQ+dJeHd3ce3TXs8JuLm09jjESsIkTO4s273iS3XAHTJoLzwzxGluL2K3ubT2cXNv7TA3MDlk/PAHukjJ+HT1qd1DLLwNIl/p9yZEK2ln7MygHLNgjcvlj7amdApSlBRhnv1oox2pSgrSlKBSlKBSlKBSlKBSlKBSlKBSlKBSlKBXy6gjBGR6GlKD5ihVRhQFHoBgfur0pSgUpSgUpSgUpSgUpSg/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sp>
        <p:nvSpPr>
          <p:cNvPr id="92" name="AutoShape 10" descr="data:image/jpeg;base64,/9j/4AAQSkZJRgABAQAAAQABAAD/2wCEAAkGBhQQEBUUDxQWFBQUFxUWFhcWFBQVFhkYFxUXFBUVFhwXHCYeFxkkHRgVIS8gIykpMjAsFh4xNTAqNSYvLCoBCQoKDgwOGg8PGiwlHyQsLCksLTUtLDApLCksLCksKSwsKikpLCosLCkpKSkpLCksLCopKSwsLCwsLCwsLCksLP/AABEIAFwA8AMBIgACEQEDEQH/xAAcAAABBAMBAAAAAAAAAAAAAAAAAQUGBwMECAL/xABHEAACAQMBBQUEBAkKBwEAAAABAgMABBESBQYTITEHIkFRYRQycZFygaGxFSM1QlJzsrPBFiQzNFNigpKU0UOTo9Lh8PEX/8QAGQEBAAMBAQAAAAAAAAAAAAAAAAEDBAIF/8QALxEAAgIBAwIEBAUFAAAAAAAAAAECEQMEEjETITJBcZEUM1GBBWGxwfAiIyQ0Uv/aAAwDAQACEQMRAD8AgFt76/SX7xXV4rlC299fpL94rq8V6n4jzH7mLSeYUVAe0TtKFiDDakNcnqeqxj+8PFj4L9Z9WLcjeba20peUqpAp/GScBP8AInLm5+zqfXGtPNw3vsjQ8sd23zLborxLMsalnYBVBLMTgAAZJJ8BVXbydtqqxSwjD45cWTIU/RUYJHqSPhXGPFPI6ijqeSMOS1KKpW03p27dDXAjlDzBWBFUj0L9RWK57QdsWTD2tMDP/FgAU+gZMA/Uav8AhJcJq/Uq68eaZeFJUC3P7WYbx1iuF4Ezcl72Y3PkCeak+R+Zp/30uLtLUnZy6p9aYGFbu573JjjpVEsUoy2y7FqmmrRDe3b+gtv1j/sUxdh39em/UH95HTTvzebTkSP8KJoUM3D7ka5bTz9wnPKtHci5vknc7MXVLoww0o3c1Lz75A66a9WOP/GcbXv2MLn/AHd1HSNFVVs/au8BmjEsWIy6B/xcHuahrPJvLNWRtvay2lvJPJkrEpYgdTjoB8TgV5U8Ti0rTv6G6M01Zu0tUTedtN67ExiKNfAaC/zLHmflW7bb2bfkUNHE5B6H2ZRn/MBV70eRc0vuVfERfFl0UtU3/KHeH+xf/Tx1Ndj/AISFjLLdOGuWjYxRLGg0NpJUNj3mJxy6Cqp4HDlr3O45VLyZL6Sqd/lBvD/Yv/p4/wDekO8e8A5mB/8ATofurv4WX/S9znrL6P2LjoqkU7YNoW8mm5iQkYyjxvE4+0Y+sGrL3N33h2nGTGCkiY1xsQSM9CCPeX1+YFc5NPkxrc+DqGWMnSJHS0UVnLRKKKWgEopaKAKKKKA5PtvfX6S/eKuztH7SRZg29oQbg+83IiIH739PDqfKqTtvfX6S/eKvXtC7OFv1M1vhLlR8FkA6K3k3k31H09vVbOpDqcd/2PNw7tstpWe5W48u1Zi7llhDZllPNmJ5lVz1c+J8M/VV+bM2ZHbRLFAoREGAB958yfE1z9unvdPsi4ZWVtGrE0LcjkciRn3XHn4+NX9sbbUV5Cs1uwdG+YPirDwYeVZddvtX4fIv022vzIF23bZaO2igQ4E7MXx4rHp7vwLMp/w1COyrd9Lu/HGAZIUMhUjIYghVB8xk5x6VOu2vYTTWsc8YzwGbWB4I+nLfAFV+ZqA9l+8aWV8DMdMcqmNmPRckMrH0yAM+tXYf9Z7OSvJ85buDoULWvtDZ0dxE0Uyh0cYZT0P/AJ9azxyBgCpBB5gjmCPAjzrV2rtaO1iaWdgiKMkn7h5k+AryVd9jc6ruczbc2d7LdTQ5zwpGUHxIB7p+OMV0HuDthrvZ0Eshy+kqx8yhK6vicZrnvbF+bq6llwczSMwXqe8e6vqcYFdD7i7FazsIYZPfC6nHkzEsR9WcfVXq675cb5MWm8brghvbr/QW36x/2KYuw7+vTfqD+8jp+7dUPs9sfASuM/FOX3H5VGuxa+WPaDK5wZYmVc+LBlfHxwD8qQV6R/zzEvnl6YqMdp35JuvoL+8WpPUY7TvyTdfQX94tebi8cfVGufhZSG4sQfadqrAEGZeR6cgSPtArpbFc17gflS0/Wj9lq6Urb+IeNehn0vhYUjMAMnkBXqq77a9pPFZRohIWaTS5HioUtpPoSB8qxY4dSSj9TTOW2LY9bQ7Tdnwkq1wGI6iMNJ9qjH21pf8A7Ds7+0k/5L/7VU/Z3sCK+vliuCdGlnKg4LaRyXP2nHgKulezfZwGPZY/r1H+Na8uLDhe122Z4TyTVqitu1He+z2hFF7MWaVHOS0bKeGVbIyeve08q0uxyYjaigHk0UgPqAAw+0CpD2sbp2tpZI9tAkbmZVLLnONDnHM+g+VRvsf/ACqn6uX9mtUXF6aW3juUu+srL/opKWvGPQCiiigCkpaSgFooooCjoexW9DAl4ORB99/A/Qq8BRS1dlzzy1uK4Y4w4IR2h9na7QQywALcqOR6CQD8x/Xybw+FVNuxvPcbIuTlWAzpmhblnH7LjwP8K6PqGdoPZ6m0E4kWEuVHdboHA/Mf+B8PhWjT6hJdPJ4f0KsuJ3uhySHYu2ob+3EkJDo4IZSBkHHeRx4H0qDbydisUrF7KTgk8+GwLR/4SO8o9OdMW6m6W19nTCSGEFTgSRmZNLr5HnyPkfD7KuWByygspUkAlTgkHxBxyOPSuJN4JXjl2Oo1lX9aKZtuz7bNt3babC/3Lgqv1Kw5fKvL9lm07pgbuZeXjJM8uPogAgfZV10U+Lyc9vYdCP5kL3Q7LbewYSuTPMOjMAFU+aLzwfUkn4VNKWis85ym7ky2MVFUhr3j3eiv7doZwdJwQR7ysOjL61VN12IXSPmCeJgDkFtcbenIA4PwNXVSVZi1E8XaLOZ4oz7sqzZu5O2I5Iy97mNXQsvHlOVDAsOa88jIqdb47He8sZoIioeRQFLEheTBueAfKnmiolmlKSl27BY0k0VDuv2TXdrewTSPCUicMwVmJxgjllfWrfpMUtRlzSyu5EwxqCpBTTvLu3Ff27Qz5wSCrD3lYdGGf/eZp2pKrTado6atUymJ+xO7jk1W1xGcHKsTJE49e6Dg/A1vDcfbY6X3/Xl/7atmitT1eR80/sU9CK4Kd2h2abWuFC3F0kqg6gHlkIzgjPudeZpx3C7MrmwvVnmaIoFdcIzE5YYHVRVo0VD1WRxce1ehKwRTsWikpaylwUUUlALSUtFAFFFFAFFFJQC0lLRQBSVFbrfQW93cx3BAjhSExhQTI7yAnQoz3iccgKcdk30/Dea+CQJzZY/GNBzzKxOC2PADlQix5paY7XfK1kZFDkcQ4jZ45ERz5IzKFY/XXu53tto5TC0n40MFKBHZskAg4A6YI59KC0PNFMd1vlaxuys5/FnTIyxyNGh8ndQVU/E1s7S3iht9PEZiXGpRHG8hK/pdwHlzHOgsc6StXZm1YrmMSQOHQ5GRnqORBB5gjyNRze3al7ZxyTo8BiVlCqY314YheZ1YJyfKgsltLTCm0pLRS+0poQhZVQojoAxznVknl0+RrL/K234Ql1OUZii4ilLMQNXdXTkjHPOMUFjzSU2WO8lvNG8iSDTH/SagUKYGe+GAK8vOo9vBv1G0UfscpDtPAoJjZQ8bSqr6C64YYPUedBaJrRTRtHeiCBzG7MXUamVI3kKr+k+gHSPjThZ3iTRrJEwdGGVYdCKEmalpgj2+wvriF9IihgSXODq551Z8xgeVeRv7Z90iXutga9EnDBborPp0qenImhFkhorTtdrRyySRI2ZISokXBBGoZXr1B58xWk+9tsIw/EyGdo1CqzM7ocMEUDLYPiOVBY80UzpvZbGJ5TJpWMhZNSsrKx6KykagT4DHOtDa+/cUNs8yLIzLkBGiljyRpPeJTujDA5PWgtEnpKZF3wtxCksr8NXbQC6OvfCayO8M4xnnXhd+bQg/jGDAgaDHIJTkEjShXUwIB6CgtD/RTVDvPbNbm4EoESkhmORhgcFSDzDZ8MUmz95oJ3KIzBwuvQ8bxsV/SAcAsPhQWO1FR0b/ANkQGEpKnGXEchRc9A7BcIfQ1i2nv1HDdxwaWIYOXcJIdOlQV0AKeJnPUdMUFok1FLRQkSilpKAgt9uk11tG6kYPEQkDW84/NkVSDp8x4EVk2jHd3ljNazxFLhNOGH9DOFYN3W8NQHMH/wCOt7vYyXMkENrLO0SozFGiAw4yMa2Ga3tibwxXcQkjyveZCr4V1dfeUjzHpUnFIje8U0m0LZbaG1mjkZo8tJHoSHSQSwboxGMDTmnHYWznXaN9K6EK/s4jcj3gFfWFPlnTn6qkJu006tS6f0tQ0/PpXpbhSuoMCvXUCMfPpQmit7PZMluktvc+3YLS49nVHilSQnnnSSrEHnqIpyuobiKWKL+draJAgTgBWlMnTTMQCRgcuXLl1qarcqTpDDOM4yM488dcUsU6tnSwbHI4IOD5HFBRGdwbGSGO4EyOha4d1EhBYqyrgkjkx65I8c1m7QbJ5rB0hQu5aPCqMnk4J+yn43aatGpdX6Ooavl1rUutvQxzxwu2HkDkdMDQAW1H83qMVBNdqG3ffZ7TwxKiF/5zbswAz3BJlifTHWsW9ktwJYRHxhbnXxmt1VpQeWgcwSF69Bmnq1vHaaRWRRGoTQ4kDF9QJOVAymOXxrYju0ZiqspYdQGBI+IHMVJFFcHdy4mj2kqpMOOtsYjORrk0aywYjoenLwyM1v7x3Ut5BAkVlMrRzQO+tAojCOMhOfe8sjljPwqcPdIudTKMcjkgY+PlWRWyMig2kBm2dLb3tyzm7Ec7iRHtVVwe6FKSLpLAjHI9KeNk7s4t41hnu7de+2gmIPl2LHWChx6AeBp425thbSEyuC2Cqqq41OzEKqLnxJNGw9spdwLLGCA2QVPvKykqytjxBFBSGBdlSC+uyVdkazjjVyB32AYEZHIt5/GtZtjSfgDgCJuLwccPHe1a89PPxqZm5QEgsuQMkZGQPMjyokuUVdTMqr5kgDn05nlQUQreTZ9zDIk9lGzyTQG3lA6htI4Up+ic8/QVh2puxJavZvDxjFBC0Lm308VS3MyKGB1BjnIHPpU8464ByMHGDkYOemPOhLhWJCsCR1AIJHx8qWKIMNjwyR3Eksd9KJOErF0CyEoSUkjUBWymeuPHxrx7JeXOzr2JxK4IAtjMqpO6jDMHA+GATgmp3JcqpAZgCegJAJ+GetellUjUCCPPIx86CiGbRV7tLAiCVeFcxGRZI9JAWI5b1UEgZ8xTi+zmO2BNwzoFoVD45B+L0z56fsqRqwIyOYPiKWoFFdbR3duHS6Mcb5XaC3CqCFaRAigmMtyznJGfFac9j2iy3Ucp9vZ4lkwbhFRF1gBlPdGonl0yOVTKlqbG0g+xtjSLsFoWiYSmGbMZHeLksRy8zypLi2lhfZk5hkcQwtHKEXU6s8UYGV6nmGB+FTiigoWiiioOgooooCC+xSy7XvBBOYCIrfURGjkgqce97uPOtXbm60ULbPt8s6yXMrSsx70haMs5YjHXGCB4VYKxAEsAMnGTgZOOmT40NECQSASvMEgHB8x5VNnO0g20rK3i2lDFdKiWghYwKwAg42vv6ge7q05xmtC5EevaIssey+yMZNGOCJ8HGjHdzp64/wBqsa4tlkXTIqsp8GAYfI0kdqiroVVCdNIUBfkOVLFFc7R3cgSx2eyJpklltVeQEiRhMoEgLdSCCRW9f2AtdolLBBG0ljPhUAAZ0J4Zx0JzjnU6MC4AKjC4wMDAx0x5YpTENWrA1AYzgZx5ZpY2lZxrs/8ABJZzH7ToJYkj2r2n95q14rNeWEKXGzpL+OJTLFKLhpFUBpeHHp4pPLV16+tWB+D49fE4aa/09C6v82M1lnt1cYdQw8mAI+2ljaVxtmR9e1DaZzwbLHD68PS2opj+5nGPCve3lshbQnZnC9p1x+z8HTxScjOvT3sac6tXrViJAqklVAJwCQAOQ6D6qxQ7PjRiyRorHqyooJ+JAyaWNpENl7DhuNqX5njWTSYNIYalGqM6jg8s90DNb/Z8umCeMe5FdXEaDOdKB+Sj0FSVYgCSAAT1OBk46Z86WOILnSAMkk4AGSepOPGhNEJ23dzXW0US2iWZLHDuGk4a8ZwdHPSclRzxjqT6VrbOu7i0u5o5Ilh9tEkkCiQSKLhV7wBwPe5HGP41PkiC50gDJycADJ8z5miSFWxqAODkZAOD5jyNCKKnX2H8EPxCvtumTXnPtPG55z+djz8MZrZmB9oteObcR+xQ8H2oMYNWleJjBC8TGOvhTI++VxdTG2kKBZX4LyLGiylCcEaseXLpVyLs6PhLEUVkUBQrAMMKMDkfQUZyu5W+07AJs51WaJ42vYNAty2iIsyh0QknHM5GDyJp92rsaG0vbBrWNYi0rxNoGNSGJmw36XMZyalyWaBQoRQo5hQqhQeuQMYrI0QJBIBIORkA4PmPKos62le7rmzIdtpcP20TNxOOQHBD/i+GG/N6Y01guA8Jm2UmRx5lMJH5ttKS82Po6WH+IVYslojEMyKSOhKgkfAnpUJ3EvGvrme5uMGSEmCPAAVULFicddR881JFE5ghVEVUGFUBQPIAYA+VZKSioOxaKKKAKKKKA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pic>
        <p:nvPicPr>
          <p:cNvPr id="93" name="Picture 12" descr="http://t3.gstatic.com/images?q=tbn:ANd9GcSzcfRdsW1lBXNUdpuseHSDkP76WS4I8jKZ_jF9Ba2NqvYM5NvqAg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164" y="3649584"/>
            <a:ext cx="1393773" cy="53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2" descr="https://encrypted-tbn3.gstatic.com/images?q=tbn:ANd9GcSpIhlnRi4uheDiGvj_NeFOmBToEaTwR4BMw22T3WOBENhE8eAu"/>
          <p:cNvPicPr>
            <a:picLocks noChangeAspect="1" noChangeArrowheads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0" r="64138" b="25450"/>
          <a:stretch/>
        </p:blipFill>
        <p:spPr bwMode="auto">
          <a:xfrm>
            <a:off x="3801456" y="6059192"/>
            <a:ext cx="651274" cy="45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4" descr="https://encrypted-tbn2.gstatic.com/images?q=tbn:ANd9GcSiuXAzeaCKRhkrDJ6Qk5sOZwJdV670TAjmO6Ge_7Rl2YKn166kGA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496" y="2191256"/>
            <a:ext cx="1108936" cy="42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" descr="http://www.ada.am/images/logo.jpg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4" y="2080552"/>
            <a:ext cx="1963486" cy="57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2" descr="http://en.stoptrafficking.org/img/logo/logo3.gif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98189"/>
            <a:ext cx="649678" cy="57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2" descr="http://cdn5.techchange.org/wp-content/uploads/2012/08/usaid-logo.jpe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300" y="2209746"/>
            <a:ext cx="1347059" cy="41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2" descr="http://www.preduzetnik.info/images/SIEPA.jp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884" y="2558547"/>
            <a:ext cx="730396" cy="73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2" descr="http://export.by/thumb/cc/3644/ccad9480162f8da902fe52d9e23d6d00.3644.png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35263"/>
            <a:ext cx="662022" cy="66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4" descr="http://www.seeklogo.com/images/M/Montenegro_-_coat_of_arms-logo-07100267A6-seeklogo.com.gif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00742"/>
            <a:ext cx="676888" cy="67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2" descr="http://img1.nairaland.com/attachments/942168_british_council_jpg668246c62380127ffa31356c80c7318b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806" y="4259263"/>
            <a:ext cx="1348690" cy="40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2" descr="http://cf.juggle-images.com/matte/white/280x280/prom-peru-logo-primary.jpg"/>
          <p:cNvPicPr>
            <a:picLocks noChangeAspect="1" noChangeArrowheads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8" t="26651" r="11043" b="28249"/>
          <a:stretch/>
        </p:blipFill>
        <p:spPr bwMode="auto">
          <a:xfrm>
            <a:off x="4139900" y="3708181"/>
            <a:ext cx="1293076" cy="71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2" descr="http://www.promoteiceland.is/resources/images/icetrade_is/headers/Promote-logo-fors.jpg">
            <a:hlinkClick r:id="rId39"/>
          </p:cNvPr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5508104" y="1047119"/>
            <a:ext cx="2088196" cy="425536"/>
          </a:xfrm>
          <a:prstGeom prst="rect">
            <a:avLst/>
          </a:prstGeom>
          <a:noFill/>
        </p:spPr>
      </p:pic>
      <p:pic>
        <p:nvPicPr>
          <p:cNvPr id="105" name="Picture 2" descr="http://t1.gstatic.com/images?q=tbn:ANd9GcSq1ZFwxiBfyL0TIWgQTvh670UexNpRqC60JD4InnjtpBS4Uv2W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900" y="1677601"/>
            <a:ext cx="425557" cy="42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AutoShape 2" descr="data:image/jpeg;base64,/9j/4AAQSkZJRgABAQAAAQABAAD/2wCEAAkGBhQQEBUUExMWFRQVFhYXFxYVEhsXIBYWFhQVGBYZFRcYHiceGBkjGRQWHy8jIycpLC4sGB8xNTAqNSYrLCkBCQoKDgwOGg8PGiwkHyU1KiwsKi0uLTIwLS0vLCwsLCwpLDQvKiosLyosLCwsKi8sLCwpLCwsLCwsLCwsLCwpLv/AABEIAJoBRgMBIgACEQEDEQH/xAAcAAEAAQUBAQAAAAAAAAAAAAAABgMEBQcIAQL/xABMEAACAQMCAwUDBwYLBQkAAAABAgMABBESIQUGMRNBUWFxByKBFDJykaGx0RVSVHOTshYjMzRCU2KCkqLBF6Ozw9IkJTZDdMLh8PH/xAAaAQEAAwEBAQAAAAAAAAAAAAAAAgMEAQUG/8QAMREAAQQABQEFCAMBAQEAAAAAAQACAxEEEiExQRNRYYGh8AUUIjJxkbHRM8Hx4UIj/9oADAMBAAIRAxEAPwDeNUJ7xUZVY41khSehPhnxPd6VXrCc4Wuu0Y96EOPgcH7Capne6ONz27jVWwsD3hrudFm6VC+X+cNA0TklR818EkeTd59f/wBrJTc8wDoHb0UD94issftLDvYHlwHcd1ofgZ2uyht96kVeEVb8OuzLGHKFNW4BO+O4nwz4VR4hwxpfmzyJ5KRj7AD9tbC+25mC/L8rMGU7K4167lY8L5iBYxTEK6krqOwbScb9wO3p91ZEcYhLBRIrMTgBTq+6oPxrhbW8mGbVqGrVvvuc5z3/AI1fcAm+TPqmiYBwMSFThQf9Dt5140OOla/pSCq3J4Hf+16suDic3qMO+wHP0/Sm1fHajVpzvjOPLpmnaZXI94YyMEb+hzio3x+9clGEckZQnDnz8xkdw769WecRNzLzYYTK7KpPSotZ8fmldU1Imdi2n8TjJqU12GdswJauTQuiNOSlKVeqUpSlESlKURKUpREpSlESlKURKUpREpSlESlKURKUpREpSlESlKURKUpREpSlESlKURWl/YmUYEskf0CB9eRn7RUX4jyZO24m7X9YWB+3I+6pnSsmIwcU/wA9/c/4tMOKkh+X8D/VqOaEoxVhhlJBHmDg1W4bOiSq0i60ByV8fx8cd9SPjnLjS3vuDCyAMzY2XHut8dht51IV5dt+zCGJSAMZI39dQ3zXzkPsuV0jsumU6Xyvck9oRhjb1zDWuFeWl4kqB0YMp7x9x8DVasPacuiB9UDsgPzkb3lYeh3B881mK+pidIW//QUe7bwXz0gYD8BsefirS84YkrIzjOgkgdxzjr4jIB+FXeKUqYaASQN1EuJAB4XzHGFGAAB4AYr4u7cSIyHowI/+aq0rpAIpcBINrEWfLkaxhXUMx3J3G/gp8KyVvBoGNRIHTUckeWe/41VpVbIWR/KKU3yvf8xVN7hQwUnBbp547h51UrFcW4c8ikh86dwukdQO4jerXg4cHtGVmVhgNqyR56TuQfKqjO5smQt07fVq0QtLMwd4eqWfpXgNe1qWZKUpREpSlESlKURKUpREpSlESlKURKUpREpSlESlKURKUpREpSlESlKURKUpREq2nv0SREY4L50k9CRjIz47j1qrPIVXIUt5LjP+YgfbUK5s4qZVVTBJHpbIZxjuII228O/urFjMUMPGXc+Oq1YXDmZ9cKc0rXEXNlyFChxttqKgn4lvvqecMiZYl1ydox3LbY3/ADcbaajhcezFEhgOm9qWIwbsOLcRqrulKVvWNKUpREpSlESlKURK8Ar2lEXmoZx3+Fe1iuK20nz1bdegC4ODjv76ueHh1XDg566i2rP4VSJDnykeKtMYy5gVeUpSrlUlKUoiVHeI+0Kwt2KvcoWHUIGkwfA9mCAfWtde1Xnt5JntIWKxRnTKVOO0f+kpP5i9Md5znoKivLnI13fjVDH/ABYOO0dtK58AerfAGvSiwTcmeU0FhkxRzZIxa3HF7VuHMf5xp+lDIPt01LI5AwDA5BAII7wdwa0dN7Fr4DZoG8hK3+qAVuvh8JSGNW6qig+oUA1RiI4mV03WroXyOvOKVxSlKyLQlKUoiUpSiJSlKIlKUoiUpSiJSlKIlKUoiUpSiJVG7thJGyHoylT8Riq1K4QCKK6CQbCiHA+TAULXAOTsqgkaQO847z932ZzhnCDb+6khaP8AMcZ0/RYYx6YrJ1b3t6sKa2zpBGSN8AnGceGSKxxYODDtBAquefH1S1SYmaYkE78fpXFK+Y5AwBBBB3BBzkeVfVbVkSlKURKUpREpSlESlKURKV8ySBQSxAA3JJwAPMnpWBuef7CNtLXcWf7La/tQEVJrHO+UWolwG5UgpWN4ZzJbXJxDcRyH81XBP+Hr9lZKuEEaFdBB2SqN3P2cbv8Amqzf4QT/AKVVZgBk7AdSaxPGeKQm2mAljJMUn/mL+YfOutFlHGguastK+5yzt1PezHr9ZrqLhnD0t4UijGEjUKPQDGT5nqfM1zBw4/xsf00/eFdPflWH+uj/AGi/jXq+0b+EDvXnYKviJV3SqEN9G5wsiMfBXBP1A1XryKpeklKseJccgthmaaOLPTW4Un0BOT8KxK+0bh5OPlcfx1D7SMVMRvcLAKiXtG5UkpVnYcYhuBmGaOQf2JFbHrg7VeVEgjQroN7JSlY/iHMFtb7TTxRnweRQfqJzQAnQISBushSo0faPw/OPlcf+b78YrLcN4/b3P8jPHIfBJAxHqAcipGN7dSCuB7TsVf0pSoKSUpSiJSlKIlKUoiUpSiJSlKIlYbjVtcyIyJ2RRgQQQwbB8CTjNZmlVSxiRuUkj6KyOQxuzADxWr0u5o8xq7rgnKqxGCPnbD0qf8CnjaFeyYsB1LHLau/X5/8A0bVVtuEpHLJKB70h3PhsMgepGTVdbVA2oKA3eQMEjzI61gweDkw5suvj6Du/VLbisUyYUBXPj3qrSqF5dCJC5BIXc47h3nHfjrXqXaMoYMuk9DkYr0s7bq9VgymrpVqUpUlFKUpRErG8w8ejsbd55T7q9AOrsfmqvmfxPQVkq0l7Z+PGW7W3B9yBQSPGRwCT8EKj4tWjDQ9WQN45VM8vTZmUa5m5wuOIyZkY6M+5CudK+G39JvM7+nSr+y9lnEJUDdiEB6CSRVP+HOR8cVLfYzympQ3si5bUUhyPmhdnceZOVHhpPjW1q3zYzonpxAaLHFhuoM8h3XMXGOAXNjIBPG0TdVbOxx3o6nBI26HIraXss9oT3J+S3LapQCYpD1kCjJVvFgN894BzuMmac18AS+tJIWAyQShP9GQA6GHx2PkSO+ucOGX7W08cq7NE6uPVTkg+vT41YxwxkRDhqFBzThpAQdCumOORF7WZVBLNFIAB3kowAHxrnZ+Sr1VLG0mAAySYjsANya6UglDqGG4YAj0IyPsq042P+zTfqpP3GrBhsS6HQDdbJ4BLqTsuXkUkgAZJIAHiT0rNfwGvv0Ob9kaxfDf5WL6afvCuqMV6mLxJgqhuvPw8AluzstOeynlm5t+Ia5reSNOxkGp0IGSUwM/A1Lfadzw3D4ljhI7eUHB69mg2LYPUk7DO2xPdgzetDe2GUnijA9FiiC+mC33sawxH3qe3hbJB0IaaVG7DhdzxCY9msk8p3Zic9e93Y4HxNSH/AGQ8Qxns4/Ttlz+H21P/AGMpGOHZXGsyv2njkY0g/wBzT9Zqe1ZPjnseWtAoKuLCNc0Ocd1zXxLlG+svfeCVNO/aJ7wXz1xkhfrFdG2LZiQnclF3/uiq9Kxz4kzAWNlphgEV0VHvaDOycMuWRmVggwVJBGXUbEb9+K0hw7kO/uPeS2kwd9T4jz55kIzXSGKV2DFGFpDQuS4cSuslaAb2S8RAz2SHyEyZ+04+2o5xDhc9nKFlR4ZBuudjt3ow6+oNdRVgedeAJeWUqMoLKjPG3esiqSpB+GD4gmtMftBxdTwKVD8E0C2nVQ/2Ye0Z7hxa3TapCD2Uh6vgZKP4tgEg9+Dnfrs6uWuEXZiuIpF6pIjD+6wNdS1XjoWxvBbyrMJKXtIPCUqlcXSRjLuqg7AswXf41Q/LEH9dF+1X8awUStdhXlKs/wAsQf10X7Vfxp+WIP66L9qv413KexMwV5SrP8sQf10X7Vfxp+WIP66L9qv40ynsTMFeUqjb3iSZ0OrY66WDYz44r2orqq0pSiJSlKIlKUois+IcO7YYLyLkY9xsZ9R31FbTl2VZ20qrCJgRryA/evTvxg+VTalY5sHHM4OO4WqLFPiaWjYqnBIWXLKVPeCQfqI6iqlKVrGizFYTjImQiVCMD3cAHJBO2oHY4J+2r/hkrlMSBg465AwfoldsfbV5SqWw5Xl4J144VrpczA0gfVK5o5znL8Ruif6+UfBXKj7FFdL1zTzpAU4jdKf6+Q/B3LD7GFe17N+d30XlY75QrjhfP99bRLFDPojTOleyjOMksd2Uk7k1df7U+JfpP+5i/wCitlcg8u2Vzw63ka1gdymlmaJSSyMVJYkdfdqQfwKsf0O3/YJ+FWPxUIcQY9foFBmHlLQQ/wDK0r/tT4l+k/7mL/oqKuxYknqSSfU9a6U/gVY/odv+wT8KfwKsf0O3/YJ+FG46Jnysr7I7CSO3daq8qPmwtSept4T/ALpauON/zab9VJ+41XUECoqoihVUBVUDACgYAAHQACrXjf8ANpv1Un7jV5d2++9b6ptLmPhv8rF9NP3hXVNcrcN/lYvpp+8K6pr0/aW7fH+lhwOzkrWvta5IkutNzApd0XRIijJZASVZR3kEtkdSCMdK2VSvOilMTg5q2yRiRuUrmHg3H7ixkLQSNG3Rh1Bx3OjbHG/UbVN+G+2+4XAmgjkHihMZ/wDcPsFbR4typa3e89vG5/OK4b/GuG+2odxn2KW7gm3keJu5WPaL6b+8PXJ9K9L3nDy/yN19c7rD0Jo/kcs5yv7SbW/YICYpT0jkwNX0GBw3psfKpXXLfEeHyWk7RSApLE2Dg9CMEFT9RB9K6I5J4y15YQTP89lw58XRijHyyVz8az4vDNiAezYq7DzmQlrtwr7jPGYrOFppm0ovxJJ6Ko72PhWoOO+2e5lYi2VYE7iVDufM590egB9TVX22cYZ7qO3B9yJA5Hi7k7n0UDH0j41T9lfIcV6HuLgao0bQseSAzABmLY3wAy7d++elXQwxxxdWQWqpZXvk6bNFgP8AaTxHOflb/wCFPu04rJWftfvlBWQxzKQQdUek4I7imB9YNblTlW0UYFrAB4dgn4Vi+Mez6wkRibWNSFYgxgx7gH8wgfXT3qB2hj/C77vMNQ9c9W3z19V+8V1aK5StvnL6r94rq0V32l/58f6XMD/68Frf24j/ALHB+v8A+VJWlsVun24/zOD9f/ypK0vWrAfwjxWfGfyqvY2XayBNSJnPvOdKjAJ3Pd0oIY+yJLntA4ATRsUwctq8c42xVxxBXjjijeNF27RWAGp1kwQWYHcYG1WFWsLpfiDtOKo7E894r6dqoPw6V6/4q97ZdkwXUj5VWyh1D3hnBPiOhHlVvishwpXfXFHGjtIp+cBlQnvkoT0OF+qrCpRuNljjZFeN81xrY8Fxw5C217Ch7l39KH7paU9hXzLv6UP3S17XiYz+Z3h+AvYwv8Q9cratKUrGtKUpSiJSlKIlKUoiUpSiJSlKIlaX9tHLpjuVulHuTAK58JEGBn6SAY+ga3RVpxThcdzC8Mqho3GCD9hB7iDgg9xFX4ebovDlTNF1GZVpf2Y8/LYs0E5PYSNqDYz2b4AJIG+kgDOOhGe81u21u0lQPG6uh6MjBgfQjatIcz+yS5tmLW4NxF3afnqPBk/peq5z4CogHntWODLA/fu8R+PQ16cmHjxJzxu1WFkz4BleF1JVrecUihx2kiJqIChnA1EnAAB3JJ8K5sbma7fY3Vw3l8okP2aqynLHKd5cXMUggkKiSNmkcFRhXUk6nxq2Hdk1QcAGi3uVoxmY01q6Jqy43/Npv1Un7jVe1Z8YQtbzAAkmKQAAZJJQ4AHea85u4W52y5i4b/KxfTT94V1TXNXD+VbwSxk2lwAHTJNvJthh192ula9L2i4EtrvWDBAgOtKtU4pE0rRCRDKuNUeoahkAg6euMEGrqtJ+1Lla6a/kuEgd4mEeHjGvGmNVOQuWXcdSKx4eJsrspNLVNIY22Ba3ZVK5ukjQu7KiKMlmIAA8ydhXNMfM95F7ourhMf0e3cY+BO1UpLm5vGALTXDdwLPKfgN62j2ceXaLL76OGq+5640l5xCaaP5jFVU9NQRFTV8dOfQit0+zKyaLhVuGGCwZ/hI7Mv8AlIPxrX/JnsjlldZLxeyiBB7In35PJgPmL4538h1rdCqAAAMAbADuHlUcZKzKIma0u4WN2YyO5WjPbNZFOIh+6SJCD5qWUj4YX6xUj9ifHY+xktWYCTtDIgJ+erKobT4kFMnyb1qW89cnLxK30ZCyoS0TnoCRurd+lsDOPAHfGDofi/LtzZPiaJ4yDs+DpOOhWQbH4HNXQlmIg6RNEKuQOhl6gFhdOVE+dufrexjdNQknIIESncZHWQ/0B67nuFaRHMt7IOzF1cODtpE8jZ8sA71JeUfZTcXTq9wrQQ5ydWzuPBVO658W+ANVe5si+KV2in7y6T4Y2qD23z19V+8V1aK5uuOTruO4ZRazlVlIDCCQgqrkAg6cEYGc10jT2i4Oy0e3+kwTSM19y1v7cf5nB+v/AOVJWl63n7YOEzXNrCsMTysJskIpYgdm4ycd2SK1P/Ai+/Q5/wBk1asE9oiAJ7VRi2OMmgWP7BXRBH2jzEtqXTkAD5unG57yatMVn7flHiMbBktbhWHRljYEZGNiPI1UHK3EBEYvkUuksHJ7A6sgEABsZA3O1XB+U0CCO866k34AVXn2qjITwfssQluqK/a9okmlTGNOMkkH3s7gaemKs6z8/KPEZDl7W4Y4AyY2OwGAPQDaqf8AAi+/Q5/2TVKNwAtzhZ79B9FxzHcAqf8AsK+Zd/Sh+6WvavPY5wSe2W57eF4tRi061K5wJM4z1xkfXSvExZBmcR3fhevhgREAfWq2TSlKyLQlKUoiUpSiJSlKIlKUoiUpSiJSlKIleMoPUZ9a9pRF8LCo6AD0GK+6UoiUpSiJSlKIlKUoi+HiB6gH1Ga+lQDoMele0oiUpSiJXhFe0oi+EiA6AD0GK+6UoiUpSiJTFKURMUxSlETFMUpREpSlEUO5p5ou4r6G1tI4XaWJn/jSw3UtncMO5a9tr3jJdddvZhNS6iJHyFyNRHvdcZrD85QTvxu0W2kWKU28ml2TUAMyasqeuRkVm+HcJ4qsqGW9heMMC6i3Cll7wDjY1uIa1jfl25u+VlBJcd9+KUrDjJGRkdRnp6152q77jbrv09fCodwEf9+8R/VW3/DWsBcDbmD0T/hvVQgs1fAP3r9qwy0Nu3yv9LZ6XCklQwJABIBBIB6EivEukZiodSw6qGBI9R1FaqveCx2HBlu4Ay3U8MKPNrYkCcxs+N8LgDSCMECslzZyLbWPD2ntgYri3COswY6mYMobVvg5ydv9Nql0GWBm3NDTn77KPVdW3futiSTqucsBgZOSBgeJ8q9ilDAFSGB6EHIPoRWtX4XHxLjEJnXKHh0UzR5IDkucK2OqgvnH9kUmb8k315Fa+7E1g90secrHMhKgqD0BxuPMdwFc93GwOtWu9bmtNlsg3SBtBddR6LqGfq619u4AySAB1JOK0rY8LWWyyeG3ctzIpcXYOSZG95XU6vm5x3bjzrO8YnWS14eOI9u0vvarOOMs9wyZUM4BGMYDeeo/CRwwBq/Xdr+aURPYulsqC6SQZRlYeKsD91eSXiKMs6gE4yWA38N++tX8vBYuNQCG0lso5YZQ0chx2gVWIbRk6cED6vXNXkfku2vUunuI+0PyqeNcswCDKklADsxLdfIVx2Ha3UnTTzvv7l0Sl2gGuq2jUS5x5lube5toLWOJ3uO0/lSwGUCnqpGNifsr49lFwz8MjDEtoeRAT+arnA9ADj0rG+0GKVuJcOEDrHKflGh3XUAdK5yO/bI+NcjjAlLDxfkCuveTGHDmlk7K84wZEEsFoIyy6ysjkhMjUVy3XGcVKp7pExrdVzsNTAZPlmo5wXh3E0nVrm6hkhGrUiQ6SfdOnBxthsH4VgOV+X4eKSXdzeJ2zfKJIUVmOIo48YCgEYPvfZnqTk5jXWSRQ7P+oHEaC7Patj5qlFdIxKq6kjqAwJHqB0rUFzxOW2tLuyjlYIl7HbxyFjlIZdZK6vLs8f3jWa505Pt+HWXyq0Uwz2zRlXDHL5dUIfJw2dWT6Y6HFd93AIBO+2n03+651iQSBtutjTXCoMuwUdMsQB9ZrB8H5hea/vLcqoS3EJRhnLdomo6t8emAKjdrw6PinFbr5UuuO2jgWKJidKmVNbNgHc5B+seAxV5D4SlpxPiMMedCC30gknSrIzBcnfA1YHkBTpNa1170D9yE6ji4VtZH5Un5r5iWwtXnZS5BCqgONTscKM9w7z5A1G7vj3F7eI3E1tatEg1PHG7h1Qbt7xJXIHXGaz/OVvbS23Y3T6EmdURu/tScppODvkd+3XNRu44VxaxQtFdR3kSKSY50wxUDcA9WOPF/hSENy61ffeo7ikhdfNd39qa8M4olxBHOh9yRA4z3AjO/gR0PpVeC7SQEo6sB10sDj1xWveYuN217ZWUsplWOVyfkkKa2nZDpKbEe6rA77ZyO/GMXw6GNOLWfY2UtlHMs6Osh09soiJ3jydODj128KDD2CTpv5euEM1EeHmpTZ80XV1xGWGAW4t7eREkMhYu4IJYx6TjuPXy69BLTdJq0a11/m6hn6utap4Vw6G0fi08USiSzJFudz2WqORdsncb99Y+14UslkD+TLx7l07QXgbJMrDUsitqzpyR3dPPerXQNcdNBoPK+1VtlcBrvr+fotn8d5nFrcWsOkE3EhXUWwEVQCSR35zgdO+s0kgboQceBzWquMcKFxLwhruH+Om1RXAcEFxGoxqGdtyW2/OrMW8icL4tOp9y3uoO3XA2EkCntAPPQGY+oqp0Dcorej40VYJTZvbT8KehwSQCMjqM9PWqN/erBE8rnCxqzt6KCT91Rj2a2jG2kupBiW8laY+SZIjX0AyR5NVn7WuJkW0dqgdnuZACsa6mMUeGfSo6nOkY9arEVy9P13qZkqPP67ld8gc6yX/aJPGsUqCORVXPvRSqCre8Tnu3/ALS1LtYzjIz1xnfHpWp7nmRYeI2lylrc20QQWsvbwdmpjO0eDk5K9fRBUmg/8Ryf+gH/ABlq2WHXMBQq/twq45dKOutKXzXKoGJI90ZIyOlQ299oL/kkX0UaBmcDs3YtpUzNGNWnBzhc1ZfII5+McSjkUOjWsOVPfhUYZx5gGoyeGRpyyJUQLJM6dowzltFzIEz6Ampxws0vtb5hRfK7Wuw+S3Kl0hYqGUsOqhhkeo6ivZ7hUGXYKPFiAPrNa15w5Ut+HJaT2ylJluoVMmti0gbVr15O5JG/qR0NXlpwmPifFb35UvaJamOKKJidK6lYs2B1JK/b5DFXRbWe9Pp31296s6jry1qtgCQYzkYxnOdseOax3GeIOsEhtuzknVQVR3AG5HzveGBgnvFa7uIvkh4tZRk/JxaGaNCS3ZlkGpVJ7jq+weZPzccpW8HAWuVUmeW1TXIWJyJHibGCcDGFAwOgqYgaCCTuRWnbrrqomUmwB234KcXPNRiuLO3dF13CuzsHGIykWogdc5bYb9PGs+kgPQg+hzWruI8v28t/woSRKwnt27XOff7O2XRnB7sDpWSsr1eFcQv422hliN7GOnvKD2qjzJz8FFcfC0gZd6vzpGykE5tr/pT9ZAc4IOOuD09aVF/Zvw1o7ISyfyt07XEh8TKcr/lwfiaVme0NcWhXtOYAr55m5OmubuK5guhbvFGUB7ESfOLZO5x0bHSqKcs8TBGeK5GRkfI49x4damVKmJnAAafYfpQMTbvX7lRLi/KE5vGurO6EDyoqSq8QkDBcAMMnYgAfV13NW9j7PGjhvo2uTI14q5kaPdWw2piA2DlnJAGMDbeprSnXfVfTgcbJ0m3aws3K6S8PWylOpRDHGWAwcxqoDqDnByoPf8awEnId1Oi291fmS1UrlFhCPIFI0rI+ScbDffp471OaVxsz27fX/F0xtO61xxrhksnHVW2m+TyR2KsjaA6kCVl0Mp6qQ3wwPCpBwPkzs2nlupflM9wnZu2jQoixgxoo6A9/oPPMh+Rp2naaF7TTp16Rq05zp1dcZ3xVapOncQAOyvRXGxAEkqCLyDdxwm1i4hptDqGloA0ioxOUD56bnfbr0q74hyCVNs9nN2EtqhjUunaB0YHOsbbksxyPzj5YmFKe8P8AQHn2p0WqHWXJM4vobya77WWMOrL2IVdDKVVYwD7uCzEk5z5VleVOXDYxyoZA/aTyTZC6ca9Pu9TnGnrWcpUXSucKK62NrTYWD5O5cNhaiAyCTDu2oLp+cc4xk15xfloz3tpc9oFFt2mU0519ooGxztjHgaztK51HZi7k35ruQVl4SofccmXEM8stjdiBZ21yRvCJFDnq6ZOxPXH+mAJhSuMeWbLrmh26iUPs6h+RS20jvI8zmWSc4DGXOQ464we7zPiatX5FurnRHe33bW8bK3ZrCEMun5vavnPr1z671N6VMTv7fXd2KHSZ2KLcZ5RlN18qs7gW8zIEkDRiRJFGNJK9zAADPkOm+frlPlB7Oe4mkuDO9xoLEx6TqXVk7EjGW2A6AAVJ6VzrPy5fX3Xem27WK5l5djv7doZcgEhlZeqOOjL9ZHoTUafkziLoYZOKEwEaSRbqHZehBfOdx36j8anVKMlcwUPwEdG1xsqI8T5BGi1+SS9hJZhhEzJ2gYOPf1jbc7nP9o7dMUouSLhruC7nvBJLCx90QhU0FSCqANkH3mJY5ztttUzpXeu+qvt806TVHeG8oiOS9aRhIl42SmnTpXSylSc75Dddqwo5Bu1hNqnEMWhBXSYAZBGeqB89MEjPn0xtU8pQTvH+DhDE0qJ8b5GMkVqtrN2D2Z/imKCTYqAdQOMnYHPrtvtgfaOkd38ls1lD3omVG0DBVXi/jmZR81SNLY8B4ZrZVWqcNiEzSiJBKQAZAi6iOmC+MkYA+oVKOctIJ4ulF8QIoc7qra2yxoqIMKihVHgqgAD6hWFblgvxMXjyBhHEY4o9GNBPzmLZ3JDOOnePCs/SqQ8i65VhaDusTzVy+t/aSW7HTrA0tjOllIKnG3hjr0JrB3nJVx2kE8N2EuooBBI7RallQHqVJ2Odz17umKmVKm2VzRQXHRtcbKinL3JT21zNPLcmd54wrkxhTqB3IwcBcAADGwFYtPZtN8hksmvA0OpGhzBvGFkZ2zhstqLDv2xt4VP6VLrvu77OBxso9Ju3181g+beWzfRRoJAnZzRy5K6s6NXu4yMZ1daseLcoTfKmurO5+TyyKFlVoxIkmnZSRnZgAN/uycyqlQbK5ooKRjadVEbXkIiC7Ek5lubxCsk7JgD3SFCoDsoz0z3DpgAXt9yqZOFix7QAiGOLtNGR7mnfTnv09M99SGldMzybvvXBG0aKJcb5Mll+SPBciGe0QormIOGDIqMdJO2wPj1+NYL2gww8QurS1jkD3AlZJdH9CHAM2vwPujAPnWyqtIOGxJK8ixIsj41OEUM30mAyeg6+FTZOWkE8XXioviBFDndXMaBQABgAYAHcB0FK+qVnVy//2Q=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sp>
        <p:nvSpPr>
          <p:cNvPr id="107" name="AutoShape 4" descr="data:image/jpeg;base64,/9j/4AAQSkZJRgABAQAAAQABAAD/2wCEAAkGBg8QEA8QDQ0NDQ8REw4QDg8ODhAQEg8NFBIVFBQQFBQXJyYeFxkvGRISHzsgIycpLS4sFSAxQTAqNSYrLikBCQoKDgwOGg8PGikeHx81Ki8yNSw1NSopLzQsLzUrKTEwKiwuLCkqKjUqLCwqNSo1LCwsLCw1NSkpKSk0LDQsLP/AABEIAKwBJQMBIgACEQEDEQH/xAAcAAEAAgMBAQEAAAAAAAAAAAAABgcCAwQFCAH/xAA+EAACAgEBBgIFCQcDBQAAAAAAAQIDBBEFBhITITFBUhQiUWFxByMyQmJykZKxJENUgZShwTNz0hVTgrLC/8QAGgEBAAMBAQEAAAAAAAAAAAAAAAIDBQEEBv/EADARAQACAQIEBAQEBwAAAAAAAAABAgMEERIhMUFCUYHwExQicVJhsfEjMjNTkdHh/9oADAMBAAIRAxEAPwC8QAAAAAAAAAAAAAAAAAAAAAAAAAAAAAAAAAAAAAAAAAAAAAAAAAAAAAArX5StzMt8WZs3KzU1rLIxa8vISkv+5VFS0T76xXfw99mOkXttM7IXtwxvtusoHy9HbOX/AB2f/W5P/I2R2vl/x2f/AFuT/wAj3fIT+J4/nqeUvp0HzPDa+X/G539bkv8A+iR7J3d21k0130X5EqrOLluW07YSlwycX6rftTI20XDzm0Q7XWRadq1mV6goC/H2pXVbdbkZkIU2+j3cWddxwu6dOHi6rquvvO3E2Ptex0KF2U+fU763/wBQuUVQuHWc3r6v049Pec+Tjrxw58524JXkCkrdi7XhZOud2QpQqd702hY4uhdHKL4uvw6Gu/C2pXZj1WXZSnkqLx/225xnr4cWvR9vxEaOJ6XgnWTHgleIKexd29s2KThbc1Gc65a7RsXrwfDJd/aj9xN39r2StjG29OqfLk5Z9qi7NE+GD19bo0c+Vr+OD5u39uVwAp/Z+xdrXOxQsyI8uTrnzM6yK5q7wi+J8TPK2ltHNoVyeVlV3U66/tNk+CyOj8W4v+6JRot52i8ITr9tpmkxuvUEO+T/AH/htCtV3cNeZBevBdI2xX7yv/K8PgTE8V6TSeGzQpeLxvAACCQAAAAAAAAAAAAAAAAAAAAAAAAAAAAAqz5SPk11483Z9frdZZOPBfS8XbWl9b2x8e/fvVkD6mKw+Ub5OOJzzcCHrdZZGPBfT9tta83tj49+/fT0uq8F/Rm6rTeOirYotTdvA5mzdkyWz8fOlVO6aldkql4758mpxWj4n0109xVkTbXGOq4uJR1jx8LevBquLT36anvy4+OIjfb36M/Fk+HbfbdaG2cBZdW1sTDyKsjJ9LqyHCdkYvhcYa1p9tI8LX8tH1NyndXZjYeP6DlTpwOTnY913DG1ScdK4S0frdJd1po+vdHLtrFq9FdmysPZeXjUxrshKuT9IpUXrNyivp9E+jaffudmJuxhRzLsuyupYN9WKsVOK5avyHwPgS7PpHr9sz944ef/AHflDQmJ4uXuOckNlY+NZdyYLGnZs653YvOVio4WlCMXr0XWS0XT1Tre1seeVh4WVwpRpw8rEtTWsMqPEnBv3pfqvYeVsvYFWK8HGyaK7LsnNynJ2xUpei0xsUOr8Hw1v/yZ0Z2ND0jGqli7I5U8yFf7NJTt4I8bSnHTovV0YmImeu/Xn7+xvaI8nfZhxuosj6HRnaZuZLgsyFUoLmT9dPrr300955+xdn2uE8e7Dwr8eOVNqmOUldhOT14k+zSUunVM0OrFzbs/DeFRjTx1e6MnH1i1y5aLjS076r46M79pY8K6ITqxdkKPokbJc+XBc5ODb0SXVe/Xud6fT5+/NDr9Xl7ns/Nn7O/1saunF2hgQyW4J5KWRjzfWc9fHSUpaPVS+JCd7cSqqzMrx5uyqPFwycuLq9HKPF9bSTa1Jrk7sUW14Lx4QjkVwxbbaopR5+LKUVPi9rWj/TxIlvvRGF+fCuMYQi9IxitIxXBB6JeHVs9GntE2naffm8uprMVjeO8fsheFdOucLKpyrsg1KE4vRxkuzRee4m/UM6HKu4a8uC9aPZXRX7yH+V4fAo2qJ3Yls65RnXKUJwalCcXo4yXii3NgrlrtPVzDqJw23jo+kgRTcnfaObHl3cMMqK9aK6K2K+vD/K8CVmFelqW4bN3HkrkrxVAAQTAAAAAAAAAAAAAAAAAAAAAAAAAAAAAFZ/KF8nXE55mBX63WWRjx+v4u2teb2rx+PesqpdU1o9Gmk0pRej10afddOx9Mlb7/APyecXHl4MPX6yyKIr6ftsrXm+z4/Hvp6XVeC7L1Wl8dEWv36tlC1Qw8HHvvgqr8qipxsnVpppp4dPa2ct+8188TGw/VjXjTjZXOLfHJwbdaku2ib/sjxoo2xRoRipHZm2zXnrKQ5W+eRbmY+bOurjx48NdacuB6qSlJvvq+L+yN097k5wthszAptjbG7m1wcZykm205d+ur1I5FGyKHwqeSPx8nPn1SLO3zuthdCrGxMPn6+kWY8NLbde+sv5vr36m2/e5WqKu2ZgWyjWqo2WQcpqCWi0b/ABI7FGyKO/Bp5Iznyeb2Zbz383Fugo1zxq1VHRyash4qfueh5+8GdLIeTfOMYSsXE4xbaWijHpr901RRjmL5qz7rJRSsc4hXOS1uUz76I/VE6q4mqqJ01o6smXRi2yhKM65ShOLUoSi9HGS7NFvbm74xzIqu7SGTFdV2VqX14/5XgVDBHVjWyhKMoScJxfFGUXo014opz4K5q7T1WYNTbBbeOi/ARrdHe6OXHl3aQyYrquytS+vH3+1ElMHJjtjtw2fRY8lcleKvQABBYAAAAAAAAAAAAAAAAAAAAAAAAAAAAAK8393A4+PLwYfOfSvoikuZ7bILze1ePx71pA+jiv8AfzcPj48vCh851lfTH94tOs4Lz+7x+Jp6XVeC/pLK1mk3/iU9YVtFGyKMYo2RRqsaWUUbYowijZFHUJZxRjlr5qz7rNkUY5a+bs+6w53bd0tiU5deXXKu2WTXGNuM6ZJSlr6nBJS9VxUuB9fb3JrtHcfGeNiQqxMmNkJLmTrjVG6UNdLObJ9JPxXw6Fb7K2lfjT5mNbKmxxcHKKi24NpuPXXxivwJFs3bm2L1ZKjKvtdXC5xiqnJReuklFrqujPHlx5OLii0RH5/4aWLJi4eG1Zmfy2+7po2RhPaVmHy58hQdUJRm+a8iEVN2a+Mn60dOxIcbc2lYNsJYuR6RKTcZSVTuUtfm1GXZR001WviyLx2Bnwrr2ilPjlZxrSGt0XLXS6Ue2jfh70b8zbW1aJRjkZV1c5R41B8riUddE5JL1eqfQjatr7RS8cvz7x1crelN5yUnnv2jpPQ29hV4lmPDGVtdqgrrJ2S+djZJ6Rh06JLhk+nmJvunvZHKXLu4YZEV2XRWx80ff7UVtlZlt03ZfY7bGknJpJtLstF08RTOUXGUW4yi04yXRqS7NFt9PGSkVt18/fZRj1U4sk2pHKe3vuu0Ec3V3qWSlVc1HIivgrYr60ff7USMw8mO2O3DZ9Hiy1y14q9AAFa0AAAAAAAAAAAAAAAAAAAAAAAAAAAAAQLfjcXj4srCguZ1d1MVpzPbOPsl31Xj8e9dRPoIg2+25HM4snEh853uqiv9ReM4rz+7x+JqaXVbfRf0lkazR775MfrCu4o2RRjFGyKNViM4oxyl83Z91mcUfmV/pz+6w53ePXEkG6W1K8a9yvdipsqsqt5fHxaPRx04evdd17Twa5LzR/FHRCS80fxRG1OKNpXRfgtFo7LGe+Oy5VRocc1VJ9EnctF4LVPXReC8NERXb20I5GTbbBydb4I1OWvFy4xSWuvXXXi7nkwnHzR/FG6M4+aP4orx6euOd43Szaq2WOG23o2xRsSNcZx80fxRsVkfNH8yL9nkm0Ntc3FqUZOMk9Yyi9Gn7Uyxt1t6VkrlXaRyIr4K1L60ff7UVurI+aP5kZwv4WpRmoyi04yUkmpLs0yjPp4zV2nqv0+rnBbeJ5d4XOCN7rb2QyUqrZRjkJdOq0tSX0o+/p1RJDAyY7Y7cNn1WHNTNTjpO8AAK1oAAAAAAAAAAAAAAAAAAAAAAAAAAAAAhW+e5fM4snEj873tqX737UfZL9fiV/FF6kN3w3N5nFkYsdLe9ta7W/aj9v8AU09Jq9vov6Sx9bot98mOPvH+kAij1d2465mLqtVzF0f3ZHmRR6u7S/bMX/cX/rI1Mn8lvtP6MbH/AFK/eP1Wt6PDyQ/Kh6PDyQ/KjYD5nd9hs1+jw8kPyociHkj+VGwDc2hr5EPJH8qP3kQ8kfyozA3NoYciHkj+VDkR8kfyozA3k2hgqY+EY/gjMA46AAAAAAAAAAAAAAAAAAAAAAAAAAAAAAAAAACIb27ocziyMaOlve2tfvftL2S/X4kW3bX7Zi/7v9+GRbB4OduxF5VOVSlGcZqV0eymtGuL73X+Zo4NXtScd/KdmTqdDvkjLj843j16+/394AGc1gAAAAAAAAAAAAAAAAAAAAAAAAAAAAAAAAAAAAAAAAAAAAAAAAAAAAAAAAAAAAAAAAAAAAAAAAAAAAAAAAAAAAAAAAAAAAAAAAAAAAAAAAAAAAAAAAAAAAAAAAAAAAAAAAAAAAAAAAAAAAAAAAAAAAAAAAAAAAAAAAAAAAAAAAAAAAAAAAAAf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sp>
        <p:nvSpPr>
          <p:cNvPr id="108" name="AutoShape 6" descr="data:image/jpeg;base64,/9j/4AAQSkZJRgABAQAAAQABAAD/2wCEAAkGBg8QEA8QDQ0NDQ8REw4QDg8ODhAQEg8NFBIVFBQQFBQXJyYeFxkvGRISHzsgIycpLS4sFSAxQTAqNSYrLikBCQoKDgwOGg8PGikeHx81Ki8yNSw1NSopLzQsLzUrKTEwKiwuLCkqKjUqLCwqNSo1LCwsLCw1NSkpKSk0LDQsLP/AABEIAKwBJQMBIgACEQEDEQH/xAAcAAEAAgMBAQEAAAAAAAAAAAAABgcCAwQFCAH/xAA+EAACAgEBBgIFCQcDBQAAAAAAAQIDBBEFBhITITFBUhQiUWFxByMyQmJykZKxJENUgZShwTNz0hVTgrLC/8QAGgEBAAMBAQEAAAAAAAAAAAAAAAIDBQEEBv/EADARAQACAQIEBAQEBwAAAAAAAAABAgMEERIhMUFCUYHwExQicVJhsfEjMjNTkdHh/9oADAMBAAIRAxEAPwC8QAAAAAAAAAAAAAAAAAAAAAAAAAAAAAAAAAAAAAAAAAAAAAAAAAAAAAArX5StzMt8WZs3KzU1rLIxa8vISkv+5VFS0T76xXfw99mOkXttM7IXtwxvtusoHy9HbOX/AB2f/W5P/I2R2vl/x2f/AFuT/wAj3fIT+J4/nqeUvp0HzPDa+X/G539bkv8A+iR7J3d21k0130X5EqrOLluW07YSlwycX6rftTI20XDzm0Q7XWRadq1mV6goC/H2pXVbdbkZkIU2+j3cWddxwu6dOHi6rquvvO3E2Ptex0KF2U+fU763/wBQuUVQuHWc3r6v049Pec+Tjrxw58524JXkCkrdi7XhZOud2QpQqd702hY4uhdHKL4uvw6Gu/C2pXZj1WXZSnkqLx/225xnr4cWvR9vxEaOJ6XgnWTHgleIKexd29s2KThbc1Gc65a7RsXrwfDJd/aj9xN39r2StjG29OqfLk5Z9qi7NE+GD19bo0c+Vr+OD5u39uVwAp/Z+xdrXOxQsyI8uTrnzM6yK5q7wi+J8TPK2ltHNoVyeVlV3U66/tNk+CyOj8W4v+6JRot52i8ITr9tpmkxuvUEO+T/AH/htCtV3cNeZBevBdI2xX7yv/K8PgTE8V6TSeGzQpeLxvAACCQAAAAAAAAAAAAAAAAAAAAAAAAAAAAAqz5SPk11483Z9frdZZOPBfS8XbWl9b2x8e/fvVkD6mKw+Ub5OOJzzcCHrdZZGPBfT9tta83tj49+/fT0uq8F/Rm6rTeOirYotTdvA5mzdkyWz8fOlVO6aldkql4758mpxWj4n0109xVkTbXGOq4uJR1jx8LevBquLT36anvy4+OIjfb36M/Fk+HbfbdaG2cBZdW1sTDyKsjJ9LqyHCdkYvhcYa1p9tI8LX8tH1NyndXZjYeP6DlTpwOTnY913DG1ScdK4S0frdJd1po+vdHLtrFq9FdmysPZeXjUxrshKuT9IpUXrNyivp9E+jaffudmJuxhRzLsuyupYN9WKsVOK5avyHwPgS7PpHr9sz944ef/AHflDQmJ4uXuOckNlY+NZdyYLGnZs653YvOVio4WlCMXr0XWS0XT1Tre1seeVh4WVwpRpw8rEtTWsMqPEnBv3pfqvYeVsvYFWK8HGyaK7LsnNynJ2xUpei0xsUOr8Hw1v/yZ0Z2ND0jGqli7I5U8yFf7NJTt4I8bSnHTovV0YmImeu/Xn7+xvaI8nfZhxuosj6HRnaZuZLgsyFUoLmT9dPrr300955+xdn2uE8e7Dwr8eOVNqmOUldhOT14k+zSUunVM0OrFzbs/DeFRjTx1e6MnH1i1y5aLjS076r46M79pY8K6ITqxdkKPokbJc+XBc5ODb0SXVe/Xud6fT5+/NDr9Xl7ns/Nn7O/1saunF2hgQyW4J5KWRjzfWc9fHSUpaPVS+JCd7cSqqzMrx5uyqPFwycuLq9HKPF9bSTa1Jrk7sUW14Lx4QjkVwxbbaopR5+LKUVPi9rWj/TxIlvvRGF+fCuMYQi9IxitIxXBB6JeHVs9GntE2naffm8uprMVjeO8fsheFdOucLKpyrsg1KE4vRxkuzRee4m/UM6HKu4a8uC9aPZXRX7yH+V4fAo2qJ3Yls65RnXKUJwalCcXo4yXii3NgrlrtPVzDqJw23jo+kgRTcnfaObHl3cMMqK9aK6K2K+vD/K8CVmFelqW4bN3HkrkrxVAAQTAAAAAAAAAAAAAAAAAAAAAAAAAAAAAFZ/KF8nXE55mBX63WWRjx+v4u2teb2rx+PesqpdU1o9Gmk0pRej10afddOx9Mlb7/APyecXHl4MPX6yyKIr6ftsrXm+z4/Hvp6XVeC7L1Wl8dEWv36tlC1Qw8HHvvgqr8qipxsnVpppp4dPa2ct+8188TGw/VjXjTjZXOLfHJwbdaku2ib/sjxoo2xRoRipHZm2zXnrKQ5W+eRbmY+bOurjx48NdacuB6qSlJvvq+L+yN097k5wthszAptjbG7m1wcZykm205d+ur1I5FGyKHwqeSPx8nPn1SLO3zuthdCrGxMPn6+kWY8NLbde+sv5vr36m2/e5WqKu2ZgWyjWqo2WQcpqCWi0b/ABI7FGyKO/Bp5Iznyeb2Zbz383Fugo1zxq1VHRyash4qfueh5+8GdLIeTfOMYSsXE4xbaWijHpr901RRjmL5qz7rJRSsc4hXOS1uUz76I/VE6q4mqqJ01o6smXRi2yhKM65ShOLUoSi9HGS7NFvbm74xzIqu7SGTFdV2VqX14/5XgVDBHVjWyhKMoScJxfFGUXo014opz4K5q7T1WYNTbBbeOi/ARrdHe6OXHl3aQyYrquytS+vH3+1ElMHJjtjtw2fRY8lcleKvQABBYAAAAAAAAAAAAAAAAAAAAAAAAAAAAAK8393A4+PLwYfOfSvoikuZ7bILze1ePx71pA+jiv8AfzcPj48vCh851lfTH94tOs4Lz+7x+Jp6XVeC/pLK1mk3/iU9YVtFGyKMYo2RRqsaWUUbYowijZFHUJZxRjlr5qz7rNkUY5a+bs+6w53bd0tiU5deXXKu2WTXGNuM6ZJSlr6nBJS9VxUuB9fb3JrtHcfGeNiQqxMmNkJLmTrjVG6UNdLObJ9JPxXw6Fb7K2lfjT5mNbKmxxcHKKi24NpuPXXxivwJFs3bm2L1ZKjKvtdXC5xiqnJReuklFrqujPHlx5OLii0RH5/4aWLJi4eG1Zmfy2+7po2RhPaVmHy58hQdUJRm+a8iEVN2a+Mn60dOxIcbc2lYNsJYuR6RKTcZSVTuUtfm1GXZR001WviyLx2Bnwrr2ilPjlZxrSGt0XLXS6Ue2jfh70b8zbW1aJRjkZV1c5R41B8riUddE5JL1eqfQjatr7RS8cvz7x1crelN5yUnnv2jpPQ29hV4lmPDGVtdqgrrJ2S+djZJ6Rh06JLhk+nmJvunvZHKXLu4YZEV2XRWx80ff7UVtlZlt03ZfY7bGknJpJtLstF08RTOUXGUW4yi04yXRqS7NFt9PGSkVt18/fZRj1U4sk2pHKe3vuu0Ec3V3qWSlVc1HIivgrYr60ff7USMw8mO2O3DZ9Hiy1y14q9AAFa0AAAAAAAAAAAAAAAAAAAAAAAAAAAAAQLfjcXj4srCguZ1d1MVpzPbOPsl31Xj8e9dRPoIg2+25HM4snEh853uqiv9ReM4rz+7x+JqaXVbfRf0lkazR775MfrCu4o2RRjFGyKNViM4oxyl83Z91mcUfmV/pz+6w53ePXEkG6W1K8a9yvdipsqsqt5fHxaPRx04evdd17Twa5LzR/FHRCS80fxRG1OKNpXRfgtFo7LGe+Oy5VRocc1VJ9EnctF4LVPXReC8NERXb20I5GTbbBydb4I1OWvFy4xSWuvXXXi7nkwnHzR/FG6M4+aP4orx6euOd43Szaq2WOG23o2xRsSNcZx80fxRsVkfNH8yL9nkm0Ntc3FqUZOMk9Yyi9Gn7Uyxt1t6VkrlXaRyIr4K1L60ff7UVurI+aP5kZwv4WpRmoyi04yUkmpLs0yjPp4zV2nqv0+rnBbeJ5d4XOCN7rb2QyUqrZRjkJdOq0tSX0o+/p1RJDAyY7Y7cNn1WHNTNTjpO8AAK1oAAAAAAAAAAAAAAAAAAAAAAAAAAAAAhW+e5fM4snEj873tqX737UfZL9fiV/FF6kN3w3N5nFkYsdLe9ta7W/aj9v8AU09Jq9vov6Sx9bot98mOPvH+kAij1d2465mLqtVzF0f3ZHmRR6u7S/bMX/cX/rI1Mn8lvtP6MbH/AFK/eP1Wt6PDyQ/Kh6PDyQ/KjYD5nd9hs1+jw8kPyociHkj+VGwDc2hr5EPJH8qP3kQ8kfyozA3NoYciHkj+VDkR8kfyozA3k2hgqY+EY/gjMA46AAAAAAAAAAAAAAAAAAAAAAAAAAAAAAAAAACIb27ocziyMaOlve2tfvftL2S/X4kW3bX7Zi/7v9+GRbB4OduxF5VOVSlGcZqV0eymtGuL73X+Zo4NXtScd/KdmTqdDvkjLj843j16+/394AGc1gAAAAAAAAAAAAAAAAAAAAAAAAAAAAAAAAAAAAAAAAAAAAAAAAAAAAAAAAAAAAAAAAAAAAAAAAAAAAAAAAAAAAAAAAAAAAAAAAAAAAAAAAAAAAAAAAAAAAAAAAAAAAAAAAAAAAAAAAAAAAAAAAAAAAAAAAAAAAAAAAAAAAAAAAAAAAAAAAAAf//Z"/>
          <p:cNvSpPr>
            <a:spLocks noChangeAspect="1" noChangeArrowheads="1"/>
          </p:cNvSpPr>
          <p:nvPr/>
        </p:nvSpPr>
        <p:spPr bwMode="auto">
          <a:xfrm>
            <a:off x="1222375" y="83820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sp>
        <p:nvSpPr>
          <p:cNvPr id="109" name="AutoShape 8" descr="data:image/jpeg;base64,/9j/4AAQSkZJRgABAQAAAQABAAD/2wCEAAkGBg8QEA8QDQ0NDQ8REw4QDg8ODhAQEg8NFBIVFBQQFBQXJyYeFxkvGRISHzsgIycpLS4sFSAxQTAqNSYrLikBCQoKDgwOGg8PGikeHx81Ki8yNSw1NSopLzQsLzUrKTEwKiwuLCkqKjUqLCwqNSo1LCwsLCw1NSkpKSk0LDQsLP/AABEIAKwBJQMBIgACEQEDEQH/xAAcAAEAAgMBAQEAAAAAAAAAAAAABgcCAwQFCAH/xAA+EAACAgEBBgIFCQcDBQAAAAAAAQIDBBEFBhITITFBUhQiUWFxByMyQmJykZKxJENUgZShwTNz0hVTgrLC/8QAGgEBAAMBAQEAAAAAAAAAAAAAAAIDBQEEBv/EADARAQACAQIEBAQEBwAAAAAAAAABAgMEERIhMUFCUYHwExQicVJhsfEjMjNTkdHh/9oADAMBAAIRAxEAPwC8QAAAAAAAAAAAAAAAAAAAAAAAAAAAAAAAAAAAAAAAAAAAAAAAAAAAAAArX5StzMt8WZs3KzU1rLIxa8vISkv+5VFS0T76xXfw99mOkXttM7IXtwxvtusoHy9HbOX/AB2f/W5P/I2R2vl/x2f/AFuT/wAj3fIT+J4/nqeUvp0HzPDa+X/G539bkv8A+iR7J3d21k0130X5EqrOLluW07YSlwycX6rftTI20XDzm0Q7XWRadq1mV6goC/H2pXVbdbkZkIU2+j3cWddxwu6dOHi6rquvvO3E2Ptex0KF2U+fU763/wBQuUVQuHWc3r6v049Pec+Tjrxw58524JXkCkrdi7XhZOud2QpQqd702hY4uhdHKL4uvw6Gu/C2pXZj1WXZSnkqLx/225xnr4cWvR9vxEaOJ6XgnWTHgleIKexd29s2KThbc1Gc65a7RsXrwfDJd/aj9xN39r2StjG29OqfLk5Z9qi7NE+GD19bo0c+Vr+OD5u39uVwAp/Z+xdrXOxQsyI8uTrnzM6yK5q7wi+J8TPK2ltHNoVyeVlV3U66/tNk+CyOj8W4v+6JRot52i8ITr9tpmkxuvUEO+T/AH/htCtV3cNeZBevBdI2xX7yv/K8PgTE8V6TSeGzQpeLxvAACCQAAAAAAAAAAAAAAAAAAAAAAAAAAAAAqz5SPk11483Z9frdZZOPBfS8XbWl9b2x8e/fvVkD6mKw+Ub5OOJzzcCHrdZZGPBfT9tta83tj49+/fT0uq8F/Rm6rTeOirYotTdvA5mzdkyWz8fOlVO6aldkql4758mpxWj4n0109xVkTbXGOq4uJR1jx8LevBquLT36anvy4+OIjfb36M/Fk+HbfbdaG2cBZdW1sTDyKsjJ9LqyHCdkYvhcYa1p9tI8LX8tH1NyndXZjYeP6DlTpwOTnY913DG1ScdK4S0frdJd1po+vdHLtrFq9FdmysPZeXjUxrshKuT9IpUXrNyivp9E+jaffudmJuxhRzLsuyupYN9WKsVOK5avyHwPgS7PpHr9sz944ef/AHflDQmJ4uXuOckNlY+NZdyYLGnZs653YvOVio4WlCMXr0XWS0XT1Tre1seeVh4WVwpRpw8rEtTWsMqPEnBv3pfqvYeVsvYFWK8HGyaK7LsnNynJ2xUpei0xsUOr8Hw1v/yZ0Z2ND0jGqli7I5U8yFf7NJTt4I8bSnHTovV0YmImeu/Xn7+xvaI8nfZhxuosj6HRnaZuZLgsyFUoLmT9dPrr300955+xdn2uE8e7Dwr8eOVNqmOUldhOT14k+zSUunVM0OrFzbs/DeFRjTx1e6MnH1i1y5aLjS076r46M79pY8K6ITqxdkKPokbJc+XBc5ODb0SXVe/Xud6fT5+/NDr9Xl7ns/Nn7O/1saunF2hgQyW4J5KWRjzfWc9fHSUpaPVS+JCd7cSqqzMrx5uyqPFwycuLq9HKPF9bSTa1Jrk7sUW14Lx4QjkVwxbbaopR5+LKUVPi9rWj/TxIlvvRGF+fCuMYQi9IxitIxXBB6JeHVs9GntE2naffm8uprMVjeO8fsheFdOucLKpyrsg1KE4vRxkuzRee4m/UM6HKu4a8uC9aPZXRX7yH+V4fAo2qJ3Yls65RnXKUJwalCcXo4yXii3NgrlrtPVzDqJw23jo+kgRTcnfaObHl3cMMqK9aK6K2K+vD/K8CVmFelqW4bN3HkrkrxVAAQTAAAAAAAAAAAAAAAAAAAAAAAAAAAAAFZ/KF8nXE55mBX63WWRjx+v4u2teb2rx+PesqpdU1o9Gmk0pRej10afddOx9Mlb7/APyecXHl4MPX6yyKIr6ftsrXm+z4/Hvp6XVeC7L1Wl8dEWv36tlC1Qw8HHvvgqr8qipxsnVpppp4dPa2ct+8188TGw/VjXjTjZXOLfHJwbdaku2ib/sjxoo2xRoRipHZm2zXnrKQ5W+eRbmY+bOurjx48NdacuB6qSlJvvq+L+yN097k5wthszAptjbG7m1wcZykm205d+ur1I5FGyKHwqeSPx8nPn1SLO3zuthdCrGxMPn6+kWY8NLbde+sv5vr36m2/e5WqKu2ZgWyjWqo2WQcpqCWi0b/ABI7FGyKO/Bp5Iznyeb2Zbz383Fugo1zxq1VHRyash4qfueh5+8GdLIeTfOMYSsXE4xbaWijHpr901RRjmL5qz7rJRSsc4hXOS1uUz76I/VE6q4mqqJ01o6smXRi2yhKM65ShOLUoSi9HGS7NFvbm74xzIqu7SGTFdV2VqX14/5XgVDBHVjWyhKMoScJxfFGUXo014opz4K5q7T1WYNTbBbeOi/ARrdHe6OXHl3aQyYrquytS+vH3+1ElMHJjtjtw2fRY8lcleKvQABBYAAAAAAAAAAAAAAAAAAAAAAAAAAAAAK8393A4+PLwYfOfSvoikuZ7bILze1ePx71pA+jiv8AfzcPj48vCh851lfTH94tOs4Lz+7x+Jp6XVeC/pLK1mk3/iU9YVtFGyKMYo2RRqsaWUUbYowijZFHUJZxRjlr5qz7rNkUY5a+bs+6w53bd0tiU5deXXKu2WTXGNuM6ZJSlr6nBJS9VxUuB9fb3JrtHcfGeNiQqxMmNkJLmTrjVG6UNdLObJ9JPxXw6Fb7K2lfjT5mNbKmxxcHKKi24NpuPXXxivwJFs3bm2L1ZKjKvtdXC5xiqnJReuklFrqujPHlx5OLii0RH5/4aWLJi4eG1Zmfy2+7po2RhPaVmHy58hQdUJRm+a8iEVN2a+Mn60dOxIcbc2lYNsJYuR6RKTcZSVTuUtfm1GXZR001WviyLx2Bnwrr2ilPjlZxrSGt0XLXS6Ue2jfh70b8zbW1aJRjkZV1c5R41B8riUddE5JL1eqfQjatr7RS8cvz7x1crelN5yUnnv2jpPQ29hV4lmPDGVtdqgrrJ2S+djZJ6Rh06JLhk+nmJvunvZHKXLu4YZEV2XRWx80ff7UVtlZlt03ZfY7bGknJpJtLstF08RTOUXGUW4yi04yXRqS7NFt9PGSkVt18/fZRj1U4sk2pHKe3vuu0Ec3V3qWSlVc1HIivgrYr60ff7USMw8mO2O3DZ9Hiy1y14q9AAFa0AAAAAAAAAAAAAAAAAAAAAAAAAAAAAQLfjcXj4srCguZ1d1MVpzPbOPsl31Xj8e9dRPoIg2+25HM4snEh853uqiv9ReM4rz+7x+JqaXVbfRf0lkazR775MfrCu4o2RRjFGyKNViM4oxyl83Z91mcUfmV/pz+6w53ePXEkG6W1K8a9yvdipsqsqt5fHxaPRx04evdd17Twa5LzR/FHRCS80fxRG1OKNpXRfgtFo7LGe+Oy5VRocc1VJ9EnctF4LVPXReC8NERXb20I5GTbbBydb4I1OWvFy4xSWuvXXXi7nkwnHzR/FG6M4+aP4orx6euOd43Szaq2WOG23o2xRsSNcZx80fxRsVkfNH8yL9nkm0Ntc3FqUZOMk9Yyi9Gn7Uyxt1t6VkrlXaRyIr4K1L60ff7UVurI+aP5kZwv4WpRmoyi04yUkmpLs0yjPp4zV2nqv0+rnBbeJ5d4XOCN7rb2QyUqrZRjkJdOq0tSX0o+/p1RJDAyY7Y7cNn1WHNTNTjpO8AAK1oAAAAAAAAAAAAAAAAAAAAAAAAAAAAAhW+e5fM4snEj873tqX737UfZL9fiV/FF6kN3w3N5nFkYsdLe9ta7W/aj9v8AU09Jq9vov6Sx9bot98mOPvH+kAij1d2465mLqtVzF0f3ZHmRR6u7S/bMX/cX/rI1Mn8lvtP6MbH/AFK/eP1Wt6PDyQ/Kh6PDyQ/KjYD5nd9hs1+jw8kPyociHkj+VGwDc2hr5EPJH8qP3kQ8kfyozA3NoYciHkj+VDkR8kfyozA3k2hgqY+EY/gjMA46AAAAAAAAAAAAAAAAAAAAAAAAAAAAAAAAAACIb27ocziyMaOlve2tfvftL2S/X4kW3bX7Zi/7v9+GRbB4OduxF5VOVSlGcZqV0eymtGuL73X+Zo4NXtScd/KdmTqdDvkjLj843j16+/394AGc1gAAAAAAAAAAAAAAAAAAAAAAAAAAAAAAAAAAAAAAAAAAAAAAAAAAAAAAAAAAAAAAAAAAAAAAAAAAAAAAAAAAAAAAAAAAAAAAAAAAAAAAAAAAAAAAAAAAAAAAAAAAAAAAAAAAAAAAAAAAAAAAAAAAAAAAAAAAAAAAAAAAAAAAAAAAAAAAAAAAf//Z"/>
          <p:cNvSpPr>
            <a:spLocks noChangeAspect="1" noChangeArrowheads="1"/>
          </p:cNvSpPr>
          <p:nvPr/>
        </p:nvSpPr>
        <p:spPr bwMode="auto">
          <a:xfrm>
            <a:off x="1374775" y="99060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sp>
        <p:nvSpPr>
          <p:cNvPr id="110" name="AutoShape 10" descr="data:image/jpeg;base64,/9j/4AAQSkZJRgABAQAAAQABAAD/2wCEAAkGBg8QEA8QDQ0NDQ8REw4QDg8ODhAQEg8NFBIVFBQQFBQXJyYeFxkvGRISHzsgIycpLS4sFSAxQTAqNSYrLikBCQoKDgwOGg8PGikeHx81Ki8yNSw1NSopLzQsLzUrKTEwKiwuLCkqKjUqLCwqNSo1LCwsLCw1NSkpKSk0LDQsLP/AABEIAKwBJQMBIgACEQEDEQH/xAAcAAEAAgMBAQEAAAAAAAAAAAAABgcCAwQFCAH/xAA+EAACAgEBBgIFCQcDBQAAAAAAAQIDBBEFBhITITFBUhQiUWFxByMyQmJykZKxJENUgZShwTNz0hVTgrLC/8QAGgEBAAMBAQEAAAAAAAAAAAAAAAIDBQEEBv/EADARAQACAQIEBAQEBwAAAAAAAAABAgMEERIhMUFCUYHwExQicVJhsfEjMjNTkdHh/9oADAMBAAIRAxEAPwC8QAAAAAAAAAAAAAAAAAAAAAAAAAAAAAAAAAAAAAAAAAAAAAAAAAAAAAArX5StzMt8WZs3KzU1rLIxa8vISkv+5VFS0T76xXfw99mOkXttM7IXtwxvtusoHy9HbOX/AB2f/W5P/I2R2vl/x2f/AFuT/wAj3fIT+J4/nqeUvp0HzPDa+X/G539bkv8A+iR7J3d21k0130X5EqrOLluW07YSlwycX6rftTI20XDzm0Q7XWRadq1mV6goC/H2pXVbdbkZkIU2+j3cWddxwu6dOHi6rquvvO3E2Ptex0KF2U+fU763/wBQuUVQuHWc3r6v049Pec+Tjrxw58524JXkCkrdi7XhZOud2QpQqd702hY4uhdHKL4uvw6Gu/C2pXZj1WXZSnkqLx/225xnr4cWvR9vxEaOJ6XgnWTHgleIKexd29s2KThbc1Gc65a7RsXrwfDJd/aj9xN39r2StjG29OqfLk5Z9qi7NE+GD19bo0c+Vr+OD5u39uVwAp/Z+xdrXOxQsyI8uTrnzM6yK5q7wi+J8TPK2ltHNoVyeVlV3U66/tNk+CyOj8W4v+6JRot52i8ITr9tpmkxuvUEO+T/AH/htCtV3cNeZBevBdI2xX7yv/K8PgTE8V6TSeGzQpeLxvAACCQAAAAAAAAAAAAAAAAAAAAAAAAAAAAAqz5SPk11483Z9frdZZOPBfS8XbWl9b2x8e/fvVkD6mKw+Ub5OOJzzcCHrdZZGPBfT9tta83tj49+/fT0uq8F/Rm6rTeOirYotTdvA5mzdkyWz8fOlVO6aldkql4758mpxWj4n0109xVkTbXGOq4uJR1jx8LevBquLT36anvy4+OIjfb36M/Fk+HbfbdaG2cBZdW1sTDyKsjJ9LqyHCdkYvhcYa1p9tI8LX8tH1NyndXZjYeP6DlTpwOTnY913DG1ScdK4S0frdJd1po+vdHLtrFq9FdmysPZeXjUxrshKuT9IpUXrNyivp9E+jaffudmJuxhRzLsuyupYN9WKsVOK5avyHwPgS7PpHr9sz944ef/AHflDQmJ4uXuOckNlY+NZdyYLGnZs653YvOVio4WlCMXr0XWS0XT1Tre1seeVh4WVwpRpw8rEtTWsMqPEnBv3pfqvYeVsvYFWK8HGyaK7LsnNynJ2xUpei0xsUOr8Hw1v/yZ0Z2ND0jGqli7I5U8yFf7NJTt4I8bSnHTovV0YmImeu/Xn7+xvaI8nfZhxuosj6HRnaZuZLgsyFUoLmT9dPrr300955+xdn2uE8e7Dwr8eOVNqmOUldhOT14k+zSUunVM0OrFzbs/DeFRjTx1e6MnH1i1y5aLjS076r46M79pY8K6ITqxdkKPokbJc+XBc5ODb0SXVe/Xud6fT5+/NDr9Xl7ns/Nn7O/1saunF2hgQyW4J5KWRjzfWc9fHSUpaPVS+JCd7cSqqzMrx5uyqPFwycuLq9HKPF9bSTa1Jrk7sUW14Lx4QjkVwxbbaopR5+LKUVPi9rWj/TxIlvvRGF+fCuMYQi9IxitIxXBB6JeHVs9GntE2naffm8uprMVjeO8fsheFdOucLKpyrsg1KE4vRxkuzRee4m/UM6HKu4a8uC9aPZXRX7yH+V4fAo2qJ3Yls65RnXKUJwalCcXo4yXii3NgrlrtPVzDqJw23jo+kgRTcnfaObHl3cMMqK9aK6K2K+vD/K8CVmFelqW4bN3HkrkrxVAAQTAAAAAAAAAAAAAAAAAAAAAAAAAAAAAFZ/KF8nXE55mBX63WWRjx+v4u2teb2rx+PesqpdU1o9Gmk0pRej10afddOx9Mlb7/APyecXHl4MPX6yyKIr6ftsrXm+z4/Hvp6XVeC7L1Wl8dEWv36tlC1Qw8HHvvgqr8qipxsnVpppp4dPa2ct+8188TGw/VjXjTjZXOLfHJwbdaku2ib/sjxoo2xRoRipHZm2zXnrKQ5W+eRbmY+bOurjx48NdacuB6qSlJvvq+L+yN097k5wthszAptjbG7m1wcZykm205d+ur1I5FGyKHwqeSPx8nPn1SLO3zuthdCrGxMPn6+kWY8NLbde+sv5vr36m2/e5WqKu2ZgWyjWqo2WQcpqCWi0b/ABI7FGyKO/Bp5Iznyeb2Zbz383Fugo1zxq1VHRyash4qfueh5+8GdLIeTfOMYSsXE4xbaWijHpr901RRjmL5qz7rJRSsc4hXOS1uUz76I/VE6q4mqqJ01o6smXRi2yhKM65ShOLUoSi9HGS7NFvbm74xzIqu7SGTFdV2VqX14/5XgVDBHVjWyhKMoScJxfFGUXo014opz4K5q7T1WYNTbBbeOi/ARrdHe6OXHl3aQyYrquytS+vH3+1ElMHJjtjtw2fRY8lcleKvQABBYAAAAAAAAAAAAAAAAAAAAAAAAAAAAAK8393A4+PLwYfOfSvoikuZ7bILze1ePx71pA+jiv8AfzcPj48vCh851lfTH94tOs4Lz+7x+Jp6XVeC/pLK1mk3/iU9YVtFGyKMYo2RRqsaWUUbYowijZFHUJZxRjlr5qz7rNkUY5a+bs+6w53bd0tiU5deXXKu2WTXGNuM6ZJSlr6nBJS9VxUuB9fb3JrtHcfGeNiQqxMmNkJLmTrjVG6UNdLObJ9JPxXw6Fb7K2lfjT5mNbKmxxcHKKi24NpuPXXxivwJFs3bm2L1ZKjKvtdXC5xiqnJReuklFrqujPHlx5OLii0RH5/4aWLJi4eG1Zmfy2+7po2RhPaVmHy58hQdUJRm+a8iEVN2a+Mn60dOxIcbc2lYNsJYuR6RKTcZSVTuUtfm1GXZR001WviyLx2Bnwrr2ilPjlZxrSGt0XLXS6Ue2jfh70b8zbW1aJRjkZV1c5R41B8riUddE5JL1eqfQjatr7RS8cvz7x1crelN5yUnnv2jpPQ29hV4lmPDGVtdqgrrJ2S+djZJ6Rh06JLhk+nmJvunvZHKXLu4YZEV2XRWx80ff7UVtlZlt03ZfY7bGknJpJtLstF08RTOUXGUW4yi04yXRqS7NFt9PGSkVt18/fZRj1U4sk2pHKe3vuu0Ec3V3qWSlVc1HIivgrYr60ff7USMw8mO2O3DZ9Hiy1y14q9AAFa0AAAAAAAAAAAAAAAAAAAAAAAAAAAAAQLfjcXj4srCguZ1d1MVpzPbOPsl31Xj8e9dRPoIg2+25HM4snEh853uqiv9ReM4rz+7x+JqaXVbfRf0lkazR775MfrCu4o2RRjFGyKNViM4oxyl83Z91mcUfmV/pz+6w53ePXEkG6W1K8a9yvdipsqsqt5fHxaPRx04evdd17Twa5LzR/FHRCS80fxRG1OKNpXRfgtFo7LGe+Oy5VRocc1VJ9EnctF4LVPXReC8NERXb20I5GTbbBydb4I1OWvFy4xSWuvXXXi7nkwnHzR/FG6M4+aP4orx6euOd43Szaq2WOG23o2xRsSNcZx80fxRsVkfNH8yL9nkm0Ntc3FqUZOMk9Yyi9Gn7Uyxt1t6VkrlXaRyIr4K1L60ff7UVurI+aP5kZwv4WpRmoyi04yUkmpLs0yjPp4zV2nqv0+rnBbeJ5d4XOCN7rb2QyUqrZRjkJdOq0tSX0o+/p1RJDAyY7Y7cNn1WHNTNTjpO8AAK1oAAAAAAAAAAAAAAAAAAAAAAAAAAAAAhW+e5fM4snEj873tqX737UfZL9fiV/FF6kN3w3N5nFkYsdLe9ta7W/aj9v8AU09Jq9vov6Sx9bot98mOPvH+kAij1d2465mLqtVzF0f3ZHmRR6u7S/bMX/cX/rI1Mn8lvtP6MbH/AFK/eP1Wt6PDyQ/Kh6PDyQ/KjYD5nd9hs1+jw8kPyociHkj+VGwDc2hr5EPJH8qP3kQ8kfyozA3NoYciHkj+VDkR8kfyozA3k2hgqY+EY/gjMA46AAAAAAAAAAAAAAAAAAAAAAAAAAAAAAAAAACIb27ocziyMaOlve2tfvftL2S/X4kW3bX7Zi/7v9+GRbB4OduxF5VOVSlGcZqV0eymtGuL73X+Zo4NXtScd/KdmTqdDvkjLj843j16+/394AGc1gAAAAAAAAAAAAAAAAAAAAAAAAAAAAAAAAAAAAAAAAAAAAAAAAAAAAAAAAAAAAAAAAAAAAAAAAAAAAAAAAAAAAAAAAAAAAAAAAAAAAAAAAAAAAAAAAAAAAAAAAAAAAAAAAAAAAAAAAAAAAAAAAAAAAAAAAAAAAAAAAAAAAAAAAAAAAAAAAAAf//Z"/>
          <p:cNvSpPr>
            <a:spLocks noChangeAspect="1" noChangeArrowheads="1"/>
          </p:cNvSpPr>
          <p:nvPr/>
        </p:nvSpPr>
        <p:spPr bwMode="auto">
          <a:xfrm>
            <a:off x="1527175" y="114300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pic>
        <p:nvPicPr>
          <p:cNvPr id="111" name="Picture 12" descr="http://www.swedenabroad.com/ImageVaultFiles/id_7178/cf_16/Business_Sweden.jpg"/>
          <p:cNvPicPr>
            <a:picLocks noChangeAspect="1" noChangeArrowheads="1"/>
          </p:cNvPicPr>
          <p:nvPr/>
        </p:nvPicPr>
        <p:blipFill rotWithShape="1"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8" t="8420" r="27594" b="20369"/>
          <a:stretch/>
        </p:blipFill>
        <p:spPr bwMode="auto">
          <a:xfrm>
            <a:off x="202071" y="3644738"/>
            <a:ext cx="1386686" cy="85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" name="AutoShape 14" descr="data:image/jpeg;base64,/9j/4AAQSkZJRgABAQAAAQABAAD/2wCEAAkGBhISERQSExQWFBQUFxUYFhcVGBgVGBcXFRUVGBQXGBcXHCcgFxkkHBgWHy8gIyopLCwsGB4xNTAqNSYrLCkBCQoKDgwOGg8PGikkHCQqKSwsNS81NCwtLTQpLDQsLCksNikqKSwyKiosLCksLC8sKi4sLCwqLywsLCwsKSwsLP/AABEIAKEBOAMBIgACEQEDEQH/xAAbAAEAAgMBAQAAAAAAAAAAAAAABAcDBQYCAf/EAE4QAAEDAgQCCAIECAkLBQAAAAEAAgMEEQUSITEGUQcTIkFhcYGRMqEjQlKxFBUzU2KSotEWFzVDcoKTwdIkNFRzg4Sys8Ph8GN0lNPj/8QAGQEBAAMBAQAAAAAAAAAAAAAAAAIDBAUB/8QANhEAAgICAAMEBwYHAQEAAAAAAAECAwQREiExQVFh8AUTcYGRocEGFCIy0eEVIyQzQrHxQxb/2gAMAwEAAhEDEQA/ALvREQBERAEREAREQBERAEREAXKcdcXvoWxdWxr3Sl+r72AZkvoLEk5uY2W+xnF46aF00hORtthckk2AA5knyXG13STh0zcssEsjd7PjjdrzF5NFqx6pSkpcLlEyZNsYxceNRkQKXpgeLdZTtPMseW+Vg4H7102B9IlJUvbHd0cjtA140J5BwJHgL2v7LmvxhgU4s6IwHUfC9lvH6IlvvdT8E4CoXTMngqDKxhDgwOa6zgbtu4agDTQi/M9y12wx+F7hKL8+0x1WZHEuGcZI75ECLlHXCIo9biEULc0sjI283uDfa+/cvUm+SPG0ubJCLjsR6UqOPRmeY/oNyt/Wfb5A7Ln6vpflP5KBjRc/G5zyR3aNy2PutUMK6f8Aj8eRknnUQ6y+HMtFFTjulSu5xD+p+9y8t6Uq77UR/qD+4q7+G3eBT/E6fEuVFUtJ0tVQtnjifrrYOYSOWhIHsVZuDYmKiCOYAtEjQ6x3HMaeKz3Y1lPOS5GmjKrv5Q6k1ERZjSEREAREQBERAEREAREQBERAEREAREQBERAEREAREQBEUfEGyGKQRECQsdkJ2DrHKT62Xq5s8b0jFi+GRVELopRdjhrra1jcEHuIIuuTd0a4db8o8f7Vn94XGv4PxSZxzxyuNtTJINfC7nar6OjKvtfqmeXWR3++3zXXrpVa0rkvPtONZe7Xt0N+fYdLVdEUZF4ah3f8bWuB5attYe65nE+C66id1rQSG6iSAm7fEgWc37vFY5OGcTpO21krLD4oXZrDfXqydNLraYF0o1ERy1A65nedGyD1GjvI6+K0L16W4SU0Zn6hvU4uDJXDPSk9pEdX227CVo7Q/pNHxDxGvmrMpapkjA9jg5rhcOBuCD4rhMV4UpMSjNTRuayXvA7LS7vEjbXY7xG/juuQwjHqvDJnRlpAv24X6A92YHuPJw0Nu9ZZ49d6bq5SXVGuGRZjtK38UX0ZuOKOkaqM0kMNomse5lwM0jspLdzoLkE6C+o1WqoeDMQrHdY5rgHfzk7iLi2m93EaDYW27l1Lukqgv1wpnGc7nJGHbW/KXvtYLQYt0m1kxyxWgadgztPP9cj7gFoqVsVw11qPe2ZrXVJ8Vljl3JG7g6L6aFuarqdPAtiby+J9ydSOS9GuwKn+FjZXCx0a+Uk7fFJ2fG17LmKTgnEKo53McL/XqHEH9q7+7lyXRUnRG0C89TbfRjQB4dp518rKE3Bf3bW33L9iytTf9qlJd7/cyt6S6GI/Q0jgDuQ2KP5C6+v6WKYixpXkHcEsPyK8HhPBo9X1IdbQ/TsOvkwXCfiDA5NGzhp/1xHzkFlDhxuvDL5k+LJ6cUF8D2zirBZdJKcMtsXQNtc7j6O5912OFY5SygNgljcAAA1pAIA0AyaEDu2XGHowo5henqj4WLJhpv8ACQT7rSYj0XVkeseSYD7Byu0v9V1uXcSdVCVePZyU2n4/v+pONmTVzcE14ft+hcKKnMCxrE6aeOEiY3c0dVKHEFt7aFwu0WB1BsLcrq4wsV+O6Wk2ns3Y+Qr09JrXeERFnNIREQBERAEREAREQBERAEREAREQBERAEREAREQBERALIuY4o48honiMsdJIW5rNIAAJ0zE7XsdgVzv8cQ/0XT/W/wD5rTDEumuKMeRlszKa5cMpczteIcfjpIxJICbuDWtba5Nie8juBK5ueioMWaS36KoA3sBIP6Q2lb493ML1TcVUOJs/B5gY3kjK1xt2raFjxoTrsbX5Fcvj/Cs9C8SsJMYN2yt0LD3ZrfCe6+x+SxXTyMSzi1pefPcdvBx8H0jS63L8fZ3Pw88+41dRSVmFVAIJYe57bmORu5Gu45tOo+a7CHizDsQjDK1jYpBsXXA82SjVo8HW9UwrjaCoj/B69rSDpnI7DtN3Aasd+kNPJR8R6KWP7dLOMp1Af2m2PKRm49D5rrVZtGUk5vhku1HAyvReX6Pk4qO4vsfT3ed96Mn8C8Ib2jVXA1t18XdvsL+y9nivCqEEUsQkfzYD85ZNbeV1pGdE9YTYvhA55nH5Bq21J0WQxAPqqjQWuG2jb5F7tSPIBXzlTr+Za5LuMVcL29VVKL7zR4n0mVsxtGWwg7CMZnd31nX+QG6ixcKYlVHM6OV17dqdxb4fzhvp4Bdj/CjDaIZaWIPd9pgtffeV3aPpcarTV3SRVv0ZkiB2yjM7b7Tr/IBYJ+l6aeVMV589526Ps1mZP4rm0vHl+/yMcPRJVEdqSFp5Xe75hq9/xRVP56L9v/CozKnFJtQap1xfs52tI7rWs32R1PirBf8AysDwdIfkCs/8bu7I/I3f/KULk7I79pHq+jevi7TWB9u+J4v7Gx9lig4sxGjdle+QW+pO0uv+vrbTuKnwcb18Lsr3lxG7Zma7bHQO+a3tN0kQytyVVOC075QJG+rH/wDdXQ9NQnytin595lu+yuRT+KiXwf8Az6mPCulxh0qIS39KM5h+o6xHuV3WF4pFURiWF2dhuL2I1G4IIBB81xTuEcLrdaeTq3n6rD7/AEUmo2O1l1fDXDzKOHqWEuu4uc51rlxsNhtoAPRTuljTjxVb38jBVXl1T4L19H9P9G1REWQ1hERAEREAREQBERAEREAREQBERAEREAREQBERAEREBpcb4QpatzXzMJc0WBa5zdL3sbHXc+6i/wAXmH5bdQNrXzPv53zbrpEVqusS0pPXtKXRXJ7cVv2FTcWdGr4QZabNJHuWbvZ4i3xt+Y8dSvvCvSQYwIau8sR0D/ic0HSzgfjb8/PZWxZcjxR0dQVN5I/oZjqSB2HH9JvPxHqCtteVC2Pq8hbXeYbMSdUvWY70+412IcCU9S3rqKVoDvq3vH4gEasPgb+QXOO4fxClJyslbv2oXEg91/oz9+qhVOB4hh7y8CRgH85ES5hA17Vu7wcOan0fSrWMFnCKXbVzSHe7CB8llt9Cxm+KmXwOxjfam6mPq8iO/avPz2ePxhiZsM1X7Sj52WSLhDEKh13Mfue1M61u8/Ec3sFOf0wTW0p2A8y9xHtYfetVWdJ1dJo1zItvybNfd5duqY+g7Zfnfz/6apfa2qC/lVpP2f8ADpaXo7ghb1lZOMo3APVs9Xu1PftZfJONsMpLimh6xw+sxuUHzkf2judQCuTpuF8RrXBzmyH/ANScloHdpn1O31QumpejKmgb1lZUacgREy9tRmdq70stteDiY/5nt9y8/ocfI9LZ+Z05R8eS+HJfJkKq6Xqg/k4Ymj9Mvf5bFtlii6XKq+sUBHeAHg++c29ltTjuB0+kcLZSNbiLOb+Dpf32T+GODy6SU2XkXQxnfkWEkLXw165UvXzOZxWb53rfyPlP0o00wy1VNp4ZZW+PZcARsNrqUzhzC63WmlyP3ysOo174pNQPKy+DgHDqyPrKV7mC9rsJc0EWuCyTUHvtcbrBgPRnLT1ccxmY6OM5hlDg92lrW2A13uVjvow7U+qa7H5+p0cXM9IY8lwvafan5XyMUHRrUMnjIlYWNc12cXa4ZSDo0g68tbc1ZAX0IuZXVGvfCdfKzLcrTs7AiIrTIEREAREQBERAEREAREQBERAEREAREQBERAEREAREQBQMcxdlLA+d4JDANBuSSA0DzJCnrBW0TJo3RSNDmPFnNPePTbzUo62uLoRlvhfD1KuxDpbqHH6KOOMc3Xkdv6AaW7vVao9I+IXv143vYMjt5fDe3qrVoeD6KH4Kdl+bh1h7u95JGy2+Qcl0fvWPHlGvft8s5v3TIlzlbr2eUVTh3S1UN/LRskHNt43f3g6eAWy/hzhU+s9NZ25LomP17+005j5kLq8S4Nop7l8DL/aZ9G7v1uy19763XPVfRVRjXrpYxsLuYRfzc35XXqtxZc9OL8PP0IurLhy2pLx8/Uj/AMIMC/Ms/wDjn9y8jpGoIP8AN6U3GlwyOIW8wSfQhY2dFtNe7qy7fDID7lx+5ZTwVhMGs1TmtrZ0rGkgbgNYATfw15Kf9M+2Uvj+xD+p66hH4fuaTE+lSrk0jDIRzHbd3fWdpz7u/wBVAouEsQrXdY5r9f5yclvtmu4jyHNdWOK8Io/82hzvGzmM1/tJde8jS60WL9KFVLdsQEDTp2e2/wDWI0PkAVor4+lNfD4vzszWcHW6zi8F50ben6KYWAGpqSCdsuWMX833v7BS5eiOmc36OeUE2sTkeLeQDfvXI0nBeIVZ6xzHdr687iL+Pau4jyCtnhvC3U1LFA52dzG2J7tSTYX7hew8AFmyLrKtNW7fcjVjU127Tq0u9kfhThhtDEY2vLy52ZziANbACwGwsB3rdoi5c5ObcpdTrQgoRUY9EERFEkEREAREQBERAEREAREQBERAERa3GeIqelDTPIGZjYCxcTbc2aCbDn4r2MXJ6S2yMpKK23pGyRfGuuLjYr6vCQREQBERAEREAREQBERAEREAXDdInCVTVujfCQ4MaQY3ENsSb5wTobiwO3wjddyitqtlVLjj1Krqo2wcJdCk/wCLSv8AzLf7SP8AxKfTdE1WbZnwsB37TnEegbb5q3UWx+krn00YV6MpXXbK+w/ohiGs0z3+EYDBtrqbk6+S6zCuF6Wm1iia132j2n/rOuR6LaostmRbZ+aRrrxqq/yxQREVBoCIiAIiIAiIgCIiAIiIAiIgCIiAIiIAuHxvg9tTiQfLURllm/QZrSZWt+ED7BddxP6R813BVM1Uh/Hl7m/4ZGPTrGi3lbTyW3DjJuTi9aTMGbOMVFSW02i5QLKPVYlFFbrJGMvtne1t/LMdVE4mxB0FJNKz42MJbfuOwPja9/RVJwvgTa+aTrqjI7Q9qznyOcTtmOtra77heUY6si7JPSXvJZGS65quC3J+4uSmxaCQ5Y5Y3nezHtcbeQKlkqs63oic2zoKgFw/ONLfUOZe3t6qwMHppI4I2Sv6yRrQHP8AtEbnXU+Z1O5Vd1dcUnXLZZTZbJtWR18zKytjLzGHtL26lgcC4DTdt7jce6zqmuGnn8dDXeecHx/Kq5V7kUepaW97WzzGv9dFvWtPQRFzfHuP/gtK4tNpJOxHbcE/E70F9eZaqa4OclFdWX2TVcXJ9Eb2mrY5L5HtflNnZXB1jyNjoVnVKcEYu6jqozJdsU7QHX2yuJDH+QcN+WZXWFdk4/qJa3tFGLkevjvWmYamsjjAL3tYCbDM4NueQudSsyrTpj+Kl8pvviWbo542zBtJO7tbQvP1h3Rk/a5Hv23tez7pJ0q2PPvK/vkVe6ZcumiwKmrZGM0jmsbzc4NHhqdFka6+o1BVddMTzlphfQulNu64EYB+Z9yum4EcTh9Pc37BHoHOAHoAB6KuVHDTG3fVlkcjivlVrot+fibqasYw2c9rb/acB95SKtjd8L2O8nA/cVSmN0zqnFZIi6xkqDGHEXyjPkbppewAW/quiGVrbxzse7uDmGP9oF2votMsSuCXHPTa7jNHMtm5cFe0nrqWkiqng/i2emqRSVTiWZur7Zu6N97DtX+C/prcePX9IeLyU9EXRHK57mszDdodmLiORs21+691nniyjYq+/ozRDLhOt2d3VG8qMXgjdlkmjY7k57Wn2JXulxGKW/VyMfbfI5rreeU6KoOD+D4q1r3PqMjw4gMFi86Al5zHUa8u4rdzdFM0b2vpqkAg7uDo3N21BZe/y9VfPGpg+Bz0/ZyKIZV81xqvcfbzLMUeqxGKK3WSMjvtnc1t/LMdVGxmqfDSyyAgvjie4EjQuawm5A8Rsqg4cwgYhUP6+oyOOt3WL5CTazcxA5aeOgVNGOrIucnpL3l2RkuuUYRW2/cXLT4vBIcscsbzya9rj7AqU51tSq0reiJwAMFRdw7pG5fUObe3susqOG5JsPFJLNeQtaHSWLrlrg4XvYuGgGupXlldS04z2t8+XTxPa7bntThp65c+vgbb8aQ/nY/12/vT8aQ/nY/12/vVV8RdGhpaeSczh+TL2ery3zPa3fObfFf0UDhDgk17ZHCUR9WWjVme+YE/aFtlpWJS4OxWcl4GZ5lymq3XzfiXTDO14u1wcObSCPkvssoaC5xDQNSSbADxJ2XL8McKtwyOeR82cEZndnI1rYwSTa5u7fVcFNUVWMVWQHKwXIaSckTB3mw1d47k6aDamvGjZJ6l+FdpdZlSrjHij+N9hbLMepiQBPCSTYASMJJOwAup4KrSp6HyGdiovJyczK0nzBJb81C4H4mmpakUU5OQu6vK7eJ97Nt+iTYW21uPGTxYTi5Uy3rsIrKnCSjdHW+j6lsEqL+NIfzsf67f3rTdIbiMOqLcmD0MsYI9rqtuEOCDXNkcJRH1ZA1ZnvcE/aFtlGnGhOt2TlpJ66Er8mcLVVCO21vrouMYlCTYSRknk9v71JCrP+Jw/wCkj+xP/wBisJobBCLuOSJgu52+WNuriedhdVWwrjr1ct+7RbTZbLfrI8Pv2ZH1bA8Rl7Q92rWlwDiBuQ29zsfZZlQmKYxNPUvrBcZZGFp3Ee/UtJ52afOxV14Bi7aqnjnb9caj7Lho9voQVZkYrpipb69fBleNlq+Uo66dPFGwREWM2gql6n+W/wDfGf8ANaroKqyo4XqjjAkETjH+EMlz27GQODz2tr2BFt7roYMlFz2/8Tm58ZSUNL/JFnzwNe0scA5rgQ4HUEEWIKrnGOiS5LqaUAE6Mlvp4B4vf1Hqu34kwp1TTSQsf1bngAO1toQSDb6ptY+BVbU0eMUF42MkcwbAN66Pzba5b5aeSYnGk3XNJ9z7T3M4G0rINrvXYQ6j8Z4YW3c9jDoO11kRIA0sbgGw5A6aK0uFsc/C6Zk2XKTcOA2Dmmxtfu7/AFVa1lPi2IljJI3BgNxmZ1LAdi4kjUgE8zvYKzeG8FFJTxwA3yglx5ucbuPlfbwsrMxx4Fxa4/AqwlJWPh3wa7SrOG/5ab/7if8A6quZU1X8OYhBWSSwxSZhJI9j2NDxZ7nWI0I2J0IUz8aY9yn/ALFn+BW5NPr3GUZR6d5XjX+oUoyjLq+wtkqluO8dFVW2zWhiPVgjXS/0jwO83v6NC76imxA4bIZWn8KyvyAAB5FhlJaNA/4tNNhpdc/wJwCHB8lZCdbNYyS7Tp8TiN+QF/HwVOLwUcVk305LX0Lsrjv4a4LSfN7/ANM03G+MUVQyD8HzB0Q6uxYWjqgOyL37iP2iu+6P+IPwmkaHG8kVmP5mw7DvUfMFZpOAqAgj8HaLgi4Lri/eNd1yfA2A1dJiD2Fjups9rnkWY4DWNzTsTe2m4u7xUpTqupcY73HmtkYwupvUpaalyevkOmP4qXym++JQ+I+DCKWGtg0IhhdK0aEWjbeRtvc+/NbrpTwWef8ABzDE6QN6wOyC5Bd1eW4Hd2TrsuywimdHTwxuHaZFG1w31axoI8dQvFkOqmtxfPnte8PHV19ikuXLT9xTHEHFLquCnbJrLCZA5322uEeVx/S7JB9+9WnwF/J1P/Qd/wAb1xXHPR+9knW0sZdG89qNguWO8Gj6h8NttrLvOEKF8NFBFIMr2t1HK7nGx8dVLLnXKiPq+/p8SOHXbHIl6zu69/Qq9v8ALf8Avv8A1ldAVRcR8L10dfJPDE995TLG9jQ4Ak5hprYgm2vJZHPx2YFhE4B37LIf2rNPpdTvqV6hJSikl2shj2uhzi4Sbb7EQeM5Gy4q4R9o54Waa3eAxpt69m3grexLDY6iJ8UrczH7j1uCD3EGxBXG8F9HRp5BPUFpkb8DG6hpI+InvcO6229+W6444dkrKfq435XNdmym4a+wPZPvcX7x6jPfZCc4Vxlyjy2aMeucITslHnLno4/FOiSVpJp5WvHc2TsuHLtAEE+Oi1YxnEsMlayRzrbhkjusY9oOuV2tvSx11CmQV+NUjerySua21s0fXAcsrxfT19lifgOJ4lK107XMAAGaRvVta06nKzdxPh4XIW6Ll/7Si4/MwSUd/wAiMoz7uwtOiqGVMDH5bsmjByu17L26g+9lweMdEgJLqaUNB+pLcgeTxc28x6rsMRwHNRGkieY/oxG12psG2sDbmBY+ZVd01PjGH3jja90etg1vXR+Y0uzfw8lgxeLm6ppPfR9qOhlcPJWwbWuq7GQ6iHE8LyuLnsYTYWd1kRIHwlp0BtzA77KzuEeIPwymbMQA65a8C9g5u9r9xBB8L27lXNazFsRyxyRPyA31Z1TLjTMS7e1z87BWVwvgIo6ZkIOYi7nuAtme7c+WwHgArcxxda4tce+z6lWEpKx8G+DXb9CD0jfybP8A7L/nRrn+h38nU/04/wDhcuo41w989DNFGMzyGkDvOR7XkDxs02Wk6LcGmgimM0bo8725Q4WJyg3NjqBqqoSX3SUd89/oW2Rl98jLXLh/U3/GETnUNSGGx6p/qALuHqAR6rhuiCoYJahhtnc1haebWl2YD1c0q0HNuLHvVV4/wBU003X0WZzQS5oYbSR76AX7Y7tLnuI5sWUZVypk9b6HuVCcbI3RW9dS1CqX4pd1uLOEOjjLEwEfnG5Gl2nJwOvgp8uO43I3qskwOgJbDkdy1dbTzFvRbvgXgB8Egqam2cXyMvmyk/WcRoXWvYC9r3vfa6qCxVKc5JvWkkUXTeW4whFpb22+Ru+kT+Tqj/Z/86NVhwzw3V1TXmneGhpAdd7mXJFxturX42oXzUM0cbczyGkNG5yyMcQOZsDp3rTdF+DTQQymVjoy94ytcLOs1trkHYXPyKjj3eqxpNa3v9CWRR63KinvXD+pK4G4eqqUSfhEucPLcrQ5z8pF7m7tidBYclrelXH8kLaVp7Uvaf4RtOg/rOHs0813qq2o4VqavFXuqI3CEPuXW7BiZ8DWu7yRYaai7j3FVY8o2XO2zXLmW5EJV0qqrfPkQMIxagZh0lNIX9bNdziGEhrx+SseQsPdymdFWP8AVyupXHsy9pnhI0aj+s0fsjmu3/gJQf6Mz9r964ni7gqWCpjloonFpykCMF3VyMI9mnQ66brVG6m5Sr5ri58+8yypuocbOT4eXLrotRF4hLsozAB1hcDYG2tvC6LjHbPaWREAREQCyKDUY3Cxxa59iNxYm3sF6pcXhkNmPBPLUH57oCZZLKHV4tFEcr3WNr2sTp6LHFj0DjYSAHxBHzIQGwsll8e8AEk2A1JOwC1p4kp72z+uV1veyA2aWXiKZrgHNIIOxGoWKlxBkhcGG5YbO3H392iAkWRY6mpbG0vcbNG6QTh7Q5puHC4KAyWRa6biCBpsX3I+yC4e4ClU9ax7c7XAtG55W3vfZAZ7JZa3+EdP9v8AZd+5ZKbGoZHBrX3cdhYi/uEBORQJ8cgY4tc/Ub6E2+S90mLxSuysdc2vaxGnqEBMSyKO6vYJBFm7ZFwNfPfnYEoCQllhqatkYzPcGjx/uHeokPEMDjYPtf7QLR7kWQGxRYaqsZG3M82F7c9eWihfwjp/t/su/cgNmijz4hGyMSF3YNrGxN821gs0cgcA4G4IuDzB2QHpLIo8Vexz3Rh13N3H/m6AkIvE84Y0ucbBouSvNNVNkaHMNwf/AD0KAypZR4q9jnujBu5m4/796xVONQxuLXPs4bixNvYICallFpcTikNmPBPLY+xUpAEREAREQBERAEREByUlU1lVMXR9YCSLWBsezrqvXVmeaN0UJiDSMzrWGhB7tNPfVbijwxzKiWUkZXjTe+tt/ZbNAcrjMobWBxbnAa27bA30d3FYcRq2TBsccGR5OmjWk6HTTn48lu58KcapkwIygajW+gI057pjeEulyujIEjDoTppv8jr7r0EHiNzmwwxk72DjzLQ0feSfRbZmDQhmTI0i1r21Pjm3uvuJYcJo8jt9wR3G29uXgtW3D60NyCRuXa99beeW/wA14BwubPmjBu1rhb3cL+wC1dFVGKd0n1Oscx/k4k/3X9F0uEYUIGkXzOJu47eQHh+9RKbATlna8j6R1227tSQfcr0ELiesL3dU3UMGd9vS3tcfrKRLKW4e0g2uxo9HOAPyK+03D7mwSNJHWSaXuSAARYXt/wCei2NPh3+TiF+vZym33i68BEwLDYuoY4sa4uFySAeemuyh0jBFXGNnwOGo7h2M3yP3rJFhVXEMsUjSzuzd3oQbeil4TgxjcZJHZ5HbnuF9/MoCFxTSMZE0tY1pzjUAD6ruS21BRsDGODGh2VuoAB1aL6rDj2HOmjDW2uHA66dxH96nQR5WtbyAHsLIDlXS5aqY9V12p7Nr21GuxXQYZG0tD+pETjfSwBtfnYHVa6XCKhsz5InMGcnfkdbWLTyUyghqg+8r2FljcAC9+7ZoQGzXOy/yi3y/6bl0S1UmFONW2a4ygajvvlLf70BBxCMS1rI3/AGjTnoXEetvYLa1OCwvblLAPFoDT7gLDi+DdaQ9jskjdjztqNRsRzUSTDKuTsySNDe/Lv8AJougPfFEYbTtaNg5oHkGuAXjDpA9zWupA0W1cW6aDxaN/PvUzF8LdLCI2nVpbq4nWwI1Nt9VGFNXDTrI9PAf4EB74naBT2GgDmWA9VOwn8hF/QZ/whR8Qw6SWAMLm5xlJNrAkfcokNFWtaGiSMBoAG2w0H1UBtMTrRFE5/eNvFx2XKQv6rqpw8OcXOztzAmx5jfUX9bLfYlhUk3UhzhlbrJa4udNQPceqyzcPwFpAYGkjQi+h7igPWMSB1NIRqCy4PgbWXPYVUvpw2Ui8UhIcB3EEj309dluoMLkFK6FxbmIcG72AvcC9vP3WegwvLAIZLO3vy1JOh8OaA1mCSB1XM4G4IcQfAubZeWxNdiDw4BwsdCLj4G81MwjBHQyvdcFhFm89wdRbwWOswefr3TROaL8+7QAjYg7L0EfiOiZEGSxgMcHd2ncTe3hb5ro43XANrXANuVwtLHgMj3h9RJnts0bb3tsLDyC3i8AREQBERAEREAREQBERAEREAREQBERAEREAREQBERAEREAREQBERAEREAREQBERAEREAREQBERAEREAKIiA//Z"/>
          <p:cNvSpPr>
            <a:spLocks noChangeAspect="1" noChangeArrowheads="1"/>
          </p:cNvSpPr>
          <p:nvPr/>
        </p:nvSpPr>
        <p:spPr bwMode="auto">
          <a:xfrm>
            <a:off x="1679575" y="129540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sp>
        <p:nvSpPr>
          <p:cNvPr id="113" name="AutoShape 18" descr="data:image/jpeg;base64,/9j/4AAQSkZJRgABAQAAAQABAAD/2wCEAAkGBhQRERQQEBQUFBUWGBgZGBYYGBQUGBgYGBcYFhkZFRcXGyYfFxkkGhUUIC8gJycsLCwsGB8xNTAqNSYrLCkBCQoKDgwOGg8PGjUkHyQsNS01LC0qLCw2LCopKSksLy0sLS0sLCwwLy0vLCwpNCwsLCksKS00LCw0KSwsLCwsLP/AABEIAKwBJgMBIgACEQEDEQH/xAAcAAEAAgIDAQAAAAAAAAAAAAAABgcEBQECAwj/xABUEAABAwICBgYDCwcIBwkAAAABAAIDBBEFEgYHEyExQSJRYXGBkRQyoSMzQlJicoKSorHBCENTc7Kz0RUWJCY1NmPCFyU0ZIOj4VV0hJSktMPE0//EABoBAQADAQEBAAAAAAAAAAAAAAADBAUCAQb/xAA1EQACAQIDAwsDAwUBAAAAAAAAAQIDEQQhMRJxkRMUIjJBUWGBobHRBULwM8HhIyRSsvEV/9oADAMBAAIRAxEAPwC8UREAREQBERAEREAREQBERAEREAREQBERAEREAREQBEWJiNZs2gN3ve4MYPlHfc9jWhzj2NK9Su7HjaSuzQaxcb9HpTG02fNdg6w34Z8rD6ShujWsOWntHPeaLhvPTaPkuPrDsPmFhac4tt6twabsi9zbzvl9Y9pLr7+wKPLeoYWPIqM1rmfK4rGz5w5U3a2RfmE4zFUs2kDw4cxwLT1OHEFZy+fsPxGSB4kheWOHMfcRwI7CrK0a1lRy2jqrRP4B/wCbd3/EPfu7QqFfAyhnDNGrhfqcKvRqZP0Jui4a6+8LlZ5rBERAEREAREQBERAEREAREQBERAEREAREQBERAEREAREQBERAEREAREQHBKhZ0iY50+IPzGGH3CENtdznEbR7b8z0bHqC9NYukWxhFNEfdZhbdxDOB8XeqPHqUX02/o1PS4e34DdpJ2vdcfeZPMK/hqF7X+72WvwZWMxWy2o/b/s9F5ank3Rqkqd9JVhrj+bnGU36sw4+AKwcQ0GrId5hLx8aP3QeQ6XsWhWzw3SSpp7bGZ7QPg3zN+q64WtsVY9WV9/yjA5SjPrxt4xf7P5RrpIy02cCCORFj5FdVM4tY5eMtZTQzjrsAfJwcPKy9hNg9R6zZKZx+cB4WzNHkF5y049aD8szrm9Of6dReeX8epp9G9Np6Ozb7SL9G48PmH4P3ditPAdJoaxt4XdIesw7nN7xzHaNyhA1d082+krGu7DkefHK4EeS826uKuEF0UkZeC0tLXOY4WvfiBbiOapV1h6ud7S4cTSwzxdDJrajvvwLRRRjAcTrWWjrqdx5CZhY767Wm/iB4c1J1lzg4O3sblOoqiuk1vVgiIuCQIiIAiIgCIiAIiIAiIgCIiAIiIAiIgCIiAIiIAiIgCIiALGxGvZBE+aQ2awXP8B2ngO9ZKrzTnTXJN6MxkcrG++te3M1zjvyjqLevrPYpqNJ1ZbKK+JrxoQ2m/8ApptHC7EMUE0vAEyEcmtZbI0dgOQea02lOJekVc0t7guIb81vRb7BfxU70W9HFLPWRN9FzjZ3e4vY08AWnjlzPHkofWaD1LG542tnj5PhcJAfAb/YtilUhyjvlZWX7nztalU5FJdK7cm16ePeR9F2ewgkOBBHEHcR3grqr5lBERAAt7hGN1DIpyyaUZWsI6TiB7q1p3HdwctEtnhDbx1Q/wAC/wBWaE/ddR1Ems/zMmoykpZPsfszaU2setZxe1/zmN+9titnBrZmHrwxO7i9n35lBUUcsLRlrEljjcRHSb9/cunRzTWCss0HZy843HefmH4Q9vYpCvnZrrG43EKb6Nay5IrR1d5GcA8eu3v+OPb3rPr4BrpU+Br4X6qpdGtl4/JaSLGoMRjnYJIXte08x9x5g9hWSstprJm4mmroIiLw9CIiAIiIAiIgCIiAIiIAiIgCIiAIiIAiIgCIuCbbygNLpfpCKOndILbR3RjHyjzt1Ab/ACHNUlI8uJc4kkkkk7ySd5J7VvNMtITWVBcD7my7Yx2X3u73Hf3WHJa3B6LbVEUXx3tae4kX9l19BhaKo07vXVnyWOxDxNbZjosl8kx0qb6NhVLTcHPIc7yMjvtPb5KGUGKSwOzQyPjPySQD3jgfFSvWrV5qmOIcGR38XuP4NaoUu8NG9K8u3PicY2ezXtF9WyXkiWxafbQBtdTxVA+NYMePG1vKy9m4fhVT73LJSvPwX72+brj7QUMRdPDxXUbW740I1i5PKolLes+OpMKnVlPbNTyRTt5EOyk+d2/aWirdGKqG+0gkAHMNzD6zbhYdJXyRHNE97D1tcW/dxUioNZFZHuc5so+W0X+s2x87ry1eOjT9DtPCz1Tj6r5IsRyW30aF5JWfHp5x4iJzh7WhSlmsiCXdV0jXdoySex4FvNZ+D1uEyTMMTNnK4lrRlkZcvBZawJZvDiFFUrzUWpQflmS0sNTc04VE9+RWCKyf5h4fKSIakg8LCSJ9iOViLrzl1Rj4FSfGMH2h4XXPaXa7eTOf/Nr/AGpPc0V0uLqdSapZvgzxHvDx/FeDtU9VykgP0pB/kXfO6P8AkccwxC+0jOE45LSv2kDy08xxa4dTm8CFZ+jOsWGptHNaGU7t56Dj8lx4HsPmVE/9FFX8en+vJ/8AmuRqlquckA+lIf8AIq1d4eqs3n3lzDRxmHfRi7dxbSKJaPYJiFM3ZunglYB0Q8SOLe52427D4WRZMoJOykmb8Krau4tEtREURMEREAREQBERAEREAREQBERAEREAREQBQnWPpQYGNp4XFsj97nNJBYwHdYjgSR5A9alWLYmymhfPJ6rBftJ4ADtJsPFUXieIvqJXzSG7nm57OoDsAsPBaGBocpLaei9zJ+p4rkobEdX7Gybj7Jt1bCJD+mjtFN3kgZZPpDxUh0JwCE1bJ6edsjGBxMbgWStJaWi7eDgC71gbKBKwNUlNd9RJ1NY0fSJJ/ZC0MTHYpScXbw3/AJ2GRgp8rXjGavnr25Z+fnc0Gnxca+ZzmuaLgNuCLhrQ27b8RuKjylDtOpxJI2TJPEXuOzlaHixcbBp4jdw4gdS9Guwyq47SikPV7pFf8PsruE5U4pSjku7P+fcjqU4VpuUJZt6PL109iJopVU6u58u0pnxVLORY4A+RNvao5XYdLCbTRvjPymlvkTuKmhVhPqsgnh6lPrR/N54XXGZdC5dS5d3IrHpmXvhlXs5opPiPY7ycD+Cwy5dS5ePNWO4qzujdaXU2zrahlvzjiO53THsctdDiEjPUke35rnN+4rd6c9KSCo/T08TyflAZXDws1RkuUVN7UFcsVo7NWVu83MWl1W3hUzeLy79q6yo9Ydc3hUE97Ij97VGi5cZkdKD1iuAjWqrST4slg1m136Vp/wCHH+AXrDrKr3uaxjmOc4gNAjbckmwA8VDS5WRqn0YzE10o3C7YgeZ4Of4b2jtzdSr1o0acXJxXAt4ederNQU3xLIw2ORsTBO4PksM7gA0F3OwHLl4IslFhN3PpkrKwREXh6EREAREQBERAEREAREQBERAEREARFHtNtI/Q6clp91fdsfYebvog+ZC7hBzkortI6lSNOLnLRER1nYs+R7Ymg7Fh3vG9rpOBFxuu3eLHfcnsUEXvR4pJE4ujcRf1gbOa4dT2uuHDvCz21FLPukBpZPjxgvhJ+VHfMz6JI7F9FTjyMVG2Xh8HyFaXOJud7N9j/Z/NjUXVnashkop5vlu8mRg/eSoJXaMzRt2rQJov0sR2jPG29viAp7ogMmCyv621DvIOH+VQYyalTsnq0Wvp9KUKzclomyrS9dcy6ZlwXK7czdkyqTEJInZonvjd1tcWn2cVJ6DWfUsGWYRzt5h4DSR3t3eYKhhcuC5RTpwn1kWKdWpT6jsWC3HsJqf9opjTuPwmA5fOLj4tXo3V/R1O+irQT8V2SQ+QLXDyVcly4zKHkGupJr19yysQpfqQT9H6E3rdVFWz3sxSDscWnycLe1aSr0MrY/WppT80bT9glY1DpXVQ+9VErQOWYub9V1x7FvqPW1WM9cRS/OaWnzYQPYuf7iPc/Q7Swsu+PqdcZpnOwmmke1zXU8skTg4Fpyv6bbg8tzQodmVyaLaxRWCYOgyuijMmVrs2cDiACBY8OZ4rBbrAwqX32C1/jwRu9rcyhhWqQvFw7ezxzLFTDUp2kp9ls13ZFUErguVuCtwKXlTt72Pi/AL0bgWBv4Op/wDzDm/fIu+d21i+BxzC/Vmn5lY6N4I+sqGU7N1zdzvisHrO/h2kL6DoqNsMbIoxlYwBrR1Ablr8D0WpqQudTR5S8C5zOdcDeLFxNhv5di26zsTX5V5aGrhMNyEXfVhERVS6EVXaiNIamrhqnVcz5nMla0F5vYZTcDsup87SekDXvNTThsZAe7ax2YTewcc1mk2O49SA2aLEgxeGSL0hksTorE7Vr2llhxJeDaw5713osQjmbtIZGSsuRmY5r23HEXaSLoDIRY1FiUUwcYZY5A05XZHtfld1Oyk2PYsNmldGZvRxVU5mvbZiWMvzdWW979nFAbVF5VVWyJhkle1jG73OcQ1oHWSdwWDhek9LVOLaapgmcBctjkY8gXtchpva/NAbNFXGDaz9rjNTRSTUzaWKMbJ4c0bR5MW7aF9nHpvFm9XYrHQBERAEREAREQHSWUNaXOIAAJJPAAbySqM0t0iNZUOl35B0Yx1MHO3WeJ7+xTjWbpDZooY3hr3gOeTuGXkzN8EuIvv3WHaqtqIXMNngtPHfzHWOsdo3LYwNHZW29XpuMD6nXc3ycdFrvOMy4zLoXLqXLSuY2yZuH4tLTuzwSOjd1tNr944OHYVcOE14mwkzVO4OimMmza1ptd4cWjhmIF+9UhmVx4ML4CR/u03/AMiz8alaL8TW+nN3kuzZeRCzoQyoBdh1THPz2T/cpR4Hj37go9ieCz0xtPE+PtcDlPc7gfArAbKQbgkEcCNxHcVJcK1kVcIyPcJ2c2SjPu+d63mSrH9SOjvvyKy5Geq2X4Zrhr6kazLguU4ZjOE1e6op3Ujz8OL1PJo+9niu79WDJxnw+simHxXWuO8svY97QuecJddNfnedc0lLqNS3fDIEXLjMt9iOgNdDfNTvcOuO0g8m3I8Qo/KwtOVwLSORBB8ipIzjLR3IpUpR6yscly6ly6ErjMurnmySjV3imwxCEk9F5Mbvpiw+1kWt0pwv0arng4Brzl+Yekz7JC1UcxaQ5psQQQeog3B81O9Z8InjpMTjHRnjDX25PAzAHt3vH0FXk9mqn3q3AtxjtUWu538n+IgeZTHVnot6ZU7WQXhhIc6/Bz+LWdo5nsFuaiFHSvmkZFGMz3uDWjrJNgvozRfAG0VMynZvIF3u+M8+s78B2AKLFVtiNlqybB4flJ3eiNsiIsY3giIgKe/J094rf17f2StRql0GpK2XEHVke22U5Y1pc4MFy+7srSOluAvyW+1A4XPBHWieKWLNKwt2kb48ws8EtzAX5cOxZOpPD5on4kZoZYg+oDmGRj2BwJk9XMBmtu4dYQGBqXw9t8Zw83dAycxhpN+i7bROv2lsbb9yw9VeOHD6HF6WU2fQukeL8zlcyw7M8I+v2reao8MmirsYdLFJGySoBY57HMa8bWpuWFwAcLFvDrCimsrRSrGKzx0cMjosQjhbI9kb3MYdrHmLnNFm9KEON+TygM+jz4Zom6aMlk1TZ5cNxG3e1gIPEHYgWPWVGatlA7B2U9PQ1fpgbG8VHox6UhLXP91BuYyC4AcOBtdXVproeKvC5MPhs0hjBFfgDEWlgJ5A5Q2/aoVotrNmoqaOhrsOrjUQtEbdnFmEgYMrN5ItuAFxmBtccbIDD1lRVdVgeHTujkkDBG+qZ0g42jsXPHEC+a55ZrqWavKzCKsiow2KKGZkZY+NrRFI1ji0kPa3dILtb09/fvIW1x3TR1HDTTy0dQ9soBlbE0yPgJYHWeLC4uS29xw8FAtCcLfV48/FKallpKQMcDnZstq9zMhswbt7ukbXHRBO8oDD0V0PpDpJXUxgZsoI2viZ0rMcDAcw33vdzvNXiqclqJsN0kqqp9JUzRVUbWRuhYXi5EPE8BZ0ZBF7jjY87jQBERAEREAREQGpx/RiCtZlnZvHqvG57e53V2G4VYY9opU4eDuFTS8d7S5re1zQc0R+U0jv5K5VwQrFLESp5aruKtfCwq56Pv8AnvPn5tFBP7xJsZP0UzhlPZHNuHg8D5xWvxDDpYHZJmOY7kHC1x1tPBw7QrX0r1WxT3lpLQycS38249w9Q9o3dnNV3JX1dA40tQzMz9BM3aREdbOr5zCFq0q6mui/JmLWwzpvpq3itOH5uNFmV1aJDPgjR1wzt+1I1Vo2GhqvUe6ikPwZLywE9knrx/SuFbOgeGPhoGQSljrGSxY4Pa5rnEgtcOIOZQYyacF33LGApNTfamvgoPMmZcTMyuLTxaSPI2/BeeZX7mbsnfMuY5y0hzSWkcCCQR3ELyLlwXLw6SJVhmsqugsNttGjlKBJ9r1vapHBreilAbXUbXjmW5Xj6kg/zKsC5cZlBKhTl2FqGIqxyvxzLXbNgNVxAgcf1kNvq+5r0/0T0U4vSVbj3OimH2bH2qo8y4bIQbg2PWNx81xyMl1Zv3JeXi+vBeWRZlXqTnHvVRE75zXs+7Mt5BoTUfyRNQ1AY57CXwFji7h0w3eAQS7OO56qyj0xrIve6mcDqL3OHk64U00F03xKsqmU+0Y9vrSOdGzosHE3aBvNwB2kKGpGta7ayzJqUqN7KLV8jYandE7A4hKN5u2EHq4Of472j6XWrTXWOMNAa0AAcABYDuAXZZ9Wo6ktpmlSpqnFRQREUZKEREARVZoFrSqq7FZqGZkDY4xNYsbIH3jkDRcueRwJvuVpoAigGsXRvFKueH+TqnYRNadp7q+K7s1+DASdylukOOx0NNLVzBxZELuDQC7e4NFgSBxI5oDZItFoZpYzEqYVcTHxsLnNAflzdE2ucpIHcqu0jxupGlUNNt5hBtICIhI8R742k9AGxu4Hj2oC7kQIgCIiAIiIAiIgCItfpBDK+lnZTHLM6J4jdfLZ5aQ05uVjbegNgiiGrbAq6lglbic+3kfJmado+XK3K0Wu8C28HcNyl6ALBxfBYaqMxVDA9vK/EHraRvae0LOReptO6PGk1ZlK6W6rJqa8tLeeLjb84wdoHrjtG/s5qUamKm9HLHzZMT4OY38Q5WEsamw2ON8kkbGtdJYvIFsxF7Ejhfed/FWZYlzp7EuJUhhY06m3DgVJpJjNEauenr6TKWyOAnpzkfY72l7DucbEXO/uWB/MCKpGbDKyKbnspPcpR2W599gE1wYW6OvM2U5JWMIdbo5mjIRfhezWm3aoMH23jiFfpxvBOLt6mdVaU3Gcb+jNxi+itXS328EjQPhWzM+u27fatPmUlwfWVXU1g2YyN+JL7oPMnMPArdt06w6r3YhQBjjxlh436zbK72uXe3Ujqr7vg5VOnLqu2/5K+LlwXKx26DYXV/7DX5HHhHJYm/UGuyO+9YGI6m66PfHsph8l+Q+TwB7V4q8NG7b8j3m09Ur7syDZl1zLa1+iVZBfa00zQOeRzm/Wbce1adxtuKlUk9Dhwa1R3uvoLVnol6DSh0gtPNZ0nW0fBZ4Am/aSq31R6I+lVPpUovDAQRfg+Xi0dobucfo9avdZ2Lq36CNHB0bdNhERUDQCIiAIiID591R/3jq//Ffvmr6CVAaqv7y1vfV/vwr/AEBVWt/WRV4bUQQUuyDZWZi5zC5185bu6VrWtyWRr1lrBQltMxhpi13pLjlzNGePZ5buB434AqJ/lCutX0BPJhP/ADQrH1vf2NWfMb+9YgILqLnxPZwMbHF/J2abM+7Npms7dbPm98y/B4LS6wsTNPpOydsTpnM2JbEz1nu2dmtFgeLiORVh6hv7Hi/WS/tlQ7SD++NP3w/uSgGkusPH6Ax1NXTwxQvdYMsx7b2zZHua8va6wPMcD1K4sCxltXSQ1bBYSxteGnfbMLlp67G48FCNf7L4QT1TRH9ofiVuNVDv9S0d/wBEfY96A0OpvWHVYo+qFVs7RCItyNy+uX3vvN/VC66faw6ujxekoINkIpthmzMLne6TOjdY36gOSjv5NPrV/dB98ya3W/1iww9fo3/unIC39J66eGlllpIttOANnGQSHOLg0XAINhe53jhxCq7GMQ0mp4XVkhpgyMF74mticWtG8k7jcAdTyVYenemceF0jqqVpeSQyOMGxe8gkC/wRYEk9Q5mwVbVf8u4jQzVk08VHSugkkELWXe+PZudY3BcA5vMu53sgJ9qy02OK0QqHsDJGvMcgbfLmaGuu2+8Ah7TblvUBxHW/iDMXmoYoGThkkkccLGkOeQCGF7iSbD1ja24HgOGw/Jw/s+o/7wf3Ua0mjP8Ae+o+dP8Au0Bzi2s7GsMqIn4nBEIZCTs2hhBaCMwZIx7iHgEbnE8lbukeMuhoJ6uDK5zIHyszAlpswvFwCDbxVaflJj+i0n61/wCwphiD76PPJ4nDr/8ApkBh6ntNajE6eeaqLMzJcrQxuUBuRrusk7yeaaW1uNyVboMMjhjga1vu8oHSc4XIbmJuBw3MPO5Wj/Jvd/QKgf7x98Uf8CvbSDWRWVVe/CsEjjzx5hLUSb2tLSGuLQdwa1xy3INzuA5kDXYRrGxOhxOHDsYbE8TOY0PaGgjaOyMe0ssC3NuIIvx6t9zL5t0rwusgxrDhiNSKmZzqd2ZrcrWt9JIyN3C4uCb2HFfSSAIiIDwraGOZjopmNex3FrgCD5qptMNTrmXmw8l7eJhcekP1bj63cd/aVcCKWnVlTeRFUoxqLpHyfNGWOLXgtcDYtIIII5EHeCvPMvpHSzQOmxBt5W5JbdGZlg8dQdye3sPhZUfpboFU4eSZG54r7pmAlvYHc2HsPgStOliI1MtGZlXDSp56ojpK2eGaVVVN7xUSsHxQ4lv1DdvsWoLlxmUzs9SFXWhYWHa7K2PdK2GYc7tLHebCB9lSbCNaFNiEsdPPQZ3yODRuinFzxJzhpAAuTxsAVS11dOpbQ/ZxnEJm9OQFsQPKPm/vcRYdg+UqlaFOEdq2ZcozqSls3yLJw/DYoGbOCNkbLk5WANFybk2CyURZhpBERAEREAREQHzFgWlrcLxysqpIpJGmSpZZlgbumvffy6KszANesdZVQ0sdJM0yvDcznNs2/MgDeArQyjqTKEBQn5RW+so7Am0RO4f4n/RWprMw2SowqrihaXvdHcNG8nK5ryAOZs02HMqTlq5QFI6jNYEbI4sIdFJtnSSkOGXIG5TIc93ZgRlItbqWHpGT/PCE77CSnF/+E3+KvcRAG4Av12F12yoCttf9/wCSbDnPF9zz+C3WqUf6mox/huH/ADHqXkLlAfNeg+lLtHK6rp62GQtfZpygZug52R7A4gOY4OPPmFzpVpJLX4zh9VLTSU8ean2TX3zujFQTncOV3ZrcrDnxX0g6IHeQD3gFdsqArLX3o3NVUDJIGueYJM72NBJyFpaXADjlNvAk8lGma6WT4W6ijpJ31Jp3RODQ0xtAiLHSZgS4ANu6xbuta/NXmujYgL2AF+O4b+9AVP8Ak47qCoBuD6RfziZ/ArRaMu/rfObGxfUC9t26M/wKvcBMqAp78pFt6WkA3+7P/YUtrXf1ccT/ANnf/WCmhCWQFRfk4XFHUggj3cHf2xt/gothmNP0cxmrNZDI6GcvyvaBcsMm0Y9mYgO6i2+492/6GAXD4weIB7xdAfN2l2lpxHGMPq208sMQdAIzILGRraguL924C5I3Ejo8V9JrjKFygCIiAIiIAuksQcC1wDmkWIIBBB4gg8Qu6ICq9M9S7JM02HERv4mBx6B/VuPqHsO75qp7EKCSCR0U7HRvbxa4WP8A1HbwK+tVptJNE6avj2dTGHW9V43PZ8x3Lu4HmCrdLEuOUsyrUw6lnHI+fdAdFDiNWyE32TenK4cmA8Aetx6I7yeS+mIYgxoY0BrWgAAbgABYADkLKG6qMCip6IujBzSSy5nGxJ2cj42jcBuAbw6yetTVcV6m3LwR3Rp7Ed4REVcnCIiAIiIAiIgP/9k="/>
          <p:cNvSpPr>
            <a:spLocks noChangeAspect="1" noChangeArrowheads="1"/>
          </p:cNvSpPr>
          <p:nvPr/>
        </p:nvSpPr>
        <p:spPr bwMode="auto">
          <a:xfrm>
            <a:off x="1831975" y="144780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k-MK">
              <a:solidFill>
                <a:srgbClr val="FFFFFF"/>
              </a:solidFill>
            </a:endParaRPr>
          </a:p>
        </p:txBody>
      </p:sp>
      <p:pic>
        <p:nvPicPr>
          <p:cNvPr id="114" name="Picture 22" descr="https://encrypted-tbn3.gstatic.com/images?q=tbn:ANd9GcT2REmNbTNvc_VOSPOU6Z6T4u72eWS5W77kP-vfrS2M9JWiMYp6RA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619" y="1590046"/>
            <a:ext cx="741661" cy="74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2" descr="http://www.lsb2012.com/uploads/images/invest.189.jpg"/>
          <p:cNvPicPr>
            <a:picLocks noChangeAspect="1" noChangeArrowheads="1"/>
          </p:cNvPicPr>
          <p:nvPr/>
        </p:nvPicPr>
        <p:blipFill rotWithShape="1"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24969" r="9535" b="26104"/>
          <a:stretch/>
        </p:blipFill>
        <p:spPr bwMode="auto">
          <a:xfrm>
            <a:off x="2627784" y="3752048"/>
            <a:ext cx="1430398" cy="67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2" descr="http://upload.wikimedia.org/wikipedia/en/e/e5/Logo_mg_RP.jpg"/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3" y="2768799"/>
            <a:ext cx="1036903" cy="46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68018"/>
            <a:ext cx="1602685" cy="72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46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143000"/>
            <a:ext cx="533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275" y="2514600"/>
            <a:ext cx="150653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3048000"/>
            <a:ext cx="16510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3505200"/>
            <a:ext cx="1146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50" y="1600200"/>
            <a:ext cx="78740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76325"/>
            <a:ext cx="18399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514600"/>
            <a:ext cx="63976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00" y="3717925"/>
            <a:ext cx="6477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4953000"/>
            <a:ext cx="12239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5715000"/>
            <a:ext cx="114935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5105400"/>
            <a:ext cx="99060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4762500"/>
            <a:ext cx="247967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50" y="5562600"/>
            <a:ext cx="788988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325" y="1676400"/>
            <a:ext cx="1338263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4419600"/>
            <a:ext cx="5746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5334000"/>
            <a:ext cx="990600" cy="18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5657850" y="914400"/>
            <a:ext cx="1828800" cy="611188"/>
            <a:chOff x="2736" y="912"/>
            <a:chExt cx="1152" cy="385"/>
          </a:xfrm>
        </p:grpSpPr>
        <p:pic>
          <p:nvPicPr>
            <p:cNvPr id="76" name="Picture 75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" y="912"/>
              <a:ext cx="1152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7" name="Rectangle 76"/>
            <p:cNvSpPr>
              <a:spLocks noChangeArrowheads="1"/>
            </p:cNvSpPr>
            <p:nvPr/>
          </p:nvSpPr>
          <p:spPr bwMode="auto">
            <a:xfrm>
              <a:off x="3012" y="1208"/>
              <a:ext cx="568" cy="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13" y="1524000"/>
            <a:ext cx="5746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863" y="2057400"/>
            <a:ext cx="158908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850" y="3505200"/>
            <a:ext cx="9525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1676400"/>
            <a:ext cx="28559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0" y="2743200"/>
            <a:ext cx="1509713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88" y="3352800"/>
            <a:ext cx="1074737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0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3657600"/>
            <a:ext cx="1147763" cy="42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3160712"/>
            <a:ext cx="1438275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114800"/>
            <a:ext cx="1511300" cy="37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4514850" y="3886200"/>
            <a:ext cx="1524000" cy="381000"/>
            <a:chOff x="3072" y="3264"/>
            <a:chExt cx="1056" cy="276"/>
          </a:xfrm>
        </p:grpSpPr>
        <p:pic>
          <p:nvPicPr>
            <p:cNvPr id="74" name="Picture 73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3264"/>
              <a:ext cx="1044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3072" y="3264"/>
              <a:ext cx="1056" cy="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6267450" y="3962400"/>
            <a:ext cx="762000" cy="533400"/>
            <a:chOff x="4416" y="2976"/>
            <a:chExt cx="576" cy="409"/>
          </a:xfrm>
        </p:grpSpPr>
        <p:pic>
          <p:nvPicPr>
            <p:cNvPr id="72" name="Picture 7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2976"/>
              <a:ext cx="540" cy="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872" y="2976"/>
              <a:ext cx="120" cy="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3067051" y="5638800"/>
            <a:ext cx="1447801" cy="533400"/>
            <a:chOff x="1920" y="3840"/>
            <a:chExt cx="1200" cy="480"/>
          </a:xfrm>
        </p:grpSpPr>
        <p:pic>
          <p:nvPicPr>
            <p:cNvPr id="68" name="Picture 67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3892"/>
              <a:ext cx="1104" cy="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1985" y="3840"/>
              <a:ext cx="1087" cy="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1920" y="3903"/>
              <a:ext cx="158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2023" y="4207"/>
              <a:ext cx="1087" cy="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4286250" y="4572000"/>
            <a:ext cx="1981200" cy="533400"/>
            <a:chOff x="3936" y="384"/>
            <a:chExt cx="1403" cy="462"/>
          </a:xfrm>
        </p:grpSpPr>
        <p:pic>
          <p:nvPicPr>
            <p:cNvPr id="65" name="Picture 64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432"/>
              <a:ext cx="1248" cy="3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3936" y="384"/>
              <a:ext cx="288" cy="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5051" y="414"/>
              <a:ext cx="288" cy="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1066800"/>
            <a:ext cx="1006475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6496057" y="2209800"/>
            <a:ext cx="1069976" cy="414338"/>
            <a:chOff x="4800" y="3888"/>
            <a:chExt cx="674" cy="261"/>
          </a:xfrm>
        </p:grpSpPr>
        <p:pic>
          <p:nvPicPr>
            <p:cNvPr id="63" name="Picture 62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8" y="3888"/>
              <a:ext cx="591" cy="2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4" name="Rectangle 63"/>
            <p:cNvSpPr>
              <a:spLocks noChangeArrowheads="1"/>
            </p:cNvSpPr>
            <p:nvPr/>
          </p:nvSpPr>
          <p:spPr bwMode="auto">
            <a:xfrm>
              <a:off x="4800" y="3888"/>
              <a:ext cx="674" cy="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pic>
        <p:nvPicPr>
          <p:cNvPr id="40" name="Picture 39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2895600"/>
            <a:ext cx="24574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0" y="990600"/>
            <a:ext cx="80803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41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975" y="4267200"/>
            <a:ext cx="32226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42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4648200"/>
            <a:ext cx="200977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3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00" y="3962400"/>
            <a:ext cx="1039813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44"/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2209800"/>
            <a:ext cx="915988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5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038" y="4267200"/>
            <a:ext cx="908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46"/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5105400"/>
            <a:ext cx="249396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Group 47"/>
          <p:cNvGrpSpPr>
            <a:grpSpLocks/>
          </p:cNvGrpSpPr>
          <p:nvPr/>
        </p:nvGrpSpPr>
        <p:grpSpPr bwMode="auto">
          <a:xfrm>
            <a:off x="4591050" y="5410200"/>
            <a:ext cx="652463" cy="574675"/>
            <a:chOff x="3024" y="3764"/>
            <a:chExt cx="411" cy="362"/>
          </a:xfrm>
        </p:grpSpPr>
        <p:pic>
          <p:nvPicPr>
            <p:cNvPr id="61" name="Picture 6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3792"/>
              <a:ext cx="384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3378" y="3764"/>
              <a:ext cx="57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pic>
        <p:nvPicPr>
          <p:cNvPr id="49" name="Picture 48"/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5676900"/>
            <a:ext cx="16002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49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990600"/>
            <a:ext cx="1152525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1" name="Group 50"/>
          <p:cNvGrpSpPr>
            <a:grpSpLocks/>
          </p:cNvGrpSpPr>
          <p:nvPr/>
        </p:nvGrpSpPr>
        <p:grpSpPr bwMode="auto">
          <a:xfrm>
            <a:off x="1430338" y="2667000"/>
            <a:ext cx="968375" cy="457201"/>
            <a:chOff x="3713" y="480"/>
            <a:chExt cx="610" cy="288"/>
          </a:xfrm>
        </p:grpSpPr>
        <p:pic>
          <p:nvPicPr>
            <p:cNvPr id="59" name="Picture 58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480"/>
              <a:ext cx="576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3713" y="696"/>
              <a:ext cx="610" cy="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pic>
        <p:nvPicPr>
          <p:cNvPr id="52" name="Picture 51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05000"/>
            <a:ext cx="11430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2"/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3352800"/>
            <a:ext cx="55086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4" name="Group 53"/>
          <p:cNvGrpSpPr>
            <a:grpSpLocks/>
          </p:cNvGrpSpPr>
          <p:nvPr/>
        </p:nvGrpSpPr>
        <p:grpSpPr bwMode="auto">
          <a:xfrm>
            <a:off x="7105650" y="4953000"/>
            <a:ext cx="1676400" cy="609600"/>
            <a:chOff x="4608" y="432"/>
            <a:chExt cx="1056" cy="384"/>
          </a:xfrm>
        </p:grpSpPr>
        <p:pic>
          <p:nvPicPr>
            <p:cNvPr id="57" name="Picture 56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480"/>
              <a:ext cx="102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5376" y="432"/>
              <a:ext cx="288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30000"/>
                </a:spcAft>
                <a:buClr>
                  <a:srgbClr val="B2B2B2"/>
                </a:buClr>
                <a:buFont typeface="Wingdings" pitchFamily="2" charset="2"/>
                <a:buChar char="n"/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95959"/>
                </a:solidFill>
              </a:endParaRPr>
            </a:p>
          </p:txBody>
        </p:sp>
      </p:grpSp>
      <p:pic>
        <p:nvPicPr>
          <p:cNvPr id="55" name="Picture 54"/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5257800"/>
            <a:ext cx="48418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 Placeholder 8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pPr marL="0" indent="0" fontAlgn="auto"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chemeClr val="tx2"/>
                </a:solidFill>
                <a:latin typeface="+mj-lt"/>
              </a:rPr>
              <a:t>Corporate</a:t>
            </a:r>
            <a:endParaRPr lang="en-US" sz="21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Organisations we work with</a:t>
            </a:r>
            <a:endParaRPr lang="en-US" cap="none" dirty="0" smtClean="0"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412" y="1529556"/>
            <a:ext cx="832644" cy="83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81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98651" y="638700"/>
            <a:ext cx="5891228" cy="5389575"/>
          </a:xfrm>
        </p:spPr>
        <p:txBody>
          <a:bodyPr/>
          <a:lstStyle/>
          <a:p>
            <a:r>
              <a:rPr lang="en-US" dirty="0"/>
              <a:t>ABOUT EUROMONITOR INTERNATIONAL </a:t>
            </a:r>
          </a:p>
          <a:p>
            <a:r>
              <a:rPr lang="en-US" dirty="0"/>
              <a:t>AND RESEARCH APPROACH</a:t>
            </a:r>
          </a:p>
          <a:p>
            <a:r>
              <a:rPr lang="en-US" dirty="0"/>
              <a:t>CASE </a:t>
            </a:r>
            <a:r>
              <a:rPr lang="en-US" dirty="0"/>
              <a:t>STUDY</a:t>
            </a:r>
          </a:p>
          <a:p>
            <a:r>
              <a:rPr lang="en-US" dirty="0"/>
              <a:t>PASSPORT OVERVIEW </a:t>
            </a:r>
          </a:p>
          <a:p>
            <a:r>
              <a:rPr lang="en-US" dirty="0"/>
              <a:t>AND INNOVATIVE MODELLING</a:t>
            </a:r>
          </a:p>
          <a:p>
            <a:r>
              <a:rPr lang="en-US" dirty="0">
                <a:solidFill>
                  <a:schemeClr val="accent1"/>
                </a:solidFill>
              </a:rPr>
              <a:t>HOW OUR RESEARCH HELPS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3225" y="0"/>
            <a:ext cx="2400300" cy="6858000"/>
          </a:xfrm>
        </p:spPr>
      </p:pic>
    </p:spTree>
    <p:extLst>
      <p:ext uri="{BB962C8B-B14F-4D97-AF65-F5344CB8AC3E}">
        <p14:creationId xmlns:p14="http://schemas.microsoft.com/office/powerpoint/2010/main" val="20582857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582613" y="1228922"/>
            <a:ext cx="5221224" cy="4745736"/>
          </a:xfrm>
        </p:spPr>
        <p:txBody>
          <a:bodyPr/>
          <a:lstStyle/>
          <a:p>
            <a:pPr marL="285750" lvl="1" indent="-285750">
              <a:lnSpc>
                <a:spcPct val="150000"/>
              </a:lnSpc>
            </a:pPr>
            <a:r>
              <a:rPr lang="en-GB" sz="1800" dirty="0" smtClean="0"/>
              <a:t>Global </a:t>
            </a:r>
            <a:r>
              <a:rPr lang="en-GB" sz="1800" dirty="0"/>
              <a:t>perspective</a:t>
            </a:r>
          </a:p>
          <a:p>
            <a:pPr marL="285750" lvl="1" indent="-285750">
              <a:lnSpc>
                <a:spcPct val="150000"/>
              </a:lnSpc>
            </a:pPr>
            <a:r>
              <a:rPr lang="en-GB" sz="1800" dirty="0" smtClean="0"/>
              <a:t>Supports </a:t>
            </a:r>
            <a:r>
              <a:rPr lang="en-GB" sz="1800" dirty="0"/>
              <a:t>teaching and research </a:t>
            </a:r>
          </a:p>
          <a:p>
            <a:pPr marL="285750" lvl="1" indent="-285750">
              <a:lnSpc>
                <a:spcPct val="150000"/>
              </a:lnSpc>
            </a:pPr>
            <a:r>
              <a:rPr lang="en-GB" sz="1800" dirty="0" smtClean="0"/>
              <a:t>Encourages </a:t>
            </a:r>
            <a:r>
              <a:rPr lang="en-GB" sz="1800" dirty="0"/>
              <a:t>to think commercially</a:t>
            </a:r>
          </a:p>
          <a:p>
            <a:pPr marL="285750" lvl="1" indent="-285750">
              <a:lnSpc>
                <a:spcPct val="150000"/>
              </a:lnSpc>
            </a:pPr>
            <a:r>
              <a:rPr lang="en-GB" sz="1800" dirty="0" smtClean="0"/>
              <a:t>Enhances </a:t>
            </a:r>
            <a:r>
              <a:rPr lang="en-GB" sz="1800" dirty="0"/>
              <a:t>employability</a:t>
            </a:r>
          </a:p>
          <a:p>
            <a:pPr marL="285750" lvl="1" indent="-285750">
              <a:lnSpc>
                <a:spcPct val="150000"/>
              </a:lnSpc>
            </a:pPr>
            <a:r>
              <a:rPr lang="en-GB" sz="1800" dirty="0" smtClean="0"/>
              <a:t>Offers unique </a:t>
            </a:r>
            <a:r>
              <a:rPr lang="en-GB" sz="1800" dirty="0"/>
              <a:t>content</a:t>
            </a:r>
          </a:p>
          <a:p>
            <a:pPr marL="285750" lvl="1" indent="-285750">
              <a:lnSpc>
                <a:spcPct val="150000"/>
              </a:lnSpc>
            </a:pPr>
            <a:r>
              <a:rPr lang="en-GB" altLang="en-US" sz="1800" dirty="0" smtClean="0"/>
              <a:t>Saves </a:t>
            </a:r>
            <a:r>
              <a:rPr lang="en-GB" altLang="en-US" sz="1800" dirty="0"/>
              <a:t>time</a:t>
            </a:r>
            <a:endParaRPr lang="en-GB" sz="1800" dirty="0"/>
          </a:p>
          <a:p>
            <a:pPr marL="285750" lvl="1" indent="-285750">
              <a:lnSpc>
                <a:spcPct val="150000"/>
              </a:lnSpc>
            </a:pPr>
            <a:r>
              <a:rPr lang="en-GB" sz="1800" dirty="0" smtClean="0"/>
              <a:t>Updated </a:t>
            </a:r>
            <a:r>
              <a:rPr lang="en-GB" sz="1800" dirty="0"/>
              <a:t>daily </a:t>
            </a:r>
          </a:p>
          <a:p>
            <a:pPr lvl="1">
              <a:lnSpc>
                <a:spcPct val="150000"/>
              </a:lnSpc>
            </a:pPr>
            <a:endParaRPr lang="en-GB" sz="1800" dirty="0"/>
          </a:p>
          <a:p>
            <a:pPr lvl="1">
              <a:lnSpc>
                <a:spcPct val="150000"/>
              </a:lnSpc>
            </a:pPr>
            <a:endParaRPr lang="en-GB" sz="1800" dirty="0"/>
          </a:p>
          <a:p>
            <a:pPr lvl="1">
              <a:lnSpc>
                <a:spcPct val="150000"/>
              </a:lnSpc>
            </a:pPr>
            <a:endParaRPr lang="en-GB" sz="1800" dirty="0"/>
          </a:p>
          <a:p>
            <a:pPr lvl="1">
              <a:lnSpc>
                <a:spcPct val="150000"/>
              </a:lnSpc>
            </a:pPr>
            <a:endParaRPr lang="en-GB" sz="1800" dirty="0"/>
          </a:p>
          <a:p>
            <a:pPr lvl="1">
              <a:lnSpc>
                <a:spcPct val="150000"/>
              </a:lnSpc>
            </a:pPr>
            <a:endParaRPr lang="en-GB" sz="1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0520" y="1243013"/>
            <a:ext cx="1662373" cy="4746625"/>
          </a:xfr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2"/>
          </p:nvPr>
        </p:nvSpPr>
        <p:spPr>
          <a:xfrm>
            <a:off x="562141" y="687146"/>
            <a:ext cx="7973568" cy="463297"/>
          </a:xfrm>
        </p:spPr>
        <p:txBody>
          <a:bodyPr/>
          <a:lstStyle/>
          <a:p>
            <a:r>
              <a:rPr lang="en-US" dirty="0" smtClean="0"/>
              <a:t>Benefits </a:t>
            </a:r>
            <a:r>
              <a:rPr lang="en-US" dirty="0"/>
              <a:t>for </a:t>
            </a:r>
            <a:r>
              <a:rPr lang="en-US" dirty="0" smtClean="0"/>
              <a:t>the academic community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our research helps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81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 rotWithShape="1">
          <a:blip r:embed="rId2"/>
          <a:srcRect l="788" t="4427" r="24527" b="11363"/>
          <a:stretch/>
        </p:blipFill>
        <p:spPr>
          <a:xfrm>
            <a:off x="448341" y="1410905"/>
            <a:ext cx="8247317" cy="522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ubtitle 2"/>
          <p:cNvSpPr>
            <a:spLocks noGrp="1"/>
          </p:cNvSpPr>
          <p:nvPr>
            <p:ph type="subTitle" idx="44"/>
          </p:nvPr>
        </p:nvSpPr>
        <p:spPr>
          <a:xfrm>
            <a:off x="585215" y="603504"/>
            <a:ext cx="8184315" cy="665738"/>
          </a:xfrm>
        </p:spPr>
        <p:txBody>
          <a:bodyPr/>
          <a:lstStyle/>
          <a:p>
            <a:r>
              <a:rPr lang="en-GB" dirty="0" smtClean="0"/>
              <a:t>IP addresses </a:t>
            </a:r>
            <a:r>
              <a:rPr lang="en-GB" sz="1600" b="1" dirty="0" smtClean="0">
                <a:solidFill>
                  <a:schemeClr val="accent3"/>
                </a:solidFill>
                <a:hlinkClick r:id="rId3"/>
              </a:rPr>
              <a:t>www.portal.euromonitor.com/portal</a:t>
            </a:r>
            <a:endParaRPr lang="ru-RU" sz="1600" b="1" dirty="0" smtClean="0">
              <a:solidFill>
                <a:schemeClr val="accent3"/>
              </a:solidFill>
            </a:endParaRPr>
          </a:p>
          <a:p>
            <a:r>
              <a:rPr lang="en-GB" dirty="0" smtClean="0"/>
              <a:t>				+ </a:t>
            </a:r>
            <a:r>
              <a:rPr lang="en-GB" dirty="0" smtClean="0"/>
              <a:t>remote access</a:t>
            </a:r>
            <a:endParaRPr lang="en-GB" dirty="0"/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585216" y="402336"/>
            <a:ext cx="7973568" cy="155448"/>
          </a:xfrm>
        </p:spPr>
        <p:txBody>
          <a:bodyPr/>
          <a:lstStyle/>
          <a:p>
            <a:r>
              <a:rPr lang="en-GB" dirty="0" smtClean="0"/>
              <a:t>Euromonitor International Passport database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2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Екатерина Бондаренко</a:t>
            </a:r>
            <a:r>
              <a:rPr lang="lt-LT" dirty="0" smtClean="0"/>
              <a:t>, </a:t>
            </a:r>
            <a:endParaRPr lang="ru-RU" dirty="0" smtClean="0"/>
          </a:p>
          <a:p>
            <a:r>
              <a:rPr lang="en-GB" dirty="0" smtClean="0"/>
              <a:t>Ecaterina.Bondarenko@Euromonitor.com</a:t>
            </a:r>
          </a:p>
          <a:p>
            <a:r>
              <a:rPr lang="en-GB" dirty="0" smtClean="0"/>
              <a:t>Senior Account Manager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925290" y="3228984"/>
            <a:ext cx="6507124" cy="2935739"/>
            <a:chOff x="1243235" y="3461083"/>
            <a:chExt cx="7931046" cy="3457089"/>
          </a:xfrm>
        </p:grpSpPr>
        <p:sp>
          <p:nvSpPr>
            <p:cNvPr id="4" name="Rectangle 3"/>
            <p:cNvSpPr/>
            <p:nvPr/>
          </p:nvSpPr>
          <p:spPr>
            <a:xfrm>
              <a:off x="1243236" y="3461083"/>
              <a:ext cx="3962658" cy="4349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Спасибо за ваше внимание!</a:t>
              </a:r>
              <a:endParaRPr lang="en-GB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877023" y="4199919"/>
              <a:ext cx="7297258" cy="27182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hlinkClick r:id="rId3"/>
                </a:rPr>
                <a:t>http</a:t>
              </a:r>
              <a:r>
                <a:rPr lang="en-US" dirty="0">
                  <a:hlinkClick r:id="rId3"/>
                </a:rPr>
                <a:t>://blog.euromonitor.com/</a:t>
              </a:r>
              <a:endParaRPr lang="en-GB" b="1" dirty="0"/>
            </a:p>
            <a:p>
              <a:endParaRPr lang="en-GB" dirty="0" smtClean="0">
                <a:hlinkClick r:id=""/>
              </a:endParaRPr>
            </a:p>
            <a:p>
              <a:r>
                <a:rPr lang="en-GB" dirty="0" smtClean="0">
                  <a:hlinkClick r:id=""/>
                </a:rPr>
                <a:t>@</a:t>
              </a:r>
              <a:r>
                <a:rPr lang="en-GB" dirty="0" smtClean="0">
                  <a:hlinkClick r:id="rId4" tooltip="Euromonitor Twitter"/>
                </a:rPr>
                <a:t>Euromonitor</a:t>
              </a:r>
              <a:r>
                <a:rPr lang="lt-LT" dirty="0" smtClean="0"/>
                <a:t/>
              </a:r>
              <a:br>
                <a:rPr lang="lt-LT" dirty="0" smtClean="0"/>
              </a:br>
              <a:endParaRPr lang="en-GB" dirty="0" smtClean="0"/>
            </a:p>
            <a:p>
              <a:r>
                <a:rPr lang="en-GB" dirty="0" smtClean="0">
                  <a:hlinkClick r:id="rId5"/>
                </a:rPr>
                <a:t>www.facebook.com/euromonitorinternational</a:t>
              </a:r>
              <a:r>
                <a:rPr lang="lt-LT" dirty="0" smtClean="0"/>
                <a:t/>
              </a:r>
              <a:br>
                <a:rPr lang="lt-LT" dirty="0" smtClean="0"/>
              </a:br>
              <a:endParaRPr lang="en-GB" dirty="0" smtClean="0"/>
            </a:p>
            <a:p>
              <a:r>
                <a:rPr lang="lt-LT" dirty="0" smtClean="0">
                  <a:hlinkClick r:id="rId6"/>
                </a:rPr>
                <a:t>Euromonitor International Market Research</a:t>
              </a:r>
              <a:endParaRPr lang="en-GB" dirty="0"/>
            </a:p>
            <a:p>
              <a:endParaRPr lang="en-GB" dirty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3236" y="5484737"/>
              <a:ext cx="471673" cy="47167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3236" y="4891111"/>
              <a:ext cx="428265" cy="42826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3237" y="6115033"/>
              <a:ext cx="510097" cy="51009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3235" y="4199919"/>
              <a:ext cx="428266" cy="428266"/>
            </a:xfrm>
            <a:prstGeom prst="rect">
              <a:avLst/>
            </a:prstGeom>
          </p:spPr>
        </p:pic>
      </p:grp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361" y="2093757"/>
            <a:ext cx="1594101" cy="189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87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53" y="1243013"/>
            <a:ext cx="2467757" cy="4746625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3328416" y="1243584"/>
            <a:ext cx="5609522" cy="474573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b="1" dirty="0" smtClean="0"/>
              <a:t>Our services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Syndicated market research: Passport 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Consulting solutions</a:t>
            </a:r>
          </a:p>
          <a:p>
            <a:pPr marL="285750" indent="-285750">
              <a:lnSpc>
                <a:spcPct val="100000"/>
              </a:lnSpc>
            </a:pPr>
            <a:endParaRPr lang="en-US" sz="18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dirty="0" smtClean="0"/>
              <a:t>Expansive </a:t>
            </a:r>
            <a:r>
              <a:rPr lang="en-US" sz="1800" b="1" dirty="0"/>
              <a:t>n</a:t>
            </a:r>
            <a:r>
              <a:rPr lang="en-US" sz="1800" b="1" dirty="0" smtClean="0"/>
              <a:t>etwork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1200+ researchers in 100 countries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Global view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Cross-comparable data across every market</a:t>
            </a:r>
          </a:p>
          <a:p>
            <a:pPr marL="285750" indent="-285750">
              <a:lnSpc>
                <a:spcPct val="100000"/>
              </a:lnSpc>
            </a:pPr>
            <a:endParaRPr lang="en-US" sz="18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dirty="0" smtClean="0"/>
              <a:t>Our expertise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Consumers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Economies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Product </a:t>
            </a:r>
            <a:r>
              <a:rPr lang="en-US" sz="1800" dirty="0"/>
              <a:t>categories and </a:t>
            </a:r>
            <a:r>
              <a:rPr lang="en-US" sz="1800" dirty="0" smtClean="0"/>
              <a:t>distribution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/>
              <a:t>Companies and brands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Production and supply chains</a:t>
            </a:r>
            <a:endParaRPr lang="en-US" sz="1800" dirty="0"/>
          </a:p>
          <a:p>
            <a:pPr marL="285750" indent="-285750"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r>
              <a:rPr lang="en-US" dirty="0" smtClean="0"/>
              <a:t>About Euromonitor International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EUROMONITOR INTERNATIONAL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29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32" y="1243013"/>
            <a:ext cx="7456536" cy="4746624"/>
          </a:xfrm>
        </p:spPr>
      </p:pic>
      <p:sp>
        <p:nvSpPr>
          <p:cNvPr id="9" name="Subtitle 8"/>
          <p:cNvSpPr>
            <a:spLocks noGrp="1"/>
          </p:cNvSpPr>
          <p:nvPr>
            <p:ph type="subTitle" idx="44"/>
          </p:nvPr>
        </p:nvSpPr>
        <p:spPr/>
        <p:txBody>
          <a:bodyPr/>
          <a:lstStyle/>
          <a:p>
            <a:r>
              <a:rPr lang="en-US" dirty="0" smtClean="0"/>
              <a:t>Research Coverage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EUROMONITOR INTERNATIONAL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43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98651" y="638700"/>
            <a:ext cx="5891228" cy="5389575"/>
          </a:xfrm>
        </p:spPr>
        <p:txBody>
          <a:bodyPr/>
          <a:lstStyle/>
          <a:p>
            <a:r>
              <a:rPr lang="en-US" dirty="0"/>
              <a:t>ABOUT EUROMONITOR INTERNATIONAL </a:t>
            </a:r>
          </a:p>
          <a:p>
            <a:r>
              <a:rPr lang="en-US" dirty="0"/>
              <a:t>AND RESEARCH APPROACH</a:t>
            </a:r>
          </a:p>
          <a:p>
            <a:r>
              <a:rPr lang="en-US" dirty="0">
                <a:solidFill>
                  <a:schemeClr val="accent1"/>
                </a:solidFill>
              </a:rPr>
              <a:t>CASE STUDY</a:t>
            </a:r>
          </a:p>
          <a:p>
            <a:r>
              <a:rPr lang="en-US" dirty="0" smtClean="0"/>
              <a:t>PASSPORT OVERVIEW </a:t>
            </a:r>
          </a:p>
          <a:p>
            <a:r>
              <a:rPr lang="en-US" dirty="0" smtClean="0"/>
              <a:t>AND INNOVATIVE MODELLING</a:t>
            </a:r>
          </a:p>
          <a:p>
            <a:r>
              <a:rPr lang="en-US" dirty="0" smtClean="0"/>
              <a:t>HOW OUR RESEARCH HELPS 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3225" y="0"/>
            <a:ext cx="2400300" cy="6858000"/>
          </a:xfrm>
        </p:spPr>
      </p:pic>
    </p:spTree>
    <p:extLst>
      <p:ext uri="{BB962C8B-B14F-4D97-AF65-F5344CB8AC3E}">
        <p14:creationId xmlns:p14="http://schemas.microsoft.com/office/powerpoint/2010/main" val="40919772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4"/>
          </p:nvPr>
        </p:nvSpPr>
        <p:spPr>
          <a:xfrm>
            <a:off x="585216" y="671744"/>
            <a:ext cx="7973568" cy="393192"/>
          </a:xfrm>
        </p:spPr>
        <p:txBody>
          <a:bodyPr/>
          <a:lstStyle/>
          <a:p>
            <a:r>
              <a:rPr lang="en-GB" dirty="0" smtClean="0"/>
              <a:t>Let’s </a:t>
            </a:r>
            <a:r>
              <a:rPr lang="en-GB" dirty="0"/>
              <a:t>Meet </a:t>
            </a:r>
            <a:r>
              <a:rPr lang="en-GB" dirty="0"/>
              <a:t>John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study</a:t>
            </a:r>
            <a:endParaRPr lang="en-GB" dirty="0"/>
          </a:p>
        </p:txBody>
      </p:sp>
      <p:pic>
        <p:nvPicPr>
          <p:cNvPr id="2050" name="Picture 2" descr="C:\Users\greta.abaraviciute\Desktop\student_man_notebook_study_white_background_79894_2048x2048.jpg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37" y="1178896"/>
            <a:ext cx="4533163" cy="4533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5216" y="1125614"/>
            <a:ext cx="3626144" cy="463972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endParaRPr lang="en-GB" sz="2000" dirty="0"/>
          </a:p>
          <a:p>
            <a:r>
              <a:rPr lang="en-GB" dirty="0">
                <a:solidFill>
                  <a:schemeClr val="accent3"/>
                </a:solidFill>
              </a:rPr>
              <a:t>Market </a:t>
            </a:r>
            <a:r>
              <a:rPr lang="en-GB" dirty="0" smtClean="0">
                <a:solidFill>
                  <a:schemeClr val="accent3"/>
                </a:solidFill>
              </a:rPr>
              <a:t>entry </a:t>
            </a:r>
            <a:r>
              <a:rPr lang="en-GB" dirty="0">
                <a:solidFill>
                  <a:schemeClr val="accent3"/>
                </a:solidFill>
              </a:rPr>
              <a:t>assignment: </a:t>
            </a:r>
            <a:endParaRPr lang="en-GB" dirty="0" smtClean="0">
              <a:solidFill>
                <a:schemeClr val="accent3"/>
              </a:solidFill>
            </a:endParaRPr>
          </a:p>
          <a:p>
            <a:endParaRPr lang="en-GB" sz="2000" dirty="0" smtClean="0"/>
          </a:p>
          <a:p>
            <a:r>
              <a:rPr lang="en-GB" dirty="0" smtClean="0">
                <a:solidFill>
                  <a:schemeClr val="accent3"/>
                </a:solidFill>
              </a:rPr>
              <a:t>Political</a:t>
            </a:r>
            <a:r>
              <a:rPr lang="en-GB" dirty="0">
                <a:solidFill>
                  <a:schemeClr val="accent3"/>
                </a:solidFill>
              </a:rPr>
              <a:t>, economic, social,</a:t>
            </a:r>
          </a:p>
          <a:p>
            <a:r>
              <a:rPr lang="en-GB" dirty="0">
                <a:solidFill>
                  <a:schemeClr val="accent3"/>
                </a:solidFill>
              </a:rPr>
              <a:t>technological (PEST) </a:t>
            </a:r>
            <a:r>
              <a:rPr lang="en-GB" dirty="0" smtClean="0">
                <a:solidFill>
                  <a:schemeClr val="accent3"/>
                </a:solidFill>
              </a:rPr>
              <a:t>analysis:</a:t>
            </a:r>
          </a:p>
          <a:p>
            <a:endParaRPr lang="en-GB" dirty="0" smtClean="0"/>
          </a:p>
          <a:p>
            <a:r>
              <a:rPr lang="en-GB" dirty="0" smtClean="0"/>
              <a:t>Understand </a:t>
            </a:r>
            <a:r>
              <a:rPr lang="en-GB" dirty="0"/>
              <a:t>the wider business </a:t>
            </a:r>
            <a:endParaRPr lang="en-GB" dirty="0" smtClean="0"/>
          </a:p>
          <a:p>
            <a:r>
              <a:rPr lang="en-GB" dirty="0" smtClean="0"/>
              <a:t>environment</a:t>
            </a:r>
            <a:r>
              <a:rPr lang="en-GB" dirty="0"/>
              <a:t>, </a:t>
            </a:r>
            <a:r>
              <a:rPr lang="en-GB" dirty="0" smtClean="0"/>
              <a:t>the ease </a:t>
            </a:r>
            <a:r>
              <a:rPr lang="en-GB" dirty="0"/>
              <a:t>of doing </a:t>
            </a:r>
            <a:endParaRPr lang="en-GB" dirty="0" smtClean="0"/>
          </a:p>
          <a:p>
            <a:r>
              <a:rPr lang="en-GB" dirty="0" smtClean="0"/>
              <a:t>business</a:t>
            </a:r>
            <a:r>
              <a:rPr lang="en-GB" dirty="0"/>
              <a:t>, technological challenges</a:t>
            </a:r>
          </a:p>
          <a:p>
            <a:r>
              <a:rPr lang="en-GB" dirty="0"/>
              <a:t>and the political and economic risks </a:t>
            </a:r>
            <a:endParaRPr lang="en-GB" dirty="0" smtClean="0"/>
          </a:p>
          <a:p>
            <a:r>
              <a:rPr lang="en-GB" dirty="0"/>
              <a:t>r</a:t>
            </a:r>
            <a:r>
              <a:rPr lang="en-GB" dirty="0" smtClean="0"/>
              <a:t>elated to investments </a:t>
            </a:r>
            <a:r>
              <a:rPr lang="en-GB" dirty="0"/>
              <a:t>in new </a:t>
            </a:r>
            <a:endParaRPr lang="en-GB" dirty="0" smtClean="0"/>
          </a:p>
          <a:p>
            <a:r>
              <a:rPr lang="en-GB" dirty="0" smtClean="0"/>
              <a:t>country </a:t>
            </a:r>
            <a:r>
              <a:rPr lang="en-GB" dirty="0"/>
              <a:t>markets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 smtClean="0"/>
              <a:t>»</a:t>
            </a:r>
            <a:r>
              <a:rPr lang="en-GB" dirty="0"/>
              <a:t> </a:t>
            </a:r>
            <a:r>
              <a:rPr lang="en-GB" dirty="0" smtClean="0"/>
              <a:t>How </a:t>
            </a:r>
            <a:r>
              <a:rPr lang="en-GB" dirty="0"/>
              <a:t>easy is it to do business?</a:t>
            </a:r>
          </a:p>
          <a:p>
            <a:r>
              <a:rPr lang="en-GB" b="1" dirty="0" smtClean="0"/>
              <a:t>»</a:t>
            </a:r>
            <a:r>
              <a:rPr lang="en-GB" dirty="0"/>
              <a:t> </a:t>
            </a:r>
            <a:r>
              <a:rPr lang="en-GB" dirty="0" smtClean="0"/>
              <a:t>What </a:t>
            </a:r>
            <a:r>
              <a:rPr lang="en-GB" dirty="0"/>
              <a:t>is the country infrastructure like?</a:t>
            </a:r>
          </a:p>
          <a:p>
            <a:r>
              <a:rPr lang="en-GB" b="1" dirty="0" smtClean="0"/>
              <a:t>»</a:t>
            </a:r>
            <a:r>
              <a:rPr lang="en-GB" dirty="0"/>
              <a:t> </a:t>
            </a:r>
            <a:r>
              <a:rPr lang="en-GB" dirty="0" smtClean="0"/>
              <a:t>What </a:t>
            </a:r>
            <a:r>
              <a:rPr lang="en-GB" dirty="0"/>
              <a:t>are the barriers to successful trade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>
                <a:solidFill>
                  <a:schemeClr val="accent3"/>
                </a:solidFill>
              </a:rPr>
              <a:t>Evaluate </a:t>
            </a:r>
            <a:r>
              <a:rPr lang="en-GB" dirty="0">
                <a:solidFill>
                  <a:schemeClr val="accent3"/>
                </a:solidFill>
              </a:rPr>
              <a:t>&amp; </a:t>
            </a:r>
            <a:r>
              <a:rPr lang="en-GB" dirty="0" smtClean="0">
                <a:solidFill>
                  <a:schemeClr val="accent3"/>
                </a:solidFill>
              </a:rPr>
              <a:t>Recommend</a:t>
            </a:r>
            <a:endParaRPr lang="en-GB" dirty="0">
              <a:solidFill>
                <a:schemeClr val="accent3"/>
              </a:solidFill>
            </a:endParaRP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59045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16" y="603503"/>
            <a:ext cx="7973568" cy="616825"/>
          </a:xfrm>
        </p:spPr>
        <p:txBody>
          <a:bodyPr/>
          <a:lstStyle/>
          <a:p>
            <a:r>
              <a:rPr lang="en-GB" b="1" dirty="0"/>
              <a:t>“Meet </a:t>
            </a:r>
            <a:r>
              <a:rPr lang="en-GB" b="1" dirty="0" smtClean="0"/>
              <a:t>John after graduation”: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  </a:t>
            </a:r>
            <a:r>
              <a:rPr lang="en-GB" b="1" dirty="0" smtClean="0"/>
              <a:t>Using </a:t>
            </a:r>
            <a:r>
              <a:rPr lang="en-GB" b="1" dirty="0"/>
              <a:t>Passport to Understand the Value </a:t>
            </a:r>
            <a:r>
              <a:rPr lang="en-GB" b="1" dirty="0" smtClean="0"/>
              <a:t>Chain</a:t>
            </a:r>
            <a:br>
              <a:rPr lang="en-GB" b="1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593" y="5978825"/>
            <a:ext cx="5589851" cy="530524"/>
          </a:xfrm>
        </p:spPr>
        <p:txBody>
          <a:bodyPr/>
          <a:lstStyle/>
          <a:p>
            <a:r>
              <a:rPr lang="en-GB" u="sng" dirty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</a:t>
            </a:r>
            <a:r>
              <a:rPr lang="en-GB" u="sng" dirty="0" err="1">
                <a:hlinkClick r:id="rId2"/>
              </a:rPr>
              <a:t>euromonitorint</a:t>
            </a:r>
            <a:r>
              <a:rPr lang="ru-RU" u="sng" dirty="0">
                <a:hlinkClick r:id="rId2"/>
              </a:rPr>
              <a:t>-</a:t>
            </a:r>
            <a:r>
              <a:rPr lang="en-GB" u="sng" dirty="0">
                <a:hlinkClick r:id="rId2"/>
              </a:rPr>
              <a:t>my</a:t>
            </a:r>
            <a:r>
              <a:rPr lang="ru-RU" u="sng" dirty="0">
                <a:hlinkClick r:id="rId2"/>
              </a:rPr>
              <a:t>.</a:t>
            </a:r>
            <a:r>
              <a:rPr lang="en-GB" u="sng" dirty="0" err="1">
                <a:hlinkClick r:id="rId2"/>
              </a:rPr>
              <a:t>sharepoint</a:t>
            </a:r>
            <a:r>
              <a:rPr lang="ru-RU" u="sng" dirty="0">
                <a:hlinkClick r:id="rId2"/>
              </a:rPr>
              <a:t>.</a:t>
            </a:r>
            <a:r>
              <a:rPr lang="en-GB" u="sng" dirty="0">
                <a:hlinkClick r:id="rId2"/>
              </a:rPr>
              <a:t>com</a:t>
            </a:r>
            <a:r>
              <a:rPr lang="ru-RU" u="sng" dirty="0">
                <a:hlinkClick r:id="rId2"/>
              </a:rPr>
              <a:t>/:</a:t>
            </a:r>
            <a:r>
              <a:rPr lang="en-GB" u="sng" dirty="0">
                <a:hlinkClick r:id="rId2"/>
              </a:rPr>
              <a:t>v</a:t>
            </a:r>
            <a:r>
              <a:rPr lang="ru-RU" u="sng" dirty="0">
                <a:hlinkClick r:id="rId2"/>
              </a:rPr>
              <a:t>:/</a:t>
            </a:r>
            <a:r>
              <a:rPr lang="en-GB" u="sng" dirty="0">
                <a:hlinkClick r:id="rId2"/>
              </a:rPr>
              <a:t>g</a:t>
            </a:r>
            <a:r>
              <a:rPr lang="ru-RU" u="sng" dirty="0">
                <a:hlinkClick r:id="rId2"/>
              </a:rPr>
              <a:t>/</a:t>
            </a:r>
            <a:r>
              <a:rPr lang="en-GB" u="sng" dirty="0">
                <a:hlinkClick r:id="rId2"/>
              </a:rPr>
              <a:t>personal</a:t>
            </a:r>
            <a:r>
              <a:rPr lang="ru-RU" u="sng" dirty="0">
                <a:hlinkClick r:id="rId2"/>
              </a:rPr>
              <a:t>/</a:t>
            </a:r>
            <a:r>
              <a:rPr lang="en-GB" u="sng" dirty="0">
                <a:hlinkClick r:id="rId2"/>
              </a:rPr>
              <a:t>peter</a:t>
            </a:r>
            <a:r>
              <a:rPr lang="ru-RU" u="sng" dirty="0">
                <a:hlinkClick r:id="rId2"/>
              </a:rPr>
              <a:t>_</a:t>
            </a:r>
            <a:r>
              <a:rPr lang="en-GB" u="sng" dirty="0" err="1">
                <a:hlinkClick r:id="rId2"/>
              </a:rPr>
              <a:t>kosmal</a:t>
            </a:r>
            <a:r>
              <a:rPr lang="ru-RU" u="sng" dirty="0">
                <a:hlinkClick r:id="rId2"/>
              </a:rPr>
              <a:t>_</a:t>
            </a:r>
            <a:r>
              <a:rPr lang="en-GB" u="sng" dirty="0" err="1">
                <a:hlinkClick r:id="rId2"/>
              </a:rPr>
              <a:t>euromonitor</a:t>
            </a:r>
            <a:r>
              <a:rPr lang="ru-RU" u="sng" dirty="0">
                <a:hlinkClick r:id="rId2"/>
              </a:rPr>
              <a:t>_</a:t>
            </a:r>
            <a:r>
              <a:rPr lang="en-GB" u="sng" dirty="0">
                <a:hlinkClick r:id="rId2"/>
              </a:rPr>
              <a:t>com</a:t>
            </a:r>
            <a:r>
              <a:rPr lang="ru-RU" u="sng" dirty="0">
                <a:hlinkClick r:id="rId2"/>
              </a:rPr>
              <a:t>/</a:t>
            </a:r>
            <a:r>
              <a:rPr lang="en-GB" u="sng" dirty="0" err="1">
                <a:hlinkClick r:id="rId2"/>
              </a:rPr>
              <a:t>EefNnF</a:t>
            </a:r>
            <a:r>
              <a:rPr lang="ru-RU" u="sng" dirty="0">
                <a:hlinkClick r:id="rId2"/>
              </a:rPr>
              <a:t>1</a:t>
            </a:r>
            <a:r>
              <a:rPr lang="en-GB" u="sng" dirty="0">
                <a:hlinkClick r:id="rId2"/>
              </a:rPr>
              <a:t>nq</a:t>
            </a:r>
            <a:r>
              <a:rPr lang="ru-RU" u="sng" dirty="0">
                <a:hlinkClick r:id="rId2"/>
              </a:rPr>
              <a:t>95</a:t>
            </a:r>
            <a:r>
              <a:rPr lang="en-GB" u="sng" dirty="0" err="1">
                <a:hlinkClick r:id="rId2"/>
              </a:rPr>
              <a:t>CsGDfUKRBJqgBTc</a:t>
            </a:r>
            <a:r>
              <a:rPr lang="ru-RU" u="sng" dirty="0">
                <a:hlinkClick r:id="rId2"/>
              </a:rPr>
              <a:t>_9</a:t>
            </a:r>
            <a:r>
              <a:rPr lang="en-GB" u="sng" dirty="0" err="1">
                <a:hlinkClick r:id="rId2"/>
              </a:rPr>
              <a:t>yQvqIiMIEK</a:t>
            </a:r>
            <a:r>
              <a:rPr lang="ru-RU" u="sng" dirty="0">
                <a:hlinkClick r:id="rId2"/>
              </a:rPr>
              <a:t>1</a:t>
            </a:r>
            <a:r>
              <a:rPr lang="en-GB" u="sng" dirty="0" err="1">
                <a:hlinkClick r:id="rId2"/>
              </a:rPr>
              <a:t>EgwA</a:t>
            </a:r>
            <a:r>
              <a:rPr lang="ru-RU" u="sng" dirty="0">
                <a:hlinkClick r:id="rId2"/>
              </a:rPr>
              <a:t>_</a:t>
            </a:r>
            <a:r>
              <a:rPr lang="en-GB" u="sng" dirty="0">
                <a:hlinkClick r:id="rId2"/>
              </a:rPr>
              <a:t>ZA</a:t>
            </a:r>
            <a:r>
              <a:rPr lang="ru-RU" u="sng" dirty="0">
                <a:hlinkClick r:id="rId2"/>
              </a:rPr>
              <a:t>?</a:t>
            </a:r>
            <a:r>
              <a:rPr lang="en-GB" u="sng" dirty="0">
                <a:hlinkClick r:id="rId2"/>
              </a:rPr>
              <a:t>e</a:t>
            </a:r>
            <a:r>
              <a:rPr lang="ru-RU" u="sng" dirty="0">
                <a:hlinkClick r:id="rId2"/>
              </a:rPr>
              <a:t>=</a:t>
            </a:r>
            <a:r>
              <a:rPr lang="en-GB" u="sng" dirty="0">
                <a:hlinkClick r:id="rId2"/>
              </a:rPr>
              <a:t>m</a:t>
            </a:r>
            <a:r>
              <a:rPr lang="ru-RU" u="sng" dirty="0">
                <a:hlinkClick r:id="rId2"/>
              </a:rPr>
              <a:t>4</a:t>
            </a:r>
            <a:r>
              <a:rPr lang="en-GB" u="sng" dirty="0" err="1">
                <a:hlinkClick r:id="rId2"/>
              </a:rPr>
              <a:t>ayoI</a:t>
            </a:r>
            <a:endParaRPr lang="en-GB" dirty="0"/>
          </a:p>
          <a:p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Passport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7248" t="16667" r="37701" b="26781"/>
          <a:stretch/>
        </p:blipFill>
        <p:spPr>
          <a:xfrm>
            <a:off x="771892" y="2036289"/>
            <a:ext cx="6691871" cy="3864950"/>
          </a:xfrm>
          <a:prstGeom prst="rect">
            <a:avLst/>
          </a:prstGeom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771892" y="1370786"/>
            <a:ext cx="7973568" cy="587917"/>
          </a:xfrm>
          <a:prstGeom prst="rect">
            <a:avLst/>
          </a:prstGeom>
        </p:spPr>
        <p:txBody>
          <a:bodyPr vert="horz" lIns="0" tIns="0" rIns="0" bIns="0" numCol="1" spcCol="182880" rtlCol="0">
            <a:noAutofit/>
          </a:bodyPr>
          <a:lstStyle>
            <a:lvl1pPr marL="9144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7432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5720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4008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822960" marR="0" indent="-109728" algn="l" defTabSz="914400" rtl="0" eaLnBrk="1" fontAlgn="auto" latinLnBrk="0" hangingPunct="1">
              <a:lnSpc>
                <a:spcPts val="1600"/>
              </a:lnSpc>
              <a:spcBef>
                <a:spcPts val="150"/>
              </a:spcBef>
              <a:spcAft>
                <a:spcPts val="150"/>
              </a:spcAft>
              <a:buClr>
                <a:srgbClr val="77787B"/>
              </a:buClr>
              <a:buSzPct val="100000"/>
              <a:buFont typeface="Wingdings" pitchFamily="2" charset="2"/>
              <a:buChar char="§"/>
              <a:tabLst/>
              <a:defRPr sz="1300" ker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Passport by Euromonitor International defines effective market entry strategy for your business. Use Passport to analyse adjacent industries, local market environments and target consumers and gain a complete understanding of the entire value chain.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946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98651" y="638700"/>
            <a:ext cx="5891228" cy="5389575"/>
          </a:xfrm>
        </p:spPr>
        <p:txBody>
          <a:bodyPr/>
          <a:lstStyle/>
          <a:p>
            <a:r>
              <a:rPr lang="en-US" dirty="0"/>
              <a:t>ABOUT EUROMONITOR INTERNATIONAL </a:t>
            </a:r>
          </a:p>
          <a:p>
            <a:r>
              <a:rPr lang="en-US" dirty="0"/>
              <a:t>AND RESEARCH APPROACH</a:t>
            </a:r>
          </a:p>
          <a:p>
            <a:r>
              <a:rPr lang="en-US" dirty="0"/>
              <a:t>CASE STUDY</a:t>
            </a:r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PASSPORT OVERVIEW </a:t>
            </a:r>
          </a:p>
          <a:p>
            <a:r>
              <a:rPr lang="en-US" dirty="0">
                <a:solidFill>
                  <a:schemeClr val="accent1"/>
                </a:solidFill>
              </a:rPr>
              <a:t>AND INNOVATIVE MODELLING</a:t>
            </a:r>
          </a:p>
          <a:p>
            <a:r>
              <a:rPr lang="en-US" dirty="0" smtClean="0"/>
              <a:t>HOW OUR RESEARCH HELPS 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3225" y="0"/>
            <a:ext cx="2400300" cy="6858000"/>
          </a:xfrm>
        </p:spPr>
      </p:pic>
    </p:spTree>
    <p:extLst>
      <p:ext uri="{BB962C8B-B14F-4D97-AF65-F5344CB8AC3E}">
        <p14:creationId xmlns:p14="http://schemas.microsoft.com/office/powerpoint/2010/main" val="31536936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apabilitiesPresentationTemplate-v1.0-1">
  <a:themeElements>
    <a:clrScheme name="Custom 2">
      <a:dk1>
        <a:srgbClr val="595959"/>
      </a:dk1>
      <a:lt1>
        <a:srgbClr val="FFFFFF"/>
      </a:lt1>
      <a:dk2>
        <a:srgbClr val="000000"/>
      </a:dk2>
      <a:lt2>
        <a:srgbClr val="FFFFFF"/>
      </a:lt2>
      <a:accent1>
        <a:srgbClr val="FF9E15"/>
      </a:accent1>
      <a:accent2>
        <a:srgbClr val="35647D"/>
      </a:accent2>
      <a:accent3>
        <a:srgbClr val="00A6CE"/>
      </a:accent3>
      <a:accent4>
        <a:srgbClr val="725090"/>
      </a:accent4>
      <a:accent5>
        <a:srgbClr val="891A60"/>
      </a:accent5>
      <a:accent6>
        <a:srgbClr val="3FAE29"/>
      </a:accent6>
      <a:hlink>
        <a:srgbClr val="FF9E15"/>
      </a:hlink>
      <a:folHlink>
        <a:srgbClr val="5D87A0"/>
      </a:folHlink>
    </a:clrScheme>
    <a:fontScheme name="Custom 3">
      <a:majorFont>
        <a:latin typeface="Calibri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square" lIns="0" tIns="0" rIns="0" bIns="0" rtlCol="0" anchor="t" anchorCtr="0">
        <a:noAutofit/>
      </a:bodyPr>
      <a:lstStyle>
        <a:defPPr marL="0" marR="0" indent="0" algn="r" defTabSz="914400" rtl="0" eaLnBrk="1" fontAlgn="auto" latinLnBrk="0" hangingPunct="1">
          <a:lnSpc>
            <a:spcPts val="1600"/>
          </a:lnSpc>
          <a:spcBef>
            <a:spcPts val="150"/>
          </a:spcBef>
          <a:spcAft>
            <a:spcPts val="150"/>
          </a:spcAft>
          <a:buClr>
            <a:srgbClr val="77787B"/>
          </a:buClr>
          <a:buSzPct val="100000"/>
          <a:buFontTx/>
          <a:buNone/>
          <a:tabLst/>
          <a:defRPr kumimoji="0" sz="1300" b="0" i="0" u="none" strike="noStrike" kern="0" cap="none" spc="0" normalizeH="0" baseline="0" noProof="0" dirty="0" smtClean="0">
            <a:ln>
              <a:noFill/>
            </a:ln>
            <a:solidFill>
              <a:srgbClr val="595959"/>
            </a:solidFill>
            <a:effectLst/>
            <a:uLnTx/>
            <a:uFillTx/>
            <a:latin typeface="+mn-lt"/>
            <a:ea typeface="+mn-ea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IDescription xmlns="45a69218-225a-47fe-8902-68e9d5c4dc4f">Slides for every scenario, situation, product and team...</EMIDescription>
    <EMIOrderField xmlns="45a69218-225a-47fe-8902-68e9d5c4dc4f">2</EMIOrderField>
    <EMIMultiOfficeLocation0 xmlns="45a69218-225a-47fe-8902-68e9d5c4dc4f">
      <Terms xmlns="http://schemas.microsoft.com/office/infopath/2007/PartnerControls"/>
    </EMIMultiOfficeLocation0>
    <TaxCatchAll xmlns="8d7a9aa3-ae87-4c5c-b9e4-0d5d2c64d2c5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MI Key Documents" ma:contentTypeID="0x0101000895326392DB43E8809A6B552982403C00511C198C6B141F4F82C558127C93531F" ma:contentTypeVersion="2" ma:contentTypeDescription="Key Documents" ma:contentTypeScope="" ma:versionID="97b86154d8e4f5aa74664101c041126f">
  <xsd:schema xmlns:xsd="http://www.w3.org/2001/XMLSchema" xmlns:xs="http://www.w3.org/2001/XMLSchema" xmlns:p="http://schemas.microsoft.com/office/2006/metadata/properties" xmlns:ns2="45a69218-225a-47fe-8902-68e9d5c4dc4f" xmlns:ns3="8d7a9aa3-ae87-4c5c-b9e4-0d5d2c64d2c5" targetNamespace="http://schemas.microsoft.com/office/2006/metadata/properties" ma:root="true" ma:fieldsID="21d46450ed8c4eb3887a3d045eb2b3d8" ns2:_="" ns3:_="">
    <xsd:import namespace="45a69218-225a-47fe-8902-68e9d5c4dc4f"/>
    <xsd:import namespace="8d7a9aa3-ae87-4c5c-b9e4-0d5d2c64d2c5"/>
    <xsd:element name="properties">
      <xsd:complexType>
        <xsd:sequence>
          <xsd:element name="documentManagement">
            <xsd:complexType>
              <xsd:all>
                <xsd:element ref="ns2:EMIDescription" minOccurs="0"/>
                <xsd:element ref="ns2:EMIOrderField" minOccurs="0"/>
                <xsd:element ref="ns2:EMIMultiOfficeLocation0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69218-225a-47fe-8902-68e9d5c4dc4f" elementFormDefault="qualified">
    <xsd:import namespace="http://schemas.microsoft.com/office/2006/documentManagement/types"/>
    <xsd:import namespace="http://schemas.microsoft.com/office/infopath/2007/PartnerControls"/>
    <xsd:element name="EMIDescription" ma:index="8" nillable="true" ma:displayName="Description" ma:internalName="EMIDescription">
      <xsd:simpleType>
        <xsd:restriction base="dms:Note">
          <xsd:maxLength value="255"/>
        </xsd:restriction>
      </xsd:simpleType>
    </xsd:element>
    <xsd:element name="EMIOrderField" ma:index="9" nillable="true" ma:displayName="Display Order" ma:default="99" ma:description="Used to order items in a list" ma:format="Dropdown" ma:internalName="EMIOrderField">
      <xsd:simpleType>
        <xsd:restriction base="dms:Choice">
          <xsd:enumeration value="1"/>
          <xsd:enumeration value="2"/>
          <xsd:enumeration value="3"/>
          <xsd:enumeration value="4"/>
          <xsd:enumeration value="5"/>
          <xsd:enumeration value="6"/>
          <xsd:enumeration value="7"/>
          <xsd:enumeration value="8"/>
          <xsd:enumeration value="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99"/>
        </xsd:restriction>
      </xsd:simpleType>
    </xsd:element>
    <xsd:element name="EMIMultiOfficeLocation0" ma:index="11" nillable="true" ma:taxonomy="true" ma:internalName="EMIMultiOfficeLocation0" ma:taxonomyFieldName="EMIMultiOfficeLocation" ma:displayName="Applicable Offices" ma:readOnly="false" ma:default="" ma:fieldId="{c632fb7d-57ef-4440-868d-abe4bdfacbf0}" ma:taxonomyMulti="true" ma:sspId="eff3616c-f33d-4242-8c72-a0884436a8dc" ma:termSetId="e46c2ab1-267f-478d-9707-041f61fa188b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a9aa3-ae87-4c5c-b9e4-0d5d2c64d2c5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39b4de1-ee0c-4550-baa3-3fa1e9c6c323}" ma:internalName="TaxCatchAll" ma:showField="CatchAllData" ma:web="8d7a9aa3-ae87-4c5c-b9e4-0d5d2c64d2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020B94-468D-4CE5-AC9B-0136340F45F3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d7a9aa3-ae87-4c5c-b9e4-0d5d2c64d2c5"/>
    <ds:schemaRef ds:uri="45a69218-225a-47fe-8902-68e9d5c4dc4f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01A4CF-407D-483A-B00F-A68B3EBA2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a69218-225a-47fe-8902-68e9d5c4dc4f"/>
    <ds:schemaRef ds:uri="8d7a9aa3-ae87-4c5c-b9e4-0d5d2c64d2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1D546-EA5C-49E7-9DCA-F50EE2A0C4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6697</TotalTime>
  <Words>1131</Words>
  <Application>Microsoft Office PowerPoint</Application>
  <PresentationFormat>On-screen Show (4:3)</PresentationFormat>
  <Paragraphs>256</Paragraphs>
  <Slides>36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Cambria</vt:lpstr>
      <vt:lpstr>Cambria Math</vt:lpstr>
      <vt:lpstr>Georgia</vt:lpstr>
      <vt:lpstr>Symbol</vt:lpstr>
      <vt:lpstr>Tahoma</vt:lpstr>
      <vt:lpstr>Verdana</vt:lpstr>
      <vt:lpstr>Wingdings</vt:lpstr>
      <vt:lpstr>CapabilitiesPresentationTemplate-v1.0-1</vt:lpstr>
      <vt:lpstr>Passport Global Market Information Database, Innovative Modelling, and Scenarios Simulation Tools</vt:lpstr>
      <vt:lpstr>PowerPoint Presentation</vt:lpstr>
      <vt:lpstr>PowerPoint Presentation</vt:lpstr>
      <vt:lpstr>ABOUT EUROMONITOR INTERNATIONAL</vt:lpstr>
      <vt:lpstr>ABOUT EUROMONITOR INTERNATIONAL</vt:lpstr>
      <vt:lpstr>PowerPoint Presentation</vt:lpstr>
      <vt:lpstr>Case study</vt:lpstr>
      <vt:lpstr>“Meet John after graduation”:   Using Passport to Understand the Value Chain </vt:lpstr>
      <vt:lpstr>PowerPoint Presentation</vt:lpstr>
      <vt:lpstr>passport</vt:lpstr>
      <vt:lpstr>Flexible solutions</vt:lpstr>
      <vt:lpstr>HOW EUROMONITOR CONSULTING HELPS THE ACADEMICS SECTOR</vt:lpstr>
      <vt:lpstr>Euromonitor International Passport database </vt:lpstr>
      <vt:lpstr>Euromonitor International Passport database </vt:lpstr>
      <vt:lpstr>Deep range of demographical data predicting market potential</vt:lpstr>
      <vt:lpstr>Future Demographic Model allow to examine the demographic structure of countries around the world and search for similarities within total population, male and female.</vt:lpstr>
      <vt:lpstr>INTRO TO Industry Forecast Model</vt:lpstr>
      <vt:lpstr>MAKRO MODEL on Economy, Finance and Trade page</vt:lpstr>
      <vt:lpstr>Euromonitor international passport database</vt:lpstr>
      <vt:lpstr>PowerPoint Presentation</vt:lpstr>
      <vt:lpstr>Сельское хозяйство и энергетический сектор</vt:lpstr>
      <vt:lpstr>Добыча полезных ископаемых металлов и минералов</vt:lpstr>
      <vt:lpstr>Internet of things</vt:lpstr>
      <vt:lpstr>Technology: how do smart phones and internet users develop in different countries?</vt:lpstr>
      <vt:lpstr>Euromonitor International Passport database</vt:lpstr>
      <vt:lpstr>Euromonitor International Passport database</vt:lpstr>
      <vt:lpstr>Euromonitor International Passport database</vt:lpstr>
      <vt:lpstr>Euromonitor International Passport database</vt:lpstr>
      <vt:lpstr>Global Partnerships</vt:lpstr>
      <vt:lpstr>Organisations we work with</vt:lpstr>
      <vt:lpstr>Organisations we work with</vt:lpstr>
      <vt:lpstr>Organisations we work with</vt:lpstr>
      <vt:lpstr>PowerPoint Presentation</vt:lpstr>
      <vt:lpstr>How our research helps</vt:lpstr>
      <vt:lpstr>Euromonitor International Passport database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Capabilities Presentation</dc:title>
  <dc:creator>Trenton Chavez</dc:creator>
  <dc:description>Report-EMI-v1.3.potx
Passport-v1.7 conversion</dc:description>
  <cp:lastModifiedBy>Ecaterina Bondarenko</cp:lastModifiedBy>
  <cp:revision>489</cp:revision>
  <dcterms:created xsi:type="dcterms:W3CDTF">2015-07-23T15:38:24Z</dcterms:created>
  <dcterms:modified xsi:type="dcterms:W3CDTF">2018-05-23T22:28:16Z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0x0101000895326392DB43E8809A6B552982403C00511C198C6B141F4F82C558127C93531F</vt:lpwstr>
  </property>
  <property fmtid="{D5CDD505-2E9C-101B-9397-08002B2CF9AE}" pid="3" name="EMIMultiOfficeLocation">
    <vt:lpwstr/>
  </property>
</Properties>
</file>