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embeddedFontLst>
    <p:embeddedFont>
      <p:font typeface="Proxima Nova"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462F50-FCB4-47DF-BBDE-44F5C7435028}">
  <a:tblStyle styleId="{E6462F50-FCB4-47DF-BBDE-44F5C743502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946" y="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e176486989_0_3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e176486989_0_3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e176486989_0_3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1e176486989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e176486989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e176486989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e176486989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e176486989_0_4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e176486989_0_4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e176486989_0_4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e176486989_0_4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e176486989_0_4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e176486989_0_3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e176486989_0_3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e176486989_0_3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e176486989_0_3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1e176486989_0_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1e176486989_0_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1e176486989_0_4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1e176486989_0_4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e17648698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e17648698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e176486989_0_4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e176486989_0_4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e176486989_0_4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1e176486989_0_4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1e176486989_0_4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1e176486989_0_4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1e176486989_0_5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1e176486989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0a22a039d2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0a22a039d2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0a22a039d2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0a22a039d2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0a22a039d2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20a22a039d2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e176486989_0_3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1e176486989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e176486989_0_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e176486989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e176486989_0_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e176486989_0_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e176486989_0_7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e176486989_0_7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e176486989_0_7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e176486989_0_7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e176486989_0_3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e176486989_0_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1e176486989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1e176486989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26.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
        <p:cNvGrpSpPr/>
        <p:nvPr/>
      </p:nvGrpSpPr>
      <p:grpSpPr>
        <a:xfrm>
          <a:off x="0" y="0"/>
          <a:ext cx="0" cy="0"/>
          <a:chOff x="0" y="0"/>
          <a:chExt cx="0" cy="0"/>
        </a:xfrm>
      </p:grpSpPr>
      <p:sp>
        <p:nvSpPr>
          <p:cNvPr id="59" name="Google Shape;59;p13"/>
          <p:cNvSpPr txBox="1"/>
          <p:nvPr/>
        </p:nvSpPr>
        <p:spPr>
          <a:xfrm>
            <a:off x="1154250" y="1222833"/>
            <a:ext cx="6835500" cy="1615797"/>
          </a:xfrm>
          <a:prstGeom prst="rect">
            <a:avLst/>
          </a:prstGeom>
          <a:noFill/>
          <a:ln>
            <a:noFill/>
          </a:ln>
        </p:spPr>
        <p:txBody>
          <a:bodyPr spcFirstLastPara="1" wrap="square" lIns="91425" tIns="91425" rIns="91425" bIns="91425" anchor="t" anchorCtr="0">
            <a:spAutoFit/>
          </a:bodyPr>
          <a:lstStyle/>
          <a:p>
            <a:pPr marL="0" lvl="0" indent="0" algn="ctr" rtl="0">
              <a:spcBef>
                <a:spcPts val="1200"/>
              </a:spcBef>
              <a:spcAft>
                <a:spcPts val="0"/>
              </a:spcAft>
              <a:buNone/>
            </a:pPr>
            <a:r>
              <a:rPr lang="en" sz="2100" b="1" dirty="0">
                <a:solidFill>
                  <a:schemeClr val="dk1"/>
                </a:solidFill>
                <a:latin typeface="Times New Roman"/>
                <a:ea typeface="Times New Roman"/>
                <a:cs typeface="Times New Roman"/>
                <a:sym typeface="Times New Roman"/>
              </a:rPr>
              <a:t>INVESTIGATING THE INTERACTION OF 3D </a:t>
            </a:r>
          </a:p>
          <a:p>
            <a:pPr marL="0" lvl="0" indent="0" algn="ctr" rtl="0">
              <a:spcBef>
                <a:spcPts val="1200"/>
              </a:spcBef>
              <a:spcAft>
                <a:spcPts val="0"/>
              </a:spcAft>
              <a:buNone/>
            </a:pPr>
            <a:r>
              <a:rPr lang="en" sz="2100" b="1" dirty="0">
                <a:solidFill>
                  <a:schemeClr val="dk1"/>
                </a:solidFill>
                <a:latin typeface="Times New Roman"/>
                <a:ea typeface="Times New Roman"/>
                <a:cs typeface="Times New Roman"/>
                <a:sym typeface="Times New Roman"/>
              </a:rPr>
              <a:t>CONDUCTIVE POLYMER COMPOSITES WITH </a:t>
            </a:r>
          </a:p>
          <a:p>
            <a:pPr marL="0" lvl="0" indent="0" algn="ctr" rtl="0">
              <a:spcBef>
                <a:spcPts val="1200"/>
              </a:spcBef>
              <a:spcAft>
                <a:spcPts val="0"/>
              </a:spcAft>
              <a:buNone/>
            </a:pPr>
            <a:r>
              <a:rPr lang="en" sz="2100" b="1" dirty="0">
                <a:solidFill>
                  <a:schemeClr val="dk1"/>
                </a:solidFill>
                <a:latin typeface="Times New Roman"/>
                <a:ea typeface="Times New Roman"/>
                <a:cs typeface="Times New Roman"/>
                <a:sym typeface="Times New Roman"/>
              </a:rPr>
              <a:t>BACTERIAL CELLS</a:t>
            </a:r>
            <a:endParaRPr sz="2100" b="1" dirty="0">
              <a:solidFill>
                <a:schemeClr val="dk1"/>
              </a:solidFill>
              <a:latin typeface="Times New Roman"/>
              <a:ea typeface="Times New Roman"/>
              <a:cs typeface="Times New Roman"/>
              <a:sym typeface="Times New Roman"/>
            </a:endParaRPr>
          </a:p>
        </p:txBody>
      </p:sp>
      <p:sp>
        <p:nvSpPr>
          <p:cNvPr id="60" name="Google Shape;60;p13"/>
          <p:cNvSpPr txBox="1"/>
          <p:nvPr/>
        </p:nvSpPr>
        <p:spPr>
          <a:xfrm>
            <a:off x="5689100" y="4022850"/>
            <a:ext cx="36195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Times New Roman"/>
                <a:ea typeface="Times New Roman"/>
                <a:cs typeface="Times New Roman"/>
                <a:sym typeface="Times New Roman"/>
              </a:rPr>
              <a:t>Student: Mukhtar Alipuly (ID: 201653626)</a:t>
            </a:r>
            <a:endParaRPr>
              <a:latin typeface="Times New Roman"/>
              <a:ea typeface="Times New Roman"/>
              <a:cs typeface="Times New Roman"/>
              <a:sym typeface="Times New Roman"/>
            </a:endParaRPr>
          </a:p>
          <a:p>
            <a:pPr marL="0" lvl="0" indent="0" algn="l" rtl="0">
              <a:spcBef>
                <a:spcPts val="0"/>
              </a:spcBef>
              <a:spcAft>
                <a:spcPts val="0"/>
              </a:spcAft>
              <a:buNone/>
            </a:pPr>
            <a:r>
              <a:rPr lang="en">
                <a:latin typeface="Times New Roman"/>
                <a:ea typeface="Times New Roman"/>
                <a:cs typeface="Times New Roman"/>
                <a:sym typeface="Times New Roman"/>
              </a:rPr>
              <a:t>Lead Supervisor: Prof. Nurxat Nuraje</a:t>
            </a:r>
            <a:endParaRPr>
              <a:latin typeface="Times New Roman"/>
              <a:ea typeface="Times New Roman"/>
              <a:cs typeface="Times New Roman"/>
              <a:sym typeface="Times New Roman"/>
            </a:endParaRPr>
          </a:p>
          <a:p>
            <a:pPr marL="0" lvl="0" indent="0" algn="l" rtl="0">
              <a:spcBef>
                <a:spcPts val="0"/>
              </a:spcBef>
              <a:spcAft>
                <a:spcPts val="0"/>
              </a:spcAft>
              <a:buNone/>
            </a:pPr>
            <a:r>
              <a:rPr lang="en">
                <a:latin typeface="Times New Roman"/>
                <a:ea typeface="Times New Roman"/>
                <a:cs typeface="Times New Roman"/>
                <a:sym typeface="Times New Roman"/>
              </a:rPr>
              <a:t>Co-Supervisor: Dr. Tri Pham</a:t>
            </a:r>
            <a:endParaRPr>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2"/>
          <p:cNvPicPr preferRelativeResize="0"/>
          <p:nvPr/>
        </p:nvPicPr>
        <p:blipFill rotWithShape="1">
          <a:blip r:embed="rId3">
            <a:alphaModFix/>
          </a:blip>
          <a:srcRect r="69915"/>
          <a:stretch/>
        </p:blipFill>
        <p:spPr>
          <a:xfrm>
            <a:off x="1884390" y="789125"/>
            <a:ext cx="1765590" cy="2251255"/>
          </a:xfrm>
          <a:prstGeom prst="rect">
            <a:avLst/>
          </a:prstGeom>
          <a:noFill/>
          <a:ln>
            <a:noFill/>
          </a:ln>
        </p:spPr>
      </p:pic>
      <p:sp>
        <p:nvSpPr>
          <p:cNvPr id="151" name="Google Shape;151;p22"/>
          <p:cNvSpPr txBox="1">
            <a:spLocks noGrp="1"/>
          </p:cNvSpPr>
          <p:nvPr>
            <p:ph type="title"/>
          </p:nvPr>
        </p:nvSpPr>
        <p:spPr>
          <a:xfrm>
            <a:off x="311700" y="4656650"/>
            <a:ext cx="8520600" cy="4107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1200" dirty="0">
                <a:solidFill>
                  <a:srgbClr val="000000"/>
                </a:solidFill>
                <a:latin typeface="Times New Roman"/>
                <a:ea typeface="Times New Roman"/>
                <a:cs typeface="Times New Roman"/>
                <a:sym typeface="Times New Roman"/>
              </a:rPr>
              <a:t>Figure 6. Synthesis of Alg-PA hydrogel with and without conducting polymer</a:t>
            </a:r>
            <a:endParaRPr sz="1200" dirty="0">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endParaRPr sz="1200" dirty="0">
              <a:latin typeface="Times New Roman"/>
              <a:ea typeface="Times New Roman"/>
              <a:cs typeface="Times New Roman"/>
              <a:sym typeface="Times New Roman"/>
            </a:endParaRPr>
          </a:p>
        </p:txBody>
      </p:sp>
      <p:sp>
        <p:nvSpPr>
          <p:cNvPr id="152" name="Google Shape;152;p22"/>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1</a:t>
            </a:r>
            <a:endParaRPr>
              <a:latin typeface="Times New Roman"/>
              <a:ea typeface="Times New Roman"/>
              <a:cs typeface="Times New Roman"/>
              <a:sym typeface="Times New Roman"/>
            </a:endParaRPr>
          </a:p>
        </p:txBody>
      </p:sp>
      <p:pic>
        <p:nvPicPr>
          <p:cNvPr id="153" name="Google Shape;153;p22"/>
          <p:cNvPicPr preferRelativeResize="0"/>
          <p:nvPr/>
        </p:nvPicPr>
        <p:blipFill rotWithShape="1">
          <a:blip r:embed="rId3">
            <a:alphaModFix/>
          </a:blip>
          <a:srcRect l="53080" b="67507"/>
          <a:stretch/>
        </p:blipFill>
        <p:spPr>
          <a:xfrm>
            <a:off x="4290775" y="928675"/>
            <a:ext cx="3877227" cy="1067765"/>
          </a:xfrm>
          <a:prstGeom prst="rect">
            <a:avLst/>
          </a:prstGeom>
          <a:noFill/>
          <a:ln>
            <a:noFill/>
          </a:ln>
        </p:spPr>
      </p:pic>
      <p:sp>
        <p:nvSpPr>
          <p:cNvPr id="154" name="Google Shape;154;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10</a:t>
            </a:fld>
            <a:endParaRPr/>
          </a:p>
        </p:txBody>
      </p:sp>
      <p:pic>
        <p:nvPicPr>
          <p:cNvPr id="1026" name="Picture 2" descr="Fig. 3">
            <a:extLst>
              <a:ext uri="{FF2B5EF4-FFF2-40B4-BE49-F238E27FC236}">
                <a16:creationId xmlns:a16="http://schemas.microsoft.com/office/drawing/2014/main" id="{A11664E2-535D-59C7-8F30-06FB13593AC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7539"/>
          <a:stretch/>
        </p:blipFill>
        <p:spPr bwMode="auto">
          <a:xfrm>
            <a:off x="1356658" y="3147061"/>
            <a:ext cx="3257082" cy="1344414"/>
          </a:xfrm>
          <a:prstGeom prst="rect">
            <a:avLst/>
          </a:prstGeom>
          <a:noFill/>
          <a:extLst>
            <a:ext uri="{909E8E84-426E-40DD-AFC4-6F175D3DCCD1}">
              <a14:hiddenFill xmlns:a14="http://schemas.microsoft.com/office/drawing/2010/main">
                <a:solidFill>
                  <a:srgbClr val="FFFFFF"/>
                </a:solidFill>
              </a14:hiddenFill>
            </a:ext>
          </a:extLst>
        </p:spPr>
      </p:pic>
      <p:pic>
        <p:nvPicPr>
          <p:cNvPr id="3" name="Google Shape;153;p22">
            <a:extLst>
              <a:ext uri="{FF2B5EF4-FFF2-40B4-BE49-F238E27FC236}">
                <a16:creationId xmlns:a16="http://schemas.microsoft.com/office/drawing/2014/main" id="{B01D622E-CB3F-BC3A-597F-D2DE7572085E}"/>
              </a:ext>
            </a:extLst>
          </p:cNvPr>
          <p:cNvPicPr preferRelativeResize="0"/>
          <p:nvPr/>
        </p:nvPicPr>
        <p:blipFill rotWithShape="1">
          <a:blip r:embed="rId3">
            <a:alphaModFix/>
          </a:blip>
          <a:srcRect l="53080" t="37903"/>
          <a:stretch/>
        </p:blipFill>
        <p:spPr>
          <a:xfrm>
            <a:off x="4800940" y="2075059"/>
            <a:ext cx="2986402" cy="1789929"/>
          </a:xfrm>
          <a:prstGeom prst="rect">
            <a:avLst/>
          </a:prstGeom>
          <a:noFill/>
          <a:ln>
            <a:noFill/>
          </a:ln>
        </p:spPr>
      </p:pic>
      <p:sp>
        <p:nvSpPr>
          <p:cNvPr id="5" name="TextBox 4">
            <a:extLst>
              <a:ext uri="{FF2B5EF4-FFF2-40B4-BE49-F238E27FC236}">
                <a16:creationId xmlns:a16="http://schemas.microsoft.com/office/drawing/2014/main" id="{5E8C6B92-65BA-1544-1142-2CAC7DEDAE9B}"/>
              </a:ext>
            </a:extLst>
          </p:cNvPr>
          <p:cNvSpPr txBox="1"/>
          <p:nvPr/>
        </p:nvSpPr>
        <p:spPr>
          <a:xfrm>
            <a:off x="168562" y="4993034"/>
            <a:ext cx="8807798" cy="200055"/>
          </a:xfrm>
          <a:prstGeom prst="rect">
            <a:avLst/>
          </a:prstGeom>
          <a:noFill/>
        </p:spPr>
        <p:txBody>
          <a:bodyPr wrap="square">
            <a:spAutoFit/>
          </a:bodyPr>
          <a:lstStyle/>
          <a:p>
            <a:pPr algn="ctr"/>
            <a:r>
              <a:rPr lang="en-US" sz="700" b="0" i="0" dirty="0">
                <a:solidFill>
                  <a:srgbClr val="212121"/>
                </a:solidFill>
                <a:effectLst/>
                <a:latin typeface="Times New Roman" panose="02020603050405020304" pitchFamily="18" charset="0"/>
                <a:cs typeface="Times New Roman" panose="02020603050405020304" pitchFamily="18" charset="0"/>
              </a:rPr>
              <a:t>Nita, L. E., </a:t>
            </a:r>
            <a:r>
              <a:rPr lang="en-US" sz="700" b="0" i="0" dirty="0" err="1">
                <a:solidFill>
                  <a:srgbClr val="212121"/>
                </a:solidFill>
                <a:effectLst/>
                <a:latin typeface="Times New Roman" panose="02020603050405020304" pitchFamily="18" charset="0"/>
                <a:cs typeface="Times New Roman" panose="02020603050405020304" pitchFamily="18" charset="0"/>
              </a:rPr>
              <a:t>Chiriac</a:t>
            </a:r>
            <a:r>
              <a:rPr lang="en-US" sz="700" b="0" i="0" dirty="0">
                <a:solidFill>
                  <a:srgbClr val="212121"/>
                </a:solidFill>
                <a:effectLst/>
                <a:latin typeface="Times New Roman" panose="02020603050405020304" pitchFamily="18" charset="0"/>
                <a:cs typeface="Times New Roman" panose="02020603050405020304" pitchFamily="18" charset="0"/>
              </a:rPr>
              <a:t>, A. P., </a:t>
            </a:r>
            <a:r>
              <a:rPr lang="en-US" sz="700" b="0" i="0" dirty="0" err="1">
                <a:solidFill>
                  <a:srgbClr val="212121"/>
                </a:solidFill>
                <a:effectLst/>
                <a:latin typeface="Times New Roman" panose="02020603050405020304" pitchFamily="18" charset="0"/>
                <a:cs typeface="Times New Roman" panose="02020603050405020304" pitchFamily="18" charset="0"/>
              </a:rPr>
              <a:t>Ghilan</a:t>
            </a:r>
            <a:r>
              <a:rPr lang="en-US" sz="700" b="0" i="0" dirty="0">
                <a:solidFill>
                  <a:srgbClr val="212121"/>
                </a:solidFill>
                <a:effectLst/>
                <a:latin typeface="Times New Roman" panose="02020603050405020304" pitchFamily="18" charset="0"/>
                <a:cs typeface="Times New Roman" panose="02020603050405020304" pitchFamily="18" charset="0"/>
              </a:rPr>
              <a:t>, A., </a:t>
            </a:r>
            <a:r>
              <a:rPr lang="en-US" sz="700" b="0" i="0" dirty="0" err="1">
                <a:solidFill>
                  <a:srgbClr val="212121"/>
                </a:solidFill>
                <a:effectLst/>
                <a:latin typeface="Times New Roman" panose="02020603050405020304" pitchFamily="18" charset="0"/>
                <a:cs typeface="Times New Roman" panose="02020603050405020304" pitchFamily="18" charset="0"/>
              </a:rPr>
              <a:t>Rusu</a:t>
            </a:r>
            <a:r>
              <a:rPr lang="en-US" sz="700" b="0" i="0" dirty="0">
                <a:solidFill>
                  <a:srgbClr val="212121"/>
                </a:solidFill>
                <a:effectLst/>
                <a:latin typeface="Times New Roman" panose="02020603050405020304" pitchFamily="18" charset="0"/>
                <a:cs typeface="Times New Roman" panose="02020603050405020304" pitchFamily="18" charset="0"/>
              </a:rPr>
              <a:t>, A. G., </a:t>
            </a:r>
            <a:r>
              <a:rPr lang="en-US" sz="700" b="0" i="0" dirty="0" err="1">
                <a:solidFill>
                  <a:srgbClr val="212121"/>
                </a:solidFill>
                <a:effectLst/>
                <a:latin typeface="Times New Roman" panose="02020603050405020304" pitchFamily="18" charset="0"/>
                <a:cs typeface="Times New Roman" panose="02020603050405020304" pitchFamily="18" charset="0"/>
              </a:rPr>
              <a:t>Tudorachi</a:t>
            </a:r>
            <a:r>
              <a:rPr lang="en-US" sz="700" b="0" i="0" dirty="0">
                <a:solidFill>
                  <a:srgbClr val="212121"/>
                </a:solidFill>
                <a:effectLst/>
                <a:latin typeface="Times New Roman" panose="02020603050405020304" pitchFamily="18" charset="0"/>
                <a:cs typeface="Times New Roman" panose="02020603050405020304" pitchFamily="18" charset="0"/>
              </a:rPr>
              <a:t>, N., &amp; </a:t>
            </a:r>
            <a:r>
              <a:rPr lang="en-US" sz="700" b="0" i="0" dirty="0" err="1">
                <a:solidFill>
                  <a:srgbClr val="212121"/>
                </a:solidFill>
                <a:effectLst/>
                <a:latin typeface="Times New Roman" panose="02020603050405020304" pitchFamily="18" charset="0"/>
                <a:cs typeface="Times New Roman" panose="02020603050405020304" pitchFamily="18" charset="0"/>
              </a:rPr>
              <a:t>Timpu</a:t>
            </a:r>
            <a:r>
              <a:rPr lang="en-US" sz="700" b="0" i="0" dirty="0">
                <a:solidFill>
                  <a:srgbClr val="212121"/>
                </a:solidFill>
                <a:effectLst/>
                <a:latin typeface="Times New Roman" panose="02020603050405020304" pitchFamily="18" charset="0"/>
                <a:cs typeface="Times New Roman" panose="02020603050405020304" pitchFamily="18" charset="0"/>
              </a:rPr>
              <a:t>, D. (2021). Alginate enriched with phytic acid for hydrogels preparation. </a:t>
            </a:r>
            <a:r>
              <a:rPr lang="en-US" sz="700" b="0" i="1" dirty="0">
                <a:solidFill>
                  <a:srgbClr val="212121"/>
                </a:solidFill>
                <a:effectLst/>
                <a:latin typeface="Times New Roman" panose="02020603050405020304" pitchFamily="18" charset="0"/>
                <a:cs typeface="Times New Roman" panose="02020603050405020304" pitchFamily="18" charset="0"/>
              </a:rPr>
              <a:t>International journal of biological macromolecules</a:t>
            </a:r>
            <a:r>
              <a:rPr lang="en-US" sz="700" b="0" i="0" dirty="0">
                <a:solidFill>
                  <a:srgbClr val="212121"/>
                </a:solidFill>
                <a:effectLst/>
                <a:latin typeface="Times New Roman" panose="02020603050405020304" pitchFamily="18" charset="0"/>
                <a:cs typeface="Times New Roman" panose="02020603050405020304" pitchFamily="18" charset="0"/>
              </a:rPr>
              <a:t>, </a:t>
            </a:r>
            <a:r>
              <a:rPr lang="en-US" sz="700" b="0" i="1" dirty="0">
                <a:solidFill>
                  <a:srgbClr val="212121"/>
                </a:solidFill>
                <a:effectLst/>
                <a:latin typeface="Times New Roman" panose="02020603050405020304" pitchFamily="18" charset="0"/>
                <a:cs typeface="Times New Roman" panose="02020603050405020304" pitchFamily="18" charset="0"/>
              </a:rPr>
              <a:t>181</a:t>
            </a:r>
            <a:r>
              <a:rPr lang="en-US" sz="700" b="0" i="0" dirty="0">
                <a:solidFill>
                  <a:srgbClr val="212121"/>
                </a:solidFill>
                <a:effectLst/>
                <a:latin typeface="Times New Roman" panose="02020603050405020304" pitchFamily="18" charset="0"/>
                <a:cs typeface="Times New Roman" panose="02020603050405020304" pitchFamily="18" charset="0"/>
              </a:rPr>
              <a:t>, 561–571</a:t>
            </a:r>
            <a:endParaRPr lang="ru-RU" sz="7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311700" y="4656650"/>
            <a:ext cx="8520600" cy="4107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1200" dirty="0">
                <a:solidFill>
                  <a:srgbClr val="000000"/>
                </a:solidFill>
                <a:latin typeface="Times New Roman"/>
                <a:ea typeface="Times New Roman"/>
                <a:cs typeface="Times New Roman"/>
                <a:sym typeface="Times New Roman"/>
              </a:rPr>
              <a:t>Figure 7. Synthesis of Dual-crosslinked Alg-PA with and without conducting polymer</a:t>
            </a:r>
            <a:endParaRPr sz="1200" dirty="0">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endParaRPr sz="1200" dirty="0">
              <a:latin typeface="Times New Roman"/>
              <a:ea typeface="Times New Roman"/>
              <a:cs typeface="Times New Roman"/>
              <a:sym typeface="Times New Roman"/>
            </a:endParaRPr>
          </a:p>
        </p:txBody>
      </p:sp>
      <p:sp>
        <p:nvSpPr>
          <p:cNvPr id="160" name="Google Shape;160;p23"/>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1</a:t>
            </a:r>
            <a:endParaRPr>
              <a:latin typeface="Times New Roman"/>
              <a:ea typeface="Times New Roman"/>
              <a:cs typeface="Times New Roman"/>
              <a:sym typeface="Times New Roman"/>
            </a:endParaRPr>
          </a:p>
        </p:txBody>
      </p:sp>
      <p:grpSp>
        <p:nvGrpSpPr>
          <p:cNvPr id="161" name="Google Shape;161;p23"/>
          <p:cNvGrpSpPr/>
          <p:nvPr/>
        </p:nvGrpSpPr>
        <p:grpSpPr>
          <a:xfrm>
            <a:off x="794600" y="493414"/>
            <a:ext cx="6958124" cy="4087037"/>
            <a:chOff x="794600" y="569614"/>
            <a:chExt cx="6958124" cy="4087037"/>
          </a:xfrm>
        </p:grpSpPr>
        <p:pic>
          <p:nvPicPr>
            <p:cNvPr id="162" name="Google Shape;162;p23"/>
            <p:cNvPicPr preferRelativeResize="0"/>
            <p:nvPr/>
          </p:nvPicPr>
          <p:blipFill rotWithShape="1">
            <a:blip r:embed="rId3">
              <a:alphaModFix/>
            </a:blip>
            <a:srcRect r="73262" b="58556"/>
            <a:stretch/>
          </p:blipFill>
          <p:spPr>
            <a:xfrm>
              <a:off x="858797" y="569614"/>
              <a:ext cx="2424878" cy="2115174"/>
            </a:xfrm>
            <a:prstGeom prst="rect">
              <a:avLst/>
            </a:prstGeom>
            <a:noFill/>
            <a:ln>
              <a:noFill/>
            </a:ln>
          </p:spPr>
        </p:pic>
        <p:pic>
          <p:nvPicPr>
            <p:cNvPr id="163" name="Google Shape;163;p23"/>
            <p:cNvPicPr preferRelativeResize="0"/>
            <p:nvPr/>
          </p:nvPicPr>
          <p:blipFill rotWithShape="1">
            <a:blip r:embed="rId3">
              <a:alphaModFix/>
            </a:blip>
            <a:srcRect l="26275"/>
            <a:stretch/>
          </p:blipFill>
          <p:spPr>
            <a:xfrm>
              <a:off x="3283675" y="979213"/>
              <a:ext cx="4469049" cy="3411151"/>
            </a:xfrm>
            <a:prstGeom prst="rect">
              <a:avLst/>
            </a:prstGeom>
            <a:noFill/>
            <a:ln>
              <a:noFill/>
            </a:ln>
          </p:spPr>
        </p:pic>
        <p:pic>
          <p:nvPicPr>
            <p:cNvPr id="164" name="Google Shape;164;p23"/>
            <p:cNvPicPr preferRelativeResize="0"/>
            <p:nvPr/>
          </p:nvPicPr>
          <p:blipFill rotWithShape="1">
            <a:blip r:embed="rId3">
              <a:alphaModFix/>
            </a:blip>
            <a:srcRect t="58556" r="73262" b="2290"/>
            <a:stretch/>
          </p:blipFill>
          <p:spPr>
            <a:xfrm>
              <a:off x="794600" y="2658375"/>
              <a:ext cx="2424875" cy="1998276"/>
            </a:xfrm>
            <a:prstGeom prst="rect">
              <a:avLst/>
            </a:prstGeom>
            <a:noFill/>
            <a:ln>
              <a:noFill/>
            </a:ln>
          </p:spPr>
        </p:pic>
      </p:grpSp>
      <p:sp>
        <p:nvSpPr>
          <p:cNvPr id="165" name="Google Shape;165;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11</a:t>
            </a:fld>
            <a:endParaRPr/>
          </a:p>
        </p:txBody>
      </p:sp>
      <p:sp>
        <p:nvSpPr>
          <p:cNvPr id="6" name="TextBox 5">
            <a:extLst>
              <a:ext uri="{FF2B5EF4-FFF2-40B4-BE49-F238E27FC236}">
                <a16:creationId xmlns:a16="http://schemas.microsoft.com/office/drawing/2014/main" id="{3FFE40F4-A5DD-0B29-3CD7-FF8E3E3A6220}"/>
              </a:ext>
            </a:extLst>
          </p:cNvPr>
          <p:cNvSpPr txBox="1"/>
          <p:nvPr/>
        </p:nvSpPr>
        <p:spPr>
          <a:xfrm>
            <a:off x="1127269" y="2338910"/>
            <a:ext cx="1759536" cy="276999"/>
          </a:xfrm>
          <a:prstGeom prst="rect">
            <a:avLst/>
          </a:prstGeom>
          <a:noFill/>
        </p:spPr>
        <p:txBody>
          <a:bodyPr wrap="square" rtlCol="0">
            <a:spAutoFit/>
          </a:bodyPr>
          <a:lstStyle/>
          <a:p>
            <a:pPr algn="ctr"/>
            <a:r>
              <a:rPr lang="en-US" sz="1200" dirty="0">
                <a:latin typeface="Times New Roman" panose="02020603050405020304" pitchFamily="18" charset="0"/>
                <a:cs typeface="Times New Roman" panose="02020603050405020304" pitchFamily="18" charset="0"/>
              </a:rPr>
              <a:t>Single crosslinking</a:t>
            </a:r>
            <a:endParaRPr lang="ru-RU" sz="1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24"/>
          <p:cNvPicPr preferRelativeResize="0"/>
          <p:nvPr/>
        </p:nvPicPr>
        <p:blipFill>
          <a:blip r:embed="rId3">
            <a:alphaModFix/>
          </a:blip>
          <a:stretch>
            <a:fillRect/>
          </a:stretch>
        </p:blipFill>
        <p:spPr>
          <a:xfrm>
            <a:off x="1846900" y="656898"/>
            <a:ext cx="4938859" cy="3857875"/>
          </a:xfrm>
          <a:prstGeom prst="rect">
            <a:avLst/>
          </a:prstGeom>
          <a:noFill/>
          <a:ln>
            <a:noFill/>
          </a:ln>
        </p:spPr>
      </p:pic>
      <p:sp>
        <p:nvSpPr>
          <p:cNvPr id="171" name="Google Shape;171;p24"/>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2</a:t>
            </a:r>
            <a:endParaRPr>
              <a:latin typeface="Times New Roman"/>
              <a:ea typeface="Times New Roman"/>
              <a:cs typeface="Times New Roman"/>
              <a:sym typeface="Times New Roman"/>
            </a:endParaRPr>
          </a:p>
        </p:txBody>
      </p:sp>
      <p:sp>
        <p:nvSpPr>
          <p:cNvPr id="172" name="Google Shape;172;p24"/>
          <p:cNvSpPr txBox="1"/>
          <p:nvPr/>
        </p:nvSpPr>
        <p:spPr>
          <a:xfrm>
            <a:off x="835350" y="4482350"/>
            <a:ext cx="7473300" cy="52319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dirty="0">
                <a:latin typeface="Times New Roman"/>
                <a:ea typeface="Times New Roman"/>
                <a:cs typeface="Times New Roman"/>
                <a:sym typeface="Times New Roman"/>
              </a:rPr>
              <a:t>Figure 8. A) The general scheme of PAAm/PA-PAni hydrogel synthesis and B) its adhesive properties to a dry surface. </a:t>
            </a:r>
            <a:endParaRPr sz="1100" dirty="0">
              <a:latin typeface="Times New Roman"/>
              <a:ea typeface="Times New Roman"/>
              <a:cs typeface="Times New Roman"/>
              <a:sym typeface="Times New Roman"/>
            </a:endParaRPr>
          </a:p>
          <a:p>
            <a:pPr marL="0" lvl="0" indent="0" algn="ctr" rtl="0">
              <a:spcBef>
                <a:spcPts val="0"/>
              </a:spcBef>
              <a:spcAft>
                <a:spcPts val="0"/>
              </a:spcAft>
              <a:buNone/>
            </a:pPr>
            <a:r>
              <a:rPr lang="en" sz="1100" dirty="0">
                <a:latin typeface="Times New Roman"/>
                <a:ea typeface="Times New Roman"/>
                <a:cs typeface="Times New Roman"/>
                <a:sym typeface="Times New Roman"/>
              </a:rPr>
              <a:t>C) Different volume ratios between Phytic acid and water (volume of the whole solution is 10 ml).</a:t>
            </a:r>
            <a:endParaRPr sz="1100" dirty="0">
              <a:latin typeface="Times New Roman"/>
              <a:ea typeface="Times New Roman"/>
              <a:cs typeface="Times New Roman"/>
              <a:sym typeface="Times New Roman"/>
            </a:endParaRPr>
          </a:p>
        </p:txBody>
      </p:sp>
      <p:sp>
        <p:nvSpPr>
          <p:cNvPr id="173" name="Google Shape;173;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12</a:t>
            </a:fld>
            <a:endParaRPr/>
          </a:p>
        </p:txBody>
      </p:sp>
      <p:sp>
        <p:nvSpPr>
          <p:cNvPr id="2" name="TextBox 1">
            <a:extLst>
              <a:ext uri="{FF2B5EF4-FFF2-40B4-BE49-F238E27FC236}">
                <a16:creationId xmlns:a16="http://schemas.microsoft.com/office/drawing/2014/main" id="{7AC3726B-3F43-2FA3-2E5A-260D7B048620}"/>
              </a:ext>
            </a:extLst>
          </p:cNvPr>
          <p:cNvSpPr txBox="1"/>
          <p:nvPr/>
        </p:nvSpPr>
        <p:spPr>
          <a:xfrm>
            <a:off x="2059085" y="2445877"/>
            <a:ext cx="505775" cy="184666"/>
          </a:xfrm>
          <a:prstGeom prst="rect">
            <a:avLst/>
          </a:prstGeom>
          <a:noFill/>
        </p:spPr>
        <p:txBody>
          <a:bodyPr wrap="square" rtlCol="0">
            <a:spAutoFit/>
          </a:bodyPr>
          <a:lstStyle/>
          <a:p>
            <a:pPr algn="ctr"/>
            <a:r>
              <a:rPr lang="en-US" sz="600" b="1" dirty="0">
                <a:latin typeface="Times New Roman" panose="02020603050405020304" pitchFamily="18" charset="0"/>
                <a:cs typeface="Times New Roman" panose="02020603050405020304" pitchFamily="18" charset="0"/>
              </a:rPr>
              <a:t>MBAA</a:t>
            </a:r>
            <a:endParaRPr lang="ru-RU" sz="6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07528C37-BF53-942C-F141-B2B32A815C77}"/>
              </a:ext>
            </a:extLst>
          </p:cNvPr>
          <p:cNvSpPr txBox="1"/>
          <p:nvPr/>
        </p:nvSpPr>
        <p:spPr>
          <a:xfrm>
            <a:off x="2557240" y="835198"/>
            <a:ext cx="43434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CS</a:t>
            </a:r>
            <a:endParaRPr lang="ru-RU" sz="800" b="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E658D9A3-CB2E-4F96-F38C-2764DCC86A47}"/>
              </a:ext>
            </a:extLst>
          </p:cNvPr>
          <p:cNvSpPr txBox="1"/>
          <p:nvPr/>
        </p:nvSpPr>
        <p:spPr>
          <a:xfrm>
            <a:off x="1847860" y="1413965"/>
            <a:ext cx="43434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PA</a:t>
            </a:r>
            <a:endParaRPr lang="ru-RU" sz="800" b="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F6D76F4F-A36A-97EB-2FC3-9B20054CA47E}"/>
              </a:ext>
            </a:extLst>
          </p:cNvPr>
          <p:cNvSpPr txBox="1"/>
          <p:nvPr/>
        </p:nvSpPr>
        <p:spPr>
          <a:xfrm>
            <a:off x="2036932" y="1962051"/>
            <a:ext cx="505775" cy="184666"/>
          </a:xfrm>
          <a:prstGeom prst="rect">
            <a:avLst/>
          </a:prstGeom>
          <a:noFill/>
        </p:spPr>
        <p:txBody>
          <a:bodyPr wrap="square" rtlCol="0">
            <a:spAutoFit/>
          </a:bodyPr>
          <a:lstStyle/>
          <a:p>
            <a:pPr algn="ctr"/>
            <a:r>
              <a:rPr lang="en-US" sz="600" b="1" dirty="0" err="1">
                <a:latin typeface="Times New Roman" panose="02020603050405020304" pitchFamily="18" charset="0"/>
                <a:cs typeface="Times New Roman" panose="02020603050405020304" pitchFamily="18" charset="0"/>
              </a:rPr>
              <a:t>PAAm</a:t>
            </a:r>
            <a:endParaRPr lang="ru-RU" sz="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5"/>
          <p:cNvSpPr txBox="1">
            <a:spLocks noGrp="1"/>
          </p:cNvSpPr>
          <p:nvPr>
            <p:ph type="title"/>
          </p:nvPr>
        </p:nvSpPr>
        <p:spPr>
          <a:xfrm>
            <a:off x="311700" y="19990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a:latin typeface="Times New Roman"/>
                <a:ea typeface="Times New Roman"/>
                <a:cs typeface="Times New Roman"/>
                <a:sym typeface="Times New Roman"/>
              </a:rPr>
              <a:t>RESULTS AND DISCUSSION</a:t>
            </a:r>
            <a:endParaRPr sz="4000">
              <a:latin typeface="Times New Roman"/>
              <a:ea typeface="Times New Roman"/>
              <a:cs typeface="Times New Roman"/>
              <a:sym typeface="Times New Roman"/>
            </a:endParaRPr>
          </a:p>
        </p:txBody>
      </p:sp>
      <p:sp>
        <p:nvSpPr>
          <p:cNvPr id="179" name="Google Shape;179;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26"/>
          <p:cNvPicPr preferRelativeResize="0"/>
          <p:nvPr/>
        </p:nvPicPr>
        <p:blipFill rotWithShape="1">
          <a:blip r:embed="rId3">
            <a:alphaModFix/>
          </a:blip>
          <a:srcRect r="37589" b="51461"/>
          <a:stretch/>
        </p:blipFill>
        <p:spPr>
          <a:xfrm>
            <a:off x="311700" y="645000"/>
            <a:ext cx="6303468" cy="3923500"/>
          </a:xfrm>
          <a:prstGeom prst="rect">
            <a:avLst/>
          </a:prstGeom>
          <a:noFill/>
          <a:ln>
            <a:noFill/>
          </a:ln>
        </p:spPr>
      </p:pic>
      <p:sp>
        <p:nvSpPr>
          <p:cNvPr id="185" name="Google Shape;185;p26"/>
          <p:cNvSpPr txBox="1"/>
          <p:nvPr/>
        </p:nvSpPr>
        <p:spPr>
          <a:xfrm>
            <a:off x="225300" y="4568500"/>
            <a:ext cx="8918700" cy="454068"/>
          </a:xfrm>
          <a:prstGeom prst="rect">
            <a:avLst/>
          </a:prstGeom>
          <a:noFill/>
          <a:ln>
            <a:noFill/>
          </a:ln>
        </p:spPr>
        <p:txBody>
          <a:bodyPr spcFirstLastPara="1" wrap="square" lIns="91425" tIns="91425" rIns="91425" bIns="91425" anchor="t" anchorCtr="0">
            <a:spAutoFit/>
          </a:bodyPr>
          <a:lstStyle/>
          <a:p>
            <a:pPr marL="0" lvl="0" indent="0" algn="ctr" rtl="0">
              <a:lnSpc>
                <a:spcPct val="6818"/>
              </a:lnSpc>
              <a:spcBef>
                <a:spcPts val="1200"/>
              </a:spcBef>
              <a:spcAft>
                <a:spcPts val="800"/>
              </a:spcAft>
              <a:buNone/>
            </a:pPr>
            <a:r>
              <a:rPr lang="en" sz="1200" dirty="0">
                <a:latin typeface="Times New Roman"/>
                <a:ea typeface="Times New Roman"/>
                <a:cs typeface="Times New Roman"/>
                <a:sym typeface="Times New Roman"/>
              </a:rPr>
              <a:t>Figure 9. Morphology analysis by SEM images of Alginate hydrogels and its antibacterial test on </a:t>
            </a:r>
            <a:r>
              <a:rPr lang="en" sz="1200" i="1" dirty="0">
                <a:latin typeface="Times New Roman"/>
                <a:ea typeface="Times New Roman"/>
                <a:cs typeface="Times New Roman"/>
                <a:sym typeface="Times New Roman"/>
              </a:rPr>
              <a:t>E.coli</a:t>
            </a:r>
            <a:r>
              <a:rPr lang="en" sz="1200" dirty="0">
                <a:latin typeface="Times New Roman"/>
                <a:ea typeface="Times New Roman"/>
                <a:cs typeface="Times New Roman"/>
                <a:sym typeface="Times New Roman"/>
              </a:rPr>
              <a:t>.</a:t>
            </a:r>
            <a:endParaRPr sz="1200" dirty="0">
              <a:latin typeface="Times New Roman"/>
              <a:ea typeface="Times New Roman"/>
              <a:cs typeface="Times New Roman"/>
              <a:sym typeface="Times New Roman"/>
            </a:endParaRPr>
          </a:p>
        </p:txBody>
      </p:sp>
      <p:sp>
        <p:nvSpPr>
          <p:cNvPr id="186" name="Google Shape;186;p26"/>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1</a:t>
            </a:r>
            <a:endParaRPr>
              <a:latin typeface="Times New Roman"/>
              <a:ea typeface="Times New Roman"/>
              <a:cs typeface="Times New Roman"/>
              <a:sym typeface="Times New Roman"/>
            </a:endParaRPr>
          </a:p>
        </p:txBody>
      </p:sp>
      <p:pic>
        <p:nvPicPr>
          <p:cNvPr id="187" name="Google Shape;187;p26"/>
          <p:cNvPicPr preferRelativeResize="0"/>
          <p:nvPr/>
        </p:nvPicPr>
        <p:blipFill rotWithShape="1">
          <a:blip r:embed="rId3">
            <a:alphaModFix/>
          </a:blip>
          <a:srcRect l="62284"/>
          <a:stretch/>
        </p:blipFill>
        <p:spPr>
          <a:xfrm>
            <a:off x="6715050" y="644999"/>
            <a:ext cx="1823600" cy="3869499"/>
          </a:xfrm>
          <a:prstGeom prst="rect">
            <a:avLst/>
          </a:prstGeom>
          <a:noFill/>
          <a:ln>
            <a:noFill/>
          </a:ln>
        </p:spPr>
      </p:pic>
      <p:sp>
        <p:nvSpPr>
          <p:cNvPr id="188" name="Google Shape;188;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Google Shape;193;p27"/>
          <p:cNvPicPr preferRelativeResize="0"/>
          <p:nvPr/>
        </p:nvPicPr>
        <p:blipFill rotWithShape="1">
          <a:blip r:embed="rId3">
            <a:alphaModFix/>
          </a:blip>
          <a:srcRect t="56230"/>
          <a:stretch/>
        </p:blipFill>
        <p:spPr>
          <a:xfrm>
            <a:off x="404688" y="807000"/>
            <a:ext cx="8334626" cy="3667098"/>
          </a:xfrm>
          <a:prstGeom prst="rect">
            <a:avLst/>
          </a:prstGeom>
          <a:noFill/>
          <a:ln>
            <a:noFill/>
          </a:ln>
        </p:spPr>
      </p:pic>
      <p:sp>
        <p:nvSpPr>
          <p:cNvPr id="194" name="Google Shape;194;p27"/>
          <p:cNvSpPr txBox="1"/>
          <p:nvPr/>
        </p:nvSpPr>
        <p:spPr>
          <a:xfrm>
            <a:off x="112650" y="4666100"/>
            <a:ext cx="8918700" cy="454068"/>
          </a:xfrm>
          <a:prstGeom prst="rect">
            <a:avLst/>
          </a:prstGeom>
          <a:noFill/>
          <a:ln>
            <a:noFill/>
          </a:ln>
        </p:spPr>
        <p:txBody>
          <a:bodyPr spcFirstLastPara="1" wrap="square" lIns="91425" tIns="91425" rIns="91425" bIns="91425" anchor="t" anchorCtr="0">
            <a:spAutoFit/>
          </a:bodyPr>
          <a:lstStyle/>
          <a:p>
            <a:pPr marL="0" lvl="0" indent="0" algn="ctr" rtl="0">
              <a:lnSpc>
                <a:spcPct val="6818"/>
              </a:lnSpc>
              <a:spcBef>
                <a:spcPts val="1200"/>
              </a:spcBef>
              <a:spcAft>
                <a:spcPts val="800"/>
              </a:spcAft>
              <a:buNone/>
            </a:pPr>
            <a:r>
              <a:rPr lang="en" sz="1200" dirty="0">
                <a:latin typeface="Times New Roman"/>
                <a:ea typeface="Times New Roman"/>
                <a:cs typeface="Times New Roman"/>
                <a:sym typeface="Times New Roman"/>
              </a:rPr>
              <a:t>Figure 10. Morphology analysis by SEM images of Alg-PA hydrogels and its antibacterial test.</a:t>
            </a:r>
            <a:endParaRPr sz="1200" dirty="0">
              <a:latin typeface="Times New Roman"/>
              <a:ea typeface="Times New Roman"/>
              <a:cs typeface="Times New Roman"/>
              <a:sym typeface="Times New Roman"/>
            </a:endParaRPr>
          </a:p>
        </p:txBody>
      </p:sp>
      <p:sp>
        <p:nvSpPr>
          <p:cNvPr id="195" name="Google Shape;195;p27"/>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1</a:t>
            </a:r>
            <a:endParaRPr>
              <a:latin typeface="Times New Roman"/>
              <a:ea typeface="Times New Roman"/>
              <a:cs typeface="Times New Roman"/>
              <a:sym typeface="Times New Roman"/>
            </a:endParaRPr>
          </a:p>
        </p:txBody>
      </p:sp>
      <p:sp>
        <p:nvSpPr>
          <p:cNvPr id="196" name="Google Shape;196;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Google Shape;201;p28"/>
          <p:cNvPicPr preferRelativeResize="0"/>
          <p:nvPr/>
        </p:nvPicPr>
        <p:blipFill rotWithShape="1">
          <a:blip r:embed="rId3">
            <a:alphaModFix/>
          </a:blip>
          <a:srcRect l="58962" t="37217"/>
          <a:stretch/>
        </p:blipFill>
        <p:spPr>
          <a:xfrm>
            <a:off x="706125" y="2810975"/>
            <a:ext cx="3188301" cy="1734049"/>
          </a:xfrm>
          <a:prstGeom prst="rect">
            <a:avLst/>
          </a:prstGeom>
          <a:noFill/>
          <a:ln>
            <a:noFill/>
          </a:ln>
        </p:spPr>
      </p:pic>
      <p:sp>
        <p:nvSpPr>
          <p:cNvPr id="202" name="Google Shape;202;p28"/>
          <p:cNvSpPr txBox="1">
            <a:spLocks noGrp="1"/>
          </p:cNvSpPr>
          <p:nvPr>
            <p:ph type="title"/>
          </p:nvPr>
        </p:nvSpPr>
        <p:spPr>
          <a:xfrm>
            <a:off x="706125" y="4616695"/>
            <a:ext cx="8520600" cy="3429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1200" dirty="0">
                <a:solidFill>
                  <a:srgbClr val="000000"/>
                </a:solidFill>
                <a:latin typeface="Times New Roman"/>
                <a:ea typeface="Times New Roman"/>
                <a:cs typeface="Times New Roman"/>
                <a:sym typeface="Times New Roman"/>
              </a:rPr>
              <a:t>Figure 11. pH and temperature stability* test of Dual-crosslinked Alg-PA hydrogel with conducting polymer (PAni)</a:t>
            </a:r>
            <a:endParaRPr sz="1200" dirty="0">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endParaRPr sz="1200" dirty="0">
              <a:latin typeface="Times New Roman"/>
              <a:ea typeface="Times New Roman"/>
              <a:cs typeface="Times New Roman"/>
              <a:sym typeface="Times New Roman"/>
            </a:endParaRPr>
          </a:p>
        </p:txBody>
      </p:sp>
      <p:pic>
        <p:nvPicPr>
          <p:cNvPr id="203" name="Google Shape;203;p28"/>
          <p:cNvPicPr preferRelativeResize="0"/>
          <p:nvPr/>
        </p:nvPicPr>
        <p:blipFill>
          <a:blip r:embed="rId4">
            <a:alphaModFix/>
          </a:blip>
          <a:stretch>
            <a:fillRect/>
          </a:stretch>
        </p:blipFill>
        <p:spPr>
          <a:xfrm>
            <a:off x="4257800" y="1349900"/>
            <a:ext cx="4574501" cy="2443699"/>
          </a:xfrm>
          <a:prstGeom prst="rect">
            <a:avLst/>
          </a:prstGeom>
          <a:noFill/>
          <a:ln>
            <a:noFill/>
          </a:ln>
        </p:spPr>
      </p:pic>
      <p:pic>
        <p:nvPicPr>
          <p:cNvPr id="204" name="Google Shape;204;p28"/>
          <p:cNvPicPr preferRelativeResize="0"/>
          <p:nvPr/>
        </p:nvPicPr>
        <p:blipFill rotWithShape="1">
          <a:blip r:embed="rId3">
            <a:alphaModFix/>
          </a:blip>
          <a:srcRect r="40266"/>
          <a:stretch/>
        </p:blipFill>
        <p:spPr>
          <a:xfrm>
            <a:off x="706129" y="784604"/>
            <a:ext cx="3284299" cy="1954700"/>
          </a:xfrm>
          <a:prstGeom prst="rect">
            <a:avLst/>
          </a:prstGeom>
          <a:noFill/>
          <a:ln>
            <a:noFill/>
          </a:ln>
        </p:spPr>
      </p:pic>
      <p:sp>
        <p:nvSpPr>
          <p:cNvPr id="205" name="Google Shape;205;p28"/>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1</a:t>
            </a:r>
            <a:endParaRPr>
              <a:latin typeface="Times New Roman"/>
              <a:ea typeface="Times New Roman"/>
              <a:cs typeface="Times New Roman"/>
              <a:sym typeface="Times New Roman"/>
            </a:endParaRPr>
          </a:p>
        </p:txBody>
      </p:sp>
      <p:sp>
        <p:nvSpPr>
          <p:cNvPr id="206" name="Google Shape;206;p28"/>
          <p:cNvSpPr txBox="1">
            <a:spLocks noGrp="1"/>
          </p:cNvSpPr>
          <p:nvPr>
            <p:ph type="title"/>
          </p:nvPr>
        </p:nvSpPr>
        <p:spPr>
          <a:xfrm>
            <a:off x="311700" y="4878913"/>
            <a:ext cx="8520600" cy="3429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900" dirty="0">
                <a:solidFill>
                  <a:srgbClr val="000000"/>
                </a:solidFill>
                <a:latin typeface="Times New Roman"/>
                <a:ea typeface="Times New Roman"/>
                <a:cs typeface="Times New Roman"/>
                <a:sym typeface="Times New Roman"/>
              </a:rPr>
              <a:t>*Condition for antibacterial test is 37</a:t>
            </a:r>
            <a:r>
              <a:rPr lang="en" sz="900" baseline="30000" dirty="0">
                <a:solidFill>
                  <a:srgbClr val="000000"/>
                </a:solidFill>
                <a:latin typeface="Times New Roman"/>
                <a:ea typeface="Times New Roman"/>
                <a:cs typeface="Times New Roman"/>
                <a:sym typeface="Times New Roman"/>
              </a:rPr>
              <a:t>O</a:t>
            </a:r>
            <a:r>
              <a:rPr lang="en" sz="900" dirty="0">
                <a:solidFill>
                  <a:srgbClr val="000000"/>
                </a:solidFill>
                <a:latin typeface="Times New Roman"/>
                <a:ea typeface="Times New Roman"/>
                <a:cs typeface="Times New Roman"/>
                <a:sym typeface="Times New Roman"/>
              </a:rPr>
              <a:t>C</a:t>
            </a:r>
            <a:endParaRPr sz="900" dirty="0">
              <a:latin typeface="Times New Roman"/>
              <a:ea typeface="Times New Roman"/>
              <a:cs typeface="Times New Roman"/>
              <a:sym typeface="Times New Roman"/>
            </a:endParaRPr>
          </a:p>
        </p:txBody>
      </p:sp>
      <p:sp>
        <p:nvSpPr>
          <p:cNvPr id="207" name="Google Shape;207;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9"/>
          <p:cNvSpPr txBox="1">
            <a:spLocks noGrp="1"/>
          </p:cNvSpPr>
          <p:nvPr>
            <p:ph type="title"/>
          </p:nvPr>
        </p:nvSpPr>
        <p:spPr>
          <a:xfrm>
            <a:off x="288600" y="4693075"/>
            <a:ext cx="8796600" cy="5727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1200" dirty="0">
                <a:solidFill>
                  <a:srgbClr val="000000"/>
                </a:solidFill>
                <a:latin typeface="Times New Roman"/>
                <a:ea typeface="Times New Roman"/>
                <a:cs typeface="Times New Roman"/>
                <a:sym typeface="Times New Roman"/>
              </a:rPr>
              <a:t>Figure 12. Test of mechanical  properties of PAAm/PA-CS hydrogel with conducting polymer (PAni)</a:t>
            </a:r>
            <a:endParaRPr sz="1200" dirty="0">
              <a:solidFill>
                <a:srgbClr val="000000"/>
              </a:solidFill>
              <a:latin typeface="Times New Roman"/>
              <a:ea typeface="Times New Roman"/>
              <a:cs typeface="Times New Roman"/>
              <a:sym typeface="Times New Roman"/>
            </a:endParaRPr>
          </a:p>
          <a:p>
            <a:pPr marL="0" lvl="0" indent="0" algn="ctr" rtl="0">
              <a:lnSpc>
                <a:spcPct val="10227"/>
              </a:lnSpc>
              <a:spcBef>
                <a:spcPts val="1200"/>
              </a:spcBef>
              <a:spcAft>
                <a:spcPts val="0"/>
              </a:spcAft>
              <a:buNone/>
            </a:pPr>
            <a:endParaRPr sz="1200" dirty="0">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endParaRPr sz="1200" dirty="0">
              <a:latin typeface="Times New Roman"/>
              <a:ea typeface="Times New Roman"/>
              <a:cs typeface="Times New Roman"/>
              <a:sym typeface="Times New Roman"/>
            </a:endParaRPr>
          </a:p>
        </p:txBody>
      </p:sp>
      <p:pic>
        <p:nvPicPr>
          <p:cNvPr id="213" name="Google Shape;213;p29"/>
          <p:cNvPicPr preferRelativeResize="0"/>
          <p:nvPr/>
        </p:nvPicPr>
        <p:blipFill>
          <a:blip r:embed="rId3">
            <a:alphaModFix/>
          </a:blip>
          <a:stretch>
            <a:fillRect/>
          </a:stretch>
        </p:blipFill>
        <p:spPr>
          <a:xfrm>
            <a:off x="551225" y="189900"/>
            <a:ext cx="2600199" cy="1248725"/>
          </a:xfrm>
          <a:prstGeom prst="rect">
            <a:avLst/>
          </a:prstGeom>
          <a:noFill/>
          <a:ln>
            <a:noFill/>
          </a:ln>
        </p:spPr>
      </p:pic>
      <p:pic>
        <p:nvPicPr>
          <p:cNvPr id="214" name="Google Shape;214;p29"/>
          <p:cNvPicPr preferRelativeResize="0"/>
          <p:nvPr/>
        </p:nvPicPr>
        <p:blipFill>
          <a:blip r:embed="rId4">
            <a:alphaModFix/>
          </a:blip>
          <a:stretch>
            <a:fillRect/>
          </a:stretch>
        </p:blipFill>
        <p:spPr>
          <a:xfrm>
            <a:off x="6557350" y="189888"/>
            <a:ext cx="2126136" cy="1466638"/>
          </a:xfrm>
          <a:prstGeom prst="rect">
            <a:avLst/>
          </a:prstGeom>
          <a:noFill/>
          <a:ln>
            <a:noFill/>
          </a:ln>
        </p:spPr>
      </p:pic>
      <p:sp>
        <p:nvSpPr>
          <p:cNvPr id="215" name="Google Shape;215;p29"/>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2</a:t>
            </a:r>
            <a:endParaRPr>
              <a:latin typeface="Times New Roman"/>
              <a:ea typeface="Times New Roman"/>
              <a:cs typeface="Times New Roman"/>
              <a:sym typeface="Times New Roman"/>
            </a:endParaRPr>
          </a:p>
        </p:txBody>
      </p:sp>
      <p:sp>
        <p:nvSpPr>
          <p:cNvPr id="216" name="Google Shape;216;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pic>
        <p:nvPicPr>
          <p:cNvPr id="217" name="Google Shape;217;p29"/>
          <p:cNvPicPr preferRelativeResize="0"/>
          <p:nvPr/>
        </p:nvPicPr>
        <p:blipFill rotWithShape="1">
          <a:blip r:embed="rId5">
            <a:alphaModFix/>
          </a:blip>
          <a:srcRect l="7516" t="7387" r="9494" b="3693"/>
          <a:stretch/>
        </p:blipFill>
        <p:spPr>
          <a:xfrm>
            <a:off x="0" y="1939600"/>
            <a:ext cx="3197285" cy="2622800"/>
          </a:xfrm>
          <a:prstGeom prst="rect">
            <a:avLst/>
          </a:prstGeom>
          <a:noFill/>
          <a:ln>
            <a:noFill/>
          </a:ln>
        </p:spPr>
      </p:pic>
      <p:pic>
        <p:nvPicPr>
          <p:cNvPr id="218" name="Google Shape;218;p29"/>
          <p:cNvPicPr preferRelativeResize="0"/>
          <p:nvPr/>
        </p:nvPicPr>
        <p:blipFill rotWithShape="1">
          <a:blip r:embed="rId6">
            <a:alphaModFix/>
          </a:blip>
          <a:srcRect l="7990" t="8772" r="10390" b="2820"/>
          <a:stretch/>
        </p:blipFill>
        <p:spPr>
          <a:xfrm>
            <a:off x="3059984" y="1990118"/>
            <a:ext cx="3154395" cy="2615911"/>
          </a:xfrm>
          <a:prstGeom prst="rect">
            <a:avLst/>
          </a:prstGeom>
          <a:noFill/>
          <a:ln>
            <a:noFill/>
          </a:ln>
        </p:spPr>
      </p:pic>
      <p:pic>
        <p:nvPicPr>
          <p:cNvPr id="219" name="Google Shape;219;p29"/>
          <p:cNvPicPr preferRelativeResize="0"/>
          <p:nvPr/>
        </p:nvPicPr>
        <p:blipFill rotWithShape="1">
          <a:blip r:embed="rId7">
            <a:alphaModFix/>
          </a:blip>
          <a:srcRect l="8356" t="7801" r="11887" b="4024"/>
          <a:stretch/>
        </p:blipFill>
        <p:spPr>
          <a:xfrm>
            <a:off x="6095999" y="1982498"/>
            <a:ext cx="3048001" cy="257990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0"/>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2</a:t>
            </a:r>
            <a:endParaRPr>
              <a:latin typeface="Times New Roman"/>
              <a:ea typeface="Times New Roman"/>
              <a:cs typeface="Times New Roman"/>
              <a:sym typeface="Times New Roman"/>
            </a:endParaRPr>
          </a:p>
        </p:txBody>
      </p:sp>
      <p:pic>
        <p:nvPicPr>
          <p:cNvPr id="225" name="Google Shape;225;p30"/>
          <p:cNvPicPr preferRelativeResize="0"/>
          <p:nvPr/>
        </p:nvPicPr>
        <p:blipFill>
          <a:blip r:embed="rId3">
            <a:alphaModFix/>
          </a:blip>
          <a:stretch>
            <a:fillRect/>
          </a:stretch>
        </p:blipFill>
        <p:spPr>
          <a:xfrm>
            <a:off x="0" y="2400700"/>
            <a:ext cx="8839200" cy="2286000"/>
          </a:xfrm>
          <a:prstGeom prst="rect">
            <a:avLst/>
          </a:prstGeom>
          <a:noFill/>
          <a:ln>
            <a:noFill/>
          </a:ln>
        </p:spPr>
      </p:pic>
      <p:pic>
        <p:nvPicPr>
          <p:cNvPr id="226" name="Google Shape;226;p30"/>
          <p:cNvPicPr preferRelativeResize="0"/>
          <p:nvPr/>
        </p:nvPicPr>
        <p:blipFill rotWithShape="1">
          <a:blip r:embed="rId4">
            <a:alphaModFix/>
          </a:blip>
          <a:srcRect l="47758"/>
          <a:stretch/>
        </p:blipFill>
        <p:spPr>
          <a:xfrm>
            <a:off x="912015" y="572040"/>
            <a:ext cx="1110725" cy="1466625"/>
          </a:xfrm>
          <a:prstGeom prst="rect">
            <a:avLst/>
          </a:prstGeom>
          <a:noFill/>
          <a:ln>
            <a:noFill/>
          </a:ln>
        </p:spPr>
      </p:pic>
      <p:pic>
        <p:nvPicPr>
          <p:cNvPr id="227" name="Google Shape;227;p30"/>
          <p:cNvPicPr preferRelativeResize="0"/>
          <p:nvPr/>
        </p:nvPicPr>
        <p:blipFill>
          <a:blip r:embed="rId5">
            <a:alphaModFix/>
            <a:extLst>
              <a:ext uri="{BEBA8EAE-BF5A-486C-A8C5-ECC9F3942E4B}">
                <a14:imgProps xmlns:a14="http://schemas.microsoft.com/office/drawing/2010/main">
                  <a14:imgLayer r:embed="rId6">
                    <a14:imgEffect>
                      <a14:sharpenSoften amount="50000"/>
                    </a14:imgEffect>
                    <a14:imgEffect>
                      <a14:brightnessContrast bright="20000" contrast="-20000"/>
                    </a14:imgEffect>
                  </a14:imgLayer>
                </a14:imgProps>
              </a:ext>
            </a:extLst>
          </a:blip>
          <a:stretch>
            <a:fillRect/>
          </a:stretch>
        </p:blipFill>
        <p:spPr>
          <a:xfrm>
            <a:off x="2167513" y="627220"/>
            <a:ext cx="1369430" cy="1356263"/>
          </a:xfrm>
          <a:prstGeom prst="rect">
            <a:avLst/>
          </a:prstGeom>
          <a:noFill/>
          <a:ln>
            <a:noFill/>
          </a:ln>
        </p:spPr>
      </p:pic>
      <p:sp>
        <p:nvSpPr>
          <p:cNvPr id="228" name="Google Shape;228;p30"/>
          <p:cNvSpPr txBox="1">
            <a:spLocks noGrp="1"/>
          </p:cNvSpPr>
          <p:nvPr>
            <p:ph type="title"/>
          </p:nvPr>
        </p:nvSpPr>
        <p:spPr>
          <a:xfrm>
            <a:off x="288600" y="4693075"/>
            <a:ext cx="8796600" cy="5727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1200" dirty="0">
                <a:solidFill>
                  <a:srgbClr val="000000"/>
                </a:solidFill>
                <a:latin typeface="Times New Roman"/>
                <a:ea typeface="Times New Roman"/>
                <a:cs typeface="Times New Roman"/>
                <a:sym typeface="Times New Roman"/>
              </a:rPr>
              <a:t>Figure 13. Test of electrical conductivity and sensitivity of PAAm/PA-CS hydrogel with conducting polymer (PAni)</a:t>
            </a:r>
            <a:endParaRPr sz="1200" dirty="0">
              <a:solidFill>
                <a:srgbClr val="000000"/>
              </a:solidFill>
              <a:latin typeface="Times New Roman"/>
              <a:ea typeface="Times New Roman"/>
              <a:cs typeface="Times New Roman"/>
              <a:sym typeface="Times New Roman"/>
            </a:endParaRPr>
          </a:p>
          <a:p>
            <a:pPr marL="0" lvl="0" indent="0" algn="ctr" rtl="0">
              <a:lnSpc>
                <a:spcPct val="10227"/>
              </a:lnSpc>
              <a:spcBef>
                <a:spcPts val="1200"/>
              </a:spcBef>
              <a:spcAft>
                <a:spcPts val="0"/>
              </a:spcAft>
              <a:buNone/>
            </a:pPr>
            <a:endParaRPr sz="1200" dirty="0">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endParaRPr sz="1200" dirty="0">
              <a:latin typeface="Times New Roman"/>
              <a:ea typeface="Times New Roman"/>
              <a:cs typeface="Times New Roman"/>
              <a:sym typeface="Times New Roman"/>
            </a:endParaRPr>
          </a:p>
        </p:txBody>
      </p:sp>
      <p:pic>
        <p:nvPicPr>
          <p:cNvPr id="229" name="Google Shape;229;p30"/>
          <p:cNvPicPr preferRelativeResize="0"/>
          <p:nvPr/>
        </p:nvPicPr>
        <p:blipFill rotWithShape="1">
          <a:blip r:embed="rId7">
            <a:alphaModFix/>
          </a:blip>
          <a:srcRect l="50179"/>
          <a:stretch/>
        </p:blipFill>
        <p:spPr>
          <a:xfrm>
            <a:off x="5876280" y="140225"/>
            <a:ext cx="2498100" cy="2081363"/>
          </a:xfrm>
          <a:prstGeom prst="rect">
            <a:avLst/>
          </a:prstGeom>
          <a:noFill/>
          <a:ln>
            <a:noFill/>
          </a:ln>
        </p:spPr>
      </p:pic>
      <p:sp>
        <p:nvSpPr>
          <p:cNvPr id="230" name="Google Shape;230;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31"/>
          <p:cNvSpPr txBox="1">
            <a:spLocks noGrp="1"/>
          </p:cNvSpPr>
          <p:nvPr>
            <p:ph type="title"/>
          </p:nvPr>
        </p:nvSpPr>
        <p:spPr>
          <a:xfrm>
            <a:off x="311713" y="4647000"/>
            <a:ext cx="8520600" cy="572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 sz="1200" dirty="0">
                <a:latin typeface="Times New Roman"/>
                <a:ea typeface="Times New Roman"/>
                <a:cs typeface="Times New Roman"/>
                <a:sym typeface="Times New Roman"/>
              </a:rPr>
              <a:t>Figure 14. FTIR analysis of PAni, Phytic acid, and hydrogels with and without CP</a:t>
            </a:r>
            <a:endParaRPr sz="1200" dirty="0">
              <a:latin typeface="Times New Roman"/>
              <a:ea typeface="Times New Roman"/>
              <a:cs typeface="Times New Roman"/>
              <a:sym typeface="Times New Roman"/>
            </a:endParaRPr>
          </a:p>
        </p:txBody>
      </p:sp>
      <p:pic>
        <p:nvPicPr>
          <p:cNvPr id="236" name="Google Shape;236;p31"/>
          <p:cNvPicPr preferRelativeResize="0"/>
          <p:nvPr/>
        </p:nvPicPr>
        <p:blipFill rotWithShape="1">
          <a:blip r:embed="rId3">
            <a:alphaModFix/>
          </a:blip>
          <a:srcRect l="10756" t="7381" r="9568"/>
          <a:stretch/>
        </p:blipFill>
        <p:spPr>
          <a:xfrm>
            <a:off x="2403814" y="751112"/>
            <a:ext cx="4336375" cy="3857701"/>
          </a:xfrm>
          <a:prstGeom prst="rect">
            <a:avLst/>
          </a:prstGeom>
          <a:noFill/>
          <a:ln>
            <a:noFill/>
          </a:ln>
        </p:spPr>
      </p:pic>
      <p:sp>
        <p:nvSpPr>
          <p:cNvPr id="237" name="Google Shape;237;p31"/>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2</a:t>
            </a:r>
            <a:endParaRPr>
              <a:latin typeface="Times New Roman"/>
              <a:ea typeface="Times New Roman"/>
              <a:cs typeface="Times New Roman"/>
              <a:sym typeface="Times New Roman"/>
            </a:endParaRPr>
          </a:p>
        </p:txBody>
      </p:sp>
      <p:sp>
        <p:nvSpPr>
          <p:cNvPr id="238" name="Google Shape;238;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INTRODUCTION</a:t>
            </a:r>
            <a:endParaRPr>
              <a:latin typeface="Times New Roman"/>
              <a:ea typeface="Times New Roman"/>
              <a:cs typeface="Times New Roman"/>
              <a:sym typeface="Times New Roman"/>
            </a:endParaRPr>
          </a:p>
        </p:txBody>
      </p:sp>
      <p:sp>
        <p:nvSpPr>
          <p:cNvPr id="66" name="Google Shape;66;p14"/>
          <p:cNvSpPr txBox="1">
            <a:spLocks noGrp="1"/>
          </p:cNvSpPr>
          <p:nvPr>
            <p:ph type="body" idx="1"/>
          </p:nvPr>
        </p:nvSpPr>
        <p:spPr>
          <a:xfrm>
            <a:off x="311700" y="771475"/>
            <a:ext cx="8520600" cy="3416400"/>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SzPts val="1600"/>
              <a:buFont typeface="Times New Roman"/>
              <a:buChar char="-"/>
            </a:pPr>
            <a:r>
              <a:rPr lang="en" sz="1600" dirty="0">
                <a:latin typeface="Times New Roman"/>
                <a:ea typeface="Times New Roman"/>
                <a:cs typeface="Times New Roman"/>
                <a:sym typeface="Times New Roman"/>
              </a:rPr>
              <a:t>Conductive Polymer-based Hydrogels can act as an advanced electronic sensor platform</a:t>
            </a:r>
            <a:endParaRPr sz="1600" dirty="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dirty="0">
                <a:latin typeface="Times New Roman"/>
                <a:ea typeface="Times New Roman"/>
                <a:cs typeface="Times New Roman"/>
                <a:sym typeface="Times New Roman"/>
              </a:rPr>
              <a:t>require</a:t>
            </a:r>
            <a:r>
              <a:rPr lang="en-US" sz="1600" dirty="0">
                <a:latin typeface="Times New Roman"/>
                <a:ea typeface="Times New Roman"/>
                <a:cs typeface="Times New Roman"/>
                <a:sym typeface="Times New Roman"/>
              </a:rPr>
              <a:t>d</a:t>
            </a:r>
            <a:r>
              <a:rPr lang="en" sz="1600" dirty="0">
                <a:latin typeface="Times New Roman"/>
                <a:ea typeface="Times New Roman"/>
                <a:cs typeface="Times New Roman"/>
                <a:sym typeface="Times New Roman"/>
              </a:rPr>
              <a:t> their tunable electrical and mechanical properties</a:t>
            </a:r>
            <a:endParaRPr sz="1600" dirty="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dirty="0">
                <a:latin typeface="Times New Roman"/>
                <a:ea typeface="Times New Roman"/>
                <a:cs typeface="Times New Roman"/>
                <a:sym typeface="Times New Roman"/>
              </a:rPr>
              <a:t>biocompatibility and antibacterial properties are important</a:t>
            </a:r>
            <a:endParaRPr sz="1600" dirty="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dirty="0">
                <a:latin typeface="Times New Roman"/>
                <a:ea typeface="Times New Roman"/>
                <a:cs typeface="Times New Roman"/>
                <a:sym typeface="Times New Roman"/>
              </a:rPr>
              <a:t>can act as a scaffold for the storage or delivery of organic or inorganic molecules</a:t>
            </a:r>
            <a:endParaRPr sz="1600" dirty="0">
              <a:latin typeface="Times New Roman"/>
              <a:ea typeface="Times New Roman"/>
              <a:cs typeface="Times New Roman"/>
              <a:sym typeface="Times New Roman"/>
            </a:endParaRPr>
          </a:p>
        </p:txBody>
      </p:sp>
      <p:pic>
        <p:nvPicPr>
          <p:cNvPr id="67" name="Google Shape;67;p14"/>
          <p:cNvPicPr preferRelativeResize="0"/>
          <p:nvPr/>
        </p:nvPicPr>
        <p:blipFill>
          <a:blip r:embed="rId3">
            <a:alphaModFix/>
          </a:blip>
          <a:stretch>
            <a:fillRect/>
          </a:stretch>
        </p:blipFill>
        <p:spPr>
          <a:xfrm>
            <a:off x="2342127" y="2339340"/>
            <a:ext cx="4459745" cy="2171947"/>
          </a:xfrm>
          <a:prstGeom prst="rect">
            <a:avLst/>
          </a:prstGeom>
          <a:noFill/>
          <a:ln>
            <a:noFill/>
          </a:ln>
        </p:spPr>
      </p:pic>
      <p:sp>
        <p:nvSpPr>
          <p:cNvPr id="68" name="Google Shape;68;p14"/>
          <p:cNvSpPr txBox="1"/>
          <p:nvPr/>
        </p:nvSpPr>
        <p:spPr>
          <a:xfrm>
            <a:off x="403950" y="4895802"/>
            <a:ext cx="8336100" cy="3078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None/>
            </a:pPr>
            <a:r>
              <a:rPr lang="en" sz="800">
                <a:solidFill>
                  <a:srgbClr val="212121"/>
                </a:solidFill>
                <a:highlight>
                  <a:srgbClr val="FFFFFF"/>
                </a:highlight>
                <a:latin typeface="Times New Roman"/>
                <a:ea typeface="Times New Roman"/>
                <a:cs typeface="Times New Roman"/>
                <a:sym typeface="Times New Roman"/>
              </a:rPr>
              <a:t>Rong, Q., Lei, W., &amp; Liu, M. (2018). Conductive Hydrogels as Smart Materials for Flexible Electronic Devices. </a:t>
            </a:r>
            <a:r>
              <a:rPr lang="en" sz="800" i="1">
                <a:solidFill>
                  <a:srgbClr val="212121"/>
                </a:solidFill>
                <a:highlight>
                  <a:srgbClr val="FFFFFF"/>
                </a:highlight>
                <a:latin typeface="Times New Roman"/>
                <a:ea typeface="Times New Roman"/>
                <a:cs typeface="Times New Roman"/>
                <a:sym typeface="Times New Roman"/>
              </a:rPr>
              <a:t>Chemistry (Weinheim an der Bergstrasse, Germany)</a:t>
            </a:r>
            <a:r>
              <a:rPr lang="en" sz="800">
                <a:solidFill>
                  <a:srgbClr val="212121"/>
                </a:solidFill>
                <a:highlight>
                  <a:srgbClr val="FFFFFF"/>
                </a:highlight>
                <a:latin typeface="Times New Roman"/>
                <a:ea typeface="Times New Roman"/>
                <a:cs typeface="Times New Roman"/>
                <a:sym typeface="Times New Roman"/>
              </a:rPr>
              <a:t>, </a:t>
            </a:r>
            <a:r>
              <a:rPr lang="en" sz="800" i="1">
                <a:solidFill>
                  <a:srgbClr val="212121"/>
                </a:solidFill>
                <a:highlight>
                  <a:srgbClr val="FFFFFF"/>
                </a:highlight>
                <a:latin typeface="Times New Roman"/>
                <a:ea typeface="Times New Roman"/>
                <a:cs typeface="Times New Roman"/>
                <a:sym typeface="Times New Roman"/>
              </a:rPr>
              <a:t>24</a:t>
            </a:r>
            <a:r>
              <a:rPr lang="en" sz="800">
                <a:solidFill>
                  <a:srgbClr val="212121"/>
                </a:solidFill>
                <a:highlight>
                  <a:srgbClr val="FFFFFF"/>
                </a:highlight>
                <a:latin typeface="Times New Roman"/>
                <a:ea typeface="Times New Roman"/>
                <a:cs typeface="Times New Roman"/>
                <a:sym typeface="Times New Roman"/>
              </a:rPr>
              <a:t>(64), 16930–16943.</a:t>
            </a:r>
            <a:endParaRPr sz="800">
              <a:latin typeface="Times New Roman"/>
              <a:ea typeface="Times New Roman"/>
              <a:cs typeface="Times New Roman"/>
              <a:sym typeface="Times New Roman"/>
            </a:endParaRPr>
          </a:p>
        </p:txBody>
      </p:sp>
      <p:sp>
        <p:nvSpPr>
          <p:cNvPr id="70" name="Google Shape;70;p14"/>
          <p:cNvSpPr txBox="1"/>
          <p:nvPr/>
        </p:nvSpPr>
        <p:spPr>
          <a:xfrm>
            <a:off x="2117850" y="4592125"/>
            <a:ext cx="49083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latin typeface="Times New Roman"/>
                <a:ea typeface="Times New Roman"/>
                <a:cs typeface="Times New Roman"/>
                <a:sym typeface="Times New Roman"/>
              </a:rPr>
              <a:t>Figure 1. Applications of Conductive Polymer-based Hydrogels</a:t>
            </a:r>
            <a:endParaRPr sz="1100">
              <a:latin typeface="Times New Roman"/>
              <a:ea typeface="Times New Roman"/>
              <a:cs typeface="Times New Roman"/>
              <a:sym typeface="Times New Roman"/>
            </a:endParaRPr>
          </a:p>
        </p:txBody>
      </p:sp>
      <p:sp>
        <p:nvSpPr>
          <p:cNvPr id="71" name="Google Shape;71;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2"/>
          <p:cNvSpPr txBox="1">
            <a:spLocks noGrp="1"/>
          </p:cNvSpPr>
          <p:nvPr>
            <p:ph type="title"/>
          </p:nvPr>
        </p:nvSpPr>
        <p:spPr>
          <a:xfrm>
            <a:off x="311700" y="64025"/>
            <a:ext cx="8520600" cy="572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 sz="1820">
                <a:latin typeface="Times New Roman"/>
                <a:ea typeface="Times New Roman"/>
                <a:cs typeface="Times New Roman"/>
                <a:sym typeface="Times New Roman"/>
              </a:rPr>
              <a:t>Morphology analysis of PAAm/PA-PAni hydrogels</a:t>
            </a:r>
            <a:endParaRPr sz="1820">
              <a:latin typeface="Times New Roman"/>
              <a:ea typeface="Times New Roman"/>
              <a:cs typeface="Times New Roman"/>
              <a:sym typeface="Times New Roman"/>
            </a:endParaRPr>
          </a:p>
        </p:txBody>
      </p:sp>
      <p:pic>
        <p:nvPicPr>
          <p:cNvPr id="244" name="Google Shape;244;p32"/>
          <p:cNvPicPr preferRelativeResize="0"/>
          <p:nvPr/>
        </p:nvPicPr>
        <p:blipFill rotWithShape="1">
          <a:blip r:embed="rId3">
            <a:alphaModFix/>
          </a:blip>
          <a:srcRect t="33750"/>
          <a:stretch/>
        </p:blipFill>
        <p:spPr>
          <a:xfrm>
            <a:off x="246928" y="636725"/>
            <a:ext cx="4197465" cy="3127605"/>
          </a:xfrm>
          <a:prstGeom prst="rect">
            <a:avLst/>
          </a:prstGeom>
          <a:noFill/>
          <a:ln>
            <a:noFill/>
          </a:ln>
        </p:spPr>
      </p:pic>
      <p:sp>
        <p:nvSpPr>
          <p:cNvPr id="245" name="Google Shape;245;p32"/>
          <p:cNvSpPr txBox="1"/>
          <p:nvPr/>
        </p:nvSpPr>
        <p:spPr>
          <a:xfrm>
            <a:off x="281360" y="3727480"/>
            <a:ext cx="4128600" cy="948947"/>
          </a:xfrm>
          <a:prstGeom prst="rect">
            <a:avLst/>
          </a:prstGeom>
          <a:noFill/>
          <a:ln>
            <a:noFill/>
          </a:ln>
        </p:spPr>
        <p:txBody>
          <a:bodyPr spcFirstLastPara="1" wrap="square" lIns="91425" tIns="91425" rIns="91425" bIns="91425" anchor="t" anchorCtr="0">
            <a:spAutoFit/>
          </a:bodyPr>
          <a:lstStyle/>
          <a:p>
            <a:pPr marL="0" lvl="0" indent="0" algn="ctr" rtl="0">
              <a:spcBef>
                <a:spcPts val="1200"/>
              </a:spcBef>
              <a:spcAft>
                <a:spcPts val="800"/>
              </a:spcAft>
              <a:buNone/>
            </a:pPr>
            <a:r>
              <a:rPr lang="en" sz="1100" dirty="0">
                <a:latin typeface="Times New Roman"/>
                <a:ea typeface="Times New Roman"/>
                <a:cs typeface="Times New Roman"/>
                <a:sym typeface="Times New Roman"/>
              </a:rPr>
              <a:t>Figure 15. SEM images of PAAm/PA hydrogels with a ratio of 5:5 (PA:DI) a) without and b) with PAni at a magnification of 500 and 5000</a:t>
            </a:r>
            <a:endParaRPr sz="1100" dirty="0">
              <a:latin typeface="Times New Roman"/>
              <a:ea typeface="Times New Roman"/>
              <a:cs typeface="Times New Roman"/>
              <a:sym typeface="Times New Roman"/>
            </a:endParaRPr>
          </a:p>
        </p:txBody>
      </p:sp>
      <p:pic>
        <p:nvPicPr>
          <p:cNvPr id="246" name="Google Shape;246;p32"/>
          <p:cNvPicPr preferRelativeResize="0"/>
          <p:nvPr/>
        </p:nvPicPr>
        <p:blipFill>
          <a:blip r:embed="rId4">
            <a:alphaModFix/>
          </a:blip>
          <a:stretch>
            <a:fillRect/>
          </a:stretch>
        </p:blipFill>
        <p:spPr>
          <a:xfrm>
            <a:off x="4587650" y="636725"/>
            <a:ext cx="4308725" cy="3127605"/>
          </a:xfrm>
          <a:prstGeom prst="rect">
            <a:avLst/>
          </a:prstGeom>
          <a:noFill/>
          <a:ln>
            <a:noFill/>
          </a:ln>
        </p:spPr>
      </p:pic>
      <p:sp>
        <p:nvSpPr>
          <p:cNvPr id="247" name="Google Shape;247;p32"/>
          <p:cNvSpPr txBox="1"/>
          <p:nvPr/>
        </p:nvSpPr>
        <p:spPr>
          <a:xfrm>
            <a:off x="4490558" y="3742422"/>
            <a:ext cx="4530600" cy="810448"/>
          </a:xfrm>
          <a:prstGeom prst="rect">
            <a:avLst/>
          </a:prstGeom>
          <a:noFill/>
          <a:ln>
            <a:noFill/>
          </a:ln>
        </p:spPr>
        <p:txBody>
          <a:bodyPr spcFirstLastPara="1" wrap="square" lIns="91425" tIns="91425" rIns="91425" bIns="91425" anchor="t" anchorCtr="0">
            <a:spAutoFit/>
          </a:bodyPr>
          <a:lstStyle/>
          <a:p>
            <a:pPr marL="0" lvl="0" indent="0" algn="ctr" rtl="0">
              <a:spcBef>
                <a:spcPts val="1200"/>
              </a:spcBef>
              <a:spcAft>
                <a:spcPts val="800"/>
              </a:spcAft>
              <a:buNone/>
            </a:pPr>
            <a:r>
              <a:rPr lang="en" sz="1100" dirty="0">
                <a:latin typeface="Times New Roman"/>
                <a:ea typeface="Times New Roman"/>
                <a:cs typeface="Times New Roman"/>
                <a:sym typeface="Times New Roman"/>
              </a:rPr>
              <a:t>Figure 16. SEM images of PAAm/PA hydrogels with a ratio of 7,5:2,5 (PA:DI) a) without and b) with PAni at a magnification of 500 and 5000.</a:t>
            </a:r>
            <a:endParaRPr sz="1100" dirty="0">
              <a:latin typeface="Times New Roman"/>
              <a:ea typeface="Times New Roman"/>
              <a:cs typeface="Times New Roman"/>
              <a:sym typeface="Times New Roman"/>
            </a:endParaRPr>
          </a:p>
        </p:txBody>
      </p:sp>
      <p:sp>
        <p:nvSpPr>
          <p:cNvPr id="248" name="Google Shape;248;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20</a:t>
            </a:fld>
            <a:endParaRPr/>
          </a:p>
        </p:txBody>
      </p:sp>
      <p:sp>
        <p:nvSpPr>
          <p:cNvPr id="2" name="TextBox 1">
            <a:extLst>
              <a:ext uri="{FF2B5EF4-FFF2-40B4-BE49-F238E27FC236}">
                <a16:creationId xmlns:a16="http://schemas.microsoft.com/office/drawing/2014/main" id="{271B17F4-2D48-C6C0-4EBA-0215F833F762}"/>
              </a:ext>
            </a:extLst>
          </p:cNvPr>
          <p:cNvSpPr txBox="1"/>
          <p:nvPr/>
        </p:nvSpPr>
        <p:spPr>
          <a:xfrm>
            <a:off x="405042" y="2231007"/>
            <a:ext cx="137160" cy="307777"/>
          </a:xfrm>
          <a:prstGeom prst="rect">
            <a:avLst/>
          </a:prstGeom>
          <a:noFill/>
        </p:spPr>
        <p:txBody>
          <a:bodyPr wrap="square" rtlCol="0">
            <a:spAutoFit/>
          </a:bodyPr>
          <a:lstStyle/>
          <a:p>
            <a:pPr algn="ctr"/>
            <a:r>
              <a:rPr lang="en-US" dirty="0">
                <a:highlight>
                  <a:srgbClr val="FFFF00"/>
                </a:highlight>
                <a:latin typeface="Times New Roman" panose="02020603050405020304" pitchFamily="18" charset="0"/>
                <a:cs typeface="Times New Roman" panose="02020603050405020304" pitchFamily="18" charset="0"/>
              </a:rPr>
              <a:t>b</a:t>
            </a:r>
            <a:endParaRPr lang="ru-RU" dirty="0">
              <a:highlight>
                <a:srgbClr val="FFFF00"/>
              </a:highlight>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F81C2BBD-3E47-65EF-5A31-DE118250CED3}"/>
              </a:ext>
            </a:extLst>
          </p:cNvPr>
          <p:cNvSpPr txBox="1"/>
          <p:nvPr/>
        </p:nvSpPr>
        <p:spPr>
          <a:xfrm>
            <a:off x="412662" y="644345"/>
            <a:ext cx="137160" cy="307777"/>
          </a:xfrm>
          <a:prstGeom prst="rect">
            <a:avLst/>
          </a:prstGeom>
          <a:noFill/>
        </p:spPr>
        <p:txBody>
          <a:bodyPr wrap="square" rtlCol="0">
            <a:spAutoFit/>
          </a:bodyPr>
          <a:lstStyle/>
          <a:p>
            <a:pPr algn="ctr"/>
            <a:r>
              <a:rPr lang="en-US" dirty="0">
                <a:highlight>
                  <a:srgbClr val="FFFF00"/>
                </a:highlight>
                <a:latin typeface="Times New Roman" panose="02020603050405020304" pitchFamily="18" charset="0"/>
                <a:cs typeface="Times New Roman" panose="02020603050405020304" pitchFamily="18" charset="0"/>
              </a:rPr>
              <a:t>a</a:t>
            </a:r>
            <a:endParaRPr lang="ru-RU" dirty="0">
              <a:highlight>
                <a:srgbClr val="FFFF00"/>
              </a:highlight>
              <a:latin typeface="Times New Roman" panose="02020603050405020304" pitchFamily="18" charset="0"/>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33"/>
          <p:cNvPicPr preferRelativeResize="0"/>
          <p:nvPr/>
        </p:nvPicPr>
        <p:blipFill rotWithShape="1">
          <a:blip r:embed="rId3">
            <a:alphaModFix/>
          </a:blip>
          <a:srcRect l="3328" t="655" r="1291" b="33448"/>
          <a:stretch/>
        </p:blipFill>
        <p:spPr>
          <a:xfrm>
            <a:off x="2072640" y="457828"/>
            <a:ext cx="4998720" cy="3733800"/>
          </a:xfrm>
          <a:prstGeom prst="rect">
            <a:avLst/>
          </a:prstGeom>
          <a:noFill/>
          <a:ln>
            <a:noFill/>
          </a:ln>
        </p:spPr>
      </p:pic>
      <p:sp>
        <p:nvSpPr>
          <p:cNvPr id="254" name="Google Shape;254;p33"/>
          <p:cNvSpPr txBox="1">
            <a:spLocks noGrp="1"/>
          </p:cNvSpPr>
          <p:nvPr>
            <p:ph type="title"/>
          </p:nvPr>
        </p:nvSpPr>
        <p:spPr>
          <a:xfrm>
            <a:off x="311700" y="-12175"/>
            <a:ext cx="8520600" cy="572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 sz="1820">
                <a:latin typeface="Times New Roman"/>
                <a:ea typeface="Times New Roman"/>
                <a:cs typeface="Times New Roman"/>
                <a:sym typeface="Times New Roman"/>
              </a:rPr>
              <a:t>Morphology analysis of PAAm/PA-PAni hydrogels</a:t>
            </a:r>
            <a:endParaRPr sz="1820">
              <a:latin typeface="Times New Roman"/>
              <a:ea typeface="Times New Roman"/>
              <a:cs typeface="Times New Roman"/>
              <a:sym typeface="Times New Roman"/>
            </a:endParaRPr>
          </a:p>
        </p:txBody>
      </p:sp>
      <p:sp>
        <p:nvSpPr>
          <p:cNvPr id="255" name="Google Shape;255;p33"/>
          <p:cNvSpPr txBox="1"/>
          <p:nvPr/>
        </p:nvSpPr>
        <p:spPr>
          <a:xfrm>
            <a:off x="2180100" y="4088930"/>
            <a:ext cx="4783800" cy="810448"/>
          </a:xfrm>
          <a:prstGeom prst="rect">
            <a:avLst/>
          </a:prstGeom>
          <a:noFill/>
          <a:ln>
            <a:noFill/>
          </a:ln>
        </p:spPr>
        <p:txBody>
          <a:bodyPr spcFirstLastPara="1" wrap="square" lIns="91425" tIns="91425" rIns="91425" bIns="91425" anchor="t" anchorCtr="0">
            <a:spAutoFit/>
          </a:bodyPr>
          <a:lstStyle/>
          <a:p>
            <a:pPr marL="0" lvl="0" indent="0" algn="ctr" rtl="0">
              <a:spcBef>
                <a:spcPts val="1200"/>
              </a:spcBef>
              <a:spcAft>
                <a:spcPts val="800"/>
              </a:spcAft>
              <a:buNone/>
            </a:pPr>
            <a:r>
              <a:rPr lang="en" sz="1200" dirty="0">
                <a:latin typeface="Times New Roman"/>
                <a:ea typeface="Times New Roman"/>
                <a:cs typeface="Times New Roman"/>
                <a:sym typeface="Times New Roman"/>
              </a:rPr>
              <a:t>Figure 17. SEM images of PAAm/PA hydrogels with a ratio of 10:0 (PA:DI) without and b) with PAni at a magnification of 500 and 5000.</a:t>
            </a:r>
            <a:endParaRPr sz="1200" dirty="0">
              <a:latin typeface="Times New Roman"/>
              <a:ea typeface="Times New Roman"/>
              <a:cs typeface="Times New Roman"/>
              <a:sym typeface="Times New Roman"/>
            </a:endParaRPr>
          </a:p>
        </p:txBody>
      </p:sp>
      <p:sp>
        <p:nvSpPr>
          <p:cNvPr id="256" name="Google Shape;256;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261" name="Google Shape;261;p34"/>
          <p:cNvPicPr preferRelativeResize="0"/>
          <p:nvPr/>
        </p:nvPicPr>
        <p:blipFill rotWithShape="1">
          <a:blip r:embed="rId3">
            <a:alphaModFix/>
          </a:blip>
          <a:srcRect t="51383"/>
          <a:stretch/>
        </p:blipFill>
        <p:spPr>
          <a:xfrm>
            <a:off x="2267075" y="2374025"/>
            <a:ext cx="4609849" cy="2143525"/>
          </a:xfrm>
          <a:prstGeom prst="rect">
            <a:avLst/>
          </a:prstGeom>
          <a:noFill/>
          <a:ln>
            <a:noFill/>
          </a:ln>
        </p:spPr>
      </p:pic>
      <p:sp>
        <p:nvSpPr>
          <p:cNvPr id="262" name="Google Shape;262;p34"/>
          <p:cNvSpPr txBox="1"/>
          <p:nvPr/>
        </p:nvSpPr>
        <p:spPr>
          <a:xfrm>
            <a:off x="1580550" y="4342290"/>
            <a:ext cx="5982900" cy="810448"/>
          </a:xfrm>
          <a:prstGeom prst="rect">
            <a:avLst/>
          </a:prstGeom>
          <a:noFill/>
          <a:ln>
            <a:noFill/>
          </a:ln>
        </p:spPr>
        <p:txBody>
          <a:bodyPr spcFirstLastPara="1" wrap="square" lIns="91425" tIns="91425" rIns="91425" bIns="91425" anchor="t" anchorCtr="0">
            <a:spAutoFit/>
          </a:bodyPr>
          <a:lstStyle/>
          <a:p>
            <a:pPr marL="0" lvl="0" indent="0" algn="ctr" rtl="0">
              <a:spcBef>
                <a:spcPts val="1200"/>
              </a:spcBef>
              <a:spcAft>
                <a:spcPts val="800"/>
              </a:spcAft>
              <a:buNone/>
            </a:pPr>
            <a:r>
              <a:rPr lang="en" sz="1100" dirty="0">
                <a:latin typeface="Times New Roman"/>
                <a:ea typeface="Times New Roman"/>
                <a:cs typeface="Times New Roman"/>
                <a:sym typeface="Times New Roman"/>
              </a:rPr>
              <a:t>Figure 18. Antibacterial test of PAAm/PA and PAAm/PA-PAni hydrogel on </a:t>
            </a:r>
            <a:r>
              <a:rPr lang="en" sz="1100" i="1" dirty="0">
                <a:latin typeface="Times New Roman"/>
                <a:ea typeface="Times New Roman"/>
                <a:cs typeface="Times New Roman"/>
                <a:sym typeface="Times New Roman"/>
              </a:rPr>
              <a:t>E. coli</a:t>
            </a:r>
            <a:r>
              <a:rPr lang="en" sz="1100" dirty="0">
                <a:latin typeface="Times New Roman"/>
                <a:ea typeface="Times New Roman"/>
                <a:cs typeface="Times New Roman"/>
                <a:sym typeface="Times New Roman"/>
              </a:rPr>
              <a:t> (a) and </a:t>
            </a:r>
            <a:r>
              <a:rPr lang="en" sz="1100" i="1" dirty="0">
                <a:latin typeface="Times New Roman"/>
                <a:ea typeface="Times New Roman"/>
                <a:cs typeface="Times New Roman"/>
                <a:sym typeface="Times New Roman"/>
              </a:rPr>
              <a:t>B.subtilis</a:t>
            </a:r>
            <a:r>
              <a:rPr lang="en" sz="1100" dirty="0">
                <a:latin typeface="Times New Roman"/>
                <a:ea typeface="Times New Roman"/>
                <a:cs typeface="Times New Roman"/>
                <a:sym typeface="Times New Roman"/>
              </a:rPr>
              <a:t> (b). 1) 5:5; 2) 5:5 PAni; 3) 7,5:2,5; 4) 7,5:2,5 PAni</a:t>
            </a:r>
            <a:endParaRPr sz="1100" dirty="0">
              <a:latin typeface="Times New Roman"/>
              <a:ea typeface="Times New Roman"/>
              <a:cs typeface="Times New Roman"/>
              <a:sym typeface="Times New Roman"/>
            </a:endParaRPr>
          </a:p>
        </p:txBody>
      </p:sp>
      <p:pic>
        <p:nvPicPr>
          <p:cNvPr id="263" name="Google Shape;263;p34"/>
          <p:cNvPicPr preferRelativeResize="0"/>
          <p:nvPr/>
        </p:nvPicPr>
        <p:blipFill rotWithShape="1">
          <a:blip r:embed="rId3">
            <a:alphaModFix/>
          </a:blip>
          <a:srcRect b="48883"/>
          <a:stretch/>
        </p:blipFill>
        <p:spPr>
          <a:xfrm>
            <a:off x="2954624" y="712925"/>
            <a:ext cx="3234750" cy="1581500"/>
          </a:xfrm>
          <a:prstGeom prst="rect">
            <a:avLst/>
          </a:prstGeom>
          <a:noFill/>
          <a:ln>
            <a:noFill/>
          </a:ln>
        </p:spPr>
      </p:pic>
      <p:sp>
        <p:nvSpPr>
          <p:cNvPr id="264" name="Google Shape;264;p34"/>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2</a:t>
            </a:r>
            <a:endParaRPr>
              <a:latin typeface="Times New Roman"/>
              <a:ea typeface="Times New Roman"/>
              <a:cs typeface="Times New Roman"/>
              <a:sym typeface="Times New Roman"/>
            </a:endParaRPr>
          </a:p>
        </p:txBody>
      </p:sp>
      <p:sp>
        <p:nvSpPr>
          <p:cNvPr id="265" name="Google Shape;265;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CONCLUSION</a:t>
            </a:r>
            <a:endParaRPr>
              <a:latin typeface="Times New Roman"/>
              <a:ea typeface="Times New Roman"/>
              <a:cs typeface="Times New Roman"/>
              <a:sym typeface="Times New Roman"/>
            </a:endParaRPr>
          </a:p>
        </p:txBody>
      </p:sp>
      <p:sp>
        <p:nvSpPr>
          <p:cNvPr id="271" name="Google Shape;271;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Times New Roman"/>
              <a:buChar char="-"/>
            </a:pPr>
            <a:r>
              <a:rPr lang="en">
                <a:latin typeface="Times New Roman"/>
                <a:ea typeface="Times New Roman"/>
                <a:cs typeface="Times New Roman"/>
                <a:sym typeface="Times New Roman"/>
              </a:rPr>
              <a:t>Novel Conductive Polymer-based Hydrogel systems were obtained</a:t>
            </a:r>
            <a:endParaRPr>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a:latin typeface="Times New Roman"/>
                <a:ea typeface="Times New Roman"/>
                <a:cs typeface="Times New Roman"/>
                <a:sym typeface="Times New Roman"/>
              </a:rPr>
              <a:t>Tunable electrical and mechanical properties were developed</a:t>
            </a:r>
            <a:endParaRPr>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a:latin typeface="Times New Roman"/>
                <a:ea typeface="Times New Roman"/>
                <a:cs typeface="Times New Roman"/>
                <a:sym typeface="Times New Roman"/>
              </a:rPr>
              <a:t>Effect of the addition of CP to electrical sensitivity and stability under strain were investigated</a:t>
            </a:r>
            <a:endParaRPr>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a:latin typeface="Times New Roman"/>
                <a:ea typeface="Times New Roman"/>
                <a:cs typeface="Times New Roman"/>
                <a:sym typeface="Times New Roman"/>
              </a:rPr>
              <a:t>Antibacterial properties were studied</a:t>
            </a:r>
            <a:endParaRPr>
              <a:latin typeface="Times New Roman"/>
              <a:ea typeface="Times New Roman"/>
              <a:cs typeface="Times New Roman"/>
              <a:sym typeface="Times New Roman"/>
            </a:endParaRPr>
          </a:p>
          <a:p>
            <a:pPr marL="457200" lvl="0" indent="0" algn="l" rtl="0">
              <a:spcBef>
                <a:spcPts val="1200"/>
              </a:spcBef>
              <a:spcAft>
                <a:spcPts val="1200"/>
              </a:spcAft>
              <a:buNone/>
            </a:pPr>
            <a:endParaRPr>
              <a:latin typeface="Times New Roman"/>
              <a:ea typeface="Times New Roman"/>
              <a:cs typeface="Times New Roman"/>
              <a:sym typeface="Times New Roman"/>
            </a:endParaRPr>
          </a:p>
        </p:txBody>
      </p:sp>
      <p:sp>
        <p:nvSpPr>
          <p:cNvPr id="272" name="Google Shape;272;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FUTURE WORK</a:t>
            </a:r>
            <a:endParaRPr>
              <a:latin typeface="Times New Roman"/>
              <a:ea typeface="Times New Roman"/>
              <a:cs typeface="Times New Roman"/>
              <a:sym typeface="Times New Roman"/>
            </a:endParaRPr>
          </a:p>
        </p:txBody>
      </p:sp>
      <p:sp>
        <p:nvSpPr>
          <p:cNvPr id="278" name="Google Shape;278;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Times New Roman"/>
              <a:buChar char="-"/>
            </a:pPr>
            <a:r>
              <a:rPr lang="en" dirty="0">
                <a:latin typeface="Times New Roman"/>
                <a:ea typeface="Times New Roman"/>
                <a:cs typeface="Times New Roman"/>
                <a:sym typeface="Times New Roman"/>
              </a:rPr>
              <a:t>To obtain more statistical data</a:t>
            </a:r>
            <a:endParaRPr dirty="0">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dirty="0">
                <a:latin typeface="Times New Roman"/>
                <a:ea typeface="Times New Roman"/>
                <a:cs typeface="Times New Roman"/>
                <a:sym typeface="Times New Roman"/>
              </a:rPr>
              <a:t>Study adhesive properties of hydrogels and their applications</a:t>
            </a:r>
          </a:p>
          <a:p>
            <a:pPr marL="457200" lvl="0" indent="-342900" algn="l" rtl="0">
              <a:spcBef>
                <a:spcPts val="0"/>
              </a:spcBef>
              <a:spcAft>
                <a:spcPts val="0"/>
              </a:spcAft>
              <a:buSzPts val="1800"/>
              <a:buFont typeface="Times New Roman"/>
              <a:buChar char="-"/>
            </a:pPr>
            <a:r>
              <a:rPr lang="en" dirty="0">
                <a:latin typeface="Times New Roman"/>
                <a:ea typeface="Times New Roman"/>
                <a:cs typeface="Times New Roman"/>
                <a:sym typeface="Times New Roman"/>
              </a:rPr>
              <a:t>Cytotoxicity test</a:t>
            </a:r>
            <a:endParaRPr dirty="0">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dirty="0">
                <a:latin typeface="Times New Roman"/>
                <a:ea typeface="Times New Roman"/>
                <a:cs typeface="Times New Roman"/>
                <a:sym typeface="Times New Roman"/>
              </a:rPr>
              <a:t>Investigation of hydrogel modification ways</a:t>
            </a:r>
          </a:p>
          <a:p>
            <a:pPr>
              <a:buFont typeface="Times New Roman"/>
              <a:buChar char="-"/>
            </a:pPr>
            <a:r>
              <a:rPr lang="en-US" dirty="0">
                <a:latin typeface="Times New Roman"/>
                <a:ea typeface="Times New Roman"/>
                <a:cs typeface="Times New Roman"/>
                <a:sym typeface="Times New Roman"/>
              </a:rPr>
              <a:t>Improvement of electrical conductivity</a:t>
            </a:r>
            <a:endParaRPr dirty="0">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dirty="0">
                <a:latin typeface="Times New Roman"/>
                <a:ea typeface="Times New Roman"/>
                <a:cs typeface="Times New Roman"/>
                <a:sym typeface="Times New Roman"/>
              </a:rPr>
              <a:t>Insertion of particles for storage and to test stimuli-responsive release</a:t>
            </a:r>
            <a:endParaRPr dirty="0">
              <a:latin typeface="Times New Roman"/>
              <a:ea typeface="Times New Roman"/>
              <a:cs typeface="Times New Roman"/>
              <a:sym typeface="Times New Roman"/>
            </a:endParaRPr>
          </a:p>
          <a:p>
            <a:pPr marL="457200" lvl="0" indent="0" algn="l" rtl="0">
              <a:spcBef>
                <a:spcPts val="1200"/>
              </a:spcBef>
              <a:spcAft>
                <a:spcPts val="1200"/>
              </a:spcAft>
              <a:buNone/>
            </a:pPr>
            <a:endParaRPr dirty="0">
              <a:latin typeface="Times New Roman"/>
              <a:ea typeface="Times New Roman"/>
              <a:cs typeface="Times New Roman"/>
              <a:sym typeface="Times New Roman"/>
            </a:endParaRPr>
          </a:p>
        </p:txBody>
      </p:sp>
      <p:sp>
        <p:nvSpPr>
          <p:cNvPr id="279" name="Google Shape;279;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7"/>
          <p:cNvSpPr txBox="1">
            <a:spLocks noGrp="1"/>
          </p:cNvSpPr>
          <p:nvPr>
            <p:ph type="body" idx="1"/>
          </p:nvPr>
        </p:nvSpPr>
        <p:spPr>
          <a:xfrm>
            <a:off x="311700" y="1152474"/>
            <a:ext cx="8520600" cy="4189145"/>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Rong, Q., Lei, W., &amp; Liu, M. (2018). Conductive Hydrogels as Smart Materials for Flexible Electronic Devices. </a:t>
            </a:r>
            <a:r>
              <a:rPr lang="en" sz="1200" i="1"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Chemistry (Weinheim an der Bergstrasse, Germany)</a:t>
            </a: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 </a:t>
            </a:r>
            <a:r>
              <a:rPr lang="en" sz="1200" i="1"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24</a:t>
            </a: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(64), 16930–16943. https://doi.org/10.1002/chem.201801302</a:t>
            </a: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Zhou, C., Wu, T., Xie, X., Song, G., Ma, X., Mu, Q., Huang, Z., Liu, X., Sun, C., &amp; Xu, W. (2022). Advances and challenges in conductive hydrogels: From properties to applications. </a:t>
            </a:r>
            <a:r>
              <a:rPr lang="en" sz="1200" i="1"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European Polymer Journal</a:t>
            </a: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 </a:t>
            </a:r>
            <a:r>
              <a:rPr lang="en" sz="1200" i="1"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177</a:t>
            </a: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 111454. https://doi.org/10.1016/j.eurpolymj.2022.111454 </a:t>
            </a: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Ali, Fayaz, et al. “Emerging Fabrication Strategies of Hydrogels and Its Applications.” </a:t>
            </a:r>
            <a:r>
              <a:rPr lang="en" sz="1200" i="1"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Gels</a:t>
            </a:r>
            <a:r>
              <a:rPr lang="en"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rPr>
              <a:t>, vol. 8, no. 4, Mar. 2022, p. 205, https://doi.org/10.3390/gels8040205. </a:t>
            </a: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r>
              <a:rPr lang="en" sz="1200" dirty="0">
                <a:solidFill>
                  <a:schemeClr val="tx1"/>
                </a:solidFill>
                <a:latin typeface="Times New Roman" panose="02020603050405020304" pitchFamily="18" charset="0"/>
                <a:ea typeface="Times New Roman"/>
                <a:cs typeface="Times New Roman" panose="02020603050405020304" pitchFamily="18" charset="0"/>
                <a:sym typeface="Times New Roman"/>
              </a:rPr>
              <a:t>Bloot, Ana Paula Marinho, et al. “A Review of Phytic Acid Sources, Obtention, and Applications.” </a:t>
            </a:r>
            <a:r>
              <a:rPr lang="en" sz="1200" i="1" dirty="0">
                <a:solidFill>
                  <a:schemeClr val="tx1"/>
                </a:solidFill>
                <a:latin typeface="Times New Roman" panose="02020603050405020304" pitchFamily="18" charset="0"/>
                <a:ea typeface="Times New Roman"/>
                <a:cs typeface="Times New Roman" panose="02020603050405020304" pitchFamily="18" charset="0"/>
                <a:sym typeface="Times New Roman"/>
              </a:rPr>
              <a:t>Food Reviews International</a:t>
            </a:r>
            <a:r>
              <a:rPr lang="en" sz="1200" dirty="0">
                <a:solidFill>
                  <a:schemeClr val="tx1"/>
                </a:solidFill>
                <a:latin typeface="Times New Roman" panose="02020603050405020304" pitchFamily="18" charset="0"/>
                <a:ea typeface="Times New Roman"/>
                <a:cs typeface="Times New Roman" panose="02020603050405020304" pitchFamily="18" charset="0"/>
                <a:sym typeface="Times New Roman"/>
              </a:rPr>
              <a:t>, Apr. 2021, pp. 1–20, https://doi.org/10.1080/87559129.2021.1906697. </a:t>
            </a:r>
          </a:p>
          <a:p>
            <a:pPr marL="0" lvl="0" indent="0" algn="l" rtl="0">
              <a:lnSpc>
                <a:spcPct val="115000"/>
              </a:lnSpc>
              <a:spcBef>
                <a:spcPts val="0"/>
              </a:spcBef>
              <a:spcAft>
                <a:spcPts val="0"/>
              </a:spcAft>
              <a:buNone/>
            </a:pPr>
            <a:endParaRPr lang="en" sz="1200"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p>
            <a:pPr marL="0" indent="0">
              <a:buNone/>
            </a:pPr>
            <a:r>
              <a:rPr lang="en-US" sz="1200" b="0" i="0" dirty="0">
                <a:solidFill>
                  <a:schemeClr val="tx1"/>
                </a:solidFill>
                <a:effectLst/>
                <a:latin typeface="Times New Roman" panose="02020603050405020304" pitchFamily="18" charset="0"/>
                <a:cs typeface="Times New Roman" panose="02020603050405020304" pitchFamily="18" charset="0"/>
              </a:rPr>
              <a:t>Zhang et al</a:t>
            </a:r>
            <a:r>
              <a:rPr lang="en-US" sz="1200" dirty="0">
                <a:solidFill>
                  <a:schemeClr val="tx1"/>
                </a:solidFill>
                <a:effectLst/>
                <a:latin typeface="Times New Roman" panose="02020603050405020304" pitchFamily="18" charset="0"/>
                <a:cs typeface="Times New Roman" panose="02020603050405020304" pitchFamily="18" charset="0"/>
              </a:rPr>
              <a:t>. “A Highly Conductive Hydrogel Driven by Phytic Acid towards a Wearable Sensor with Freezing and Dehydration Resistance.” </a:t>
            </a:r>
            <a:r>
              <a:rPr lang="en-US" sz="1200" i="1" dirty="0">
                <a:solidFill>
                  <a:schemeClr val="tx1"/>
                </a:solidFill>
                <a:effectLst/>
                <a:latin typeface="Times New Roman" panose="02020603050405020304" pitchFamily="18" charset="0"/>
                <a:cs typeface="Times New Roman" panose="02020603050405020304" pitchFamily="18" charset="0"/>
              </a:rPr>
              <a:t>Journal of Materials Chemistry A</a:t>
            </a:r>
            <a:r>
              <a:rPr lang="en-US" sz="1200" dirty="0">
                <a:solidFill>
                  <a:schemeClr val="tx1"/>
                </a:solidFill>
                <a:effectLst/>
                <a:latin typeface="Times New Roman" panose="02020603050405020304" pitchFamily="18" charset="0"/>
                <a:cs typeface="Times New Roman" panose="02020603050405020304" pitchFamily="18" charset="0"/>
              </a:rPr>
              <a:t>, vol. 9, no. 39, 2021, pp. 22615–25, https://doi.org/10.1039/d1ta06408h. </a:t>
            </a:r>
          </a:p>
          <a:p>
            <a:pPr marL="0" lvl="0" indent="0" algn="l" rtl="0">
              <a:lnSpc>
                <a:spcPct val="115000"/>
              </a:lnSpc>
              <a:spcBef>
                <a:spcPts val="0"/>
              </a:spcBef>
              <a:spcAft>
                <a:spcPts val="0"/>
              </a:spcAft>
              <a:buNone/>
            </a:pPr>
            <a:endParaRPr sz="1200" dirty="0">
              <a:solidFill>
                <a:schemeClr val="tx1"/>
              </a:solidFill>
              <a:highlight>
                <a:srgbClr val="FFFFFF"/>
              </a:highlight>
              <a:latin typeface="Times New Roman" panose="02020603050405020304" pitchFamily="18" charset="0"/>
              <a:ea typeface="Times New Roman"/>
              <a:cs typeface="Times New Roman" panose="02020603050405020304" pitchFamily="18" charset="0"/>
              <a:sym typeface="Times New Roman"/>
            </a:endParaRPr>
          </a:p>
        </p:txBody>
      </p:sp>
      <p:sp>
        <p:nvSpPr>
          <p:cNvPr id="285" name="Google Shape;285;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REFERENCES</a:t>
            </a:r>
            <a:endParaRPr>
              <a:latin typeface="Times New Roman"/>
              <a:ea typeface="Times New Roman"/>
              <a:cs typeface="Times New Roman"/>
              <a:sym typeface="Times New Roman"/>
            </a:endParaRPr>
          </a:p>
        </p:txBody>
      </p:sp>
      <p:sp>
        <p:nvSpPr>
          <p:cNvPr id="286" name="Google Shape;286;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just" rtl="0">
              <a:spcBef>
                <a:spcPts val="0"/>
              </a:spcBef>
              <a:spcAft>
                <a:spcPts val="0"/>
              </a:spcAft>
              <a:buNone/>
            </a:pPr>
            <a:r>
              <a:rPr lang="en" sz="1600" dirty="0">
                <a:latin typeface="Times New Roman"/>
                <a:ea typeface="Times New Roman"/>
                <a:cs typeface="Times New Roman"/>
                <a:sym typeface="Times New Roman"/>
              </a:rPr>
              <a:t>My sincere thanks to supervisors Drs. Nurxat Nuraje, Tri Pham, and Salimgerey Adilov, for their countless discussions and advice, and for providing me with good working conditions and support. Also, special thanks to Nazarbayev University for providing a state grant and research-based facilities. </a:t>
            </a:r>
            <a:endParaRPr sz="1600" dirty="0">
              <a:latin typeface="Times New Roman"/>
              <a:ea typeface="Times New Roman"/>
              <a:cs typeface="Times New Roman"/>
              <a:sym typeface="Times New Roman"/>
            </a:endParaRPr>
          </a:p>
          <a:p>
            <a:pPr marL="0" lvl="0" indent="0" algn="just" rtl="0">
              <a:spcBef>
                <a:spcPts val="1200"/>
              </a:spcBef>
              <a:spcAft>
                <a:spcPts val="1200"/>
              </a:spcAft>
              <a:buNone/>
            </a:pPr>
            <a:r>
              <a:rPr lang="en" sz="1600" dirty="0">
                <a:latin typeface="Times New Roman"/>
                <a:ea typeface="Times New Roman"/>
                <a:cs typeface="Times New Roman"/>
                <a:sym typeface="Times New Roman"/>
              </a:rPr>
              <a:t>I would also like to thank the whole lab team, especially, Ph.D. student Dana Kanzhigitova and        Dr. Munziya Abutalip, and other colleagues, for helping me during the whole way of research and giving insightful ideas on my work.  </a:t>
            </a:r>
            <a:endParaRPr sz="1600" dirty="0">
              <a:latin typeface="Times New Roman"/>
              <a:ea typeface="Times New Roman"/>
              <a:cs typeface="Times New Roman"/>
              <a:sym typeface="Times New Roman"/>
            </a:endParaRPr>
          </a:p>
        </p:txBody>
      </p:sp>
      <p:sp>
        <p:nvSpPr>
          <p:cNvPr id="292" name="Google Shape;292;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26</a:t>
            </a:fld>
            <a:endParaRPr/>
          </a:p>
        </p:txBody>
      </p:sp>
      <p:sp>
        <p:nvSpPr>
          <p:cNvPr id="293" name="Google Shape;293;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ACKNOWLEDGMENTS</a:t>
            </a:r>
            <a:endParaRPr>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5"/>
          <p:cNvSpPr txBox="1">
            <a:spLocks noGrp="1"/>
          </p:cNvSpPr>
          <p:nvPr>
            <p:ph type="body" idx="1"/>
          </p:nvPr>
        </p:nvSpPr>
        <p:spPr>
          <a:xfrm>
            <a:off x="311700" y="1152475"/>
            <a:ext cx="60537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700" b="1">
                <a:latin typeface="Times New Roman"/>
                <a:ea typeface="Times New Roman"/>
                <a:cs typeface="Times New Roman"/>
                <a:sym typeface="Times New Roman"/>
              </a:rPr>
              <a:t>Disadvantages of Conductive Polymer-based Hydrogels (CPH)</a:t>
            </a:r>
            <a:endParaRPr sz="1700" b="1">
              <a:latin typeface="Times New Roman"/>
              <a:ea typeface="Times New Roman"/>
              <a:cs typeface="Times New Roman"/>
              <a:sym typeface="Times New Roman"/>
            </a:endParaRPr>
          </a:p>
          <a:p>
            <a:pPr marL="457200" lvl="0" indent="-330200" algn="l" rtl="0">
              <a:spcBef>
                <a:spcPts val="1200"/>
              </a:spcBef>
              <a:spcAft>
                <a:spcPts val="0"/>
              </a:spcAft>
              <a:buSzPts val="1600"/>
              <a:buFont typeface="Times New Roman"/>
              <a:buChar char="-"/>
            </a:pPr>
            <a:r>
              <a:rPr lang="en" sz="1600">
                <a:latin typeface="Times New Roman"/>
                <a:ea typeface="Times New Roman"/>
                <a:cs typeface="Times New Roman"/>
                <a:sym typeface="Times New Roman"/>
              </a:rPr>
              <a:t>Poor mechanical properties</a:t>
            </a:r>
            <a:endParaRPr sz="160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a:latin typeface="Times New Roman"/>
                <a:ea typeface="Times New Roman"/>
                <a:cs typeface="Times New Roman"/>
                <a:sym typeface="Times New Roman"/>
              </a:rPr>
              <a:t>Low conductivity</a:t>
            </a:r>
            <a:endParaRPr sz="160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a:latin typeface="Times New Roman"/>
                <a:ea typeface="Times New Roman"/>
                <a:cs typeface="Times New Roman"/>
                <a:sym typeface="Times New Roman"/>
              </a:rPr>
              <a:t>Low strength</a:t>
            </a:r>
            <a:endParaRPr sz="160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a:latin typeface="Times New Roman"/>
                <a:ea typeface="Times New Roman"/>
                <a:cs typeface="Times New Roman"/>
                <a:sym typeface="Times New Roman"/>
              </a:rPr>
              <a:t>Poor temperature resistance </a:t>
            </a:r>
            <a:endParaRPr sz="1600">
              <a:latin typeface="Times New Roman"/>
              <a:ea typeface="Times New Roman"/>
              <a:cs typeface="Times New Roman"/>
              <a:sym typeface="Times New Roman"/>
            </a:endParaRPr>
          </a:p>
          <a:p>
            <a:pPr marL="457200" lvl="0" indent="-330200" algn="l" rtl="0">
              <a:spcBef>
                <a:spcPts val="0"/>
              </a:spcBef>
              <a:spcAft>
                <a:spcPts val="0"/>
              </a:spcAft>
              <a:buSzPts val="1600"/>
              <a:buFont typeface="Times New Roman"/>
              <a:buChar char="-"/>
            </a:pPr>
            <a:r>
              <a:rPr lang="en" sz="1600">
                <a:latin typeface="Times New Roman"/>
                <a:ea typeface="Times New Roman"/>
                <a:cs typeface="Times New Roman"/>
                <a:sym typeface="Times New Roman"/>
              </a:rPr>
              <a:t>Low electrical sensitivity</a:t>
            </a:r>
            <a:endParaRPr sz="1600">
              <a:latin typeface="Times New Roman"/>
              <a:ea typeface="Times New Roman"/>
              <a:cs typeface="Times New Roman"/>
              <a:sym typeface="Times New Roman"/>
            </a:endParaRPr>
          </a:p>
        </p:txBody>
      </p:sp>
      <p:sp>
        <p:nvSpPr>
          <p:cNvPr id="77" name="Google Shape;77;p15"/>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PROBLEM STATEMENT</a:t>
            </a:r>
            <a:endParaRPr>
              <a:latin typeface="Times New Roman"/>
              <a:ea typeface="Times New Roman"/>
              <a:cs typeface="Times New Roman"/>
              <a:sym typeface="Times New Roman"/>
            </a:endParaRPr>
          </a:p>
        </p:txBody>
      </p:sp>
      <p:pic>
        <p:nvPicPr>
          <p:cNvPr id="78" name="Google Shape;78;p15"/>
          <p:cNvPicPr preferRelativeResize="0"/>
          <p:nvPr/>
        </p:nvPicPr>
        <p:blipFill>
          <a:blip r:embed="rId3">
            <a:alphaModFix/>
          </a:blip>
          <a:stretch>
            <a:fillRect/>
          </a:stretch>
        </p:blipFill>
        <p:spPr>
          <a:xfrm>
            <a:off x="6193551" y="1323701"/>
            <a:ext cx="2638750" cy="2496100"/>
          </a:xfrm>
          <a:prstGeom prst="rect">
            <a:avLst/>
          </a:prstGeom>
          <a:noFill/>
          <a:ln>
            <a:noFill/>
          </a:ln>
        </p:spPr>
      </p:pic>
      <p:sp>
        <p:nvSpPr>
          <p:cNvPr id="79" name="Google Shape;79;p15"/>
          <p:cNvSpPr txBox="1"/>
          <p:nvPr/>
        </p:nvSpPr>
        <p:spPr>
          <a:xfrm>
            <a:off x="-89650" y="4858740"/>
            <a:ext cx="9144000" cy="300000"/>
          </a:xfrm>
          <a:prstGeom prst="rect">
            <a:avLst/>
          </a:prstGeom>
          <a:noFill/>
          <a:ln>
            <a:noFill/>
          </a:ln>
        </p:spPr>
        <p:txBody>
          <a:bodyPr spcFirstLastPara="1" wrap="square" lIns="91425" tIns="91425" rIns="91425" bIns="91425" anchor="t" anchorCtr="0">
            <a:spAutoFit/>
          </a:bodyPr>
          <a:lstStyle/>
          <a:p>
            <a:pPr marL="457200" lvl="0" indent="-457200" algn="ctr" rtl="0">
              <a:lnSpc>
                <a:spcPct val="200000"/>
              </a:lnSpc>
              <a:spcBef>
                <a:spcPts val="0"/>
              </a:spcBef>
              <a:spcAft>
                <a:spcPts val="0"/>
              </a:spcAft>
              <a:buNone/>
            </a:pPr>
            <a:r>
              <a:rPr lang="en" sz="750">
                <a:solidFill>
                  <a:srgbClr val="212121"/>
                </a:solidFill>
                <a:highlight>
                  <a:srgbClr val="FFFFFF"/>
                </a:highlight>
                <a:latin typeface="Times New Roman"/>
                <a:ea typeface="Times New Roman"/>
                <a:cs typeface="Times New Roman"/>
                <a:sym typeface="Times New Roman"/>
              </a:rPr>
              <a:t>Zhou, C., Wu, T., Xie, X., Song, G., Ma, X., Mu, Q., Huang, Z., Liu, X., Sun, C., &amp; Xu, W. (2022). Advances and challenges in conductive hydrogels: From properties to applications. </a:t>
            </a:r>
            <a:r>
              <a:rPr lang="en" sz="750" i="1">
                <a:solidFill>
                  <a:srgbClr val="212121"/>
                </a:solidFill>
                <a:highlight>
                  <a:srgbClr val="FFFFFF"/>
                </a:highlight>
                <a:latin typeface="Times New Roman"/>
                <a:ea typeface="Times New Roman"/>
                <a:cs typeface="Times New Roman"/>
                <a:sym typeface="Times New Roman"/>
              </a:rPr>
              <a:t>European Polymer Journal</a:t>
            </a:r>
            <a:r>
              <a:rPr lang="en" sz="750">
                <a:solidFill>
                  <a:srgbClr val="212121"/>
                </a:solidFill>
                <a:highlight>
                  <a:srgbClr val="FFFFFF"/>
                </a:highlight>
                <a:latin typeface="Times New Roman"/>
                <a:ea typeface="Times New Roman"/>
                <a:cs typeface="Times New Roman"/>
                <a:sym typeface="Times New Roman"/>
              </a:rPr>
              <a:t>, </a:t>
            </a:r>
            <a:r>
              <a:rPr lang="en" sz="750" i="1">
                <a:solidFill>
                  <a:srgbClr val="212121"/>
                </a:solidFill>
                <a:highlight>
                  <a:srgbClr val="FFFFFF"/>
                </a:highlight>
                <a:latin typeface="Times New Roman"/>
                <a:ea typeface="Times New Roman"/>
                <a:cs typeface="Times New Roman"/>
                <a:sym typeface="Times New Roman"/>
              </a:rPr>
              <a:t>177</a:t>
            </a:r>
            <a:r>
              <a:rPr lang="en" sz="750">
                <a:solidFill>
                  <a:srgbClr val="212121"/>
                </a:solidFill>
                <a:highlight>
                  <a:srgbClr val="FFFFFF"/>
                </a:highlight>
                <a:latin typeface="Times New Roman"/>
                <a:ea typeface="Times New Roman"/>
                <a:cs typeface="Times New Roman"/>
                <a:sym typeface="Times New Roman"/>
              </a:rPr>
              <a:t>, 111454. </a:t>
            </a:r>
            <a:endParaRPr sz="750">
              <a:latin typeface="Times New Roman"/>
              <a:ea typeface="Times New Roman"/>
              <a:cs typeface="Times New Roman"/>
              <a:sym typeface="Times New Roman"/>
            </a:endParaRPr>
          </a:p>
        </p:txBody>
      </p:sp>
      <p:sp>
        <p:nvSpPr>
          <p:cNvPr id="80" name="Google Shape;80;p15"/>
          <p:cNvSpPr txBox="1"/>
          <p:nvPr/>
        </p:nvSpPr>
        <p:spPr>
          <a:xfrm>
            <a:off x="6440400" y="3896000"/>
            <a:ext cx="2391900" cy="692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latin typeface="Times New Roman"/>
                <a:ea typeface="Times New Roman"/>
                <a:cs typeface="Times New Roman"/>
                <a:sym typeface="Times New Roman"/>
              </a:rPr>
              <a:t>Figure 2. Main properties and </a:t>
            </a:r>
            <a:endParaRPr sz="1100">
              <a:latin typeface="Times New Roman"/>
              <a:ea typeface="Times New Roman"/>
              <a:cs typeface="Times New Roman"/>
              <a:sym typeface="Times New Roman"/>
            </a:endParaRPr>
          </a:p>
          <a:p>
            <a:pPr marL="0" lvl="0" indent="0" algn="ctr" rtl="0">
              <a:spcBef>
                <a:spcPts val="0"/>
              </a:spcBef>
              <a:spcAft>
                <a:spcPts val="0"/>
              </a:spcAft>
              <a:buNone/>
            </a:pPr>
            <a:r>
              <a:rPr lang="en" sz="1100">
                <a:latin typeface="Times New Roman"/>
                <a:ea typeface="Times New Roman"/>
                <a:cs typeface="Times New Roman"/>
                <a:sym typeface="Times New Roman"/>
              </a:rPr>
              <a:t>possible applications of </a:t>
            </a:r>
            <a:endParaRPr sz="1100">
              <a:latin typeface="Times New Roman"/>
              <a:ea typeface="Times New Roman"/>
              <a:cs typeface="Times New Roman"/>
              <a:sym typeface="Times New Roman"/>
            </a:endParaRPr>
          </a:p>
          <a:p>
            <a:pPr marL="0" lvl="0" indent="0" algn="ctr" rtl="0">
              <a:spcBef>
                <a:spcPts val="0"/>
              </a:spcBef>
              <a:spcAft>
                <a:spcPts val="0"/>
              </a:spcAft>
              <a:buNone/>
            </a:pPr>
            <a:r>
              <a:rPr lang="en" sz="1100">
                <a:latin typeface="Times New Roman"/>
                <a:ea typeface="Times New Roman"/>
                <a:cs typeface="Times New Roman"/>
                <a:sym typeface="Times New Roman"/>
              </a:rPr>
              <a:t>Conductive Polymer-based Hydrogels</a:t>
            </a:r>
            <a:endParaRPr sz="1100">
              <a:latin typeface="Times New Roman"/>
              <a:ea typeface="Times New Roman"/>
              <a:cs typeface="Times New Roman"/>
              <a:sym typeface="Times New Roman"/>
            </a:endParaRPr>
          </a:p>
        </p:txBody>
      </p:sp>
      <p:sp>
        <p:nvSpPr>
          <p:cNvPr id="81" name="Google Shape;81;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6"/>
          <p:cNvSpPr txBox="1">
            <a:spLocks noGrp="1"/>
          </p:cNvSpPr>
          <p:nvPr>
            <p:ph type="body" idx="1"/>
          </p:nvPr>
        </p:nvSpPr>
        <p:spPr>
          <a:xfrm>
            <a:off x="311700" y="664795"/>
            <a:ext cx="8520600" cy="3416400"/>
          </a:xfrm>
          <a:prstGeom prst="rect">
            <a:avLst/>
          </a:prstGeom>
        </p:spPr>
        <p:txBody>
          <a:bodyPr spcFirstLastPara="1" wrap="square" lIns="91425" tIns="91425" rIns="91425" bIns="91425" anchor="t" anchorCtr="0">
            <a:noAutofit/>
          </a:bodyPr>
          <a:lstStyle/>
          <a:p>
            <a:pPr marL="0" lvl="0" indent="0" algn="just" rtl="0">
              <a:lnSpc>
                <a:spcPct val="200000"/>
              </a:lnSpc>
              <a:spcBef>
                <a:spcPts val="1200"/>
              </a:spcBef>
              <a:spcAft>
                <a:spcPts val="0"/>
              </a:spcAft>
              <a:buSzPts val="852"/>
              <a:buNone/>
            </a:pPr>
            <a:r>
              <a:rPr lang="en" sz="1617" b="1" dirty="0">
                <a:solidFill>
                  <a:srgbClr val="000000"/>
                </a:solidFill>
                <a:latin typeface="Times New Roman"/>
                <a:ea typeface="Times New Roman"/>
                <a:cs typeface="Times New Roman"/>
                <a:sym typeface="Times New Roman"/>
              </a:rPr>
              <a:t>With the addition of the Conducting Polymer into a hydrogel matrix, electrical sensitivity, and mechanical stability can be increased to build a wearable strain sensor.</a:t>
            </a:r>
            <a:endParaRPr sz="1617" b="1" dirty="0">
              <a:solidFill>
                <a:srgbClr val="000000"/>
              </a:solidFill>
              <a:latin typeface="Times New Roman"/>
              <a:ea typeface="Times New Roman"/>
              <a:cs typeface="Times New Roman"/>
              <a:sym typeface="Times New Roman"/>
            </a:endParaRPr>
          </a:p>
          <a:p>
            <a:pPr marL="914400" lvl="0" indent="-331311" algn="l" rtl="0">
              <a:lnSpc>
                <a:spcPct val="200000"/>
              </a:lnSpc>
              <a:spcBef>
                <a:spcPts val="0"/>
              </a:spcBef>
              <a:spcAft>
                <a:spcPts val="0"/>
              </a:spcAft>
              <a:buSzPts val="1617"/>
              <a:buFont typeface="Times New Roman"/>
              <a:buChar char="-"/>
            </a:pPr>
            <a:r>
              <a:rPr lang="en" sz="1617" dirty="0">
                <a:latin typeface="Times New Roman"/>
                <a:ea typeface="Times New Roman"/>
                <a:cs typeface="Times New Roman"/>
                <a:sym typeface="Times New Roman"/>
              </a:rPr>
              <a:t>Synthesis and optimization of Conductive Polymer-based Hydrogels by the addition of Polyaniline (PAni)</a:t>
            </a:r>
            <a:endParaRPr sz="1617" dirty="0">
              <a:latin typeface="Times New Roman"/>
              <a:ea typeface="Times New Roman"/>
              <a:cs typeface="Times New Roman"/>
              <a:sym typeface="Times New Roman"/>
            </a:endParaRPr>
          </a:p>
          <a:p>
            <a:pPr marL="914400" lvl="0" indent="-331311" algn="l" rtl="0">
              <a:lnSpc>
                <a:spcPct val="200000"/>
              </a:lnSpc>
              <a:spcBef>
                <a:spcPts val="0"/>
              </a:spcBef>
              <a:spcAft>
                <a:spcPts val="0"/>
              </a:spcAft>
              <a:buSzPts val="1617"/>
              <a:buFont typeface="Times New Roman"/>
              <a:buChar char="-"/>
            </a:pPr>
            <a:r>
              <a:rPr lang="en" sz="1617" dirty="0">
                <a:latin typeface="Times New Roman"/>
                <a:ea typeface="Times New Roman"/>
                <a:cs typeface="Times New Roman"/>
                <a:sym typeface="Times New Roman"/>
              </a:rPr>
              <a:t>Comparing mechanical properties of hydrogels according to their source of origin</a:t>
            </a:r>
            <a:endParaRPr sz="1617" dirty="0">
              <a:latin typeface="Times New Roman"/>
              <a:ea typeface="Times New Roman"/>
              <a:cs typeface="Times New Roman"/>
              <a:sym typeface="Times New Roman"/>
            </a:endParaRPr>
          </a:p>
          <a:p>
            <a:pPr marL="914400" lvl="0" indent="-331311" algn="l" rtl="0">
              <a:lnSpc>
                <a:spcPct val="200000"/>
              </a:lnSpc>
              <a:spcBef>
                <a:spcPts val="0"/>
              </a:spcBef>
              <a:spcAft>
                <a:spcPts val="0"/>
              </a:spcAft>
              <a:buSzPts val="1617"/>
              <a:buFont typeface="Times New Roman"/>
              <a:buChar char="-"/>
            </a:pPr>
            <a:r>
              <a:rPr lang="en" sz="1617" dirty="0">
                <a:latin typeface="Times New Roman"/>
                <a:ea typeface="Times New Roman"/>
                <a:cs typeface="Times New Roman"/>
                <a:sym typeface="Times New Roman"/>
              </a:rPr>
              <a:t>Evaluation of mechanical and electrical properties, as well as its sensitivity to strain</a:t>
            </a:r>
            <a:endParaRPr sz="1617" dirty="0">
              <a:latin typeface="Times New Roman"/>
              <a:ea typeface="Times New Roman"/>
              <a:cs typeface="Times New Roman"/>
              <a:sym typeface="Times New Roman"/>
            </a:endParaRPr>
          </a:p>
          <a:p>
            <a:pPr marL="914400" lvl="0" indent="-331311" algn="l" rtl="0">
              <a:lnSpc>
                <a:spcPct val="200000"/>
              </a:lnSpc>
              <a:spcBef>
                <a:spcPts val="0"/>
              </a:spcBef>
              <a:spcAft>
                <a:spcPts val="0"/>
              </a:spcAft>
              <a:buSzPts val="1617"/>
              <a:buFont typeface="Times New Roman"/>
              <a:buChar char="-"/>
            </a:pPr>
            <a:r>
              <a:rPr lang="en" sz="1617" dirty="0">
                <a:latin typeface="Times New Roman"/>
                <a:ea typeface="Times New Roman"/>
                <a:cs typeface="Times New Roman"/>
                <a:sym typeface="Times New Roman"/>
              </a:rPr>
              <a:t>Investigation of the effect of CP addition to antibacterial properties</a:t>
            </a:r>
            <a:endParaRPr sz="1617" dirty="0">
              <a:latin typeface="Times New Roman"/>
              <a:ea typeface="Times New Roman"/>
              <a:cs typeface="Times New Roman"/>
              <a:sym typeface="Times New Roman"/>
            </a:endParaRPr>
          </a:p>
          <a:p>
            <a:pPr marL="914400" lvl="0" indent="0" algn="l" rtl="0">
              <a:lnSpc>
                <a:spcPct val="200000"/>
              </a:lnSpc>
              <a:spcBef>
                <a:spcPts val="1200"/>
              </a:spcBef>
              <a:spcAft>
                <a:spcPts val="0"/>
              </a:spcAft>
              <a:buSzPts val="852"/>
              <a:buNone/>
            </a:pPr>
            <a:endParaRPr sz="1617" dirty="0">
              <a:latin typeface="Times New Roman"/>
              <a:ea typeface="Times New Roman"/>
              <a:cs typeface="Times New Roman"/>
              <a:sym typeface="Times New Roman"/>
            </a:endParaRPr>
          </a:p>
          <a:p>
            <a:pPr marL="0" lvl="0" indent="0" algn="l" rtl="0">
              <a:lnSpc>
                <a:spcPct val="200000"/>
              </a:lnSpc>
              <a:spcBef>
                <a:spcPts val="1200"/>
              </a:spcBef>
              <a:spcAft>
                <a:spcPts val="1200"/>
              </a:spcAft>
              <a:buSzPts val="852"/>
              <a:buNone/>
            </a:pPr>
            <a:endParaRPr sz="1617" dirty="0">
              <a:latin typeface="Times New Roman"/>
              <a:ea typeface="Times New Roman"/>
              <a:cs typeface="Times New Roman"/>
              <a:sym typeface="Times New Roman"/>
            </a:endParaRPr>
          </a:p>
        </p:txBody>
      </p:sp>
      <p:sp>
        <p:nvSpPr>
          <p:cNvPr id="87" name="Google Shape;87;p16"/>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HYPOTHESIS AND GOALS</a:t>
            </a:r>
            <a:endParaRPr>
              <a:latin typeface="Times New Roman"/>
              <a:ea typeface="Times New Roman"/>
              <a:cs typeface="Times New Roman"/>
              <a:sym typeface="Times New Roman"/>
            </a:endParaRPr>
          </a:p>
        </p:txBody>
      </p:sp>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SYNTHESIS OF HYDROGELS</a:t>
            </a:r>
            <a:endParaRPr>
              <a:latin typeface="Times New Roman"/>
              <a:ea typeface="Times New Roman"/>
              <a:cs typeface="Times New Roman"/>
              <a:sym typeface="Times New Roman"/>
            </a:endParaRPr>
          </a:p>
        </p:txBody>
      </p:sp>
      <p:sp>
        <p:nvSpPr>
          <p:cNvPr id="94" name="Google Shape;94;p17"/>
          <p:cNvSpPr txBox="1"/>
          <p:nvPr/>
        </p:nvSpPr>
        <p:spPr>
          <a:xfrm>
            <a:off x="225750" y="4835608"/>
            <a:ext cx="8692500" cy="323100"/>
          </a:xfrm>
          <a:prstGeom prst="rect">
            <a:avLst/>
          </a:prstGeom>
          <a:noFill/>
          <a:ln>
            <a:noFill/>
          </a:ln>
        </p:spPr>
        <p:txBody>
          <a:bodyPr spcFirstLastPara="1" wrap="square" lIns="91425" tIns="91425" rIns="91425" bIns="91425" anchor="t" anchorCtr="0">
            <a:spAutoFit/>
          </a:bodyPr>
          <a:lstStyle/>
          <a:p>
            <a:pPr marL="457200" lvl="0" indent="-457200" algn="ctr" rtl="0">
              <a:lnSpc>
                <a:spcPct val="200000"/>
              </a:lnSpc>
              <a:spcBef>
                <a:spcPts val="0"/>
              </a:spcBef>
              <a:spcAft>
                <a:spcPts val="0"/>
              </a:spcAft>
              <a:buNone/>
            </a:pPr>
            <a:r>
              <a:rPr lang="en" sz="900" dirty="0">
                <a:solidFill>
                  <a:srgbClr val="212121"/>
                </a:solidFill>
                <a:highlight>
                  <a:srgbClr val="FFFFFF"/>
                </a:highlight>
                <a:latin typeface="Times New Roman"/>
                <a:ea typeface="Times New Roman"/>
                <a:cs typeface="Times New Roman"/>
                <a:sym typeface="Times New Roman"/>
              </a:rPr>
              <a:t>Ali, Fayaz, et al. “Emerging Fabrication Strategies of Hydrogels and Its Applications.” </a:t>
            </a:r>
            <a:r>
              <a:rPr lang="en" sz="900" i="1" dirty="0">
                <a:solidFill>
                  <a:srgbClr val="212121"/>
                </a:solidFill>
                <a:highlight>
                  <a:srgbClr val="FFFFFF"/>
                </a:highlight>
                <a:latin typeface="Times New Roman"/>
                <a:ea typeface="Times New Roman"/>
                <a:cs typeface="Times New Roman"/>
                <a:sym typeface="Times New Roman"/>
              </a:rPr>
              <a:t>Gels</a:t>
            </a:r>
            <a:r>
              <a:rPr lang="en" sz="900" dirty="0">
                <a:solidFill>
                  <a:srgbClr val="212121"/>
                </a:solidFill>
                <a:highlight>
                  <a:srgbClr val="FFFFFF"/>
                </a:highlight>
                <a:latin typeface="Times New Roman"/>
                <a:ea typeface="Times New Roman"/>
                <a:cs typeface="Times New Roman"/>
                <a:sym typeface="Times New Roman"/>
              </a:rPr>
              <a:t>, vol. 8, no. 4, Mar. 2022, p. 205</a:t>
            </a:r>
            <a:endParaRPr sz="900" dirty="0">
              <a:latin typeface="Times New Roman"/>
              <a:ea typeface="Times New Roman"/>
              <a:cs typeface="Times New Roman"/>
              <a:sym typeface="Times New Roman"/>
            </a:endParaRPr>
          </a:p>
        </p:txBody>
      </p:sp>
      <p:pic>
        <p:nvPicPr>
          <p:cNvPr id="95" name="Google Shape;95;p17"/>
          <p:cNvPicPr preferRelativeResize="0"/>
          <p:nvPr/>
        </p:nvPicPr>
        <p:blipFill>
          <a:blip r:embed="rId3">
            <a:alphaModFix/>
          </a:blip>
          <a:stretch>
            <a:fillRect/>
          </a:stretch>
        </p:blipFill>
        <p:spPr>
          <a:xfrm>
            <a:off x="713875" y="674825"/>
            <a:ext cx="3480781" cy="1706426"/>
          </a:xfrm>
          <a:prstGeom prst="rect">
            <a:avLst/>
          </a:prstGeom>
          <a:noFill/>
          <a:ln>
            <a:noFill/>
          </a:ln>
        </p:spPr>
      </p:pic>
      <p:sp>
        <p:nvSpPr>
          <p:cNvPr id="96" name="Google Shape;96;p17"/>
          <p:cNvSpPr txBox="1"/>
          <p:nvPr/>
        </p:nvSpPr>
        <p:spPr>
          <a:xfrm>
            <a:off x="900725" y="2092248"/>
            <a:ext cx="836635" cy="27696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600" dirty="0">
                <a:latin typeface="Times New Roman" panose="02020603050405020304" pitchFamily="18" charset="0"/>
                <a:ea typeface="Proxima Nova"/>
                <a:cs typeface="Times New Roman" panose="02020603050405020304" pitchFamily="18" charset="0"/>
                <a:sym typeface="Proxima Nova"/>
              </a:rPr>
              <a:t>(Poly Acrylamide)</a:t>
            </a:r>
            <a:endParaRPr sz="600" dirty="0">
              <a:latin typeface="Times New Roman" panose="02020603050405020304" pitchFamily="18" charset="0"/>
              <a:ea typeface="Proxima Nova"/>
              <a:cs typeface="Times New Roman" panose="02020603050405020304" pitchFamily="18" charset="0"/>
              <a:sym typeface="Proxima Nova"/>
            </a:endParaRPr>
          </a:p>
        </p:txBody>
      </p:sp>
      <p:grpSp>
        <p:nvGrpSpPr>
          <p:cNvPr id="97" name="Google Shape;97;p17"/>
          <p:cNvGrpSpPr/>
          <p:nvPr/>
        </p:nvGrpSpPr>
        <p:grpSpPr>
          <a:xfrm>
            <a:off x="814825" y="2381250"/>
            <a:ext cx="3660600" cy="2304600"/>
            <a:chOff x="814825" y="2457450"/>
            <a:chExt cx="3660600" cy="2304600"/>
          </a:xfrm>
        </p:grpSpPr>
        <p:pic>
          <p:nvPicPr>
            <p:cNvPr id="98" name="Google Shape;98;p17"/>
            <p:cNvPicPr preferRelativeResize="0"/>
            <p:nvPr/>
          </p:nvPicPr>
          <p:blipFill rotWithShape="1">
            <a:blip r:embed="rId4">
              <a:alphaModFix/>
            </a:blip>
            <a:srcRect l="2276" t="12876"/>
            <a:stretch/>
          </p:blipFill>
          <p:spPr>
            <a:xfrm>
              <a:off x="814825" y="2495550"/>
              <a:ext cx="3660600" cy="2266500"/>
            </a:xfrm>
            <a:prstGeom prst="roundRect">
              <a:avLst>
                <a:gd name="adj" fmla="val 16667"/>
              </a:avLst>
            </a:prstGeom>
            <a:noFill/>
            <a:ln>
              <a:noFill/>
            </a:ln>
          </p:spPr>
        </p:pic>
        <p:sp>
          <p:nvSpPr>
            <p:cNvPr id="99" name="Google Shape;99;p17"/>
            <p:cNvSpPr/>
            <p:nvPr/>
          </p:nvSpPr>
          <p:spPr>
            <a:xfrm>
              <a:off x="888650" y="2457450"/>
              <a:ext cx="555900" cy="469800"/>
            </a:xfrm>
            <a:prstGeom prst="ellips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100" name="Google Shape;100;p17"/>
          <p:cNvGraphicFramePr/>
          <p:nvPr/>
        </p:nvGraphicFramePr>
        <p:xfrm>
          <a:off x="5543375" y="1641675"/>
          <a:ext cx="2699900" cy="2499975"/>
        </p:xfrm>
        <a:graphic>
          <a:graphicData uri="http://schemas.openxmlformats.org/drawingml/2006/table">
            <a:tbl>
              <a:tblPr>
                <a:noFill/>
                <a:tableStyleId>{E6462F50-FCB4-47DF-BBDE-44F5C7435028}</a:tableStyleId>
              </a:tblPr>
              <a:tblGrid>
                <a:gridCol w="1349950">
                  <a:extLst>
                    <a:ext uri="{9D8B030D-6E8A-4147-A177-3AD203B41FA5}">
                      <a16:colId xmlns:a16="http://schemas.microsoft.com/office/drawing/2014/main" val="20000"/>
                    </a:ext>
                  </a:extLst>
                </a:gridCol>
                <a:gridCol w="1349950">
                  <a:extLst>
                    <a:ext uri="{9D8B030D-6E8A-4147-A177-3AD203B41FA5}">
                      <a16:colId xmlns:a16="http://schemas.microsoft.com/office/drawing/2014/main" val="20001"/>
                    </a:ext>
                  </a:extLst>
                </a:gridCol>
              </a:tblGrid>
              <a:tr h="833325">
                <a:tc>
                  <a:txBody>
                    <a:bodyPr/>
                    <a:lstStyle/>
                    <a:p>
                      <a:pPr marL="0" lvl="0" indent="0" algn="l" rtl="0">
                        <a:spcBef>
                          <a:spcPts val="0"/>
                        </a:spcBef>
                        <a:spcAft>
                          <a:spcPts val="0"/>
                        </a:spcAft>
                        <a:buNone/>
                      </a:pPr>
                      <a:r>
                        <a:rPr lang="en" sz="1200">
                          <a:solidFill>
                            <a:srgbClr val="212121"/>
                          </a:solidFill>
                          <a:highlight>
                            <a:srgbClr val="FFFCF0"/>
                          </a:highlight>
                          <a:latin typeface="Times New Roman"/>
                          <a:ea typeface="Times New Roman"/>
                          <a:cs typeface="Times New Roman"/>
                          <a:sym typeface="Times New Roman"/>
                        </a:rPr>
                        <a:t>Polyacetylene</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0"/>
                  </a:ext>
                </a:extLst>
              </a:tr>
              <a:tr h="833325">
                <a:tc>
                  <a:txBody>
                    <a:bodyPr/>
                    <a:lstStyle/>
                    <a:p>
                      <a:pPr marL="0" lvl="0" indent="0" algn="l" rtl="0">
                        <a:spcBef>
                          <a:spcPts val="0"/>
                        </a:spcBef>
                        <a:spcAft>
                          <a:spcPts val="0"/>
                        </a:spcAft>
                        <a:buNone/>
                      </a:pPr>
                      <a:r>
                        <a:rPr lang="en" sz="1200">
                          <a:solidFill>
                            <a:srgbClr val="212121"/>
                          </a:solidFill>
                          <a:highlight>
                            <a:srgbClr val="FFFCF0"/>
                          </a:highlight>
                          <a:latin typeface="Times New Roman"/>
                          <a:ea typeface="Times New Roman"/>
                          <a:cs typeface="Times New Roman"/>
                          <a:sym typeface="Times New Roman"/>
                        </a:rPr>
                        <a:t>Polypyrrole</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1"/>
                  </a:ext>
                </a:extLst>
              </a:tr>
              <a:tr h="833325">
                <a:tc>
                  <a:txBody>
                    <a:bodyPr/>
                    <a:lstStyle/>
                    <a:p>
                      <a:pPr marL="0" lvl="0" indent="0" algn="l" rtl="0">
                        <a:spcBef>
                          <a:spcPts val="0"/>
                        </a:spcBef>
                        <a:spcAft>
                          <a:spcPts val="0"/>
                        </a:spcAft>
                        <a:buNone/>
                      </a:pPr>
                      <a:r>
                        <a:rPr lang="en" sz="1200">
                          <a:solidFill>
                            <a:srgbClr val="212121"/>
                          </a:solidFill>
                          <a:highlight>
                            <a:srgbClr val="FFFCF0"/>
                          </a:highlight>
                          <a:latin typeface="Times New Roman"/>
                          <a:ea typeface="Times New Roman"/>
                          <a:cs typeface="Times New Roman"/>
                          <a:sym typeface="Times New Roman"/>
                        </a:rPr>
                        <a:t>Polyaniline</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bl>
          </a:graphicData>
        </a:graphic>
      </p:graphicFrame>
      <p:sp>
        <p:nvSpPr>
          <p:cNvPr id="101" name="Google Shape;101;p17"/>
          <p:cNvSpPr txBox="1"/>
          <p:nvPr/>
        </p:nvSpPr>
        <p:spPr>
          <a:xfrm>
            <a:off x="5464575" y="977200"/>
            <a:ext cx="2857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a:latin typeface="Times New Roman"/>
                <a:ea typeface="Times New Roman"/>
                <a:cs typeface="Times New Roman"/>
                <a:sym typeface="Times New Roman"/>
              </a:rPr>
              <a:t>Table 1. Conducting Polymers</a:t>
            </a:r>
            <a:endParaRPr b="1">
              <a:latin typeface="Times New Roman"/>
              <a:ea typeface="Times New Roman"/>
              <a:cs typeface="Times New Roman"/>
              <a:sym typeface="Times New Roman"/>
            </a:endParaRPr>
          </a:p>
        </p:txBody>
      </p:sp>
      <p:pic>
        <p:nvPicPr>
          <p:cNvPr id="102" name="Google Shape;102;p17"/>
          <p:cNvPicPr preferRelativeResize="0"/>
          <p:nvPr/>
        </p:nvPicPr>
        <p:blipFill>
          <a:blip r:embed="rId5">
            <a:alphaModFix/>
          </a:blip>
          <a:stretch>
            <a:fillRect/>
          </a:stretch>
        </p:blipFill>
        <p:spPr>
          <a:xfrm>
            <a:off x="7255275" y="1884775"/>
            <a:ext cx="647700" cy="333375"/>
          </a:xfrm>
          <a:prstGeom prst="rect">
            <a:avLst/>
          </a:prstGeom>
          <a:noFill/>
          <a:ln>
            <a:noFill/>
          </a:ln>
        </p:spPr>
      </p:pic>
      <p:pic>
        <p:nvPicPr>
          <p:cNvPr id="103" name="Google Shape;103;p17"/>
          <p:cNvPicPr preferRelativeResize="0"/>
          <p:nvPr/>
        </p:nvPicPr>
        <p:blipFill>
          <a:blip r:embed="rId6">
            <a:alphaModFix/>
          </a:blip>
          <a:stretch>
            <a:fillRect/>
          </a:stretch>
        </p:blipFill>
        <p:spPr>
          <a:xfrm>
            <a:off x="7326700" y="2655888"/>
            <a:ext cx="504858" cy="457738"/>
          </a:xfrm>
          <a:prstGeom prst="rect">
            <a:avLst/>
          </a:prstGeom>
          <a:noFill/>
          <a:ln>
            <a:noFill/>
          </a:ln>
        </p:spPr>
      </p:pic>
      <p:pic>
        <p:nvPicPr>
          <p:cNvPr id="104" name="Google Shape;104;p17"/>
          <p:cNvPicPr preferRelativeResize="0"/>
          <p:nvPr/>
        </p:nvPicPr>
        <p:blipFill>
          <a:blip r:embed="rId7">
            <a:alphaModFix/>
          </a:blip>
          <a:stretch>
            <a:fillRect/>
          </a:stretch>
        </p:blipFill>
        <p:spPr>
          <a:xfrm>
            <a:off x="7129863" y="3532050"/>
            <a:ext cx="898523" cy="457738"/>
          </a:xfrm>
          <a:prstGeom prst="rect">
            <a:avLst/>
          </a:prstGeom>
          <a:noFill/>
          <a:ln>
            <a:noFill/>
          </a:ln>
        </p:spPr>
      </p:pic>
      <p:sp>
        <p:nvSpPr>
          <p:cNvPr id="105" name="Google Shape;105;p17"/>
          <p:cNvSpPr txBox="1"/>
          <p:nvPr/>
        </p:nvSpPr>
        <p:spPr>
          <a:xfrm>
            <a:off x="1334513" y="4660257"/>
            <a:ext cx="23919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latin typeface="Times New Roman"/>
                <a:ea typeface="Times New Roman"/>
                <a:cs typeface="Times New Roman"/>
                <a:sym typeface="Times New Roman"/>
              </a:rPr>
              <a:t>Figure 3. Classification of Hydrogels</a:t>
            </a:r>
            <a:endParaRPr sz="1100">
              <a:latin typeface="Times New Roman"/>
              <a:ea typeface="Times New Roman"/>
              <a:cs typeface="Times New Roman"/>
              <a:sym typeface="Times New Roman"/>
            </a:endParaRPr>
          </a:p>
        </p:txBody>
      </p:sp>
      <p:sp>
        <p:nvSpPr>
          <p:cNvPr id="106" name="Google Shape;106;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8"/>
          <p:cNvSpPr txBox="1">
            <a:spLocks noGrp="1"/>
          </p:cNvSpPr>
          <p:nvPr>
            <p:ph type="title"/>
          </p:nvPr>
        </p:nvSpPr>
        <p:spPr>
          <a:xfrm>
            <a:off x="4061460" y="4628859"/>
            <a:ext cx="4328160" cy="39360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900" dirty="0">
                <a:latin typeface="Times New Roman" panose="02020603050405020304" pitchFamily="18" charset="0"/>
                <a:cs typeface="Times New Roman" panose="02020603050405020304" pitchFamily="18" charset="0"/>
              </a:rPr>
              <a:t>Figure 4. Photos of antibacterial tests of the PAM/CS hydrogels and PAM/CS–PA hydrogels. (Zhang et al.,  2021)</a:t>
            </a:r>
            <a:endParaRPr sz="900" dirty="0">
              <a:latin typeface="Times New Roman" panose="02020603050405020304" pitchFamily="18" charset="0"/>
              <a:ea typeface="Times New Roman"/>
              <a:cs typeface="Times New Roman" panose="02020603050405020304" pitchFamily="18" charset="0"/>
              <a:sym typeface="Times New Roman"/>
            </a:endParaRPr>
          </a:p>
        </p:txBody>
      </p:sp>
      <p:sp>
        <p:nvSpPr>
          <p:cNvPr id="112" name="Google Shape;112;p18"/>
          <p:cNvSpPr txBox="1">
            <a:spLocks noGrp="1"/>
          </p:cNvSpPr>
          <p:nvPr>
            <p:ph type="title"/>
          </p:nvPr>
        </p:nvSpPr>
        <p:spPr>
          <a:xfrm>
            <a:off x="311700" y="384087"/>
            <a:ext cx="8520600" cy="572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 sz="2400" b="1">
                <a:latin typeface="Times New Roman"/>
                <a:ea typeface="Times New Roman"/>
                <a:cs typeface="Times New Roman"/>
                <a:sym typeface="Times New Roman"/>
              </a:rPr>
              <a:t>Cross-linking agents</a:t>
            </a:r>
            <a:endParaRPr sz="2400" b="1">
              <a:latin typeface="Times New Roman"/>
              <a:ea typeface="Times New Roman"/>
              <a:cs typeface="Times New Roman"/>
              <a:sym typeface="Times New Roman"/>
            </a:endParaRPr>
          </a:p>
        </p:txBody>
      </p:sp>
      <p:sp>
        <p:nvSpPr>
          <p:cNvPr id="113" name="Google Shape;113;p18"/>
          <p:cNvSpPr txBox="1"/>
          <p:nvPr/>
        </p:nvSpPr>
        <p:spPr>
          <a:xfrm>
            <a:off x="1758225" y="1170125"/>
            <a:ext cx="9189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a:latin typeface="Times New Roman"/>
                <a:ea typeface="Times New Roman"/>
                <a:cs typeface="Times New Roman"/>
                <a:sym typeface="Times New Roman"/>
              </a:rPr>
              <a:t>Natural</a:t>
            </a:r>
            <a:endParaRPr sz="1600" b="1">
              <a:latin typeface="Times New Roman"/>
              <a:ea typeface="Times New Roman"/>
              <a:cs typeface="Times New Roman"/>
              <a:sym typeface="Times New Roman"/>
            </a:endParaRPr>
          </a:p>
        </p:txBody>
      </p:sp>
      <p:sp>
        <p:nvSpPr>
          <p:cNvPr id="114" name="Google Shape;114;p18"/>
          <p:cNvSpPr txBox="1"/>
          <p:nvPr/>
        </p:nvSpPr>
        <p:spPr>
          <a:xfrm>
            <a:off x="6229375" y="1170125"/>
            <a:ext cx="10533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a:latin typeface="Times New Roman"/>
                <a:ea typeface="Times New Roman"/>
                <a:cs typeface="Times New Roman"/>
                <a:sym typeface="Times New Roman"/>
              </a:rPr>
              <a:t>Synthetic</a:t>
            </a:r>
            <a:endParaRPr sz="1600" b="1">
              <a:latin typeface="Times New Roman"/>
              <a:ea typeface="Times New Roman"/>
              <a:cs typeface="Times New Roman"/>
              <a:sym typeface="Times New Roman"/>
            </a:endParaRPr>
          </a:p>
        </p:txBody>
      </p:sp>
      <p:pic>
        <p:nvPicPr>
          <p:cNvPr id="115" name="Google Shape;115;p18"/>
          <p:cNvPicPr preferRelativeResize="0"/>
          <p:nvPr/>
        </p:nvPicPr>
        <p:blipFill>
          <a:blip r:embed="rId3">
            <a:alphaModFix/>
          </a:blip>
          <a:stretch>
            <a:fillRect/>
          </a:stretch>
        </p:blipFill>
        <p:spPr>
          <a:xfrm>
            <a:off x="1518105" y="1694300"/>
            <a:ext cx="1374375" cy="1443535"/>
          </a:xfrm>
          <a:prstGeom prst="rect">
            <a:avLst/>
          </a:prstGeom>
          <a:noFill/>
          <a:ln>
            <a:noFill/>
          </a:ln>
        </p:spPr>
      </p:pic>
      <p:pic>
        <p:nvPicPr>
          <p:cNvPr id="116" name="Google Shape;116;p18"/>
          <p:cNvPicPr preferRelativeResize="0"/>
          <p:nvPr/>
        </p:nvPicPr>
        <p:blipFill>
          <a:blip r:embed="rId4">
            <a:alphaModFix/>
          </a:blip>
          <a:stretch>
            <a:fillRect/>
          </a:stretch>
        </p:blipFill>
        <p:spPr>
          <a:xfrm>
            <a:off x="5716410" y="1685500"/>
            <a:ext cx="1956930" cy="572701"/>
          </a:xfrm>
          <a:prstGeom prst="rect">
            <a:avLst/>
          </a:prstGeom>
          <a:noFill/>
          <a:ln>
            <a:noFill/>
          </a:ln>
        </p:spPr>
      </p:pic>
      <p:sp>
        <p:nvSpPr>
          <p:cNvPr id="117" name="Google Shape;117;p18"/>
          <p:cNvSpPr txBox="1"/>
          <p:nvPr/>
        </p:nvSpPr>
        <p:spPr>
          <a:xfrm>
            <a:off x="5256025" y="2329938"/>
            <a:ext cx="3000000" cy="669600"/>
          </a:xfrm>
          <a:prstGeom prst="rect">
            <a:avLst/>
          </a:prstGeom>
          <a:noFill/>
          <a:ln>
            <a:noFill/>
          </a:ln>
        </p:spPr>
        <p:txBody>
          <a:bodyPr spcFirstLastPara="1" wrap="square" lIns="91425" tIns="91425" rIns="91425" bIns="91425" anchor="t" anchorCtr="0">
            <a:spAutoFit/>
          </a:bodyPr>
          <a:lstStyle/>
          <a:p>
            <a:pPr marL="0" lvl="0" indent="0" algn="ctr" rtl="0">
              <a:lnSpc>
                <a:spcPct val="133333"/>
              </a:lnSpc>
              <a:spcBef>
                <a:spcPts val="0"/>
              </a:spcBef>
              <a:spcAft>
                <a:spcPts val="0"/>
              </a:spcAft>
              <a:buNone/>
            </a:pPr>
            <a:r>
              <a:rPr lang="en" sz="1350">
                <a:latin typeface="Times New Roman"/>
                <a:ea typeface="Times New Roman"/>
                <a:cs typeface="Times New Roman"/>
                <a:sym typeface="Times New Roman"/>
              </a:rPr>
              <a:t>N,N'-Methylenebisacrylamide</a:t>
            </a:r>
            <a:endParaRPr sz="1350">
              <a:latin typeface="Times New Roman"/>
              <a:ea typeface="Times New Roman"/>
              <a:cs typeface="Times New Roman"/>
              <a:sym typeface="Times New Roman"/>
            </a:endParaRPr>
          </a:p>
          <a:p>
            <a:pPr marL="0" lvl="0" indent="0" algn="ctr" rtl="0">
              <a:lnSpc>
                <a:spcPct val="133333"/>
              </a:lnSpc>
              <a:spcBef>
                <a:spcPts val="0"/>
              </a:spcBef>
              <a:spcAft>
                <a:spcPts val="0"/>
              </a:spcAft>
              <a:buNone/>
            </a:pPr>
            <a:r>
              <a:rPr lang="en" sz="1350">
                <a:latin typeface="Times New Roman"/>
                <a:ea typeface="Times New Roman"/>
                <a:cs typeface="Times New Roman"/>
                <a:sym typeface="Times New Roman"/>
              </a:rPr>
              <a:t>(MBAA)</a:t>
            </a:r>
            <a:endParaRPr sz="1350">
              <a:latin typeface="Times New Roman"/>
              <a:ea typeface="Times New Roman"/>
              <a:cs typeface="Times New Roman"/>
              <a:sym typeface="Times New Roman"/>
            </a:endParaRPr>
          </a:p>
        </p:txBody>
      </p:sp>
      <p:sp>
        <p:nvSpPr>
          <p:cNvPr id="118" name="Google Shape;118;p18"/>
          <p:cNvSpPr txBox="1"/>
          <p:nvPr/>
        </p:nvSpPr>
        <p:spPr>
          <a:xfrm>
            <a:off x="717675" y="3451038"/>
            <a:ext cx="3000000" cy="392400"/>
          </a:xfrm>
          <a:prstGeom prst="rect">
            <a:avLst/>
          </a:prstGeom>
          <a:noFill/>
          <a:ln>
            <a:noFill/>
          </a:ln>
        </p:spPr>
        <p:txBody>
          <a:bodyPr spcFirstLastPara="1" wrap="square" lIns="91425" tIns="91425" rIns="91425" bIns="91425" anchor="t" anchorCtr="0">
            <a:spAutoFit/>
          </a:bodyPr>
          <a:lstStyle/>
          <a:p>
            <a:pPr marL="0" lvl="0" indent="0" algn="ctr" rtl="0">
              <a:lnSpc>
                <a:spcPct val="133333"/>
              </a:lnSpc>
              <a:spcBef>
                <a:spcPts val="0"/>
              </a:spcBef>
              <a:spcAft>
                <a:spcPts val="0"/>
              </a:spcAft>
              <a:buNone/>
            </a:pPr>
            <a:r>
              <a:rPr lang="en" sz="1350" dirty="0">
                <a:latin typeface="Times New Roman"/>
                <a:ea typeface="Times New Roman"/>
                <a:cs typeface="Times New Roman"/>
                <a:sym typeface="Times New Roman"/>
              </a:rPr>
              <a:t>Phytic acid (PA)</a:t>
            </a:r>
            <a:endParaRPr sz="1350" dirty="0">
              <a:latin typeface="Times New Roman"/>
              <a:ea typeface="Times New Roman"/>
              <a:cs typeface="Times New Roman"/>
              <a:sym typeface="Times New Roman"/>
            </a:endParaRPr>
          </a:p>
        </p:txBody>
      </p:sp>
      <p:sp>
        <p:nvSpPr>
          <p:cNvPr id="119" name="Google Shape;119;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6</a:t>
            </a:fld>
            <a:endParaRPr/>
          </a:p>
        </p:txBody>
      </p:sp>
      <p:sp>
        <p:nvSpPr>
          <p:cNvPr id="120" name="Google Shape;120;p18"/>
          <p:cNvSpPr txBox="1"/>
          <p:nvPr/>
        </p:nvSpPr>
        <p:spPr>
          <a:xfrm>
            <a:off x="-64800" y="4831920"/>
            <a:ext cx="9273600" cy="323100"/>
          </a:xfrm>
          <a:prstGeom prst="rect">
            <a:avLst/>
          </a:prstGeom>
          <a:noFill/>
          <a:ln>
            <a:noFill/>
          </a:ln>
        </p:spPr>
        <p:txBody>
          <a:bodyPr spcFirstLastPara="1" wrap="square" lIns="91425" tIns="91425" rIns="91425" bIns="91425" anchor="t" anchorCtr="0">
            <a:spAutoFit/>
          </a:bodyPr>
          <a:lstStyle/>
          <a:p>
            <a:pPr marL="0" lvl="0" indent="0" algn="ctr" rtl="0">
              <a:lnSpc>
                <a:spcPct val="200000"/>
              </a:lnSpc>
              <a:spcBef>
                <a:spcPts val="0"/>
              </a:spcBef>
              <a:spcAft>
                <a:spcPts val="0"/>
              </a:spcAft>
              <a:buNone/>
            </a:pPr>
            <a:r>
              <a:rPr lang="en" sz="900" dirty="0">
                <a:latin typeface="Times New Roman"/>
                <a:ea typeface="Times New Roman"/>
                <a:cs typeface="Times New Roman"/>
                <a:sym typeface="Times New Roman"/>
              </a:rPr>
              <a:t>Bloot, Ana Paula Marinho, et al. “A Review of Phytic Acid Sources, Obtention, and Applications.” </a:t>
            </a:r>
            <a:r>
              <a:rPr lang="en" sz="900" i="1" dirty="0">
                <a:latin typeface="Times New Roman"/>
                <a:ea typeface="Times New Roman"/>
                <a:cs typeface="Times New Roman"/>
                <a:sym typeface="Times New Roman"/>
              </a:rPr>
              <a:t>Food Reviews International</a:t>
            </a:r>
            <a:r>
              <a:rPr lang="en" sz="900" dirty="0">
                <a:latin typeface="Times New Roman"/>
                <a:ea typeface="Times New Roman"/>
                <a:cs typeface="Times New Roman"/>
                <a:sym typeface="Times New Roman"/>
              </a:rPr>
              <a:t>, Apr. 2021, pp. 1–20</a:t>
            </a:r>
            <a:endParaRPr sz="900" dirty="0">
              <a:latin typeface="Times New Roman"/>
              <a:ea typeface="Times New Roman"/>
              <a:cs typeface="Times New Roman"/>
              <a:sym typeface="Times New Roman"/>
            </a:endParaRPr>
          </a:p>
        </p:txBody>
      </p:sp>
      <p:pic>
        <p:nvPicPr>
          <p:cNvPr id="3" name="Рисунок 2">
            <a:extLst>
              <a:ext uri="{FF2B5EF4-FFF2-40B4-BE49-F238E27FC236}">
                <a16:creationId xmlns:a16="http://schemas.microsoft.com/office/drawing/2014/main" id="{F0C41C72-72CE-D325-C862-3C380A5F4EF8}"/>
              </a:ext>
            </a:extLst>
          </p:cNvPr>
          <p:cNvPicPr>
            <a:picLocks noChangeAspect="1"/>
          </p:cNvPicPr>
          <p:nvPr/>
        </p:nvPicPr>
        <p:blipFill rotWithShape="1">
          <a:blip r:embed="rId5"/>
          <a:srcRect l="23000" t="45787" r="13917" b="19135"/>
          <a:stretch/>
        </p:blipFill>
        <p:spPr>
          <a:xfrm>
            <a:off x="3847646" y="3257413"/>
            <a:ext cx="4624812" cy="144657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9"/>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a:latin typeface="Times New Roman"/>
                <a:ea typeface="Times New Roman"/>
                <a:cs typeface="Times New Roman"/>
                <a:sym typeface="Times New Roman"/>
              </a:rPr>
              <a:t>SYNTHESIS OF HYDROGELS</a:t>
            </a:r>
            <a:endParaRPr b="1">
              <a:latin typeface="Times New Roman"/>
              <a:ea typeface="Times New Roman"/>
              <a:cs typeface="Times New Roman"/>
              <a:sym typeface="Times New Roman"/>
            </a:endParaRPr>
          </a:p>
        </p:txBody>
      </p:sp>
      <p:graphicFrame>
        <p:nvGraphicFramePr>
          <p:cNvPr id="126" name="Google Shape;126;p19"/>
          <p:cNvGraphicFramePr/>
          <p:nvPr/>
        </p:nvGraphicFramePr>
        <p:xfrm>
          <a:off x="952500" y="1165370"/>
          <a:ext cx="7239000" cy="3111400"/>
        </p:xfrm>
        <a:graphic>
          <a:graphicData uri="http://schemas.openxmlformats.org/drawingml/2006/table">
            <a:tbl>
              <a:tblPr>
                <a:noFill/>
                <a:tableStyleId>{E6462F50-FCB4-47DF-BBDE-44F5C7435028}</a:tableStyleId>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tblGrid>
              <a:tr h="793075">
                <a:tc>
                  <a:txBody>
                    <a:bodyPr/>
                    <a:lstStyle/>
                    <a:p>
                      <a:pPr marL="0" lvl="0" indent="0" algn="l" rtl="0">
                        <a:spcBef>
                          <a:spcPts val="0"/>
                        </a:spcBef>
                        <a:spcAft>
                          <a:spcPts val="0"/>
                        </a:spcAft>
                        <a:buNone/>
                      </a:pPr>
                      <a:endParaRPr>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b="1">
                          <a:latin typeface="Times New Roman"/>
                          <a:ea typeface="Times New Roman"/>
                          <a:cs typeface="Times New Roman"/>
                          <a:sym typeface="Times New Roman"/>
                        </a:rPr>
                        <a:t>System 1 </a:t>
                      </a:r>
                      <a:endParaRPr b="1">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b="1">
                          <a:latin typeface="Times New Roman"/>
                          <a:ea typeface="Times New Roman"/>
                          <a:cs typeface="Times New Roman"/>
                          <a:sym typeface="Times New Roman"/>
                        </a:rPr>
                        <a:t>System 2 (hybrid)</a:t>
                      </a:r>
                      <a:endParaRPr b="1">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0"/>
                  </a:ext>
                </a:extLst>
              </a:tr>
              <a:tr h="793075">
                <a:tc>
                  <a:txBody>
                    <a:bodyPr/>
                    <a:lstStyle/>
                    <a:p>
                      <a:pPr marL="0" lvl="0" indent="0" algn="l" rtl="0">
                        <a:spcBef>
                          <a:spcPts val="0"/>
                        </a:spcBef>
                        <a:spcAft>
                          <a:spcPts val="0"/>
                        </a:spcAft>
                        <a:buNone/>
                      </a:pPr>
                      <a:r>
                        <a:rPr lang="en" b="1">
                          <a:latin typeface="Times New Roman"/>
                          <a:ea typeface="Times New Roman"/>
                          <a:cs typeface="Times New Roman"/>
                          <a:sym typeface="Times New Roman"/>
                        </a:rPr>
                        <a:t>Polysaccharides</a:t>
                      </a:r>
                      <a:endParaRPr b="1">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a:latin typeface="Times New Roman"/>
                          <a:ea typeface="Times New Roman"/>
                          <a:cs typeface="Times New Roman"/>
                          <a:sym typeface="Times New Roman"/>
                        </a:rPr>
                        <a:t>Natural (Alginate)</a:t>
                      </a:r>
                      <a:endParaRPr>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a:latin typeface="Times New Roman"/>
                          <a:ea typeface="Times New Roman"/>
                          <a:cs typeface="Times New Roman"/>
                          <a:sym typeface="Times New Roman"/>
                        </a:rPr>
                        <a:t>Synthetic (PAAm) + natural (Chitosan)</a:t>
                      </a:r>
                      <a:endParaRPr>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1"/>
                  </a:ext>
                </a:extLst>
              </a:tr>
              <a:tr h="762625">
                <a:tc>
                  <a:txBody>
                    <a:bodyPr/>
                    <a:lstStyle/>
                    <a:p>
                      <a:pPr marL="0" lvl="0" indent="0" algn="l" rtl="0">
                        <a:spcBef>
                          <a:spcPts val="0"/>
                        </a:spcBef>
                        <a:spcAft>
                          <a:spcPts val="0"/>
                        </a:spcAft>
                        <a:buNone/>
                      </a:pPr>
                      <a:r>
                        <a:rPr lang="en" b="1">
                          <a:latin typeface="Times New Roman"/>
                          <a:ea typeface="Times New Roman"/>
                          <a:cs typeface="Times New Roman"/>
                          <a:sym typeface="Times New Roman"/>
                        </a:rPr>
                        <a:t>Cross-linking agent</a:t>
                      </a:r>
                      <a:endParaRPr b="1">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a:latin typeface="Times New Roman"/>
                          <a:ea typeface="Times New Roman"/>
                          <a:cs typeface="Times New Roman"/>
                          <a:sym typeface="Times New Roman"/>
                        </a:rPr>
                        <a:t>Ionic (CaCl</a:t>
                      </a:r>
                      <a:r>
                        <a:rPr lang="en" baseline="-25000">
                          <a:latin typeface="Times New Roman"/>
                          <a:ea typeface="Times New Roman"/>
                          <a:cs typeface="Times New Roman"/>
                          <a:sym typeface="Times New Roman"/>
                        </a:rPr>
                        <a:t>2</a:t>
                      </a:r>
                      <a:r>
                        <a:rPr lang="en">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marL="0" lvl="0" indent="0" algn="l" rtl="0">
                        <a:spcBef>
                          <a:spcPts val="0"/>
                        </a:spcBef>
                        <a:spcAft>
                          <a:spcPts val="0"/>
                        </a:spcAft>
                        <a:buNone/>
                      </a:pPr>
                      <a:r>
                        <a:rPr lang="en">
                          <a:latin typeface="Times New Roman"/>
                          <a:ea typeface="Times New Roman"/>
                          <a:cs typeface="Times New Roman"/>
                          <a:sym typeface="Times New Roman"/>
                        </a:rPr>
                        <a:t>Natural (PA)</a:t>
                      </a:r>
                      <a:endParaRPr>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a:latin typeface="Times New Roman"/>
                          <a:ea typeface="Times New Roman"/>
                          <a:cs typeface="Times New Roman"/>
                          <a:sym typeface="Times New Roman"/>
                        </a:rPr>
                        <a:t>Chemical (MBAA) + natural (PA)</a:t>
                      </a:r>
                      <a:endParaRPr>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2"/>
                  </a:ext>
                </a:extLst>
              </a:tr>
              <a:tr h="762625">
                <a:tc>
                  <a:txBody>
                    <a:bodyPr/>
                    <a:lstStyle/>
                    <a:p>
                      <a:pPr marL="0" lvl="0" indent="0" algn="l" rtl="0">
                        <a:spcBef>
                          <a:spcPts val="0"/>
                        </a:spcBef>
                        <a:spcAft>
                          <a:spcPts val="0"/>
                        </a:spcAft>
                        <a:buNone/>
                      </a:pPr>
                      <a:r>
                        <a:rPr lang="en" b="1">
                          <a:latin typeface="Times New Roman"/>
                          <a:ea typeface="Times New Roman"/>
                          <a:cs typeface="Times New Roman"/>
                          <a:sym typeface="Times New Roman"/>
                        </a:rPr>
                        <a:t>Conducting polymer</a:t>
                      </a:r>
                      <a:endParaRPr b="1">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a:latin typeface="Times New Roman"/>
                          <a:ea typeface="Times New Roman"/>
                          <a:cs typeface="Times New Roman"/>
                          <a:sym typeface="Times New Roman"/>
                        </a:rPr>
                        <a:t>PAni</a:t>
                      </a:r>
                      <a:endParaRPr>
                        <a:latin typeface="Times New Roman"/>
                        <a:ea typeface="Times New Roman"/>
                        <a:cs typeface="Times New Roman"/>
                        <a:sym typeface="Times New Roman"/>
                      </a:endParaRPr>
                    </a:p>
                  </a:txBody>
                  <a:tcPr marL="91425" marR="91425" marT="91425" marB="91425"/>
                </a:tc>
                <a:tc>
                  <a:txBody>
                    <a:bodyPr/>
                    <a:lstStyle/>
                    <a:p>
                      <a:pPr marL="0" lvl="0" indent="0" algn="l" rtl="0">
                        <a:spcBef>
                          <a:spcPts val="0"/>
                        </a:spcBef>
                        <a:spcAft>
                          <a:spcPts val="0"/>
                        </a:spcAft>
                        <a:buNone/>
                      </a:pPr>
                      <a:r>
                        <a:rPr lang="en">
                          <a:latin typeface="Times New Roman"/>
                          <a:ea typeface="Times New Roman"/>
                          <a:cs typeface="Times New Roman"/>
                          <a:sym typeface="Times New Roman"/>
                        </a:rPr>
                        <a:t>PAni</a:t>
                      </a:r>
                      <a:endParaRPr>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3"/>
                  </a:ext>
                </a:extLst>
              </a:tr>
            </a:tbl>
          </a:graphicData>
        </a:graphic>
      </p:graphicFrame>
      <p:sp>
        <p:nvSpPr>
          <p:cNvPr id="127" name="Google Shape;127;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0"/>
          <p:cNvSpPr txBox="1">
            <a:spLocks noGrp="1"/>
          </p:cNvSpPr>
          <p:nvPr>
            <p:ph type="title"/>
          </p:nvPr>
        </p:nvSpPr>
        <p:spPr>
          <a:xfrm>
            <a:off x="311700" y="19990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a:latin typeface="Times New Roman"/>
                <a:ea typeface="Times New Roman"/>
                <a:cs typeface="Times New Roman"/>
                <a:sym typeface="Times New Roman"/>
              </a:rPr>
              <a:t>EXPERIMENTAL PART</a:t>
            </a:r>
            <a:endParaRPr sz="4000">
              <a:latin typeface="Times New Roman"/>
              <a:ea typeface="Times New Roman"/>
              <a:cs typeface="Times New Roman"/>
              <a:sym typeface="Times New Roman"/>
            </a:endParaRPr>
          </a:p>
        </p:txBody>
      </p:sp>
      <p:sp>
        <p:nvSpPr>
          <p:cNvPr id="133" name="Google Shape;133;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311700" y="4656650"/>
            <a:ext cx="8520600" cy="410700"/>
          </a:xfrm>
          <a:prstGeom prst="rect">
            <a:avLst/>
          </a:prstGeom>
        </p:spPr>
        <p:txBody>
          <a:bodyPr spcFirstLastPara="1" wrap="square" lIns="91425" tIns="91425" rIns="91425" bIns="91425" anchor="t" anchorCtr="0">
            <a:noAutofit/>
          </a:bodyPr>
          <a:lstStyle/>
          <a:p>
            <a:pPr marL="0" lvl="0" indent="0" algn="ctr" rtl="0">
              <a:lnSpc>
                <a:spcPct val="10227"/>
              </a:lnSpc>
              <a:spcBef>
                <a:spcPts val="1200"/>
              </a:spcBef>
              <a:spcAft>
                <a:spcPts val="0"/>
              </a:spcAft>
              <a:buNone/>
            </a:pPr>
            <a:r>
              <a:rPr lang="en" sz="1200" dirty="0">
                <a:solidFill>
                  <a:srgbClr val="000000"/>
                </a:solidFill>
                <a:latin typeface="Times New Roman"/>
                <a:ea typeface="Times New Roman"/>
                <a:cs typeface="Times New Roman"/>
                <a:sym typeface="Times New Roman"/>
              </a:rPr>
              <a:t>Figure 5. Synthesis of Alginate hydrogel with and without conducting polymer</a:t>
            </a:r>
            <a:endParaRPr sz="1200" dirty="0">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endParaRPr sz="1200" dirty="0">
              <a:latin typeface="Times New Roman"/>
              <a:ea typeface="Times New Roman"/>
              <a:cs typeface="Times New Roman"/>
              <a:sym typeface="Times New Roman"/>
            </a:endParaRPr>
          </a:p>
        </p:txBody>
      </p:sp>
      <p:sp>
        <p:nvSpPr>
          <p:cNvPr id="139" name="Google Shape;139;p21"/>
          <p:cNvSpPr txBox="1">
            <a:spLocks noGrp="1"/>
          </p:cNvSpPr>
          <p:nvPr>
            <p:ph type="title"/>
          </p:nvPr>
        </p:nvSpPr>
        <p:spPr>
          <a:xfrm>
            <a:off x="311700" y="1402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latin typeface="Times New Roman"/>
                <a:ea typeface="Times New Roman"/>
                <a:cs typeface="Times New Roman"/>
                <a:sym typeface="Times New Roman"/>
              </a:rPr>
              <a:t>SYSTEM 1</a:t>
            </a:r>
            <a:endParaRPr>
              <a:latin typeface="Times New Roman"/>
              <a:ea typeface="Times New Roman"/>
              <a:cs typeface="Times New Roman"/>
              <a:sym typeface="Times New Roman"/>
            </a:endParaRPr>
          </a:p>
        </p:txBody>
      </p:sp>
      <p:grpSp>
        <p:nvGrpSpPr>
          <p:cNvPr id="140" name="Google Shape;140;p21"/>
          <p:cNvGrpSpPr/>
          <p:nvPr/>
        </p:nvGrpSpPr>
        <p:grpSpPr>
          <a:xfrm>
            <a:off x="1739113" y="806825"/>
            <a:ext cx="5687062" cy="3832126"/>
            <a:chOff x="2043913" y="806825"/>
            <a:chExt cx="5687062" cy="3832126"/>
          </a:xfrm>
        </p:grpSpPr>
        <p:grpSp>
          <p:nvGrpSpPr>
            <p:cNvPr id="141" name="Google Shape;141;p21"/>
            <p:cNvGrpSpPr/>
            <p:nvPr/>
          </p:nvGrpSpPr>
          <p:grpSpPr>
            <a:xfrm>
              <a:off x="2043913" y="806825"/>
              <a:ext cx="4204524" cy="3832126"/>
              <a:chOff x="2979675" y="948225"/>
              <a:chExt cx="4204524" cy="3832126"/>
            </a:xfrm>
          </p:grpSpPr>
          <p:pic>
            <p:nvPicPr>
              <p:cNvPr id="142" name="Google Shape;142;p21"/>
              <p:cNvPicPr preferRelativeResize="0"/>
              <p:nvPr/>
            </p:nvPicPr>
            <p:blipFill rotWithShape="1">
              <a:blip r:embed="rId3">
                <a:alphaModFix/>
              </a:blip>
              <a:srcRect r="58461"/>
              <a:stretch/>
            </p:blipFill>
            <p:spPr>
              <a:xfrm>
                <a:off x="2984338" y="948225"/>
                <a:ext cx="2671199" cy="3451100"/>
              </a:xfrm>
              <a:prstGeom prst="rect">
                <a:avLst/>
              </a:prstGeom>
              <a:noFill/>
              <a:ln>
                <a:noFill/>
              </a:ln>
            </p:spPr>
          </p:pic>
          <p:pic>
            <p:nvPicPr>
              <p:cNvPr id="143" name="Google Shape;143;p21"/>
              <p:cNvPicPr preferRelativeResize="0"/>
              <p:nvPr/>
            </p:nvPicPr>
            <p:blipFill rotWithShape="1">
              <a:blip r:embed="rId3">
                <a:alphaModFix/>
              </a:blip>
              <a:srcRect l="43410" b="79620"/>
              <a:stretch/>
            </p:blipFill>
            <p:spPr>
              <a:xfrm>
                <a:off x="2979675" y="3967775"/>
                <a:ext cx="4204524" cy="812576"/>
              </a:xfrm>
              <a:prstGeom prst="rect">
                <a:avLst/>
              </a:prstGeom>
              <a:noFill/>
              <a:ln>
                <a:noFill/>
              </a:ln>
            </p:spPr>
          </p:pic>
        </p:grpSp>
        <p:pic>
          <p:nvPicPr>
            <p:cNvPr id="144" name="Google Shape;144;p21"/>
            <p:cNvPicPr preferRelativeResize="0"/>
            <p:nvPr/>
          </p:nvPicPr>
          <p:blipFill rotWithShape="1">
            <a:blip r:embed="rId3">
              <a:alphaModFix/>
            </a:blip>
            <a:srcRect l="47693" t="54726"/>
            <a:stretch/>
          </p:blipFill>
          <p:spPr>
            <a:xfrm>
              <a:off x="4974325" y="1183275"/>
              <a:ext cx="2756649" cy="1280450"/>
            </a:xfrm>
            <a:prstGeom prst="rect">
              <a:avLst/>
            </a:prstGeom>
            <a:noFill/>
            <a:ln>
              <a:noFill/>
            </a:ln>
          </p:spPr>
        </p:pic>
      </p:grpSp>
      <p:sp>
        <p:nvSpPr>
          <p:cNvPr id="145" name="Google Shape;145;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1392</Words>
  <Application>Microsoft Office PowerPoint</Application>
  <PresentationFormat>Экран (16:9)</PresentationFormat>
  <Paragraphs>148</Paragraphs>
  <Slides>26</Slides>
  <Notes>26</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26</vt:i4>
      </vt:variant>
    </vt:vector>
  </HeadingPairs>
  <TitlesOfParts>
    <vt:vector size="30" baseType="lpstr">
      <vt:lpstr>Arial</vt:lpstr>
      <vt:lpstr>Proxima Nova</vt:lpstr>
      <vt:lpstr>Times New Roman</vt:lpstr>
      <vt:lpstr>Spearmint</vt:lpstr>
      <vt:lpstr>Презентация PowerPoint</vt:lpstr>
      <vt:lpstr>INTRODUCTION</vt:lpstr>
      <vt:lpstr>PROBLEM STATEMENT</vt:lpstr>
      <vt:lpstr>HYPOTHESIS AND GOALS</vt:lpstr>
      <vt:lpstr>SYNTHESIS OF HYDROGELS</vt:lpstr>
      <vt:lpstr>Figure 4. Photos of antibacterial tests of the PAM/CS hydrogels and PAM/CS–PA hydrogels. (Zhang et al.,  2021)</vt:lpstr>
      <vt:lpstr>SYNTHESIS OF HYDROGELS</vt:lpstr>
      <vt:lpstr>EXPERIMENTAL PART</vt:lpstr>
      <vt:lpstr>Figure 5. Synthesis of Alginate hydrogel with and without conducting polymer </vt:lpstr>
      <vt:lpstr>Figure 6. Synthesis of Alg-PA hydrogel with and without conducting polymer </vt:lpstr>
      <vt:lpstr>Figure 7. Synthesis of Dual-crosslinked Alg-PA with and without conducting polymer </vt:lpstr>
      <vt:lpstr>SYSTEM 2</vt:lpstr>
      <vt:lpstr>RESULTS AND DISCUSSION</vt:lpstr>
      <vt:lpstr>SYSTEM 1</vt:lpstr>
      <vt:lpstr>SYSTEM 1</vt:lpstr>
      <vt:lpstr>Figure 11. pH and temperature stability* test of Dual-crosslinked Alg-PA hydrogel with conducting polymer (PAni) </vt:lpstr>
      <vt:lpstr>Figure 12. Test of mechanical  properties of PAAm/PA-CS hydrogel with conducting polymer (PAni)  </vt:lpstr>
      <vt:lpstr>SYSTEM 2</vt:lpstr>
      <vt:lpstr>Figure 14. FTIR analysis of PAni, Phytic acid, and hydrogels with and without CP</vt:lpstr>
      <vt:lpstr>Morphology analysis of PAAm/PA-PAni hydrogels</vt:lpstr>
      <vt:lpstr>Morphology analysis of PAAm/PA-PAni hydrogels</vt:lpstr>
      <vt:lpstr>SYSTEM 2</vt:lpstr>
      <vt:lpstr>CONCLUSION</vt:lpstr>
      <vt:lpstr>FUTURE WORK</vt:lpstr>
      <vt:lpstr>REFERENCES</vt:lpstr>
      <vt:lpstr>ACKNOWLEDGMENTS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Қанжігітова Дана Қанатқызы</cp:lastModifiedBy>
  <cp:revision>1</cp:revision>
  <dcterms:modified xsi:type="dcterms:W3CDTF">2023-05-05T12:47:00Z</dcterms:modified>
</cp:coreProperties>
</file>