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305" r:id="rId3"/>
    <p:sldId id="306" r:id="rId4"/>
    <p:sldId id="317" r:id="rId5"/>
    <p:sldId id="307" r:id="rId6"/>
    <p:sldId id="316" r:id="rId7"/>
    <p:sldId id="326" r:id="rId8"/>
    <p:sldId id="315" r:id="rId9"/>
    <p:sldId id="318" r:id="rId10"/>
    <p:sldId id="320" r:id="rId11"/>
    <p:sldId id="321" r:id="rId12"/>
    <p:sldId id="322" r:id="rId13"/>
    <p:sldId id="308" r:id="rId14"/>
    <p:sldId id="325" r:id="rId15"/>
    <p:sldId id="309" r:id="rId16"/>
    <p:sldId id="313" r:id="rId17"/>
    <p:sldId id="319" r:id="rId18"/>
    <p:sldId id="323" r:id="rId19"/>
    <p:sldId id="324" r:id="rId20"/>
    <p:sldId id="310" r:id="rId21"/>
    <p:sldId id="284" r:id="rId22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2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933E2A2B-7F5A-4A55-AE39-AE7DA70BBAC6}" type="datetimeFigureOut">
              <a:rPr lang="en-US" smtClean="0"/>
              <a:t>5/11/16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2D5272C6-CBC9-4B29-B8F0-EF7C2631C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218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University of Wisconsin-Madison Libraries • Madison, WI 53706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990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1"/>
            <a:ext cx="4040188" cy="42227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752599"/>
            <a:ext cx="4038600" cy="422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143000"/>
            <a:ext cx="2743200" cy="781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1143000"/>
            <a:ext cx="4953000" cy="49831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05000"/>
            <a:ext cx="3008313" cy="42211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066799"/>
            <a:ext cx="5449888" cy="36607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09800"/>
            <a:ext cx="8229600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82296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  <p:pic>
        <p:nvPicPr>
          <p:cNvPr id="7" name="Picture 6" descr="UWLibrariesLogo3.png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152400" y="152400"/>
            <a:ext cx="3810000" cy="11999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uwmadison.co1.qualtrics.com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lesley.moyo@wisc.ed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2438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Planning </a:t>
            </a:r>
            <a:r>
              <a:rPr lang="en-US" sz="3600" dirty="0"/>
              <a:t>and Executing Library Assessment: Basic Methods and Tools</a:t>
            </a:r>
            <a:r>
              <a:rPr lang="en-US" sz="3600" i="1" dirty="0"/>
              <a:t> </a:t>
            </a:r>
            <a:r>
              <a:rPr lang="en-US" sz="3600" dirty="0"/>
              <a:t>  </a:t>
            </a:r>
            <a:endParaRPr lang="en-US" sz="3600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7848600" cy="175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cs typeface="Times New Roman" panose="02020603050405020304" pitchFamily="18" charset="0"/>
              </a:rPr>
              <a:t>Lesley Moyo</a:t>
            </a:r>
          </a:p>
          <a:p>
            <a:r>
              <a:rPr lang="en-US" sz="2400" dirty="0" smtClean="0">
                <a:cs typeface="Times New Roman" panose="02020603050405020304" pitchFamily="18" charset="0"/>
              </a:rPr>
              <a:t>Associate University Librarian for Public Services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3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Success factors and best practices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09800"/>
            <a:ext cx="8839200" cy="3962400"/>
          </a:xfrm>
        </p:spPr>
        <p:txBody>
          <a:bodyPr>
            <a:normAutofit/>
          </a:bodyPr>
          <a:lstStyle/>
          <a:p>
            <a:r>
              <a:rPr lang="en-US" sz="2800" dirty="0"/>
              <a:t>Establish assessment structure and leadership</a:t>
            </a:r>
          </a:p>
          <a:p>
            <a:r>
              <a:rPr lang="en-US" sz="2800" dirty="0"/>
              <a:t>Align with library and campus </a:t>
            </a:r>
            <a:r>
              <a:rPr lang="en-US" sz="2800" dirty="0" smtClean="0"/>
              <a:t>missions </a:t>
            </a:r>
            <a:endParaRPr lang="en-US" sz="2800" dirty="0" smtClean="0"/>
          </a:p>
          <a:p>
            <a:r>
              <a:rPr lang="en-US" sz="2800" dirty="0" smtClean="0"/>
              <a:t>Make assessment pervasive</a:t>
            </a:r>
          </a:p>
          <a:p>
            <a:r>
              <a:rPr lang="en-US" sz="2800" dirty="0" smtClean="0"/>
              <a:t>Seek partnerships and engage with </a:t>
            </a:r>
            <a:r>
              <a:rPr lang="en-US" sz="2800" dirty="0" smtClean="0"/>
              <a:t>stakeholders</a:t>
            </a:r>
          </a:p>
          <a:p>
            <a:r>
              <a:rPr lang="en-US" sz="2800" dirty="0" smtClean="0"/>
              <a:t>Build commitment</a:t>
            </a:r>
            <a:endParaRPr lang="en-US" sz="2800" dirty="0" smtClean="0"/>
          </a:p>
          <a:p>
            <a:r>
              <a:rPr lang="en-US" sz="2800" dirty="0" smtClean="0"/>
              <a:t>Planning/designing your assessment is the most critical component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68340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Assessment plan </a:t>
            </a:r>
            <a:r>
              <a:rPr lang="en-US" sz="3600" dirty="0" smtClean="0"/>
              <a:t>decisions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458200" cy="4144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is the purpose of your assessment?</a:t>
            </a:r>
          </a:p>
          <a:p>
            <a:r>
              <a:rPr lang="en-US" sz="2800" dirty="0" smtClean="0"/>
              <a:t>What and how are you assessing?</a:t>
            </a:r>
          </a:p>
          <a:p>
            <a:pPr lvl="1"/>
            <a:r>
              <a:rPr lang="en-US" sz="2400" dirty="0" smtClean="0"/>
              <a:t>What questions are you trying to answer?</a:t>
            </a:r>
          </a:p>
          <a:p>
            <a:pPr lvl="1"/>
            <a:r>
              <a:rPr lang="en-US" sz="2400" dirty="0" smtClean="0"/>
              <a:t>What data is needed to answer those questions?</a:t>
            </a:r>
          </a:p>
          <a:p>
            <a:pPr lvl="1"/>
            <a:r>
              <a:rPr lang="en-US" sz="2400" dirty="0" smtClean="0"/>
              <a:t>What will you measure?</a:t>
            </a:r>
          </a:p>
          <a:p>
            <a:pPr lvl="1"/>
            <a:r>
              <a:rPr lang="en-US" sz="2400" dirty="0" smtClean="0"/>
              <a:t>What metrics will you use? </a:t>
            </a:r>
          </a:p>
          <a:p>
            <a:pPr lvl="1"/>
            <a:r>
              <a:rPr lang="en-US" sz="2400" dirty="0" smtClean="0"/>
              <a:t>How will you analyze results?</a:t>
            </a:r>
          </a:p>
          <a:p>
            <a:pPr lvl="1"/>
            <a:r>
              <a:rPr lang="en-US" sz="2400" dirty="0" smtClean="0"/>
              <a:t>How will you present your results?</a:t>
            </a:r>
          </a:p>
          <a:p>
            <a:pPr lvl="1"/>
            <a:r>
              <a:rPr lang="en-US" sz="2400" dirty="0" smtClean="0"/>
              <a:t>How will you communicate your </a:t>
            </a:r>
            <a:r>
              <a:rPr lang="en-US" sz="2400" dirty="0" smtClean="0"/>
              <a:t>results?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8896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Skills and competencies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362200"/>
            <a:ext cx="8686800" cy="4114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IRB protocols</a:t>
            </a:r>
          </a:p>
          <a:p>
            <a:r>
              <a:rPr lang="en-US" sz="2800" dirty="0" smtClean="0"/>
              <a:t>Research </a:t>
            </a:r>
            <a:r>
              <a:rPr lang="en-US" sz="2800" dirty="0" smtClean="0"/>
              <a:t>design and </a:t>
            </a:r>
            <a:r>
              <a:rPr lang="en-US" sz="2800" dirty="0" smtClean="0"/>
              <a:t>methods</a:t>
            </a:r>
          </a:p>
          <a:p>
            <a:r>
              <a:rPr lang="en-US" sz="2800" dirty="0" smtClean="0"/>
              <a:t>Instrument development</a:t>
            </a:r>
            <a:endParaRPr lang="en-US" sz="2800" dirty="0" smtClean="0"/>
          </a:p>
          <a:p>
            <a:r>
              <a:rPr lang="en-US" sz="2800" dirty="0" smtClean="0"/>
              <a:t>Statistical analysis</a:t>
            </a:r>
          </a:p>
          <a:p>
            <a:r>
              <a:rPr lang="en-US" sz="2800" dirty="0" smtClean="0"/>
              <a:t>Analytics</a:t>
            </a:r>
          </a:p>
          <a:p>
            <a:r>
              <a:rPr lang="en-US" sz="2800" dirty="0" smtClean="0"/>
              <a:t>Data visualization</a:t>
            </a:r>
          </a:p>
          <a:p>
            <a:r>
              <a:rPr lang="en-US" sz="2800" dirty="0" smtClean="0"/>
              <a:t>Project management</a:t>
            </a:r>
          </a:p>
          <a:p>
            <a:endParaRPr 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6805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362200"/>
            <a:ext cx="8229600" cy="1500187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Executing library assessment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376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Methods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33600"/>
            <a:ext cx="8686800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Choosing a method</a:t>
            </a:r>
          </a:p>
          <a:p>
            <a:pPr lvl="1"/>
            <a:r>
              <a:rPr lang="en-US" sz="2400" dirty="0" smtClean="0"/>
              <a:t>Quantitative</a:t>
            </a:r>
          </a:p>
          <a:p>
            <a:pPr lvl="1"/>
            <a:r>
              <a:rPr lang="en-US" sz="2400" dirty="0" smtClean="0"/>
              <a:t>Qualitative</a:t>
            </a:r>
          </a:p>
          <a:p>
            <a:pPr lvl="1"/>
            <a:r>
              <a:rPr lang="en-US" sz="2400" dirty="0" smtClean="0"/>
              <a:t>Mixed methods</a:t>
            </a:r>
          </a:p>
          <a:p>
            <a:r>
              <a:rPr lang="en-US" sz="2800" dirty="0" smtClean="0"/>
              <a:t>Designing the study</a:t>
            </a:r>
          </a:p>
          <a:p>
            <a:endParaRPr lang="en-US" sz="2800" dirty="0" smtClean="0"/>
          </a:p>
          <a:p>
            <a:pPr marL="0" indent="0" algn="ctr">
              <a:buNone/>
            </a:pPr>
            <a:r>
              <a:rPr lang="en-US" b="1" dirty="0" smtClean="0"/>
              <a:t>&lt;Interactive Session&gt;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5314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Tools for library assessment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376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143000"/>
            <a:ext cx="76962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Common online tools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9154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Survey platforms:</a:t>
            </a:r>
          </a:p>
          <a:p>
            <a:pPr lvl="1"/>
            <a:r>
              <a:rPr lang="en-US" dirty="0" err="1" smtClean="0"/>
              <a:t>Qualtrics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SoGo</a:t>
            </a:r>
            <a:r>
              <a:rPr lang="en-US" dirty="0" smtClean="0"/>
              <a:t> Survey</a:t>
            </a:r>
          </a:p>
          <a:p>
            <a:pPr lvl="1"/>
            <a:r>
              <a:rPr lang="en-US" dirty="0" err="1" smtClean="0"/>
              <a:t>SurveyMonkey</a:t>
            </a:r>
            <a:endParaRPr lang="en-US" dirty="0" smtClean="0"/>
          </a:p>
          <a:p>
            <a:r>
              <a:rPr lang="en-US" dirty="0" smtClean="0"/>
              <a:t>Statistical software</a:t>
            </a:r>
          </a:p>
          <a:p>
            <a:pPr lvl="1"/>
            <a:r>
              <a:rPr lang="en-US" dirty="0" smtClean="0"/>
              <a:t>SPSS</a:t>
            </a:r>
          </a:p>
          <a:p>
            <a:pPr lvl="1"/>
            <a:r>
              <a:rPr lang="en-US" dirty="0" smtClean="0"/>
              <a:t>SAS</a:t>
            </a:r>
          </a:p>
          <a:p>
            <a:pPr lvl="1"/>
            <a:r>
              <a:rPr lang="en-US" dirty="0" smtClean="0"/>
              <a:t>JMP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</a:t>
            </a:r>
            <a:r>
              <a:rPr lang="en-US" dirty="0" err="1" smtClean="0"/>
              <a:t>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759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Examples and interactive session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4784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Current </a:t>
            </a:r>
            <a:r>
              <a:rPr lang="en-US" sz="3600" dirty="0" err="1" smtClean="0"/>
              <a:t>Qualtrics</a:t>
            </a:r>
            <a:r>
              <a:rPr lang="en-US" sz="3600" dirty="0" smtClean="0"/>
              <a:t> surveys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743200"/>
            <a:ext cx="8839200" cy="3505199"/>
          </a:xfrm>
        </p:spPr>
        <p:txBody>
          <a:bodyPr/>
          <a:lstStyle/>
          <a:p>
            <a:r>
              <a:rPr lang="en-US" sz="2800" dirty="0">
                <a:hlinkClick r:id="rId2"/>
              </a:rPr>
              <a:t>https://uwmadison.co1.</a:t>
            </a:r>
            <a:r>
              <a:rPr lang="en-US" sz="2800" dirty="0" smtClean="0">
                <a:hlinkClick r:id="rId2"/>
              </a:rPr>
              <a:t>qualtrics.com</a:t>
            </a:r>
            <a:endParaRPr lang="en-US" sz="2800" dirty="0" smtClean="0"/>
          </a:p>
          <a:p>
            <a:pPr marL="0" indent="0">
              <a:buNone/>
            </a:pPr>
            <a:endParaRPr lang="en-US" sz="4400" dirty="0" smtClean="0"/>
          </a:p>
          <a:p>
            <a:pPr marL="0" indent="0" algn="ctr">
              <a:buNone/>
            </a:pPr>
            <a:r>
              <a:rPr lang="en-US" b="1" dirty="0" smtClean="0"/>
              <a:t>&lt;Interactive Session&gt;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8727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Analysis using SPSS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743200"/>
            <a:ext cx="8839200" cy="3505199"/>
          </a:xfrm>
        </p:spPr>
        <p:txBody>
          <a:bodyPr/>
          <a:lstStyle/>
          <a:p>
            <a:pPr marL="0" indent="0">
              <a:buNone/>
            </a:pPr>
            <a:endParaRPr lang="en-US" sz="4400" dirty="0" smtClean="0"/>
          </a:p>
          <a:p>
            <a:pPr marL="0" indent="0" algn="ctr">
              <a:buNone/>
            </a:pPr>
            <a:r>
              <a:rPr lang="en-US" b="1" dirty="0" smtClean="0"/>
              <a:t>&lt;Interactive Session&gt;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8975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Presentation Outline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915400" cy="42672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Introduction </a:t>
            </a:r>
          </a:p>
          <a:p>
            <a:r>
              <a:rPr lang="en-US" sz="3000" dirty="0" smtClean="0"/>
              <a:t>Planning library assessment</a:t>
            </a:r>
          </a:p>
          <a:p>
            <a:r>
              <a:rPr lang="en-US" sz="3000" dirty="0" smtClean="0"/>
              <a:t>Executing library assessment</a:t>
            </a:r>
          </a:p>
          <a:p>
            <a:r>
              <a:rPr lang="en-US" sz="3000" dirty="0" smtClean="0"/>
              <a:t>Tools for library assessment</a:t>
            </a:r>
            <a:endParaRPr lang="en-US" sz="1100" dirty="0" smtClean="0"/>
          </a:p>
          <a:p>
            <a:r>
              <a:rPr lang="en-US" dirty="0" smtClean="0"/>
              <a:t>Success factors in library assessment</a:t>
            </a:r>
          </a:p>
          <a:p>
            <a:r>
              <a:rPr lang="en-US" dirty="0" smtClean="0"/>
              <a:t>Examples and interactive session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8921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Q&amp;A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376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US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2590800"/>
            <a:ext cx="8458200" cy="353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Lesley Moyo</a:t>
            </a:r>
          </a:p>
          <a:p>
            <a:pPr marL="0" indent="0">
              <a:buNone/>
            </a:pPr>
            <a:r>
              <a:rPr lang="en-US" sz="1800" dirty="0"/>
              <a:t>Associate University Librarian for Public Services</a:t>
            </a:r>
          </a:p>
          <a:p>
            <a:pPr marL="0" indent="0">
              <a:buNone/>
            </a:pPr>
            <a:r>
              <a:rPr lang="en-US" sz="1800" dirty="0"/>
              <a:t>University of Wisconsin-Madison</a:t>
            </a:r>
          </a:p>
          <a:p>
            <a:pPr marL="0" indent="0">
              <a:buNone/>
            </a:pPr>
            <a:r>
              <a:rPr lang="en-US" sz="1800" dirty="0"/>
              <a:t>General Library </a:t>
            </a:r>
            <a:r>
              <a:rPr lang="en-US" sz="1800" dirty="0" smtClean="0"/>
              <a:t>System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372J Memorial Library</a:t>
            </a:r>
          </a:p>
          <a:p>
            <a:pPr marL="0" indent="0">
              <a:buNone/>
            </a:pPr>
            <a:r>
              <a:rPr lang="en-US" sz="1800" dirty="0"/>
              <a:t>728 State Street</a:t>
            </a:r>
          </a:p>
          <a:p>
            <a:pPr marL="0" indent="0">
              <a:buNone/>
            </a:pPr>
            <a:r>
              <a:rPr lang="en-US" sz="1800" dirty="0"/>
              <a:t>Madison, WI 53706-1494</a:t>
            </a:r>
          </a:p>
          <a:p>
            <a:pPr marL="0" indent="0">
              <a:buNone/>
            </a:pPr>
            <a:r>
              <a:rPr lang="en-US" sz="1800" dirty="0"/>
              <a:t>Office: 608-263-4962</a:t>
            </a:r>
          </a:p>
          <a:p>
            <a:pPr marL="0" indent="0">
              <a:buNone/>
            </a:pPr>
            <a:r>
              <a:rPr lang="en-US" sz="1800" dirty="0"/>
              <a:t>Mobile: 814-777-7565</a:t>
            </a:r>
          </a:p>
          <a:p>
            <a:pPr marL="0" indent="0">
              <a:buNone/>
            </a:pPr>
            <a:r>
              <a:rPr lang="en-US" sz="1800" dirty="0">
                <a:hlinkClick r:id="rId2"/>
              </a:rPr>
              <a:t>lesley.moyo@</a:t>
            </a:r>
            <a:r>
              <a:rPr lang="en-US" sz="1800" dirty="0" smtClean="0">
                <a:hlinkClick r:id="rId2"/>
              </a:rPr>
              <a:t>wisc.edu</a:t>
            </a:r>
            <a:r>
              <a:rPr lang="en-US" sz="1800" dirty="0" smtClean="0"/>
              <a:t>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7734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Introduction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725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Introduction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057400"/>
            <a:ext cx="8915400" cy="4495800"/>
          </a:xfrm>
        </p:spPr>
        <p:txBody>
          <a:bodyPr>
            <a:normAutofit/>
          </a:bodyPr>
          <a:lstStyle/>
          <a:p>
            <a:pPr lvl="1"/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800" dirty="0" smtClean="0"/>
              <a:t>Assessment versus Evaluation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Role of assessment in higher education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Types of assessment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Assessment in the library environment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14410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/>
              <a:t>P</a:t>
            </a:r>
            <a:r>
              <a:rPr lang="en-US" sz="4400" dirty="0" smtClean="0"/>
              <a:t>lanning Library assessment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376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828800"/>
            <a:ext cx="8763000" cy="8382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Establishing/Managing </a:t>
            </a:r>
            <a:r>
              <a:rPr lang="en-US" sz="4000" dirty="0"/>
              <a:t>an assessment program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819400"/>
            <a:ext cx="8686800" cy="3810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Establish a strong rationale for assessment</a:t>
            </a:r>
          </a:p>
          <a:p>
            <a:r>
              <a:rPr lang="en-US" sz="2800" dirty="0" smtClean="0"/>
              <a:t>Invest resources to cultivate program</a:t>
            </a:r>
          </a:p>
          <a:p>
            <a:r>
              <a:rPr lang="en-US" sz="2800" dirty="0" smtClean="0"/>
              <a:t>Identify areas you will assess</a:t>
            </a:r>
          </a:p>
          <a:p>
            <a:r>
              <a:rPr lang="en-US" sz="2800" dirty="0" smtClean="0"/>
              <a:t>Identify appropriate metrics</a:t>
            </a:r>
          </a:p>
          <a:p>
            <a:r>
              <a:rPr lang="en-US" sz="2800" dirty="0" smtClean="0"/>
              <a:t>Identify and leverage available skills and expertise</a:t>
            </a:r>
          </a:p>
          <a:p>
            <a:r>
              <a:rPr lang="en-US" sz="2800" dirty="0" smtClean="0"/>
              <a:t>Establish a community of practice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6118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47800"/>
            <a:ext cx="9144000" cy="609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UW-Madison libraries assessment program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09800"/>
            <a:ext cx="8915400" cy="4114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Assessment has occurred before but not on a programmatic basis</a:t>
            </a:r>
          </a:p>
          <a:p>
            <a:endParaRPr lang="en-US" sz="800" dirty="0" smtClean="0"/>
          </a:p>
          <a:p>
            <a:r>
              <a:rPr lang="en-US" sz="2800" dirty="0" smtClean="0"/>
              <a:t>Program was established 2015:</a:t>
            </a:r>
          </a:p>
          <a:p>
            <a:pPr lvl="1"/>
            <a:r>
              <a:rPr lang="en-US" sz="2400" dirty="0" smtClean="0"/>
              <a:t>Appointment of Assistant Director for Assessment</a:t>
            </a:r>
          </a:p>
          <a:p>
            <a:pPr lvl="1"/>
            <a:r>
              <a:rPr lang="en-US" sz="2400" dirty="0"/>
              <a:t>Formation of </a:t>
            </a:r>
            <a:r>
              <a:rPr lang="en-US" sz="2400" dirty="0" smtClean="0"/>
              <a:t>an Assessment Council</a:t>
            </a:r>
          </a:p>
          <a:p>
            <a:pPr lvl="1"/>
            <a:r>
              <a:rPr lang="en-US" sz="2400" dirty="0"/>
              <a:t>Establishment of assessment </a:t>
            </a:r>
            <a:r>
              <a:rPr lang="en-US" sz="2400" dirty="0" smtClean="0"/>
              <a:t>framework to guide Council</a:t>
            </a:r>
          </a:p>
          <a:p>
            <a:pPr lvl="1"/>
            <a:r>
              <a:rPr lang="en-US" sz="2400" dirty="0" smtClean="0"/>
              <a:t>Community of practice: Learning together</a:t>
            </a:r>
          </a:p>
          <a:p>
            <a:pPr lvl="1"/>
            <a:r>
              <a:rPr lang="en-US" sz="2400" dirty="0" smtClean="0"/>
              <a:t>Action plan to follow</a:t>
            </a:r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59344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71600"/>
            <a:ext cx="8915400" cy="609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Recent focus of library assessment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763000" cy="4114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Student learning and outcomes</a:t>
            </a:r>
          </a:p>
          <a:p>
            <a:r>
              <a:rPr lang="en-US" sz="2800" dirty="0" smtClean="0"/>
              <a:t>Library impact on student success</a:t>
            </a:r>
          </a:p>
          <a:p>
            <a:r>
              <a:rPr lang="en-US" sz="2800" dirty="0" smtClean="0"/>
              <a:t>Collections use </a:t>
            </a:r>
          </a:p>
          <a:p>
            <a:r>
              <a:rPr lang="en-US" sz="2800" dirty="0" smtClean="0"/>
              <a:t>Library space use</a:t>
            </a:r>
          </a:p>
          <a:p>
            <a:r>
              <a:rPr lang="en-US" sz="2800" dirty="0" smtClean="0"/>
              <a:t>Usability of library online resources </a:t>
            </a:r>
          </a:p>
          <a:p>
            <a:r>
              <a:rPr lang="en-US" sz="2800" dirty="0" smtClean="0"/>
              <a:t>Library impact on research and scholarship</a:t>
            </a:r>
          </a:p>
          <a:p>
            <a:r>
              <a:rPr lang="en-US" sz="2800" dirty="0" smtClean="0"/>
              <a:t>User satisfaction</a:t>
            </a:r>
          </a:p>
          <a:p>
            <a:r>
              <a:rPr lang="en-US" sz="2800" dirty="0"/>
              <a:t>B</a:t>
            </a:r>
            <a:r>
              <a:rPr lang="en-US" sz="2800" dirty="0" smtClean="0"/>
              <a:t>enchmarking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264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Success factors in library assessment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2512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8">
      <a:dk1>
        <a:srgbClr val="801C1A"/>
      </a:dk1>
      <a:lt1>
        <a:srgbClr val="EEECE1"/>
      </a:lt1>
      <a:dk2>
        <a:srgbClr val="03080D"/>
      </a:dk2>
      <a:lt2>
        <a:srgbClr val="EEECE1"/>
      </a:lt2>
      <a:accent1>
        <a:srgbClr val="4F81BD"/>
      </a:accent1>
      <a:accent2>
        <a:srgbClr val="E5B9B7"/>
      </a:accent2>
      <a:accent3>
        <a:srgbClr val="C3D69B"/>
      </a:accent3>
      <a:accent4>
        <a:srgbClr val="907689"/>
      </a:accent4>
      <a:accent5>
        <a:srgbClr val="801C1A"/>
      </a:accent5>
      <a:accent6>
        <a:srgbClr val="938953"/>
      </a:accent6>
      <a:hlink>
        <a:srgbClr val="801C1A"/>
      </a:hlink>
      <a:folHlink>
        <a:srgbClr val="36609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4944</TotalTime>
  <Words>644</Words>
  <Application>Microsoft Macintosh PowerPoint</Application>
  <PresentationFormat>On-screen Show (4:3)</PresentationFormat>
  <Paragraphs>131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Planning and Executing Library Assessment: Basic Methods and Tools   </vt:lpstr>
      <vt:lpstr>Presentation Outline</vt:lpstr>
      <vt:lpstr>PowerPoint Presentation</vt:lpstr>
      <vt:lpstr>Introduction</vt:lpstr>
      <vt:lpstr>PowerPoint Presentation</vt:lpstr>
      <vt:lpstr> Establishing/Managing an assessment program  </vt:lpstr>
      <vt:lpstr>UW-Madison libraries assessment program</vt:lpstr>
      <vt:lpstr>Recent focus of library assessment</vt:lpstr>
      <vt:lpstr>PowerPoint Presentation</vt:lpstr>
      <vt:lpstr>Success factors and best practices</vt:lpstr>
      <vt:lpstr>Assessment plan decisions</vt:lpstr>
      <vt:lpstr>Skills and competencies</vt:lpstr>
      <vt:lpstr>PowerPoint Presentation</vt:lpstr>
      <vt:lpstr>Methods</vt:lpstr>
      <vt:lpstr>PowerPoint Presentation</vt:lpstr>
      <vt:lpstr>Common online tools</vt:lpstr>
      <vt:lpstr>PowerPoint Presentation</vt:lpstr>
      <vt:lpstr>Current Qualtrics surveys</vt:lpstr>
      <vt:lpstr>Analysis using SPSS</vt:lpstr>
      <vt:lpstr>PowerPoint Presentation</vt:lpstr>
      <vt:lpstr>Thank you</vt:lpstr>
    </vt:vector>
  </TitlesOfParts>
  <Company>University of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lsaywell</dc:creator>
  <cp:lastModifiedBy>Lesley Moyo</cp:lastModifiedBy>
  <cp:revision>290</cp:revision>
  <cp:lastPrinted>2016-03-07T14:47:06Z</cp:lastPrinted>
  <dcterms:created xsi:type="dcterms:W3CDTF">2009-02-12T23:00:30Z</dcterms:created>
  <dcterms:modified xsi:type="dcterms:W3CDTF">2016-05-11T15:51:04Z</dcterms:modified>
</cp:coreProperties>
</file>