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0" autoAdjust="0"/>
    <p:restoredTop sz="94660"/>
  </p:normalViewPr>
  <p:slideViewPr>
    <p:cSldViewPr>
      <p:cViewPr varScale="1">
        <p:scale>
          <a:sx n="61" d="100"/>
          <a:sy n="61" d="100"/>
        </p:scale>
        <p:origin x="-95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F609E6-F53B-42AD-8571-4122481D903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D97209-3774-4A51-B0CE-C598677E26C4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Support for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Library Resources and Services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57912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Katie Spires and </a:t>
            </a:r>
            <a:r>
              <a:rPr lang="en-US" dirty="0" err="1" smtClean="0"/>
              <a:t>Madina</a:t>
            </a:r>
            <a:r>
              <a:rPr lang="en-US" dirty="0" smtClean="0"/>
              <a:t> </a:t>
            </a:r>
            <a:r>
              <a:rPr lang="en-US" dirty="0" err="1" smtClean="0"/>
              <a:t>Kairatbekkyzy</a:t>
            </a:r>
            <a:endParaRPr lang="en-US" dirty="0" smtClean="0"/>
          </a:p>
          <a:p>
            <a:r>
              <a:rPr lang="en-US" dirty="0" err="1" smtClean="0"/>
              <a:t>Nazarbayev</a:t>
            </a:r>
            <a:r>
              <a:rPr lang="en-US" dirty="0" smtClean="0"/>
              <a:t>  University, April 22,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84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You Need a Helping Hand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 smtClean="0"/>
              <a:t>Librarians: 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Develop and curate the collection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Offer classroom instruction and individual help in using and accessing resources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Embedded Librarianship</a:t>
            </a:r>
          </a:p>
          <a:p>
            <a:pPr lvl="1">
              <a:spcAft>
                <a:spcPts val="600"/>
              </a:spcAft>
            </a:pPr>
            <a:r>
              <a:rPr lang="en-US" b="1" dirty="0" smtClean="0"/>
              <a:t>Are there to help you through the entire research process.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209800"/>
            <a:ext cx="3657600" cy="3657600"/>
          </a:xfrm>
        </p:spPr>
      </p:pic>
    </p:spTree>
    <p:extLst>
      <p:ext uri="{BB962C8B-B14F-4D97-AF65-F5344CB8AC3E}">
        <p14:creationId xmlns:p14="http://schemas.microsoft.com/office/powerpoint/2010/main" val="355282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Questions?</a:t>
            </a:r>
            <a:endParaRPr lang="en-US" sz="8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743200"/>
            <a:ext cx="3510686" cy="3505200"/>
          </a:xfrm>
        </p:spPr>
      </p:pic>
    </p:spTree>
    <p:extLst>
      <p:ext uri="{BB962C8B-B14F-4D97-AF65-F5344CB8AC3E}">
        <p14:creationId xmlns:p14="http://schemas.microsoft.com/office/powerpoint/2010/main" val="214839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71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Thank you!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95600"/>
            <a:ext cx="8229600" cy="12649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kk-KZ" sz="8000" dirty="0" smtClean="0"/>
              <a:t>Рахмет!</a:t>
            </a:r>
            <a:endParaRPr lang="en-US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4267200"/>
            <a:ext cx="5715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Спасибо!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8353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05000"/>
            <a:ext cx="8579259" cy="3982644"/>
          </a:xfrm>
        </p:spPr>
      </p:pic>
    </p:spTree>
    <p:extLst>
      <p:ext uri="{BB962C8B-B14F-4D97-AF65-F5344CB8AC3E}">
        <p14:creationId xmlns:p14="http://schemas.microsoft.com/office/powerpoint/2010/main" val="273470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Library and Research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Books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Periodicals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Journals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Electronic resources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Books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Journals and articles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Tools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Librarians!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24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Forming a Research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Thomson Reuters and Scopus</a:t>
            </a:r>
          </a:p>
          <a:p>
            <a:pPr lvl="1"/>
            <a:r>
              <a:rPr lang="en-US" dirty="0" smtClean="0"/>
              <a:t>Seminal Works</a:t>
            </a:r>
          </a:p>
          <a:p>
            <a:r>
              <a:rPr lang="en-US" dirty="0" smtClean="0"/>
              <a:t>Credo Reference</a:t>
            </a:r>
          </a:p>
          <a:p>
            <a:pPr lvl="1"/>
            <a:r>
              <a:rPr lang="en-US" dirty="0" smtClean="0"/>
              <a:t>Wider net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18519"/>
            <a:ext cx="4038600" cy="4038600"/>
          </a:xfrm>
        </p:spPr>
      </p:pic>
    </p:spTree>
    <p:extLst>
      <p:ext uri="{BB962C8B-B14F-4D97-AF65-F5344CB8AC3E}">
        <p14:creationId xmlns:p14="http://schemas.microsoft.com/office/powerpoint/2010/main" val="142155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Planning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5999"/>
            <a:ext cx="4038600" cy="40689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SAGE Research Methods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Methodologies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Research process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SciVal</a:t>
            </a:r>
            <a:r>
              <a:rPr lang="en-US" dirty="0" smtClean="0"/>
              <a:t> Funding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Grants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362200"/>
            <a:ext cx="4496394" cy="3048000"/>
          </a:xfrm>
        </p:spPr>
      </p:pic>
    </p:spTree>
    <p:extLst>
      <p:ext uri="{BB962C8B-B14F-4D97-AF65-F5344CB8AC3E}">
        <p14:creationId xmlns:p14="http://schemas.microsoft.com/office/powerpoint/2010/main" val="123247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en-US" dirty="0" smtClean="0"/>
              <a:t>Active Research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81200"/>
            <a:ext cx="3686908" cy="3094143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672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Library catalog for print collection</a:t>
            </a:r>
          </a:p>
          <a:p>
            <a:r>
              <a:rPr lang="en-US" sz="2400" dirty="0" smtClean="0"/>
              <a:t>Over 50 databases and thousands of e-books</a:t>
            </a:r>
          </a:p>
          <a:p>
            <a:pPr lvl="1"/>
            <a:r>
              <a:rPr lang="en-US" sz="2200" dirty="0" smtClean="0"/>
              <a:t>Alphabetical list of databases on portal</a:t>
            </a:r>
          </a:p>
          <a:p>
            <a:r>
              <a:rPr lang="en-US" sz="2400" dirty="0" smtClean="0"/>
              <a:t>EBSCO Discovery Service (EDS)</a:t>
            </a:r>
          </a:p>
          <a:p>
            <a:pPr lvl="1"/>
            <a:r>
              <a:rPr lang="en-US" sz="2200" dirty="0" smtClean="0"/>
              <a:t>A-Z list of journals</a:t>
            </a:r>
          </a:p>
          <a:p>
            <a:pPr lvl="1"/>
            <a:r>
              <a:rPr lang="en-US" sz="2200" dirty="0" smtClean="0"/>
              <a:t>Search all e-resources at once</a:t>
            </a:r>
          </a:p>
          <a:p>
            <a:r>
              <a:rPr lang="en-US" sz="2400" dirty="0" err="1" smtClean="0"/>
              <a:t>InterLibrary</a:t>
            </a:r>
            <a:r>
              <a:rPr lang="en-US" sz="2400" dirty="0" smtClean="0"/>
              <a:t> Loan (ILL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9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Publishing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64" y="2743200"/>
            <a:ext cx="4038600" cy="94705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2209799"/>
            <a:ext cx="4419600" cy="4145125"/>
          </a:xfrm>
        </p:spPr>
        <p:txBody>
          <a:bodyPr/>
          <a:lstStyle/>
          <a:p>
            <a:r>
              <a:rPr lang="en-US" dirty="0" smtClean="0"/>
              <a:t>Scopus and Web of Science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egitimacy</a:t>
            </a:r>
          </a:p>
          <a:p>
            <a:pPr lvl="1"/>
            <a:r>
              <a:rPr lang="en-US" dirty="0" smtClean="0"/>
              <a:t>Impact measurement</a:t>
            </a:r>
          </a:p>
          <a:p>
            <a:r>
              <a:rPr lang="en-US" dirty="0" smtClean="0"/>
              <a:t>Journal information pages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cope</a:t>
            </a:r>
          </a:p>
          <a:p>
            <a:pPr lvl="1"/>
            <a:r>
              <a:rPr lang="en-US" dirty="0" smtClean="0"/>
              <a:t>Requirements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4495800"/>
            <a:ext cx="1990531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78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/>
          <a:lstStyle/>
          <a:p>
            <a:r>
              <a:rPr lang="en-US" dirty="0" smtClean="0"/>
              <a:t>Impact and Reputation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Researcher ID/</a:t>
            </a:r>
            <a:r>
              <a:rPr lang="en-US" dirty="0" err="1" smtClean="0"/>
              <a:t>Orcid</a:t>
            </a:r>
            <a:endParaRPr lang="en-US" dirty="0" smtClean="0"/>
          </a:p>
          <a:p>
            <a:pPr lvl="1"/>
            <a:r>
              <a:rPr lang="en-US" dirty="0" smtClean="0"/>
              <a:t>Accurate Publication Record</a:t>
            </a:r>
          </a:p>
          <a:p>
            <a:pPr lvl="1"/>
            <a:r>
              <a:rPr lang="en-US" dirty="0" smtClean="0"/>
              <a:t>H-index</a:t>
            </a:r>
          </a:p>
          <a:p>
            <a:r>
              <a:rPr lang="en-US" dirty="0" smtClean="0"/>
              <a:t>NU Repository</a:t>
            </a:r>
          </a:p>
          <a:p>
            <a:pPr lvl="1"/>
            <a:r>
              <a:rPr lang="en-US" dirty="0" smtClean="0"/>
              <a:t>Open Access</a:t>
            </a:r>
          </a:p>
          <a:p>
            <a:pPr lvl="1"/>
            <a:r>
              <a:rPr lang="en-US" dirty="0" smtClean="0"/>
              <a:t>Stable URL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981200"/>
            <a:ext cx="4645248" cy="3429000"/>
          </a:xfrm>
        </p:spPr>
      </p:pic>
    </p:spTree>
    <p:extLst>
      <p:ext uri="{BB962C8B-B14F-4D97-AF65-F5344CB8AC3E}">
        <p14:creationId xmlns:p14="http://schemas.microsoft.com/office/powerpoint/2010/main" val="245469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Reputation, Communication, and Academic Honesty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4038600" cy="4221324"/>
          </a:xfrm>
        </p:spPr>
        <p:txBody>
          <a:bodyPr/>
          <a:lstStyle/>
          <a:p>
            <a:r>
              <a:rPr lang="en-US" dirty="0" smtClean="0"/>
              <a:t>Sources must be cited</a:t>
            </a:r>
          </a:p>
          <a:p>
            <a:pPr lvl="1"/>
            <a:r>
              <a:rPr lang="en-US" dirty="0" smtClean="0"/>
              <a:t>Credit where credit is due</a:t>
            </a:r>
          </a:p>
          <a:p>
            <a:pPr lvl="1"/>
            <a:r>
              <a:rPr lang="en-US" dirty="0" smtClean="0"/>
              <a:t>Help reader follow your path</a:t>
            </a:r>
          </a:p>
          <a:p>
            <a:pPr lvl="1"/>
            <a:r>
              <a:rPr lang="en-US" dirty="0" smtClean="0"/>
              <a:t>Academic honesty</a:t>
            </a:r>
          </a:p>
          <a:p>
            <a:r>
              <a:rPr lang="en-US" dirty="0" smtClean="0"/>
              <a:t>Tools help manage lists of sources and archive them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293540"/>
            <a:ext cx="1737519" cy="1737519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2379785"/>
            <a:ext cx="1600200" cy="1600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864" y="4419600"/>
            <a:ext cx="2743471" cy="82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663</TotalTime>
  <Words>208</Words>
  <Application>Microsoft Office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Support for Research</vt:lpstr>
      <vt:lpstr>Welcome</vt:lpstr>
      <vt:lpstr>The Library and Research</vt:lpstr>
      <vt:lpstr>Forming a Research Question</vt:lpstr>
      <vt:lpstr>Planning Research</vt:lpstr>
      <vt:lpstr>Active Research </vt:lpstr>
      <vt:lpstr>Publishing</vt:lpstr>
      <vt:lpstr>Impact and Reputation</vt:lpstr>
      <vt:lpstr>Reputation, Communication, and Academic Honesty</vt:lpstr>
      <vt:lpstr>When You Need a Helping Hand</vt:lpstr>
      <vt:lpstr>Questions?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for Research</dc:title>
  <dc:creator>Margaret Spires</dc:creator>
  <cp:lastModifiedBy>Margaret Spires</cp:lastModifiedBy>
  <cp:revision>24</cp:revision>
  <dcterms:created xsi:type="dcterms:W3CDTF">2016-04-15T06:35:32Z</dcterms:created>
  <dcterms:modified xsi:type="dcterms:W3CDTF">2016-04-21T11:26:22Z</dcterms:modified>
</cp:coreProperties>
</file>