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4" r:id="rId1"/>
  </p:sldMasterIdLst>
  <p:sldIdLst>
    <p:sldId id="256" r:id="rId2"/>
    <p:sldId id="257" r:id="rId3"/>
    <p:sldId id="266" r:id="rId4"/>
    <p:sldId id="273" r:id="rId5"/>
    <p:sldId id="258" r:id="rId6"/>
    <p:sldId id="261" r:id="rId7"/>
    <p:sldId id="259" r:id="rId8"/>
    <p:sldId id="267" r:id="rId9"/>
    <p:sldId id="260" r:id="rId10"/>
    <p:sldId id="269" r:id="rId11"/>
    <p:sldId id="270" r:id="rId12"/>
    <p:sldId id="268" r:id="rId13"/>
    <p:sldId id="271" r:id="rId14"/>
    <p:sldId id="272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4"/>
  </p:normalViewPr>
  <p:slideViewPr>
    <p:cSldViewPr>
      <p:cViewPr varScale="1">
        <p:scale>
          <a:sx n="142" d="100"/>
          <a:sy n="142" d="100"/>
        </p:scale>
        <p:origin x="760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02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9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3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783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144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5280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9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226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78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48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28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5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77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49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15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67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71152-55D9-4BC2-BFA5-410BB80D1BD6}" type="datetimeFigureOut">
              <a:rPr lang="en-US" smtClean="0"/>
              <a:t>4/21/16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71DA3F1-C083-4546-A6F2-1C3AAE4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  <p:sldLayoutId id="2147484006" r:id="rId12"/>
    <p:sldLayoutId id="2147484007" r:id="rId13"/>
    <p:sldLayoutId id="2147484008" r:id="rId14"/>
    <p:sldLayoutId id="2147484009" r:id="rId15"/>
    <p:sldLayoutId id="2147484010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Scholarly Publications in International Academia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Beyond the “Publish or Perish” Discourse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3895537"/>
            <a:ext cx="601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Speakers:</a:t>
            </a:r>
          </a:p>
          <a:p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s-ES_tradnl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Daniel Hernández Torrano, </a:t>
            </a:r>
            <a:r>
              <a:rPr lang="es-ES_tradnl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Narabayev</a:t>
            </a:r>
            <a:r>
              <a:rPr lang="es-ES_tradnl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_tradnl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University</a:t>
            </a:r>
            <a:r>
              <a:rPr lang="es-ES_tradnl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Graduate School of Education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Margaret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Khaterine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Spires,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Nazarbayev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University Library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34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Review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276350"/>
            <a:ext cx="2564892" cy="2619756"/>
          </a:xfrm>
          <a:prstGeom prst="rect">
            <a:avLst/>
          </a:prstGeom>
        </p:spPr>
        <p:txBody>
          <a:bodyPr/>
          <a:lstStyle/>
          <a:p>
            <a:pPr marL="51435" indent="0">
              <a:lnSpc>
                <a:spcPct val="200000"/>
              </a:lnSpc>
              <a:buNone/>
            </a:pPr>
            <a:r>
              <a:rPr lang="en-US" sz="1800" dirty="0" smtClean="0"/>
              <a:t>Reviewers look at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Content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Methodology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Presentation</a:t>
            </a:r>
          </a:p>
          <a:p>
            <a:pPr lvl="1"/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021" y="1581150"/>
            <a:ext cx="3678340" cy="207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10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Results Are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52520"/>
            <a:ext cx="3657600" cy="26197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800" dirty="0" smtClean="0"/>
              <a:t>Accepted</a:t>
            </a:r>
          </a:p>
          <a:p>
            <a:pPr lvl="1"/>
            <a:r>
              <a:rPr lang="en-US" sz="1400" dirty="0" smtClean="0"/>
              <a:t>Yay!</a:t>
            </a:r>
          </a:p>
          <a:p>
            <a:r>
              <a:rPr lang="en-US" sz="1800" dirty="0" smtClean="0"/>
              <a:t>Accepted Conditionally</a:t>
            </a:r>
          </a:p>
          <a:p>
            <a:pPr lvl="1"/>
            <a:r>
              <a:rPr lang="en-US" sz="1400" dirty="0" smtClean="0"/>
              <a:t>To Edit or Not to Edit</a:t>
            </a:r>
          </a:p>
          <a:p>
            <a:r>
              <a:rPr lang="en-US" sz="1800" dirty="0" smtClean="0"/>
              <a:t>Rejected</a:t>
            </a:r>
          </a:p>
          <a:p>
            <a:pPr lvl="1"/>
            <a:r>
              <a:rPr lang="en-US" sz="1400" dirty="0" smtClean="0"/>
              <a:t>Edit and try elsewhere</a:t>
            </a:r>
            <a:endParaRPr lang="en-US" sz="1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733550"/>
            <a:ext cx="3262929" cy="252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64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Last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4572000" cy="261975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dirty="0" smtClean="0"/>
              <a:t>Citation style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Layout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Other journal requirements</a:t>
            </a:r>
            <a:endParaRPr lang="en-US" sz="1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44780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17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Remember…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52550"/>
            <a:ext cx="6447501" cy="29105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Your publication, your decision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tx1"/>
                </a:solidFill>
              </a:rPr>
              <a:t>Research focus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tx1"/>
                </a:solidFill>
              </a:rPr>
              <a:t>Choice of journal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tx1"/>
                </a:solidFill>
              </a:rPr>
              <a:t>Accept required edits</a:t>
            </a:r>
          </a:p>
          <a:p>
            <a:pPr marL="0" indent="0" algn="r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92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Preparation during your doctoral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447800"/>
            <a:ext cx="7569199" cy="29048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Take graduate coursework seriously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Collaborative relationship with your advisor and other students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Trial and error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66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Reasons to publish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657350"/>
            <a:ext cx="7340599" cy="29048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Formal requirements (i.e., required for some doctorate programs)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CV enhancement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Experience and career development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Personal satisfaction and motivation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endParaRPr lang="en-US" sz="1650" dirty="0"/>
          </a:p>
        </p:txBody>
      </p:sp>
    </p:spTree>
    <p:extLst>
      <p:ext uri="{BB962C8B-B14F-4D97-AF65-F5344CB8AC3E}">
        <p14:creationId xmlns:p14="http://schemas.microsoft.com/office/powerpoint/2010/main" val="123913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and Writing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3124200" cy="26197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800" dirty="0" smtClean="0"/>
              <a:t>Research</a:t>
            </a:r>
          </a:p>
          <a:p>
            <a:pPr lvl="1"/>
            <a:r>
              <a:rPr lang="en-US" sz="1400" dirty="0" smtClean="0"/>
              <a:t>Print resources</a:t>
            </a:r>
          </a:p>
          <a:p>
            <a:pPr lvl="2"/>
            <a:r>
              <a:rPr lang="en-US" sz="1200" dirty="0" smtClean="0"/>
              <a:t>Books, periodicals</a:t>
            </a:r>
          </a:p>
          <a:p>
            <a:pPr lvl="1"/>
            <a:r>
              <a:rPr lang="en-US" sz="1400" dirty="0" smtClean="0"/>
              <a:t>Electronic resources</a:t>
            </a:r>
          </a:p>
          <a:p>
            <a:pPr lvl="2"/>
            <a:r>
              <a:rPr lang="en-US" sz="1200" dirty="0" smtClean="0"/>
              <a:t>Books, articles, journals, databases, </a:t>
            </a:r>
            <a:r>
              <a:rPr lang="en-US" sz="1200" dirty="0" err="1" smtClean="0"/>
              <a:t>LibGuides</a:t>
            </a:r>
            <a:endParaRPr lang="en-US" sz="1200" dirty="0" smtClean="0"/>
          </a:p>
          <a:p>
            <a:r>
              <a:rPr lang="en-US" sz="1800" dirty="0" smtClean="0"/>
              <a:t>Writing</a:t>
            </a:r>
          </a:p>
          <a:p>
            <a:pPr lvl="1"/>
            <a:r>
              <a:rPr lang="en-US" sz="1400" dirty="0" smtClean="0"/>
              <a:t>Citation management tools</a:t>
            </a:r>
          </a:p>
          <a:p>
            <a:pPr lvl="1"/>
            <a:r>
              <a:rPr lang="en-US" sz="1400" dirty="0" smtClean="0"/>
              <a:t>Style Guides</a:t>
            </a:r>
            <a:endParaRPr lang="en-US" sz="1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892" y="1573983"/>
            <a:ext cx="3117057" cy="251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2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7645399" cy="990600"/>
          </a:xfrm>
        </p:spPr>
        <p:txBody>
          <a:bodyPr>
            <a:noAutofit/>
          </a:bodyPr>
          <a:lstStyle/>
          <a:p>
            <a:r>
              <a:rPr lang="en-US" sz="2600" dirty="0"/>
              <a:t>Personal characteristics that foster productivity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54" y="1452282"/>
            <a:ext cx="6286564" cy="29048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Curious and passionate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Persistence, discipline, and hard work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Healthy perfectionism VS neurotic perfectionism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endParaRPr lang="en-US" sz="1650" dirty="0"/>
          </a:p>
        </p:txBody>
      </p:sp>
    </p:spTree>
    <p:extLst>
      <p:ext uri="{BB962C8B-B14F-4D97-AF65-F5344CB8AC3E}">
        <p14:creationId xmlns:p14="http://schemas.microsoft.com/office/powerpoint/2010/main" val="58946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8026399" cy="990600"/>
          </a:xfrm>
        </p:spPr>
        <p:txBody>
          <a:bodyPr>
            <a:noAutofit/>
          </a:bodyPr>
          <a:lstStyle/>
          <a:p>
            <a:r>
              <a:rPr lang="en-US" dirty="0"/>
              <a:t>Collaboration, mentoring, and building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809750"/>
            <a:ext cx="7645399" cy="29048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Collaborate with your research mentor/advisor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Surround yourself with talented, productive people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Present at conferences, attend presentations, and networking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Do not collaborate just with anybody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endParaRPr lang="en-US" sz="1650" dirty="0"/>
          </a:p>
        </p:txBody>
      </p:sp>
    </p:spTree>
    <p:extLst>
      <p:ext uri="{BB962C8B-B14F-4D97-AF65-F5344CB8AC3E}">
        <p14:creationId xmlns:p14="http://schemas.microsoft.com/office/powerpoint/2010/main" val="232044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959599" cy="990600"/>
          </a:xfrm>
        </p:spPr>
        <p:txBody>
          <a:bodyPr>
            <a:noAutofit/>
          </a:bodyPr>
          <a:lstStyle/>
          <a:p>
            <a:r>
              <a:rPr lang="en-US" dirty="0"/>
              <a:t>Strategies to increase writing productivity and excellence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33550"/>
            <a:ext cx="7645399" cy="29048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Writing is easier when time to write is both scheduled and protected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Writing, writing, writing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Writing in a practical way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5722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7721599" cy="990600"/>
          </a:xfrm>
        </p:spPr>
        <p:txBody>
          <a:bodyPr>
            <a:noAutofit/>
          </a:bodyPr>
          <a:lstStyle/>
          <a:p>
            <a:r>
              <a:rPr lang="en-US" dirty="0"/>
              <a:t>Research and publication practices and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376" y="1657350"/>
            <a:ext cx="7233023" cy="29048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Familiarize yourself with available and relevant journals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Know which journals are more appropriate for a particular paper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Read, read, and read to remain current in your area of interest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Focus on one or two areas that allow for a planned, progressive research agenda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endParaRPr lang="en-US" sz="1650" dirty="0"/>
          </a:p>
        </p:txBody>
      </p:sp>
    </p:spTree>
    <p:extLst>
      <p:ext uri="{BB962C8B-B14F-4D97-AF65-F5344CB8AC3E}">
        <p14:creationId xmlns:p14="http://schemas.microsoft.com/office/powerpoint/2010/main" val="43183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Journal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399" y="1337408"/>
            <a:ext cx="5029201" cy="261975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800" dirty="0" smtClean="0"/>
              <a:t>Journal Citation Reports (Thomson Reuters)</a:t>
            </a:r>
          </a:p>
          <a:p>
            <a:pPr lvl="1"/>
            <a:r>
              <a:rPr lang="en-US" sz="1400" dirty="0" smtClean="0"/>
              <a:t>Impact Factor</a:t>
            </a:r>
          </a:p>
          <a:p>
            <a:r>
              <a:rPr lang="en-US" sz="1800" dirty="0" smtClean="0"/>
              <a:t>Scopus</a:t>
            </a:r>
          </a:p>
          <a:p>
            <a:pPr lvl="1"/>
            <a:r>
              <a:rPr lang="en-US" sz="1400" dirty="0" smtClean="0"/>
              <a:t>SJR</a:t>
            </a:r>
          </a:p>
          <a:p>
            <a:pPr lvl="1"/>
            <a:r>
              <a:rPr lang="en-US" sz="1400" dirty="0" smtClean="0"/>
              <a:t>IPP</a:t>
            </a:r>
          </a:p>
          <a:p>
            <a:pPr lvl="1"/>
            <a:r>
              <a:rPr lang="en-US" sz="1400" dirty="0" smtClean="0"/>
              <a:t>SNIP</a:t>
            </a:r>
          </a:p>
          <a:p>
            <a:r>
              <a:rPr lang="en-US" sz="1800" dirty="0" smtClean="0"/>
              <a:t>Journal profiles in databases</a:t>
            </a:r>
            <a:endParaRPr lang="en-US" sz="1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114550"/>
            <a:ext cx="2828365" cy="212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01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Navigating the peer-review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447800"/>
            <a:ext cx="7569199" cy="29048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Taking reviewer feedback seriously while avoiding defensiveness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Becoming a reviewer enhances one’s own quality</a:t>
            </a:r>
          </a:p>
          <a:p>
            <a:pPr>
              <a:spcBef>
                <a:spcPts val="0"/>
              </a:spcBef>
              <a:spcAft>
                <a:spcPts val="1350"/>
              </a:spcAft>
            </a:pPr>
            <a:r>
              <a:rPr lang="en-US" sz="1800" dirty="0"/>
              <a:t>Revise and resubmit your work quickly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7061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</TotalTime>
  <Words>335</Words>
  <Application>Microsoft Macintosh PowerPoint</Application>
  <PresentationFormat>On-screen Show (16:9)</PresentationFormat>
  <Paragraphs>75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Trebuchet MS</vt:lpstr>
      <vt:lpstr>Wingdings 3</vt:lpstr>
      <vt:lpstr>Arial</vt:lpstr>
      <vt:lpstr>Facet</vt:lpstr>
      <vt:lpstr>Scholarly Publications in International Academia</vt:lpstr>
      <vt:lpstr>Reasons to publish</vt:lpstr>
      <vt:lpstr>Research and Writing Process</vt:lpstr>
      <vt:lpstr>Personal characteristics that foster productivity</vt:lpstr>
      <vt:lpstr>Collaboration, mentoring, and building relationships</vt:lpstr>
      <vt:lpstr>Strategies to increase writing productivity and excellence</vt:lpstr>
      <vt:lpstr>Research and publication practices and strategies</vt:lpstr>
      <vt:lpstr>Choosing a Journal</vt:lpstr>
      <vt:lpstr>Navigating the peer-review process</vt:lpstr>
      <vt:lpstr>Peer Review</vt:lpstr>
      <vt:lpstr>The Results Are In</vt:lpstr>
      <vt:lpstr>One Last Check</vt:lpstr>
      <vt:lpstr>Just Remember…</vt:lpstr>
      <vt:lpstr>Preparation during your doctoral studies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Scholarly Publications in International Academia</dc:title>
  <dc:creator>Margaret Spires</dc:creator>
  <cp:lastModifiedBy>Daniel Torrano</cp:lastModifiedBy>
  <cp:revision>7</cp:revision>
  <dcterms:created xsi:type="dcterms:W3CDTF">2016-04-19T10:58:18Z</dcterms:created>
  <dcterms:modified xsi:type="dcterms:W3CDTF">2016-04-21T04:35:32Z</dcterms:modified>
</cp:coreProperties>
</file>