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1" r:id="rId3"/>
    <p:sldId id="257" r:id="rId4"/>
    <p:sldId id="280" r:id="rId5"/>
    <p:sldId id="282" r:id="rId6"/>
    <p:sldId id="287" r:id="rId7"/>
    <p:sldId id="283" r:id="rId8"/>
    <p:sldId id="284" r:id="rId9"/>
    <p:sldId id="288" r:id="rId10"/>
    <p:sldId id="289" r:id="rId11"/>
    <p:sldId id="286" r:id="rId12"/>
    <p:sldId id="279" r:id="rId13"/>
    <p:sldId id="285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4CC"/>
    <a:srgbClr val="03136A"/>
    <a:srgbClr val="35759D"/>
    <a:srgbClr val="35B19D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89927" autoAdjust="0"/>
  </p:normalViewPr>
  <p:slideViewPr>
    <p:cSldViewPr>
      <p:cViewPr varScale="1">
        <p:scale>
          <a:sx n="66" d="100"/>
          <a:sy n="66" d="100"/>
        </p:scale>
        <p:origin x="-16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59B947-D4C2-47BA-AC6A-BF0654E674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4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C7C0DC-8C7C-41A1-B31E-4D37BC85F455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153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6D606E-A812-4DFE-A5F7-2938DEC7361B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30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 защиты </a:t>
            </a:r>
            <a:r>
              <a:rPr lang="ru-RU" dirty="0" err="1" smtClean="0"/>
              <a:t>капстоуна</a:t>
            </a:r>
            <a:r>
              <a:rPr lang="ru-RU" dirty="0" smtClean="0"/>
              <a:t> мы хотим провести анкетирование до и после обучения на срез знания. По результатам анкетирования мы увидим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эффекктивность</a:t>
            </a:r>
            <a:r>
              <a:rPr lang="ru-RU" baseline="0" dirty="0" smtClean="0"/>
              <a:t> обучения.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9B947-D4C2-47BA-AC6A-BF0654E674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68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Это доказывает исследование, в котором у мальчиков с адекватной анальгезией при обрезании болевая реакция на иммунизацию проявлена меньше по сравнению с мальчиками без адекватного контроля боли (</a:t>
            </a:r>
            <a:r>
              <a:rPr lang="ru-RU" dirty="0" err="1" smtClean="0"/>
              <a:t>Taddio</a:t>
            </a:r>
            <a:r>
              <a:rPr lang="ru-RU" dirty="0" smtClean="0"/>
              <a:t>, 1997; класс А).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9B947-D4C2-47BA-AC6A-BF0654E674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0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Родители могут помочь в оценке боли у детей, поскольку ребенок говорит, что делать, как реагирует его тело. характеристика боли (описание первого эпизода боли, продолжительность, характер, увеличивающие интенсивность и провоцирующие факторы, способность пациента оценивать болевые ощущения); проверка реакции на боль у пациентов, которые не могут говорить, либо при нарушении сознания (</a:t>
            </a:r>
            <a:r>
              <a:rPr lang="ru-RU" dirty="0" err="1" smtClean="0"/>
              <a:t>дотрагивание</a:t>
            </a:r>
            <a:r>
              <a:rPr lang="ru-RU" dirty="0" smtClean="0"/>
              <a:t> до определенной области, определение защитной реакции, наблюдение за выражением лица);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9B947-D4C2-47BA-AC6A-BF0654E674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43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Согласно Руководству «Оценка и лечение боли» оценка боли проводится после каждого вмешательства, если прошло время достижения пикового эффекта. Результаты оценки документируются по одной из представленных форм:  ‒ Форма COP -01-1. для взрослых и детей от 3 лет (Приложение 1); ‒ Форма COP -01-2. для детей от 1 до 3 лет (Приложение 2); ‒ Форма COP -01-3. для новорожденных и детей до года (Приложение 3). Выполнение первичной оценки боли при поступлении; 2. Выполнение переоценки боли; 3. Правильность и полнота заполнения форм «Лист оценка боли» для различной категории пациентов.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9B947-D4C2-47BA-AC6A-BF0654E6742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49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1038C-A166-4AD3-9E80-D7D3A076CF41}" type="slidenum">
              <a:rPr lang="en-US"/>
              <a:pPr/>
              <a:t>12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241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22098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8956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30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838200"/>
            <a:ext cx="196215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73405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6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34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6926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2606675"/>
            <a:ext cx="3581400" cy="3870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2606675"/>
            <a:ext cx="3581400" cy="3870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95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40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05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4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7045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2368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8382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606675"/>
            <a:ext cx="7315200" cy="3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824" y="1484784"/>
            <a:ext cx="6048672" cy="1487016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  Правила по эффективному           управлению болью </a:t>
            </a:r>
            <a:endParaRPr lang="en-US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2971800"/>
            <a:ext cx="4701480" cy="1753344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algn="l"/>
            <a:endParaRPr lang="ru-RU" sz="1600" dirty="0" smtClean="0"/>
          </a:p>
          <a:p>
            <a:pPr algn="l"/>
            <a:r>
              <a:rPr lang="ru-RU" sz="1600" dirty="0" smtClean="0"/>
              <a:t>          </a:t>
            </a:r>
          </a:p>
          <a:p>
            <a:pPr algn="l"/>
            <a:endParaRPr lang="ru-RU" sz="1600" dirty="0"/>
          </a:p>
          <a:p>
            <a:pPr algn="l"/>
            <a:r>
              <a:rPr lang="ru-RU" sz="1600" dirty="0" smtClean="0"/>
              <a:t>                          Аханова Л.М   Байкасинова А.А </a:t>
            </a:r>
          </a:p>
          <a:p>
            <a:pPr algn="l"/>
            <a:r>
              <a:rPr lang="ru-RU" sz="1600" dirty="0" smtClean="0"/>
              <a:t>                                  Ботаева А.А  Тау Г.К</a:t>
            </a:r>
          </a:p>
          <a:p>
            <a:pPr algn="l"/>
            <a:endParaRPr lang="ru-RU" sz="1600" dirty="0" smtClean="0"/>
          </a:p>
          <a:p>
            <a:pPr algn="l"/>
            <a:endParaRPr lang="ru-RU" sz="1600" dirty="0"/>
          </a:p>
          <a:p>
            <a:pPr algn="l"/>
            <a:endParaRPr lang="ru-RU" sz="1600" dirty="0" smtClean="0"/>
          </a:p>
          <a:p>
            <a:pPr algn="l"/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Bachelor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Applied Nursing Class of 2019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Бакалавр Прикладного Сестринского Дела Выпуск 2019</a:t>
            </a:r>
          </a:p>
          <a:p>
            <a:pPr algn="l"/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Қолданбалы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Медбикелік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Бакалавры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Түлек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dirty="0" smtClean="0"/>
          </a:p>
          <a:p>
            <a:pPr algn="l"/>
            <a:endParaRPr lang="ru-RU" sz="1600" dirty="0"/>
          </a:p>
          <a:p>
            <a:pPr algn="l"/>
            <a:endParaRPr lang="ru-RU" sz="1600" dirty="0" smtClean="0"/>
          </a:p>
          <a:p>
            <a:pPr lvl="0">
              <a:lnSpc>
                <a:spcPct val="120000"/>
              </a:lnSpc>
              <a:spcBef>
                <a:spcPts val="1000"/>
              </a:spcBef>
              <a:buClr>
                <a:srgbClr val="B80E0F"/>
              </a:buClr>
              <a:buSzPct val="160000"/>
            </a:pPr>
            <a:r>
              <a:rPr lang="ru-RU" sz="1600" dirty="0"/>
              <a:t> </a:t>
            </a:r>
            <a:r>
              <a:rPr lang="ru-RU" sz="1600" dirty="0" smtClean="0"/>
              <a:t>                               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731963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Переоценка боли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 оценка боли должна проводиться каждые 8 часов: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парентеральное -30 минут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пероральное введение - 60 минут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4266247"/>
            <a:ext cx="2450804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72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Документирование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512" y="5013176"/>
            <a:ext cx="2160240" cy="17584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060848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Форма </a:t>
            </a:r>
            <a:r>
              <a:rPr lang="ru-RU" dirty="0"/>
              <a:t>COP -01-2. для детей от 1 до 3 лет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590641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2.Форма </a:t>
            </a:r>
            <a:r>
              <a:rPr lang="ru-RU" dirty="0"/>
              <a:t>COP -01-1. для взрослых и детей от 3 </a:t>
            </a:r>
            <a:r>
              <a:rPr lang="ru-RU" dirty="0" smtClean="0"/>
              <a:t>лет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925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934200" cy="715963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r>
              <a:rPr lang="ru-RU" sz="32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en-US" sz="32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стандарты аккредитации медицинских организаций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пер.с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англ. под ред. А.Ю. Абрамова, Г.Э.                                                    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Улумбековой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[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предисл.Р.У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Хабриева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].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М.: ГЭОТАР-Медиа, 2013.-224с)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СОР-01 «Правила по эффективному управлению болью» 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41775"/>
            <a:ext cx="2702074" cy="20162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2276872"/>
            <a:ext cx="5160433" cy="387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69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-Определение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Оценка боли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адекватного обезболивания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пациентов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Своевременная переоценка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Документирование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Обучение пациентов и лиц по уходу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704" y="4293096"/>
            <a:ext cx="266429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0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838200"/>
            <a:ext cx="4800600" cy="792163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dirty="0" smtClean="0"/>
              <a:t>Определение 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814638"/>
            <a:ext cx="6705600" cy="29765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ko-KR" sz="1600" dirty="0" smtClean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6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ru-RU" altLang="ko-KR" sz="1600" dirty="0" smtClean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24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     Боль – неприятное чувство и эмоциональное   ощущение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600" dirty="0" smtClean="0"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40" y="4221088"/>
            <a:ext cx="2880320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оценке и переоценке боли, введении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документации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Обучить медицинских сестер своевременно и правильно проводить оценку боли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Обучить медицинских сестер своевременно и правильно проводить оценку боли</a:t>
            </a:r>
          </a:p>
          <a:p>
            <a:pPr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344" y="4653136"/>
            <a:ext cx="2999656" cy="218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096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Ключевые показатели результативности за 2017 год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403" y="2606675"/>
            <a:ext cx="6985593" cy="3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479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 связанный с хронической болью в США -560-635 млрд. долларов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расходов связанная с болью в Казахстане не ведется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628" y="4437112"/>
            <a:ext cx="3424572" cy="213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06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Положительная сторона                      лечения боли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Уменьшение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времени пребывания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стационаре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Уменьшение частоты инвалидности;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послеоперационных осложнении;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Профилактика «болевой памяти».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4782940"/>
            <a:ext cx="4656013" cy="209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70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Первые мероприятия при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устранении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боли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типа и интенсивности боли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реакции на боль 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пациентов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Обследование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болезненной части или области тела (локальный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статус)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5983"/>
            <a:ext cx="1259632" cy="292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5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боли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2276872"/>
            <a:ext cx="844366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5246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powerpoint-template-24 9">
      <a:dk1>
        <a:srgbClr val="4D4D4D"/>
      </a:dk1>
      <a:lt1>
        <a:srgbClr val="FFFFFF"/>
      </a:lt1>
      <a:dk2>
        <a:srgbClr val="4D4D4D"/>
      </a:dk2>
      <a:lt2>
        <a:srgbClr val="2F404B"/>
      </a:lt2>
      <a:accent1>
        <a:srgbClr val="48596C"/>
      </a:accent1>
      <a:accent2>
        <a:srgbClr val="ADADAD"/>
      </a:accent2>
      <a:accent3>
        <a:srgbClr val="FFFFFF"/>
      </a:accent3>
      <a:accent4>
        <a:srgbClr val="404040"/>
      </a:accent4>
      <a:accent5>
        <a:srgbClr val="B1B5BA"/>
      </a:accent5>
      <a:accent6>
        <a:srgbClr val="9C9C9C"/>
      </a:accent6>
      <a:hlink>
        <a:srgbClr val="6282A1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1984CC"/>
        </a:lt2>
        <a:accent1>
          <a:srgbClr val="0960AF"/>
        </a:accent1>
        <a:accent2>
          <a:srgbClr val="05438C"/>
        </a:accent2>
        <a:accent3>
          <a:srgbClr val="FFFFFF"/>
        </a:accent3>
        <a:accent4>
          <a:srgbClr val="404040"/>
        </a:accent4>
        <a:accent5>
          <a:srgbClr val="AAB6D4"/>
        </a:accent5>
        <a:accent6>
          <a:srgbClr val="043C7E"/>
        </a:accent6>
        <a:hlink>
          <a:srgbClr val="0230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2D50"/>
        </a:lt2>
        <a:accent1>
          <a:srgbClr val="2B6B95"/>
        </a:accent1>
        <a:accent2>
          <a:srgbClr val="073A61"/>
        </a:accent2>
        <a:accent3>
          <a:srgbClr val="FFFFFF"/>
        </a:accent3>
        <a:accent4>
          <a:srgbClr val="404040"/>
        </a:accent4>
        <a:accent5>
          <a:srgbClr val="ACBAC8"/>
        </a:accent5>
        <a:accent6>
          <a:srgbClr val="063457"/>
        </a:accent6>
        <a:hlink>
          <a:srgbClr val="15548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2F404B"/>
        </a:lt2>
        <a:accent1>
          <a:srgbClr val="48596C"/>
        </a:accent1>
        <a:accent2>
          <a:srgbClr val="ADADAD"/>
        </a:accent2>
        <a:accent3>
          <a:srgbClr val="FFFFFF"/>
        </a:accent3>
        <a:accent4>
          <a:srgbClr val="404040"/>
        </a:accent4>
        <a:accent5>
          <a:srgbClr val="B1B5BA"/>
        </a:accent5>
        <a:accent6>
          <a:srgbClr val="9C9C9C"/>
        </a:accent6>
        <a:hlink>
          <a:srgbClr val="6282A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191</TotalTime>
  <Words>530</Words>
  <Application>Microsoft Office PowerPoint</Application>
  <PresentationFormat>Экран (4:3)</PresentationFormat>
  <Paragraphs>70</Paragraphs>
  <Slides>13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powerpoint-template</vt:lpstr>
      <vt:lpstr>    Правила по эффективному           управлению болью </vt:lpstr>
      <vt:lpstr>Цели</vt:lpstr>
      <vt:lpstr>Определение </vt:lpstr>
      <vt:lpstr>Задачи </vt:lpstr>
      <vt:lpstr>Ключевые показатели результативности за 2017 год </vt:lpstr>
      <vt:lpstr>Статистика</vt:lpstr>
      <vt:lpstr>Положительная сторона                      лечения боли</vt:lpstr>
      <vt:lpstr>Первые мероприятия при                       устранении боли </vt:lpstr>
      <vt:lpstr>Шкала боли</vt:lpstr>
      <vt:lpstr>Переоценка боли</vt:lpstr>
      <vt:lpstr>Документирование </vt:lpstr>
      <vt:lpstr>Источники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Правила по эффективному управлению болью </dc:title>
  <dc:creator>пользователь</dc:creator>
  <cp:lastModifiedBy>пользователь</cp:lastModifiedBy>
  <cp:revision>22</cp:revision>
  <dcterms:created xsi:type="dcterms:W3CDTF">2018-11-20T10:26:14Z</dcterms:created>
  <dcterms:modified xsi:type="dcterms:W3CDTF">2018-11-24T10:59:05Z</dcterms:modified>
</cp:coreProperties>
</file>