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0" r:id="rId1"/>
    <p:sldMasterId id="2147483699" r:id="rId2"/>
    <p:sldMasterId id="2147483702" r:id="rId3"/>
    <p:sldMasterId id="2147483648" r:id="rId4"/>
  </p:sldMasterIdLst>
  <p:sldIdLst>
    <p:sldId id="290" r:id="rId5"/>
    <p:sldId id="261" r:id="rId6"/>
    <p:sldId id="264" r:id="rId7"/>
    <p:sldId id="268" r:id="rId8"/>
    <p:sldId id="295" r:id="rId9"/>
    <p:sldId id="291" r:id="rId10"/>
    <p:sldId id="292" r:id="rId11"/>
    <p:sldId id="273" r:id="rId12"/>
    <p:sldId id="271" r:id="rId13"/>
    <p:sldId id="274" r:id="rId14"/>
    <p:sldId id="276" r:id="rId15"/>
    <p:sldId id="293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94" r:id="rId26"/>
    <p:sldId id="287" r:id="rId27"/>
    <p:sldId id="288" r:id="rId28"/>
    <p:sldId id="272" r:id="rId29"/>
    <p:sldId id="289" r:id="rId30"/>
    <p:sldId id="298" r:id="rId31"/>
    <p:sldId id="296" r:id="rId32"/>
    <p:sldId id="297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7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340" y="44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</a:t>
            </a:r>
            <a:r>
              <a:rPr lang="en-US" sz="2000" b="1" i="0" u="none" strike="noStrike" baseline="0" dirty="0">
                <a:solidFill>
                  <a:sysClr val="windowText" lastClr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carbon dioxide per kWh of electricity in Central Asia countries (gCO2/kWh)</a:t>
            </a: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5682917760279969"/>
          <c:y val="0.24770851560221638"/>
          <c:w val="0.80328433945756783"/>
          <c:h val="0.3618354476523768"/>
        </c:manualLayout>
      </c:layout>
      <c:lineChart>
        <c:grouping val="standard"/>
        <c:varyColors val="0"/>
        <c:ser>
          <c:idx val="0"/>
          <c:order val="0"/>
          <c:tx>
            <c:strRef>
              <c:f>Sheet1!$A$5</c:f>
              <c:strCache>
                <c:ptCount val="1"/>
                <c:pt idx="0">
                  <c:v>Kazakhstan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Sheet1!$B$4:$Z$4</c:f>
              <c:numCache>
                <c:formatCode>General</c:formatCode>
                <c:ptCount val="2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</c:numCache>
            </c:numRef>
          </c:cat>
          <c:val>
            <c:numRef>
              <c:f>Sheet1!$B$5:$Z$5</c:f>
              <c:numCache>
                <c:formatCode>#\ ###\ ###.#0;\-#\ ###\ ###.#0;0.00</c:formatCode>
                <c:ptCount val="25"/>
                <c:pt idx="0">
                  <c:v>621.35</c:v>
                </c:pt>
                <c:pt idx="1">
                  <c:v>617.12</c:v>
                </c:pt>
                <c:pt idx="2">
                  <c:v>606.14</c:v>
                </c:pt>
                <c:pt idx="3">
                  <c:v>561.71</c:v>
                </c:pt>
                <c:pt idx="4">
                  <c:v>942.81</c:v>
                </c:pt>
                <c:pt idx="5">
                  <c:v>632.23</c:v>
                </c:pt>
                <c:pt idx="6">
                  <c:v>643.49</c:v>
                </c:pt>
                <c:pt idx="7">
                  <c:v>588.34</c:v>
                </c:pt>
                <c:pt idx="8">
                  <c:v>607.23</c:v>
                </c:pt>
                <c:pt idx="9">
                  <c:v>588.77</c:v>
                </c:pt>
                <c:pt idx="10">
                  <c:v>742.93</c:v>
                </c:pt>
                <c:pt idx="11">
                  <c:v>576.4</c:v>
                </c:pt>
                <c:pt idx="12">
                  <c:v>695.5</c:v>
                </c:pt>
                <c:pt idx="13">
                  <c:v>676.04</c:v>
                </c:pt>
                <c:pt idx="14">
                  <c:v>607.71</c:v>
                </c:pt>
                <c:pt idx="15">
                  <c:v>607.67999999999995</c:v>
                </c:pt>
                <c:pt idx="16">
                  <c:v>881.44</c:v>
                </c:pt>
                <c:pt idx="17">
                  <c:v>695.37</c:v>
                </c:pt>
                <c:pt idx="18">
                  <c:v>576.04</c:v>
                </c:pt>
                <c:pt idx="19">
                  <c:v>448.66</c:v>
                </c:pt>
                <c:pt idx="20">
                  <c:v>416.35</c:v>
                </c:pt>
                <c:pt idx="21">
                  <c:v>438.96</c:v>
                </c:pt>
                <c:pt idx="22">
                  <c:v>470.75</c:v>
                </c:pt>
                <c:pt idx="23">
                  <c:v>500.71</c:v>
                </c:pt>
                <c:pt idx="24">
                  <c:v>514.77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86D-41D0-9CEA-B9580E62B85B}"/>
            </c:ext>
          </c:extLst>
        </c:ser>
        <c:ser>
          <c:idx val="1"/>
          <c:order val="1"/>
          <c:tx>
            <c:strRef>
              <c:f>Sheet1!$A$6</c:f>
              <c:strCache>
                <c:ptCount val="1"/>
                <c:pt idx="0">
                  <c:v>Kyrgyzstan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Sheet1!$B$4:$Z$4</c:f>
              <c:numCache>
                <c:formatCode>General</c:formatCode>
                <c:ptCount val="2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</c:numCache>
            </c:numRef>
          </c:cat>
          <c:val>
            <c:numRef>
              <c:f>Sheet1!$B$6:$Z$6</c:f>
              <c:numCache>
                <c:formatCode>#\ ###\ ###.#0;\-#\ ###\ ###.#0;0.00</c:formatCode>
                <c:ptCount val="25"/>
                <c:pt idx="0">
                  <c:v>167.25</c:v>
                </c:pt>
                <c:pt idx="1">
                  <c:v>169.28</c:v>
                </c:pt>
                <c:pt idx="2">
                  <c:v>138.46</c:v>
                </c:pt>
                <c:pt idx="3">
                  <c:v>96.97</c:v>
                </c:pt>
                <c:pt idx="4">
                  <c:v>61.63</c:v>
                </c:pt>
                <c:pt idx="5">
                  <c:v>100</c:v>
                </c:pt>
                <c:pt idx="6">
                  <c:v>103.4</c:v>
                </c:pt>
                <c:pt idx="7">
                  <c:v>109.72</c:v>
                </c:pt>
                <c:pt idx="8">
                  <c:v>96.99</c:v>
                </c:pt>
                <c:pt idx="9">
                  <c:v>71.97</c:v>
                </c:pt>
                <c:pt idx="10">
                  <c:v>78.489999999999995</c:v>
                </c:pt>
                <c:pt idx="11">
                  <c:v>83.7</c:v>
                </c:pt>
                <c:pt idx="12">
                  <c:v>87.97</c:v>
                </c:pt>
                <c:pt idx="13">
                  <c:v>80.77</c:v>
                </c:pt>
                <c:pt idx="14">
                  <c:v>73.709999999999994</c:v>
                </c:pt>
                <c:pt idx="15">
                  <c:v>54.91</c:v>
                </c:pt>
                <c:pt idx="16">
                  <c:v>53.44</c:v>
                </c:pt>
                <c:pt idx="17">
                  <c:v>52.11</c:v>
                </c:pt>
                <c:pt idx="18">
                  <c:v>89.06</c:v>
                </c:pt>
                <c:pt idx="19">
                  <c:v>74.72</c:v>
                </c:pt>
                <c:pt idx="20">
                  <c:v>37.450000000000003</c:v>
                </c:pt>
                <c:pt idx="21">
                  <c:v>31.54</c:v>
                </c:pt>
                <c:pt idx="22">
                  <c:v>35.35</c:v>
                </c:pt>
                <c:pt idx="23">
                  <c:v>33.44</c:v>
                </c:pt>
                <c:pt idx="24">
                  <c:v>49.67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86D-41D0-9CEA-B9580E62B85B}"/>
            </c:ext>
          </c:extLst>
        </c:ser>
        <c:ser>
          <c:idx val="2"/>
          <c:order val="2"/>
          <c:tx>
            <c:strRef>
              <c:f>Sheet1!$A$7</c:f>
              <c:strCache>
                <c:ptCount val="1"/>
                <c:pt idx="0">
                  <c:v>Tajikistan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none"/>
          </c:marker>
          <c:cat>
            <c:numRef>
              <c:f>Sheet1!$B$4:$Z$4</c:f>
              <c:numCache>
                <c:formatCode>General</c:formatCode>
                <c:ptCount val="2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</c:numCache>
            </c:numRef>
          </c:cat>
          <c:val>
            <c:numRef>
              <c:f>Sheet1!$B$7:$Z$7</c:f>
              <c:numCache>
                <c:formatCode>#\ ###\ ###.#0;\-#\ ###\ ###.#0;0.00</c:formatCode>
                <c:ptCount val="25"/>
                <c:pt idx="0">
                  <c:v>68.349999999999994</c:v>
                </c:pt>
                <c:pt idx="1">
                  <c:v>64.650000000000006</c:v>
                </c:pt>
                <c:pt idx="2">
                  <c:v>69.010000000000005</c:v>
                </c:pt>
                <c:pt idx="3">
                  <c:v>49.03</c:v>
                </c:pt>
                <c:pt idx="4">
                  <c:v>27.86</c:v>
                </c:pt>
                <c:pt idx="5">
                  <c:v>25.04</c:v>
                </c:pt>
                <c:pt idx="6">
                  <c:v>25.52</c:v>
                </c:pt>
                <c:pt idx="7">
                  <c:v>32.909999999999997</c:v>
                </c:pt>
                <c:pt idx="8">
                  <c:v>31.67</c:v>
                </c:pt>
                <c:pt idx="9">
                  <c:v>30.35</c:v>
                </c:pt>
                <c:pt idx="10">
                  <c:v>26.28</c:v>
                </c:pt>
                <c:pt idx="11">
                  <c:v>24.55</c:v>
                </c:pt>
                <c:pt idx="12">
                  <c:v>16.55</c:v>
                </c:pt>
                <c:pt idx="13">
                  <c:v>16.77</c:v>
                </c:pt>
                <c:pt idx="14">
                  <c:v>21.85</c:v>
                </c:pt>
                <c:pt idx="15">
                  <c:v>20.66</c:v>
                </c:pt>
                <c:pt idx="16">
                  <c:v>21.03</c:v>
                </c:pt>
                <c:pt idx="17">
                  <c:v>6.84</c:v>
                </c:pt>
                <c:pt idx="18">
                  <c:v>6.18</c:v>
                </c:pt>
                <c:pt idx="19">
                  <c:v>3.58</c:v>
                </c:pt>
                <c:pt idx="20">
                  <c:v>0.72</c:v>
                </c:pt>
                <c:pt idx="21">
                  <c:v>0.78</c:v>
                </c:pt>
                <c:pt idx="22">
                  <c:v>1.29</c:v>
                </c:pt>
                <c:pt idx="23">
                  <c:v>0.84</c:v>
                </c:pt>
                <c:pt idx="24">
                  <c:v>7.04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86D-41D0-9CEA-B9580E62B85B}"/>
            </c:ext>
          </c:extLst>
        </c:ser>
        <c:ser>
          <c:idx val="3"/>
          <c:order val="3"/>
          <c:tx>
            <c:strRef>
              <c:f>Sheet1!$A$8</c:f>
              <c:strCache>
                <c:ptCount val="1"/>
                <c:pt idx="0">
                  <c:v>Turkmenistan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Sheet1!$B$4:$Z$4</c:f>
              <c:numCache>
                <c:formatCode>General</c:formatCode>
                <c:ptCount val="2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</c:numCache>
            </c:numRef>
          </c:cat>
          <c:val>
            <c:numRef>
              <c:f>Sheet1!$B$8:$Z$8</c:f>
              <c:numCache>
                <c:formatCode>#\ ###\ ###.#0;\-#\ ###\ ###.#0;0.00</c:formatCode>
                <c:ptCount val="25"/>
                <c:pt idx="0">
                  <c:v>689.25</c:v>
                </c:pt>
                <c:pt idx="1">
                  <c:v>605.03</c:v>
                </c:pt>
                <c:pt idx="2">
                  <c:v>342.11</c:v>
                </c:pt>
                <c:pt idx="3">
                  <c:v>507.03</c:v>
                </c:pt>
                <c:pt idx="4">
                  <c:v>829.17</c:v>
                </c:pt>
                <c:pt idx="5">
                  <c:v>935.6</c:v>
                </c:pt>
                <c:pt idx="6">
                  <c:v>734.04</c:v>
                </c:pt>
                <c:pt idx="7">
                  <c:v>738.46</c:v>
                </c:pt>
                <c:pt idx="8">
                  <c:v>706.75</c:v>
                </c:pt>
                <c:pt idx="9">
                  <c:v>934.41</c:v>
                </c:pt>
                <c:pt idx="10">
                  <c:v>875.95</c:v>
                </c:pt>
                <c:pt idx="11">
                  <c:v>875.95</c:v>
                </c:pt>
                <c:pt idx="12">
                  <c:v>875.95</c:v>
                </c:pt>
                <c:pt idx="13">
                  <c:v>875.96</c:v>
                </c:pt>
                <c:pt idx="14">
                  <c:v>875.95</c:v>
                </c:pt>
                <c:pt idx="15">
                  <c:v>875.96</c:v>
                </c:pt>
                <c:pt idx="16">
                  <c:v>875.95</c:v>
                </c:pt>
                <c:pt idx="17">
                  <c:v>875.95</c:v>
                </c:pt>
                <c:pt idx="18">
                  <c:v>932</c:v>
                </c:pt>
                <c:pt idx="19">
                  <c:v>869.74</c:v>
                </c:pt>
                <c:pt idx="20">
                  <c:v>958.35</c:v>
                </c:pt>
                <c:pt idx="21">
                  <c:v>988.38</c:v>
                </c:pt>
                <c:pt idx="22">
                  <c:v>991.7</c:v>
                </c:pt>
                <c:pt idx="23">
                  <c:v>944.63</c:v>
                </c:pt>
                <c:pt idx="24">
                  <c:v>889.98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C86D-41D0-9CEA-B9580E62B85B}"/>
            </c:ext>
          </c:extLst>
        </c:ser>
        <c:ser>
          <c:idx val="4"/>
          <c:order val="4"/>
          <c:tx>
            <c:strRef>
              <c:f>Sheet1!$A$9</c:f>
              <c:strCache>
                <c:ptCount val="1"/>
                <c:pt idx="0">
                  <c:v>Uzbekistan</c:v>
                </c:pt>
              </c:strCache>
            </c:strRef>
          </c:tx>
          <c:spPr>
            <a:ln w="28575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cat>
            <c:numRef>
              <c:f>Sheet1!$B$4:$Z$4</c:f>
              <c:numCache>
                <c:formatCode>General</c:formatCode>
                <c:ptCount val="25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</c:numCache>
            </c:numRef>
          </c:cat>
          <c:val>
            <c:numRef>
              <c:f>Sheet1!$B$9:$Z$9</c:f>
              <c:numCache>
                <c:formatCode>#\ ###\ ###.#0;\-#\ ###\ ###.#0;0.00</c:formatCode>
                <c:ptCount val="25"/>
                <c:pt idx="0">
                  <c:v>630.04</c:v>
                </c:pt>
                <c:pt idx="1">
                  <c:v>667.2</c:v>
                </c:pt>
                <c:pt idx="2">
                  <c:v>740.3</c:v>
                </c:pt>
                <c:pt idx="3">
                  <c:v>754.91</c:v>
                </c:pt>
                <c:pt idx="4">
                  <c:v>666.86</c:v>
                </c:pt>
                <c:pt idx="5">
                  <c:v>576.02</c:v>
                </c:pt>
                <c:pt idx="6">
                  <c:v>578.29999999999995</c:v>
                </c:pt>
                <c:pt idx="7">
                  <c:v>591.04</c:v>
                </c:pt>
                <c:pt idx="8">
                  <c:v>639.59</c:v>
                </c:pt>
                <c:pt idx="9">
                  <c:v>636.41999999999996</c:v>
                </c:pt>
                <c:pt idx="10">
                  <c:v>634.07000000000005</c:v>
                </c:pt>
                <c:pt idx="11">
                  <c:v>633.58000000000004</c:v>
                </c:pt>
                <c:pt idx="12">
                  <c:v>632.29</c:v>
                </c:pt>
                <c:pt idx="13">
                  <c:v>611.22</c:v>
                </c:pt>
                <c:pt idx="14">
                  <c:v>592.38</c:v>
                </c:pt>
                <c:pt idx="15">
                  <c:v>591.84</c:v>
                </c:pt>
                <c:pt idx="16">
                  <c:v>586.57000000000005</c:v>
                </c:pt>
                <c:pt idx="17">
                  <c:v>613.21</c:v>
                </c:pt>
                <c:pt idx="18">
                  <c:v>546.49</c:v>
                </c:pt>
                <c:pt idx="19">
                  <c:v>570.24</c:v>
                </c:pt>
                <c:pt idx="20">
                  <c:v>553.63</c:v>
                </c:pt>
                <c:pt idx="21">
                  <c:v>562.13</c:v>
                </c:pt>
                <c:pt idx="22">
                  <c:v>549.88</c:v>
                </c:pt>
                <c:pt idx="23">
                  <c:v>548.16999999999996</c:v>
                </c:pt>
                <c:pt idx="24">
                  <c:v>547.54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C86D-41D0-9CEA-B9580E62B8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98858296"/>
        <c:axId val="598861248"/>
      </c:lineChart>
      <c:catAx>
        <c:axId val="598858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8861248"/>
        <c:crosses val="autoZero"/>
        <c:auto val="1"/>
        <c:lblAlgn val="ctr"/>
        <c:lblOffset val="100"/>
        <c:noMultiLvlLbl val="0"/>
      </c:catAx>
      <c:valAx>
        <c:axId val="598861248"/>
        <c:scaling>
          <c:orientation val="minMax"/>
        </c:scaling>
        <c:delete val="0"/>
        <c:axPos val="l"/>
        <c:numFmt formatCode="#\ ###\ ###.#0;\-#\ ###\ ###.#0;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98858296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</c:legendEntry>
      <c:layout>
        <c:manualLayout>
          <c:xMode val="edge"/>
          <c:yMode val="edge"/>
          <c:x val="6.8454664985107466E-2"/>
          <c:y val="0.70580211522773584"/>
          <c:w val="0.86309067002978501"/>
          <c:h val="0.1386144539356964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acrossLinear" id="2">
  <a:schemeClr val="accent1"/>
  <a:schemeClr val="accent2"/>
  <a:schemeClr val="accent3"/>
  <a:schemeClr val="accent4"/>
  <a:schemeClr val="accent5"/>
  <a:schemeClr val="accent6"/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519DBE-932B-44C1-8F2E-A19D86659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121C1-B860-4DF9-B3EF-A745F1D186CF}" type="datetimeFigureOut">
              <a:rPr lang="en-US" smtClean="0"/>
              <a:t>5/4/2021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EEEBB9-CC1C-4E2F-AAC8-1F8C7C2AB8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41F20F-9AAE-41E8-AA13-C8838AE92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D07C8-9C20-48F6-B5F3-7CFB628F07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748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E1A06-8754-4870-9E44-E39BADAD98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27F020-BBC3-49BB-91C2-5B2CBD64B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7C0C22-EBDA-4130-87AE-CB28BC19B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5/4/2021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419A8-07CA-4A4C-AEC2-C40D4D50A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FA7B86-E610-42EA-B4DC-C2F44778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A7BA06D-B3FF-4E91-8639-B4569AE3AA23}"/>
              </a:ext>
            </a:extLst>
          </p:cNvPr>
          <p:cNvSpPr/>
          <p:nvPr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2B30C86D-5A07-48BC-9C9D-6F9A2DB1E9E1}"/>
              </a:ext>
            </a:extLst>
          </p:cNvPr>
          <p:cNvSpPr/>
          <p:nvPr/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789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AF59-80FD-42F8-B77B-6179688B7234}" type="datetimeFigureOut">
              <a:rPr lang="de-DE" smtClean="0"/>
              <a:t>04.05.2021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9FD0-501B-4C6F-9CB2-8996B7BF4E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61956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B1667-C077-4D6A-A693-28E6A58C80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D38116-BAFE-4405-97FB-52C1CED310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1251E-5348-4D36-9D32-A5C7A2E9E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A8BB7-8584-497C-AABB-8E236666DC0A}" type="datetimeFigureOut">
              <a:rPr lang="en-US" smtClean="0"/>
              <a:t>5/4/2021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93AD3F-0F78-4293-B0B9-270A784570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5A5DA-9A03-4B20-B6E5-34CD6A181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BFB64-4203-4E0F-8C72-636659CA8D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391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9069A-DC62-4753-84E4-183DE0EB4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1FDE54-FEBC-4FEE-9220-45A1EC2507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8F1808-DFA9-4B5C-A767-46F4FF048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A8BB7-8584-497C-AABB-8E236666DC0A}" type="datetimeFigureOut">
              <a:rPr lang="en-US" smtClean="0"/>
              <a:t>5/4/2021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078F10-F999-4706-B46D-3F24CFB40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34AB49-75F0-47AD-9E69-44E63D4FF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BFB64-4203-4E0F-8C72-636659CA8D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36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E85752-C8F2-4341-A6EE-21DE5926A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E0A701-0F96-4EA5-AF3F-B622ADD54C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535CFB-198A-47CD-A751-F6E1E14902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2121C1-B860-4DF9-B3EF-A745F1D186CF}" type="datetimeFigureOut">
              <a:rPr lang="en-US" smtClean="0"/>
              <a:t>5/4/2021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0AD22A-E6F7-4181-A0AA-981531DDBC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E62FAC-2225-4519-8E74-0C6F63F8F4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CD07C8-9C20-48F6-B5F3-7CFB628F07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286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C5685-19F1-49DA-ADE5-D5D32F165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C0A4D-22A1-4554-B5DE-887974F4D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D5CDC-F2CE-410E-AD13-DDC235C71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82EDB8D0-98ED-4B86-9D5F-E61ADC70144D}" type="datetimeFigureOut">
              <a:rPr lang="en-US" smtClean="0"/>
              <a:pPr/>
              <a:t>5/4/2021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0CD45-794A-4BB0-A427-0CE61AEAF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B3AB91-9588-4071-92D2-364F4A6ED0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854181D-6920-4594-9A5D-6CE56DC9F8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276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DFAF59-80FD-42F8-B77B-6179688B7234}" type="datetimeFigureOut">
              <a:rPr lang="de-DE" smtClean="0"/>
              <a:t>04.05.2021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489FD0-501B-4C6F-9CB2-8996B7BF4E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31875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993EE3-239F-472A-8E2D-380B96B0E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A45F93-D51A-4A3D-BF04-9F9C4ED0E7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DE1D93-002B-404C-83C0-A71214ED7A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8A8BB7-8584-497C-AABB-8E236666DC0A}" type="datetimeFigureOut">
              <a:rPr lang="en-US" smtClean="0"/>
              <a:t>5/4/2021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206B93-BD41-404B-AAD5-2375A38CA8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B00D60-DF14-4908-B011-EC3106B7FE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BFB64-4203-4E0F-8C72-636659CA8D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484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E30439A-8A5B-46EC-8283-9B6B031D40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EAD642-85CF-4750-8432-7C80C901F0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27"/>
            <a:ext cx="12192001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11">
            <a:extLst>
              <a:ext uri="{FF2B5EF4-FFF2-40B4-BE49-F238E27FC236}">
                <a16:creationId xmlns:a16="http://schemas.microsoft.com/office/drawing/2014/main" id="{FA33EEAE-15D5-4119-8C1E-89D943F91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55521" y="-1720"/>
            <a:ext cx="11750040" cy="6840685"/>
          </a:xfrm>
          <a:prstGeom prst="rect">
            <a:avLst/>
          </a:prstGeom>
          <a:gradFill>
            <a:gsLst>
              <a:gs pos="21000">
                <a:schemeClr val="accent1">
                  <a:lumMod val="50000"/>
                  <a:alpha val="61000"/>
                </a:schemeClr>
              </a:gs>
              <a:gs pos="100000">
                <a:schemeClr val="accent1">
                  <a:alpha val="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13">
            <a:extLst>
              <a:ext uri="{FF2B5EF4-FFF2-40B4-BE49-F238E27FC236}">
                <a16:creationId xmlns:a16="http://schemas.microsoft.com/office/drawing/2014/main" id="{730D8B3B-9B80-4025-B934-26DC7D7CD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6054" y="-1291"/>
            <a:ext cx="3608179" cy="6858864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0"/>
                </a:schemeClr>
              </a:gs>
              <a:gs pos="99000">
                <a:srgbClr val="000000">
                  <a:alpha val="4100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15">
            <a:extLst>
              <a:ext uri="{FF2B5EF4-FFF2-40B4-BE49-F238E27FC236}">
                <a16:creationId xmlns:a16="http://schemas.microsoft.com/office/drawing/2014/main" id="{B5A1B09C-1565-46F8-B70F-621C5EB48A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274173">
            <a:off x="6059728" y="779270"/>
            <a:ext cx="4967533" cy="4988390"/>
          </a:xfrm>
          <a:prstGeom prst="ellipse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9000">
                <a:schemeClr val="accent1">
                  <a:lumMod val="60000"/>
                  <a:lumOff val="4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76DDBE-E8ED-4D82-A46D-4B741B002A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6865" y="818984"/>
            <a:ext cx="6596245" cy="3268520"/>
          </a:xfrm>
        </p:spPr>
        <p:txBody>
          <a:bodyPr>
            <a:noAutofit/>
          </a:bodyPr>
          <a:lstStyle/>
          <a:p>
            <a:pPr algn="r"/>
            <a:r>
              <a:rPr lang="en-US" sz="4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EVALUATION OF DECOUPLING OF GDP, ENERGY, AND CO</a:t>
            </a:r>
            <a:r>
              <a:rPr lang="en-US" sz="4800" b="1" baseline="-250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4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EMISSIONS IN CENTRAL ASIA</a:t>
            </a:r>
            <a:endParaRPr lang="en-US" sz="4800" dirty="0">
              <a:solidFill>
                <a:srgbClr val="FFFFFF"/>
              </a:solidFill>
            </a:endParaRPr>
          </a:p>
        </p:txBody>
      </p:sp>
      <p:sp>
        <p:nvSpPr>
          <p:cNvPr id="32" name="Rectangle 17">
            <a:extLst>
              <a:ext uri="{FF2B5EF4-FFF2-40B4-BE49-F238E27FC236}">
                <a16:creationId xmlns:a16="http://schemas.microsoft.com/office/drawing/2014/main" id="{8C516CC8-80AC-446C-A56E-9F54B7210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314" y="4480038"/>
            <a:ext cx="12179371" cy="237796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34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A52311-E140-48CC-87C9-454CC625ED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6849" y="4797188"/>
            <a:ext cx="7536261" cy="1241828"/>
          </a:xfrm>
        </p:spPr>
        <p:txBody>
          <a:bodyPr>
            <a:normAutofit fontScale="32500" lnSpcReduction="20000"/>
          </a:bodyPr>
          <a:lstStyle/>
          <a:p>
            <a:pPr indent="450215">
              <a:lnSpc>
                <a:spcPct val="150000"/>
              </a:lnSpc>
              <a:spcAft>
                <a:spcPts val="800"/>
              </a:spcAft>
            </a:pPr>
            <a:r>
              <a:rPr lang="en-US" sz="5600" u="sng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Supervisor:</a:t>
            </a:r>
            <a:r>
              <a:rPr lang="en-US" sz="5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Dr. Stavros </a:t>
            </a:r>
            <a:r>
              <a:rPr lang="en-US" sz="5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Poulopoulos</a:t>
            </a:r>
            <a:r>
              <a:rPr lang="en-US" sz="5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5600" u="sng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Co-supervisor:</a:t>
            </a:r>
            <a:r>
              <a:rPr lang="en-US" sz="5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Dr. Boris </a:t>
            </a:r>
            <a:r>
              <a:rPr lang="en-US" sz="56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Golman</a:t>
            </a:r>
            <a:endParaRPr lang="en-US" sz="56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  <a:spcAft>
                <a:spcPts val="800"/>
              </a:spcAft>
            </a:pPr>
            <a:r>
              <a:rPr lang="en-US" sz="56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Assyl Adamov</a:t>
            </a:r>
            <a:r>
              <a:rPr lang="en-US" sz="56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B. Sc. in Chemistry</a:t>
            </a:r>
          </a:p>
          <a:p>
            <a:pPr algn="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947E58-F088-49F1-A3D1-DEA690192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6967085" y="1632660"/>
            <a:ext cx="6857572" cy="3592258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0"/>
                </a:srgb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084F674-C21D-43BB-A3A5-6ADB6C8D082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72" b="25745"/>
          <a:stretch>
            <a:fillRect/>
          </a:stretch>
        </p:blipFill>
        <p:spPr bwMode="auto">
          <a:xfrm>
            <a:off x="8577509" y="19034"/>
            <a:ext cx="3647759" cy="13411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98161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63B243E9-209C-48F1-9E2D-A4199EBD1CF4}"/>
              </a:ext>
            </a:extLst>
          </p:cNvPr>
          <p:cNvCxnSpPr>
            <a:cxnSpLocks/>
            <a:endCxn id="21" idx="2"/>
          </p:cNvCxnSpPr>
          <p:nvPr/>
        </p:nvCxnSpPr>
        <p:spPr>
          <a:xfrm>
            <a:off x="6100966" y="3442869"/>
            <a:ext cx="20955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7CAFC87-6281-47CC-A980-712EDD6DA4C4}"/>
              </a:ext>
            </a:extLst>
          </p:cNvPr>
          <p:cNvCxnSpPr>
            <a:cxnSpLocks/>
            <a:endCxn id="13" idx="2"/>
          </p:cNvCxnSpPr>
          <p:nvPr/>
        </p:nvCxnSpPr>
        <p:spPr>
          <a:xfrm>
            <a:off x="3847533" y="3442869"/>
            <a:ext cx="20955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rc 3">
            <a:extLst>
              <a:ext uri="{FF2B5EF4-FFF2-40B4-BE49-F238E27FC236}">
                <a16:creationId xmlns:a16="http://schemas.microsoft.com/office/drawing/2014/main" id="{B975B7A3-1ACB-4873-9AD2-097B4662D545}"/>
              </a:ext>
            </a:extLst>
          </p:cNvPr>
          <p:cNvSpPr/>
          <p:nvPr/>
        </p:nvSpPr>
        <p:spPr>
          <a:xfrm>
            <a:off x="3340224" y="2983288"/>
            <a:ext cx="919162" cy="919162"/>
          </a:xfrm>
          <a:prstGeom prst="arc">
            <a:avLst>
              <a:gd name="adj1" fmla="val 5420354"/>
              <a:gd name="adj2" fmla="val 10853341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000">
              <a:latin typeface="Tw Cen MT" panose="020B0602020104020603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E2B4593-1483-49C3-A041-921C9930672D}"/>
              </a:ext>
            </a:extLst>
          </p:cNvPr>
          <p:cNvSpPr/>
          <p:nvPr/>
        </p:nvSpPr>
        <p:spPr>
          <a:xfrm>
            <a:off x="3704555" y="3347619"/>
            <a:ext cx="190500" cy="190500"/>
          </a:xfrm>
          <a:prstGeom prst="ellipse">
            <a:avLst/>
          </a:prstGeom>
          <a:solidFill>
            <a:srgbClr val="52C9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latin typeface="Tw Cen MT" panose="020B0602020104020603" pitchFamily="34" charset="0"/>
            </a:endParaRPr>
          </a:p>
        </p:txBody>
      </p:sp>
      <p:sp>
        <p:nvSpPr>
          <p:cNvPr id="6" name="Circle: Hollow 5">
            <a:extLst>
              <a:ext uri="{FF2B5EF4-FFF2-40B4-BE49-F238E27FC236}">
                <a16:creationId xmlns:a16="http://schemas.microsoft.com/office/drawing/2014/main" id="{E9355ED2-86F0-4F0A-9889-100141581519}"/>
              </a:ext>
            </a:extLst>
          </p:cNvPr>
          <p:cNvSpPr/>
          <p:nvPr/>
        </p:nvSpPr>
        <p:spPr>
          <a:xfrm>
            <a:off x="3585492" y="3228556"/>
            <a:ext cx="428626" cy="428626"/>
          </a:xfrm>
          <a:prstGeom prst="donut">
            <a:avLst>
              <a:gd name="adj" fmla="val 5281"/>
            </a:avLst>
          </a:prstGeom>
          <a:solidFill>
            <a:srgbClr val="52C9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solidFill>
                <a:schemeClr val="tx1"/>
              </a:solidFill>
              <a:latin typeface="Tw Cen MT" panose="020B0602020104020603" pitchFamily="34" charset="0"/>
            </a:endParaRPr>
          </a:p>
        </p:txBody>
      </p:sp>
      <p:sp>
        <p:nvSpPr>
          <p:cNvPr id="7" name="Circle: Hollow 6">
            <a:extLst>
              <a:ext uri="{FF2B5EF4-FFF2-40B4-BE49-F238E27FC236}">
                <a16:creationId xmlns:a16="http://schemas.microsoft.com/office/drawing/2014/main" id="{9EB5AB22-A221-49AD-B0E8-20D65A5511C8}"/>
              </a:ext>
            </a:extLst>
          </p:cNvPr>
          <p:cNvSpPr/>
          <p:nvPr/>
        </p:nvSpPr>
        <p:spPr>
          <a:xfrm>
            <a:off x="3452620" y="3095684"/>
            <a:ext cx="694370" cy="694370"/>
          </a:xfrm>
          <a:prstGeom prst="donut">
            <a:avLst>
              <a:gd name="adj" fmla="val 2879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solidFill>
                <a:schemeClr val="tx1"/>
              </a:solidFill>
              <a:latin typeface="Tw Cen MT" panose="020B0602020104020603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BF964E7-CB73-4C77-B8E0-54DDD228F021}"/>
              </a:ext>
            </a:extLst>
          </p:cNvPr>
          <p:cNvCxnSpPr>
            <a:cxnSpLocks/>
          </p:cNvCxnSpPr>
          <p:nvPr/>
        </p:nvCxnSpPr>
        <p:spPr>
          <a:xfrm flipV="1">
            <a:off x="3799806" y="3790055"/>
            <a:ext cx="0" cy="1033387"/>
          </a:xfrm>
          <a:prstGeom prst="line">
            <a:avLst/>
          </a:prstGeom>
          <a:ln w="19050">
            <a:solidFill>
              <a:srgbClr val="52C9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>
            <a:extLst>
              <a:ext uri="{FF2B5EF4-FFF2-40B4-BE49-F238E27FC236}">
                <a16:creationId xmlns:a16="http://schemas.microsoft.com/office/drawing/2014/main" id="{59210ECF-4B5F-40D4-9242-75617AB94EE6}"/>
              </a:ext>
            </a:extLst>
          </p:cNvPr>
          <p:cNvSpPr/>
          <p:nvPr/>
        </p:nvSpPr>
        <p:spPr>
          <a:xfrm>
            <a:off x="3737685" y="4798309"/>
            <a:ext cx="124240" cy="124240"/>
          </a:xfrm>
          <a:prstGeom prst="ellipse">
            <a:avLst/>
          </a:prstGeom>
          <a:solidFill>
            <a:srgbClr val="52C9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latin typeface="Tw Cen MT" panose="020B0602020104020603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3A2582-238A-4931-A9CC-79BCA080C0D0}"/>
              </a:ext>
            </a:extLst>
          </p:cNvPr>
          <p:cNvSpPr txBox="1"/>
          <p:nvPr/>
        </p:nvSpPr>
        <p:spPr>
          <a:xfrm>
            <a:off x="2608213" y="2409380"/>
            <a:ext cx="2246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52C9BD"/>
                </a:solidFill>
                <a:latin typeface="Tw Cen MT" panose="020B0602020104020603" pitchFamily="34" charset="0"/>
              </a:rPr>
              <a:t>Introduction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9BEC8F3-F1F8-4849-97F5-13690780D88E}"/>
              </a:ext>
            </a:extLst>
          </p:cNvPr>
          <p:cNvSpPr txBox="1"/>
          <p:nvPr/>
        </p:nvSpPr>
        <p:spPr>
          <a:xfrm>
            <a:off x="350874" y="5050535"/>
            <a:ext cx="61469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PROBLEM STATEMENT &amp; PROJECT OBJECTIVES 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LITERATURE REVIEW</a:t>
            </a:r>
            <a:endParaRPr lang="en-US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1A48B2E1-523C-4FBB-8E5C-041670CBC7EF}"/>
              </a:ext>
            </a:extLst>
          </p:cNvPr>
          <p:cNvSpPr/>
          <p:nvPr/>
        </p:nvSpPr>
        <p:spPr>
          <a:xfrm rot="5400000">
            <a:off x="5578702" y="2983288"/>
            <a:ext cx="919162" cy="919162"/>
          </a:xfrm>
          <a:prstGeom prst="arc">
            <a:avLst>
              <a:gd name="adj1" fmla="val 5420354"/>
              <a:gd name="adj2" fmla="val 10853341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000">
              <a:latin typeface="Tw Cen MT" panose="020B0602020104020603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3FFC2C66-EFE4-4181-B3F8-3C66FEE1B98C}"/>
              </a:ext>
            </a:extLst>
          </p:cNvPr>
          <p:cNvSpPr/>
          <p:nvPr/>
        </p:nvSpPr>
        <p:spPr>
          <a:xfrm>
            <a:off x="5943033" y="3347619"/>
            <a:ext cx="190500" cy="190500"/>
          </a:xfrm>
          <a:prstGeom prst="ellipse">
            <a:avLst/>
          </a:prstGeom>
          <a:solidFill>
            <a:srgbClr val="FEC6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latin typeface="Tw Cen MT" panose="020B0602020104020603" pitchFamily="34" charset="0"/>
            </a:endParaRPr>
          </a:p>
        </p:txBody>
      </p:sp>
      <p:sp>
        <p:nvSpPr>
          <p:cNvPr id="14" name="Circle: Hollow 13">
            <a:extLst>
              <a:ext uri="{FF2B5EF4-FFF2-40B4-BE49-F238E27FC236}">
                <a16:creationId xmlns:a16="http://schemas.microsoft.com/office/drawing/2014/main" id="{8A03B902-71CE-434B-9E48-558EE39B5E77}"/>
              </a:ext>
            </a:extLst>
          </p:cNvPr>
          <p:cNvSpPr/>
          <p:nvPr/>
        </p:nvSpPr>
        <p:spPr>
          <a:xfrm>
            <a:off x="5823970" y="3228556"/>
            <a:ext cx="428626" cy="428626"/>
          </a:xfrm>
          <a:prstGeom prst="donut">
            <a:avLst>
              <a:gd name="adj" fmla="val 5281"/>
            </a:avLst>
          </a:prstGeom>
          <a:solidFill>
            <a:srgbClr val="FEC6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solidFill>
                <a:schemeClr val="tx1"/>
              </a:solidFill>
              <a:latin typeface="Tw Cen MT" panose="020B0602020104020603" pitchFamily="34" charset="0"/>
            </a:endParaRPr>
          </a:p>
        </p:txBody>
      </p:sp>
      <p:sp>
        <p:nvSpPr>
          <p:cNvPr id="15" name="Circle: Hollow 14">
            <a:extLst>
              <a:ext uri="{FF2B5EF4-FFF2-40B4-BE49-F238E27FC236}">
                <a16:creationId xmlns:a16="http://schemas.microsoft.com/office/drawing/2014/main" id="{F65A1BEF-B574-4237-BA36-844DFC9E5B8F}"/>
              </a:ext>
            </a:extLst>
          </p:cNvPr>
          <p:cNvSpPr/>
          <p:nvPr/>
        </p:nvSpPr>
        <p:spPr>
          <a:xfrm>
            <a:off x="5691098" y="3095684"/>
            <a:ext cx="694370" cy="694370"/>
          </a:xfrm>
          <a:prstGeom prst="donut">
            <a:avLst>
              <a:gd name="adj" fmla="val 2879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solidFill>
                <a:schemeClr val="tx1"/>
              </a:solidFill>
              <a:latin typeface="Tw Cen MT" panose="020B0602020104020603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1897C14-9A26-4AEE-82FF-CF768632E7D6}"/>
              </a:ext>
            </a:extLst>
          </p:cNvPr>
          <p:cNvCxnSpPr>
            <a:cxnSpLocks/>
          </p:cNvCxnSpPr>
          <p:nvPr/>
        </p:nvCxnSpPr>
        <p:spPr>
          <a:xfrm flipV="1">
            <a:off x="6038284" y="2062297"/>
            <a:ext cx="0" cy="1033387"/>
          </a:xfrm>
          <a:prstGeom prst="line">
            <a:avLst/>
          </a:prstGeom>
          <a:ln w="19050">
            <a:solidFill>
              <a:srgbClr val="FEC6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al 16">
            <a:extLst>
              <a:ext uri="{FF2B5EF4-FFF2-40B4-BE49-F238E27FC236}">
                <a16:creationId xmlns:a16="http://schemas.microsoft.com/office/drawing/2014/main" id="{84485D21-4934-4524-8993-24F2F3F0BB8D}"/>
              </a:ext>
            </a:extLst>
          </p:cNvPr>
          <p:cNvSpPr/>
          <p:nvPr/>
        </p:nvSpPr>
        <p:spPr>
          <a:xfrm>
            <a:off x="5976163" y="2015941"/>
            <a:ext cx="124240" cy="124240"/>
          </a:xfrm>
          <a:prstGeom prst="ellipse">
            <a:avLst/>
          </a:prstGeom>
          <a:solidFill>
            <a:srgbClr val="FEC6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latin typeface="Tw Cen MT" panose="020B0602020104020603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7364040-7C1C-4DA2-9E22-D2AEB23A083B}"/>
              </a:ext>
            </a:extLst>
          </p:cNvPr>
          <p:cNvSpPr txBox="1"/>
          <p:nvPr/>
        </p:nvSpPr>
        <p:spPr>
          <a:xfrm>
            <a:off x="4995475" y="3830161"/>
            <a:ext cx="20919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EC630"/>
                </a:solidFill>
                <a:latin typeface="Tw Cen MT" panose="020B0602020104020603" pitchFamily="34" charset="0"/>
              </a:rPr>
              <a:t>Main body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A4D8449-C166-443E-B2A8-7B0147E32371}"/>
              </a:ext>
            </a:extLst>
          </p:cNvPr>
          <p:cNvSpPr txBox="1"/>
          <p:nvPr/>
        </p:nvSpPr>
        <p:spPr>
          <a:xfrm>
            <a:off x="4890149" y="1373658"/>
            <a:ext cx="40305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MATERIALS AND METHODS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RESULTS AND DISCUSSION</a:t>
            </a:r>
          </a:p>
        </p:txBody>
      </p:sp>
      <p:sp>
        <p:nvSpPr>
          <p:cNvPr id="20" name="Arc 19">
            <a:extLst>
              <a:ext uri="{FF2B5EF4-FFF2-40B4-BE49-F238E27FC236}">
                <a16:creationId xmlns:a16="http://schemas.microsoft.com/office/drawing/2014/main" id="{B03B9463-D953-4B49-982F-A42E3CE78984}"/>
              </a:ext>
            </a:extLst>
          </p:cNvPr>
          <p:cNvSpPr/>
          <p:nvPr/>
        </p:nvSpPr>
        <p:spPr>
          <a:xfrm>
            <a:off x="7832135" y="2983288"/>
            <a:ext cx="919162" cy="919162"/>
          </a:xfrm>
          <a:prstGeom prst="arc">
            <a:avLst>
              <a:gd name="adj1" fmla="val 5420354"/>
              <a:gd name="adj2" fmla="val 10853341"/>
            </a:avLst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000">
              <a:latin typeface="Tw Cen MT" panose="020B0602020104020603" pitchFamily="34" charset="0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5B4C62EC-2DDF-407A-A30D-DD4FEC879DA7}"/>
              </a:ext>
            </a:extLst>
          </p:cNvPr>
          <p:cNvSpPr/>
          <p:nvPr/>
        </p:nvSpPr>
        <p:spPr>
          <a:xfrm>
            <a:off x="8196466" y="3347619"/>
            <a:ext cx="190500" cy="190500"/>
          </a:xfrm>
          <a:prstGeom prst="ellipse">
            <a:avLst/>
          </a:prstGeom>
          <a:solidFill>
            <a:srgbClr val="FF59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latin typeface="Tw Cen MT" panose="020B0602020104020603" pitchFamily="34" charset="0"/>
            </a:endParaRPr>
          </a:p>
        </p:txBody>
      </p:sp>
      <p:sp>
        <p:nvSpPr>
          <p:cNvPr id="22" name="Circle: Hollow 21">
            <a:extLst>
              <a:ext uri="{FF2B5EF4-FFF2-40B4-BE49-F238E27FC236}">
                <a16:creationId xmlns:a16="http://schemas.microsoft.com/office/drawing/2014/main" id="{B92C9B45-E8F7-431B-A595-1683925AB3DD}"/>
              </a:ext>
            </a:extLst>
          </p:cNvPr>
          <p:cNvSpPr/>
          <p:nvPr/>
        </p:nvSpPr>
        <p:spPr>
          <a:xfrm>
            <a:off x="8077403" y="3228556"/>
            <a:ext cx="428626" cy="428626"/>
          </a:xfrm>
          <a:prstGeom prst="donut">
            <a:avLst>
              <a:gd name="adj" fmla="val 5281"/>
            </a:avLst>
          </a:prstGeom>
          <a:solidFill>
            <a:srgbClr val="FF59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solidFill>
                <a:schemeClr val="tx1"/>
              </a:solidFill>
              <a:latin typeface="Tw Cen MT" panose="020B0602020104020603" pitchFamily="34" charset="0"/>
            </a:endParaRPr>
          </a:p>
        </p:txBody>
      </p:sp>
      <p:sp>
        <p:nvSpPr>
          <p:cNvPr id="23" name="Circle: Hollow 22">
            <a:extLst>
              <a:ext uri="{FF2B5EF4-FFF2-40B4-BE49-F238E27FC236}">
                <a16:creationId xmlns:a16="http://schemas.microsoft.com/office/drawing/2014/main" id="{C8D729BE-7EAF-4502-986D-C6E65A3283D8}"/>
              </a:ext>
            </a:extLst>
          </p:cNvPr>
          <p:cNvSpPr/>
          <p:nvPr/>
        </p:nvSpPr>
        <p:spPr>
          <a:xfrm>
            <a:off x="7944531" y="3095684"/>
            <a:ext cx="694370" cy="694370"/>
          </a:xfrm>
          <a:prstGeom prst="donut">
            <a:avLst>
              <a:gd name="adj" fmla="val 2879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solidFill>
                <a:schemeClr val="tx1"/>
              </a:solidFill>
              <a:latin typeface="Tw Cen MT" panose="020B0602020104020603" pitchFamily="34" charset="0"/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6D5A6814-5EE0-42DC-B510-EB1F82B0C9D9}"/>
              </a:ext>
            </a:extLst>
          </p:cNvPr>
          <p:cNvCxnSpPr>
            <a:cxnSpLocks/>
          </p:cNvCxnSpPr>
          <p:nvPr/>
        </p:nvCxnSpPr>
        <p:spPr>
          <a:xfrm flipV="1">
            <a:off x="8291717" y="3790055"/>
            <a:ext cx="0" cy="1033387"/>
          </a:xfrm>
          <a:prstGeom prst="line">
            <a:avLst/>
          </a:prstGeom>
          <a:ln w="19050">
            <a:solidFill>
              <a:srgbClr val="FF59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>
            <a:extLst>
              <a:ext uri="{FF2B5EF4-FFF2-40B4-BE49-F238E27FC236}">
                <a16:creationId xmlns:a16="http://schemas.microsoft.com/office/drawing/2014/main" id="{48343F09-7F04-49CC-B9D5-30D02E8142B8}"/>
              </a:ext>
            </a:extLst>
          </p:cNvPr>
          <p:cNvSpPr/>
          <p:nvPr/>
        </p:nvSpPr>
        <p:spPr>
          <a:xfrm>
            <a:off x="8229596" y="4798309"/>
            <a:ext cx="124240" cy="124240"/>
          </a:xfrm>
          <a:prstGeom prst="ellipse">
            <a:avLst/>
          </a:prstGeom>
          <a:solidFill>
            <a:srgbClr val="FF59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latin typeface="Tw Cen MT" panose="020B0602020104020603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7BA4414-90D0-45F1-8994-D9ED1C358C43}"/>
              </a:ext>
            </a:extLst>
          </p:cNvPr>
          <p:cNvSpPr txBox="1"/>
          <p:nvPr/>
        </p:nvSpPr>
        <p:spPr>
          <a:xfrm>
            <a:off x="7277605" y="2409380"/>
            <a:ext cx="2092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F5969"/>
                </a:solidFill>
                <a:latin typeface="Tw Cen MT" panose="020B0602020104020603" pitchFamily="34" charset="0"/>
              </a:rPr>
              <a:t>Conclusion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5B7C864-2A16-4EB4-BA0F-5D96F4BB79CE}"/>
              </a:ext>
            </a:extLst>
          </p:cNvPr>
          <p:cNvSpPr txBox="1"/>
          <p:nvPr/>
        </p:nvSpPr>
        <p:spPr>
          <a:xfrm>
            <a:off x="7241019" y="5050535"/>
            <a:ext cx="49625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SUM UP MAIN FINDINGDS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FUTURE WORK AND POSSIBLE IMPROVEMENTS </a:t>
            </a:r>
            <a:endParaRPr lang="en-US" sz="16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A3697BAE-9116-4219-96D5-85067A17600C}"/>
              </a:ext>
            </a:extLst>
          </p:cNvPr>
          <p:cNvCxnSpPr>
            <a:cxnSpLocks/>
          </p:cNvCxnSpPr>
          <p:nvPr/>
        </p:nvCxnSpPr>
        <p:spPr>
          <a:xfrm flipV="1">
            <a:off x="435935" y="5739577"/>
            <a:ext cx="5697598" cy="18845"/>
          </a:xfrm>
          <a:prstGeom prst="line">
            <a:avLst/>
          </a:prstGeom>
          <a:ln w="19050">
            <a:solidFill>
              <a:srgbClr val="52C9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AEBD289A-17FA-47C6-BD95-928FEB48456B}"/>
              </a:ext>
            </a:extLst>
          </p:cNvPr>
          <p:cNvCxnSpPr>
            <a:cxnSpLocks/>
          </p:cNvCxnSpPr>
          <p:nvPr/>
        </p:nvCxnSpPr>
        <p:spPr>
          <a:xfrm>
            <a:off x="7355952" y="6373974"/>
            <a:ext cx="4751163" cy="0"/>
          </a:xfrm>
          <a:prstGeom prst="line">
            <a:avLst/>
          </a:prstGeom>
          <a:ln w="19050">
            <a:solidFill>
              <a:srgbClr val="FF59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57C8BE4A-B76E-4762-90BC-F6AACFAD362B}"/>
              </a:ext>
            </a:extLst>
          </p:cNvPr>
          <p:cNvCxnSpPr>
            <a:cxnSpLocks/>
          </p:cNvCxnSpPr>
          <p:nvPr/>
        </p:nvCxnSpPr>
        <p:spPr>
          <a:xfrm>
            <a:off x="4997596" y="1282862"/>
            <a:ext cx="3294120" cy="0"/>
          </a:xfrm>
          <a:prstGeom prst="line">
            <a:avLst/>
          </a:prstGeom>
          <a:ln w="19050">
            <a:solidFill>
              <a:srgbClr val="FEC6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itle 1">
            <a:extLst>
              <a:ext uri="{FF2B5EF4-FFF2-40B4-BE49-F238E27FC236}">
                <a16:creationId xmlns:a16="http://schemas.microsoft.com/office/drawing/2014/main" id="{CB84F9A9-7BBF-494D-B891-57AB9E6FAA4F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latin typeface="Aharoni (Headings)"/>
              </a:rPr>
              <a:t>TABLE OF CONTENTS</a:t>
            </a:r>
          </a:p>
        </p:txBody>
      </p:sp>
    </p:spTree>
    <p:extLst>
      <p:ext uri="{BB962C8B-B14F-4D97-AF65-F5344CB8AC3E}">
        <p14:creationId xmlns:p14="http://schemas.microsoft.com/office/powerpoint/2010/main" val="2618762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0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9500"/>
                            </p:stCondLst>
                            <p:childTnLst>
                              <p:par>
                                <p:cTn id="1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0" grpId="0"/>
      <p:bldP spid="11" grpId="0"/>
      <p:bldP spid="12" grpId="0" animBg="1"/>
      <p:bldP spid="13" grpId="0" animBg="1"/>
      <p:bldP spid="14" grpId="0" animBg="1"/>
      <p:bldP spid="15" grpId="0" animBg="1"/>
      <p:bldP spid="17" grpId="0" animBg="1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5" grpId="0" animBg="1"/>
      <p:bldP spid="26" grpId="0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A782FC20-E935-49F5-9473-EA7D7885B684}"/>
              </a:ext>
            </a:extLst>
          </p:cNvPr>
          <p:cNvCxnSpPr>
            <a:cxnSpLocks/>
          </p:cNvCxnSpPr>
          <p:nvPr/>
        </p:nvCxnSpPr>
        <p:spPr>
          <a:xfrm flipV="1">
            <a:off x="6094019" y="3043979"/>
            <a:ext cx="1394796" cy="121696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37807D7-19D0-40FF-842E-70691934C737}"/>
              </a:ext>
            </a:extLst>
          </p:cNvPr>
          <p:cNvCxnSpPr>
            <a:cxnSpLocks/>
          </p:cNvCxnSpPr>
          <p:nvPr/>
        </p:nvCxnSpPr>
        <p:spPr>
          <a:xfrm flipH="1" flipV="1">
            <a:off x="7970466" y="3075556"/>
            <a:ext cx="1075004" cy="1078218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B6ECA9B-4BA5-4D81-BB7E-B91B633CFB8B}"/>
              </a:ext>
            </a:extLst>
          </p:cNvPr>
          <p:cNvCxnSpPr>
            <a:cxnSpLocks/>
          </p:cNvCxnSpPr>
          <p:nvPr/>
        </p:nvCxnSpPr>
        <p:spPr>
          <a:xfrm flipH="1" flipV="1">
            <a:off x="4644968" y="3134682"/>
            <a:ext cx="1195526" cy="983996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4AB86C1-1E64-4495-A5FC-89E08F5C4E79}"/>
              </a:ext>
            </a:extLst>
          </p:cNvPr>
          <p:cNvCxnSpPr>
            <a:cxnSpLocks/>
          </p:cNvCxnSpPr>
          <p:nvPr/>
        </p:nvCxnSpPr>
        <p:spPr>
          <a:xfrm flipV="1">
            <a:off x="2767625" y="3090174"/>
            <a:ext cx="1344214" cy="1107881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>
            <a:extLst>
              <a:ext uri="{FF2B5EF4-FFF2-40B4-BE49-F238E27FC236}">
                <a16:creationId xmlns:a16="http://schemas.microsoft.com/office/drawing/2014/main" id="{9E10ABB6-370E-400C-B9AC-A9AAEE08F137}"/>
              </a:ext>
            </a:extLst>
          </p:cNvPr>
          <p:cNvSpPr/>
          <p:nvPr/>
        </p:nvSpPr>
        <p:spPr>
          <a:xfrm>
            <a:off x="2394226" y="3827464"/>
            <a:ext cx="793804" cy="793804"/>
          </a:xfrm>
          <a:prstGeom prst="ellipse">
            <a:avLst/>
          </a:prstGeom>
          <a:solidFill>
            <a:srgbClr val="FF5969"/>
          </a:solidFill>
          <a:ln>
            <a:noFill/>
          </a:ln>
          <a:effectLst>
            <a:outerShdw blurRad="76200" sx="105000" sy="105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7D1726-D4E0-47E5-9422-57F7C3371268}"/>
              </a:ext>
            </a:extLst>
          </p:cNvPr>
          <p:cNvSpPr txBox="1"/>
          <p:nvPr/>
        </p:nvSpPr>
        <p:spPr>
          <a:xfrm>
            <a:off x="2599476" y="3748800"/>
            <a:ext cx="383303" cy="923330"/>
          </a:xfrm>
          <a:prstGeom prst="rect">
            <a:avLst/>
          </a:prstGeom>
          <a:noFill/>
          <a:effectLst>
            <a:outerShdw blurRad="63500" sx="105000" sy="105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E3E3E3"/>
                </a:solidFill>
                <a:latin typeface="Tw Cen MT" panose="020B0602020104020603" pitchFamily="34" charset="0"/>
              </a:rPr>
              <a:t>1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96C1A22-0505-4907-A697-DC6C5CA7D253}"/>
              </a:ext>
            </a:extLst>
          </p:cNvPr>
          <p:cNvSpPr/>
          <p:nvPr/>
        </p:nvSpPr>
        <p:spPr>
          <a:xfrm>
            <a:off x="3964599" y="2591350"/>
            <a:ext cx="793804" cy="793804"/>
          </a:xfrm>
          <a:prstGeom prst="ellipse">
            <a:avLst/>
          </a:prstGeom>
          <a:solidFill>
            <a:srgbClr val="52C9BD"/>
          </a:solidFill>
          <a:ln>
            <a:noFill/>
          </a:ln>
          <a:effectLst>
            <a:outerShdw blurRad="76200" sx="105000" sy="105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780668-03D8-4ACB-B163-42E10C01F958}"/>
              </a:ext>
            </a:extLst>
          </p:cNvPr>
          <p:cNvSpPr txBox="1"/>
          <p:nvPr/>
        </p:nvSpPr>
        <p:spPr>
          <a:xfrm>
            <a:off x="4169849" y="2512686"/>
            <a:ext cx="383303" cy="923330"/>
          </a:xfrm>
          <a:prstGeom prst="rect">
            <a:avLst/>
          </a:prstGeom>
          <a:noFill/>
          <a:effectLst>
            <a:outerShdw blurRad="63500" sx="105000" sy="105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E3E3E3"/>
                </a:solidFill>
                <a:latin typeface="Tw Cen MT" panose="020B0602020104020603" pitchFamily="34" charset="0"/>
              </a:rPr>
              <a:t>2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3B4FBA5-BCBB-4444-9FE8-8EEBB691A9E8}"/>
              </a:ext>
            </a:extLst>
          </p:cNvPr>
          <p:cNvSpPr/>
          <p:nvPr/>
        </p:nvSpPr>
        <p:spPr>
          <a:xfrm>
            <a:off x="5588290" y="3836560"/>
            <a:ext cx="793804" cy="793804"/>
          </a:xfrm>
          <a:prstGeom prst="ellipse">
            <a:avLst/>
          </a:prstGeom>
          <a:solidFill>
            <a:srgbClr val="FEC630"/>
          </a:solidFill>
          <a:ln>
            <a:noFill/>
          </a:ln>
          <a:effectLst>
            <a:outerShdw blurRad="76200" sx="105000" sy="105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535A23-9766-4DF4-B2B7-F0E8691830F3}"/>
              </a:ext>
            </a:extLst>
          </p:cNvPr>
          <p:cNvSpPr txBox="1"/>
          <p:nvPr/>
        </p:nvSpPr>
        <p:spPr>
          <a:xfrm>
            <a:off x="5793540" y="3757896"/>
            <a:ext cx="383303" cy="923330"/>
          </a:xfrm>
          <a:prstGeom prst="rect">
            <a:avLst/>
          </a:prstGeom>
          <a:noFill/>
          <a:effectLst>
            <a:outerShdw blurRad="63500" sx="105000" sy="105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E3E3E3"/>
                </a:solidFill>
                <a:latin typeface="Tw Cen MT" panose="020B0602020104020603" pitchFamily="34" charset="0"/>
              </a:rPr>
              <a:t>3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CCBF8F7-6221-4419-819D-6139565E0E85}"/>
              </a:ext>
            </a:extLst>
          </p:cNvPr>
          <p:cNvSpPr/>
          <p:nvPr/>
        </p:nvSpPr>
        <p:spPr>
          <a:xfrm>
            <a:off x="7335287" y="2591350"/>
            <a:ext cx="793804" cy="793804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outerShdw blurRad="76200" sx="105000" sy="105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D934718-F515-4C28-956B-CCF54118327A}"/>
              </a:ext>
            </a:extLst>
          </p:cNvPr>
          <p:cNvSpPr txBox="1"/>
          <p:nvPr/>
        </p:nvSpPr>
        <p:spPr>
          <a:xfrm>
            <a:off x="7540248" y="2512686"/>
            <a:ext cx="383303" cy="923330"/>
          </a:xfrm>
          <a:prstGeom prst="rect">
            <a:avLst/>
          </a:prstGeom>
          <a:noFill/>
          <a:effectLst>
            <a:outerShdw blurRad="63500" sx="105000" sy="105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E3E3E3"/>
                </a:solidFill>
                <a:latin typeface="Tw Cen MT" panose="020B0602020104020603" pitchFamily="34" charset="0"/>
              </a:rPr>
              <a:t>4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5C9F015-705F-4A6C-85EC-706AC48B6AF9}"/>
              </a:ext>
            </a:extLst>
          </p:cNvPr>
          <p:cNvSpPr/>
          <p:nvPr/>
        </p:nvSpPr>
        <p:spPr>
          <a:xfrm>
            <a:off x="8739672" y="3833545"/>
            <a:ext cx="793804" cy="793804"/>
          </a:xfrm>
          <a:prstGeom prst="ellipse">
            <a:avLst/>
          </a:prstGeom>
          <a:solidFill>
            <a:srgbClr val="5D7373"/>
          </a:solidFill>
          <a:ln>
            <a:noFill/>
          </a:ln>
          <a:effectLst>
            <a:outerShdw blurRad="76200" sx="105000" sy="105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D96212E-766A-46E2-BFE8-8678039984CF}"/>
              </a:ext>
            </a:extLst>
          </p:cNvPr>
          <p:cNvSpPr txBox="1"/>
          <p:nvPr/>
        </p:nvSpPr>
        <p:spPr>
          <a:xfrm>
            <a:off x="8944922" y="3754881"/>
            <a:ext cx="383303" cy="923330"/>
          </a:xfrm>
          <a:prstGeom prst="rect">
            <a:avLst/>
          </a:prstGeom>
          <a:noFill/>
          <a:effectLst>
            <a:outerShdw blurRad="63500" sx="105000" sy="105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E3E3E3"/>
                </a:solidFill>
                <a:latin typeface="Tw Cen MT" panose="020B0602020104020603" pitchFamily="34" charset="0"/>
              </a:rPr>
              <a:t>5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64DA8BA-9AFE-410C-9415-6017DA4B6540}"/>
              </a:ext>
            </a:extLst>
          </p:cNvPr>
          <p:cNvGrpSpPr/>
          <p:nvPr/>
        </p:nvGrpSpPr>
        <p:grpSpPr>
          <a:xfrm>
            <a:off x="806745" y="4707189"/>
            <a:ext cx="3661900" cy="1512285"/>
            <a:chOff x="326915" y="3809602"/>
            <a:chExt cx="2241384" cy="921697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69D30BDD-9B87-46E8-A24E-9545FC3867F7}"/>
                </a:ext>
              </a:extLst>
            </p:cNvPr>
            <p:cNvSpPr txBox="1"/>
            <p:nvPr/>
          </p:nvSpPr>
          <p:spPr>
            <a:xfrm>
              <a:off x="378640" y="3809602"/>
              <a:ext cx="212650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rgbClr val="FF5969"/>
                  </a:solidFill>
                  <a:latin typeface="Tw Cen MT" panose="020B0602020104020603" pitchFamily="34" charset="0"/>
                </a:rPr>
                <a:t>ECONOMIC GROWTH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F3E40E8F-AFB3-427B-8C34-9C787E1B158D}"/>
                </a:ext>
              </a:extLst>
            </p:cNvPr>
            <p:cNvSpPr txBox="1"/>
            <p:nvPr/>
          </p:nvSpPr>
          <p:spPr>
            <a:xfrm>
              <a:off x="326915" y="3962215"/>
              <a:ext cx="2241384" cy="769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The primary goal and essentials for civilization is economic growth [1]</a:t>
              </a:r>
            </a:p>
            <a:p>
              <a:pPr algn="ctr"/>
              <a:endParaRPr lang="en-US" sz="1600" b="1" dirty="0">
                <a:solidFill>
                  <a:srgbClr val="A6A6A6"/>
                </a:solidFill>
                <a:latin typeface="Tw Cen MT" panose="020B0602020104020603" pitchFamily="34" charset="0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B510BA5-CB79-4F7B-89AA-D122FFE964E3}"/>
              </a:ext>
            </a:extLst>
          </p:cNvPr>
          <p:cNvGrpSpPr/>
          <p:nvPr/>
        </p:nvGrpSpPr>
        <p:grpSpPr>
          <a:xfrm>
            <a:off x="3188030" y="487483"/>
            <a:ext cx="2290044" cy="2139759"/>
            <a:chOff x="2281192" y="2835528"/>
            <a:chExt cx="2126507" cy="1624355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E2C30B2-B6C2-4FB5-983B-650E04DA731F}"/>
                </a:ext>
              </a:extLst>
            </p:cNvPr>
            <p:cNvSpPr txBox="1"/>
            <p:nvPr/>
          </p:nvSpPr>
          <p:spPr>
            <a:xfrm>
              <a:off x="2281192" y="2835528"/>
              <a:ext cx="212650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rgbClr val="52C9BD"/>
                  </a:solidFill>
                  <a:latin typeface="Tw Cen MT" panose="020B0602020104020603" pitchFamily="34" charset="0"/>
                </a:rPr>
                <a:t>ENVIRONMENTAL HAZARD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E0A04181-9C4C-46DB-94A1-84A2F87E2472}"/>
                </a:ext>
              </a:extLst>
            </p:cNvPr>
            <p:cNvSpPr txBox="1"/>
            <p:nvPr/>
          </p:nvSpPr>
          <p:spPr>
            <a:xfrm>
              <a:off x="2412574" y="3011300"/>
              <a:ext cx="1821814" cy="14485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  <a:p>
              <a:pPr algn="ctr"/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Economic activities have come along with hazards to the environment [2]</a:t>
              </a:r>
              <a:endParaRPr lang="en-US" b="1" dirty="0">
                <a:solidFill>
                  <a:srgbClr val="A6A6A6"/>
                </a:solidFill>
                <a:latin typeface="Tw Cen MT" panose="020B0602020104020603" pitchFamily="34" charset="0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AA116FE4-E17A-41ED-866A-E9696FDDA9BA}"/>
              </a:ext>
            </a:extLst>
          </p:cNvPr>
          <p:cNvGrpSpPr/>
          <p:nvPr/>
        </p:nvGrpSpPr>
        <p:grpSpPr>
          <a:xfrm>
            <a:off x="4449977" y="4712296"/>
            <a:ext cx="3090271" cy="1949855"/>
            <a:chOff x="4246516" y="3872063"/>
            <a:chExt cx="2126507" cy="1949855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3DE6A1C-C832-4687-AEE9-6C5A85CE052E}"/>
                </a:ext>
              </a:extLst>
            </p:cNvPr>
            <p:cNvSpPr txBox="1"/>
            <p:nvPr/>
          </p:nvSpPr>
          <p:spPr>
            <a:xfrm>
              <a:off x="4246516" y="3872063"/>
              <a:ext cx="212650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rgbClr val="FEC630"/>
                  </a:solidFill>
                  <a:latin typeface="Tw Cen MT" panose="020B0602020104020603" pitchFamily="34" charset="0"/>
                </a:rPr>
                <a:t>DEVELOPMENT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F58BEA4E-2AB7-423C-80B3-B91881E0EEA7}"/>
                </a:ext>
              </a:extLst>
            </p:cNvPr>
            <p:cNvSpPr txBox="1"/>
            <p:nvPr/>
          </p:nvSpPr>
          <p:spPr>
            <a:xfrm>
              <a:off x="4435663" y="4190702"/>
              <a:ext cx="1736733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Nowadays people continue to determine economic growth as a key component of development [4]</a:t>
              </a:r>
              <a:endParaRPr lang="en-US" b="1" dirty="0">
                <a:solidFill>
                  <a:srgbClr val="A6A6A6"/>
                </a:solidFill>
                <a:latin typeface="Tw Cen MT" panose="020B0602020104020603" pitchFamily="34" charset="0"/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9B0E001-2854-4C84-8D13-3F88BF7AE125}"/>
              </a:ext>
            </a:extLst>
          </p:cNvPr>
          <p:cNvGrpSpPr/>
          <p:nvPr/>
        </p:nvGrpSpPr>
        <p:grpSpPr>
          <a:xfrm>
            <a:off x="5663308" y="579940"/>
            <a:ext cx="4137181" cy="1949855"/>
            <a:chOff x="5943402" y="2692391"/>
            <a:chExt cx="2458776" cy="1949855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477A723-66C6-438D-B409-858F18CFE6C2}"/>
                </a:ext>
              </a:extLst>
            </p:cNvPr>
            <p:cNvSpPr txBox="1"/>
            <p:nvPr/>
          </p:nvSpPr>
          <p:spPr>
            <a:xfrm>
              <a:off x="5943402" y="2692391"/>
              <a:ext cx="212650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rgbClr val="92D050"/>
                  </a:solidFill>
                  <a:latin typeface="Tw Cen MT" panose="020B0602020104020603" pitchFamily="34" charset="0"/>
                </a:rPr>
                <a:t>SOLUTION</a:t>
              </a:r>
              <a:endParaRPr lang="en-US" sz="2000" b="1" dirty="0">
                <a:solidFill>
                  <a:srgbClr val="92D050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3DAFD2C1-886D-4059-B38B-7558D44AF25E}"/>
                </a:ext>
              </a:extLst>
            </p:cNvPr>
            <p:cNvSpPr txBox="1"/>
            <p:nvPr/>
          </p:nvSpPr>
          <p:spPr>
            <a:xfrm>
              <a:off x="6023205" y="3011030"/>
              <a:ext cx="2378973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A lessen use of natural resources for in-progress economic practices represents the most noticeable idea to the success in both environmental goals and economic aims [3]</a:t>
              </a:r>
              <a:endParaRPr lang="en-US" b="1" dirty="0">
                <a:solidFill>
                  <a:srgbClr val="A6A6A6"/>
                </a:solidFill>
                <a:latin typeface="Tw Cen MT" panose="020B0602020104020603" pitchFamily="34" charset="0"/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D07719B9-B051-4B36-814D-704BC7C2BE97}"/>
              </a:ext>
            </a:extLst>
          </p:cNvPr>
          <p:cNvGrpSpPr/>
          <p:nvPr/>
        </p:nvGrpSpPr>
        <p:grpSpPr>
          <a:xfrm>
            <a:off x="7684265" y="4717727"/>
            <a:ext cx="3334715" cy="1334302"/>
            <a:chOff x="7742820" y="3644885"/>
            <a:chExt cx="2386597" cy="1334302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E8E98955-EC54-4C15-9E32-7FD2C249757F}"/>
                </a:ext>
              </a:extLst>
            </p:cNvPr>
            <p:cNvSpPr txBox="1"/>
            <p:nvPr/>
          </p:nvSpPr>
          <p:spPr>
            <a:xfrm>
              <a:off x="7742820" y="3644885"/>
              <a:ext cx="212650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rgbClr val="5D7373"/>
                  </a:solidFill>
                  <a:latin typeface="Tw Cen MT" panose="020B0602020104020603" pitchFamily="34" charset="0"/>
                </a:rPr>
                <a:t>DECOUPLING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817A1A9-F6E3-4603-82FF-76D1BA8D6431}"/>
                </a:ext>
              </a:extLst>
            </p:cNvPr>
            <p:cNvSpPr txBox="1"/>
            <p:nvPr/>
          </p:nvSpPr>
          <p:spPr>
            <a:xfrm>
              <a:off x="7857697" y="3963524"/>
              <a:ext cx="227172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breaking the link between “environmental </a:t>
              </a:r>
              <a:r>
                <a:rPr lang="en-US" sz="2000" dirty="0" err="1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bads</a:t>
              </a:r>
              <a:r>
                <a:rPr lang="en-US" sz="20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” and “economic good” [5]</a:t>
              </a:r>
              <a:endParaRPr lang="en-US" dirty="0">
                <a:solidFill>
                  <a:srgbClr val="A6A6A6"/>
                </a:solidFill>
                <a:latin typeface="Tw Cen MT" panose="020B0602020104020603" pitchFamily="34" charset="0"/>
              </a:endParaRPr>
            </a:p>
          </p:txBody>
        </p:sp>
      </p:grpSp>
      <p:sp>
        <p:nvSpPr>
          <p:cNvPr id="31" name="Title 1">
            <a:extLst>
              <a:ext uri="{FF2B5EF4-FFF2-40B4-BE49-F238E27FC236}">
                <a16:creationId xmlns:a16="http://schemas.microsoft.com/office/drawing/2014/main" id="{B4773980-A523-43F2-8225-9EDC55078CF6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latin typeface="Aharoni (Headings)"/>
              </a:rPr>
              <a:t>INTRODUCTION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267957D-288E-4E5C-8654-60CD2CCFCEDA}"/>
              </a:ext>
            </a:extLst>
          </p:cNvPr>
          <p:cNvSpPr txBox="1"/>
          <p:nvPr/>
        </p:nvSpPr>
        <p:spPr>
          <a:xfrm>
            <a:off x="11480800" y="6363855"/>
            <a:ext cx="498764" cy="378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142891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50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07C9FC5-0C1E-42A8-97E6-F940775A05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246D18-0D5C-4A67-8002-B7225F2F1D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218281"/>
            <a:ext cx="4265007" cy="1885199"/>
          </a:xfrm>
        </p:spPr>
        <p:txBody>
          <a:bodyPr anchor="ctr">
            <a:normAutofit/>
          </a:bodyPr>
          <a:lstStyle/>
          <a:p>
            <a:pPr algn="l"/>
            <a:r>
              <a:rPr lang="en-US" dirty="0"/>
              <a:t>decoupling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5049B9-3D95-44DA-B998-8D6E172664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18412" y="4218281"/>
            <a:ext cx="4649588" cy="1885199"/>
          </a:xfrm>
        </p:spPr>
        <p:txBody>
          <a:bodyPr anchor="ctr">
            <a:normAutofit/>
          </a:bodyPr>
          <a:lstStyle/>
          <a:p>
            <a:pPr algn="l"/>
            <a:r>
              <a:rPr lang="en-US" sz="2000" dirty="0">
                <a:effectLst/>
                <a:latin typeface="Aharoni (Headings)"/>
                <a:ea typeface="Calibri" panose="020F0502020204030204" pitchFamily="34" charset="0"/>
              </a:rPr>
              <a:t>process means the rise of the economy without damage to the environment [6]</a:t>
            </a:r>
            <a:endParaRPr lang="en-US" sz="2000" dirty="0">
              <a:latin typeface="Aharoni (Headings)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2720E5-FA7B-4DC6-B55E-7C97762A46E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5485" y="610162"/>
            <a:ext cx="6607570" cy="3287267"/>
          </a:xfrm>
          <a:custGeom>
            <a:avLst/>
            <a:gdLst/>
            <a:ahLst/>
            <a:cxnLst/>
            <a:rect l="l" t="t" r="r" b="b"/>
            <a:pathLst>
              <a:path w="10823796" h="3287267">
                <a:moveTo>
                  <a:pt x="98881" y="0"/>
                </a:moveTo>
                <a:lnTo>
                  <a:pt x="10724915" y="0"/>
                </a:lnTo>
                <a:cubicBezTo>
                  <a:pt x="10779525" y="0"/>
                  <a:pt x="10823796" y="44271"/>
                  <a:pt x="10823796" y="98881"/>
                </a:cubicBezTo>
                <a:lnTo>
                  <a:pt x="10823796" y="3188386"/>
                </a:lnTo>
                <a:cubicBezTo>
                  <a:pt x="10823796" y="3242996"/>
                  <a:pt x="10779525" y="3287267"/>
                  <a:pt x="10724915" y="3287267"/>
                </a:cubicBezTo>
                <a:lnTo>
                  <a:pt x="98881" y="3287267"/>
                </a:lnTo>
                <a:cubicBezTo>
                  <a:pt x="44271" y="3287267"/>
                  <a:pt x="0" y="3242996"/>
                  <a:pt x="0" y="3188386"/>
                </a:cubicBezTo>
                <a:lnTo>
                  <a:pt x="0" y="98881"/>
                </a:lnTo>
                <a:cubicBezTo>
                  <a:pt x="0" y="44271"/>
                  <a:pt x="44271" y="0"/>
                  <a:pt x="98881" y="0"/>
                </a:cubicBezTo>
                <a:close/>
              </a:path>
            </a:pathLst>
          </a:custGeom>
          <a:noFill/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9EE371B4-A1D9-4EFE-8FE1-000495831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617" y="4218281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2E19C174-9C7C-461E-970B-4320199015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38539" y="3295432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4367BD91-21B0-441C-ABBE-84610EE36F4C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/>
              <a:t>INTRODUCTION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B095526A-3068-4713-AD22-4A98310924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8255784"/>
              </p:ext>
            </p:extLst>
          </p:nvPr>
        </p:nvGraphicFramePr>
        <p:xfrm>
          <a:off x="7584195" y="797665"/>
          <a:ext cx="4346664" cy="238252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173332">
                  <a:extLst>
                    <a:ext uri="{9D8B030D-6E8A-4147-A177-3AD203B41FA5}">
                      <a16:colId xmlns:a16="http://schemas.microsoft.com/office/drawing/2014/main" val="4089847935"/>
                    </a:ext>
                  </a:extLst>
                </a:gridCol>
                <a:gridCol w="2173332">
                  <a:extLst>
                    <a:ext uri="{9D8B030D-6E8A-4147-A177-3AD203B41FA5}">
                      <a16:colId xmlns:a16="http://schemas.microsoft.com/office/drawing/2014/main" val="1816114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rgbClr val="FF5969"/>
                          </a:solidFill>
                        </a:rPr>
                        <a:t>RELATIVE</a:t>
                      </a:r>
                      <a:endParaRPr lang="en-US" b="1" dirty="0">
                        <a:solidFill>
                          <a:srgbClr val="FF5969"/>
                        </a:solidFill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FEC630"/>
                          </a:solidFill>
                        </a:rPr>
                        <a:t>ABSOLUTE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35943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rgbClr val="000000"/>
                          </a:solidFill>
                          <a:effectLst/>
                        </a:rPr>
                        <a:t>economic growth has a higher rate than the growth rate of environmental pressure </a:t>
                      </a:r>
                      <a:endParaRPr lang="en-US" sz="1400" b="1" dirty="0">
                        <a:solidFill>
                          <a:srgbClr val="A6A6A6"/>
                        </a:solidFill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</a:rPr>
                        <a:t>rise of the economy while reducing environmental pressure simultaneously </a:t>
                      </a:r>
                      <a:endParaRPr lang="en-US" sz="1400" b="1" dirty="0">
                        <a:solidFill>
                          <a:srgbClr val="A6A6A6"/>
                        </a:solidFill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3531940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C7D62644-E4A6-49EA-A38C-EDC0DA1AE832}"/>
              </a:ext>
            </a:extLst>
          </p:cNvPr>
          <p:cNvSpPr txBox="1"/>
          <p:nvPr/>
        </p:nvSpPr>
        <p:spPr>
          <a:xfrm>
            <a:off x="771829" y="3643612"/>
            <a:ext cx="8140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 1: Decoupling concept [6]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95E09A8-5A23-4B11-9191-D0B9B538CCB5}"/>
              </a:ext>
            </a:extLst>
          </p:cNvPr>
          <p:cNvSpPr txBox="1"/>
          <p:nvPr/>
        </p:nvSpPr>
        <p:spPr>
          <a:xfrm>
            <a:off x="7498560" y="354410"/>
            <a:ext cx="8140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0: Decoupling statues [6]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C47B5D4-A90F-40DE-98B0-B5D65D7F69D4}"/>
              </a:ext>
            </a:extLst>
          </p:cNvPr>
          <p:cNvSpPr txBox="1"/>
          <p:nvPr/>
        </p:nvSpPr>
        <p:spPr>
          <a:xfrm>
            <a:off x="11480800" y="6363855"/>
            <a:ext cx="498764" cy="378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084621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72BCCE0E-5B58-4860-A68E-2F31B2B17E7C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  <a:latin typeface="Aharoni (Headings)"/>
              </a:rPr>
              <a:t>INTRODUCTION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690DEDF-D9A5-4475-B61E-48FD4E1155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67" r="3" b="3"/>
          <a:stretch/>
        </p:blipFill>
        <p:spPr bwMode="auto">
          <a:xfrm>
            <a:off x="5405862" y="1734433"/>
            <a:ext cx="6019331" cy="3385888"/>
          </a:xfrm>
          <a:prstGeom prst="rect">
            <a:avLst/>
          </a:prstGeom>
          <a:noFill/>
          <a:effectLst/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25B03EC-FBF7-4F04-A0E3-0670A5D197C8}"/>
              </a:ext>
            </a:extLst>
          </p:cNvPr>
          <p:cNvSpPr txBox="1"/>
          <p:nvPr/>
        </p:nvSpPr>
        <p:spPr>
          <a:xfrm>
            <a:off x="428339" y="1792791"/>
            <a:ext cx="3505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Aim of this work: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AF348B5-594B-4DC3-BBBE-4FD535EBC070}"/>
              </a:ext>
            </a:extLst>
          </p:cNvPr>
          <p:cNvSpPr txBox="1"/>
          <p:nvPr/>
        </p:nvSpPr>
        <p:spPr>
          <a:xfrm>
            <a:off x="648931" y="2438400"/>
            <a:ext cx="3505494" cy="3785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14300" indent="-342900" defTabSz="91440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2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investigate the energy dependence, energy security and economic development in Central Asia from 1990 to 2014. </a:t>
            </a:r>
          </a:p>
          <a:p>
            <a:pPr marL="114300" indent="-342900" defTabSz="91440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en-US" sz="20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recent advancements that applied decoupling theory to analyze the relationship between energy consumption and economic growth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EBA4940-BD7E-4A5F-A972-386A37AB2C4B}"/>
              </a:ext>
            </a:extLst>
          </p:cNvPr>
          <p:cNvSpPr txBox="1"/>
          <p:nvPr/>
        </p:nvSpPr>
        <p:spPr>
          <a:xfrm>
            <a:off x="5405862" y="5270012"/>
            <a:ext cx="8140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 2: A map of Central Asia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2AFCB1C-4729-4A33-85A5-D2BC9599843E}"/>
              </a:ext>
            </a:extLst>
          </p:cNvPr>
          <p:cNvSpPr txBox="1"/>
          <p:nvPr/>
        </p:nvSpPr>
        <p:spPr>
          <a:xfrm>
            <a:off x="11480800" y="6363855"/>
            <a:ext cx="498764" cy="378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687160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E6422E9D-3DFC-4302-8B23-7A97858D5A7D}"/>
              </a:ext>
            </a:extLst>
          </p:cNvPr>
          <p:cNvSpPr txBox="1">
            <a:spLocks/>
          </p:cNvSpPr>
          <p:nvPr/>
        </p:nvSpPr>
        <p:spPr>
          <a:xfrm>
            <a:off x="33634" y="5384"/>
            <a:ext cx="12027185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  <a:latin typeface="Aharoni (Headings)"/>
              </a:rPr>
              <a:t>LITERATURE REVIEW</a:t>
            </a:r>
          </a:p>
          <a:p>
            <a:r>
              <a:rPr lang="en-US" sz="3200" b="1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relationship between energy consumption and economic growth and the development strategy of a low-carbon economy in Kazakhstan</a:t>
            </a:r>
            <a:endParaRPr lang="en-US" sz="3200" b="1" dirty="0">
              <a:solidFill>
                <a:schemeClr val="bg1"/>
              </a:solidFill>
              <a:latin typeface="Aharoni (Headings)"/>
            </a:endParaRP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8FE607A0-84B9-4407-B247-E8BDA34F4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1194" y="2577255"/>
            <a:ext cx="5422390" cy="3633047"/>
          </a:xfrm>
        </p:spPr>
        <p:txBody>
          <a:bodyPr>
            <a:normAutofit/>
          </a:bodyPr>
          <a:lstStyle/>
          <a:p>
            <a:pPr algn="ctr">
              <a:buFont typeface="Wingdings" panose="05000000000000000000" pitchFamily="2" charset="2"/>
              <a:buChar char="ü"/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Key finding:</a:t>
            </a:r>
          </a:p>
          <a:p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 relationship between energy consumption and GDP in Kazakhstan demonstrated a “U” – type curve for the time period between 1993 and 2010. </a:t>
            </a:r>
          </a:p>
          <a:p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 link between energy consumption and carbon dioxide emissions, growth of the economy and energy exports were connected. </a:t>
            </a:r>
            <a:endParaRPr lang="en-US" sz="2000" dirty="0"/>
          </a:p>
        </p:txBody>
      </p:sp>
      <p:sp>
        <p:nvSpPr>
          <p:cNvPr id="23" name="Content Placeholder 3">
            <a:extLst>
              <a:ext uri="{FF2B5EF4-FFF2-40B4-BE49-F238E27FC236}">
                <a16:creationId xmlns:a16="http://schemas.microsoft.com/office/drawing/2014/main" id="{7264CE9A-DF80-44A0-B07A-AE22E2C7CDBA}"/>
              </a:ext>
            </a:extLst>
          </p:cNvPr>
          <p:cNvSpPr txBox="1">
            <a:spLocks/>
          </p:cNvSpPr>
          <p:nvPr/>
        </p:nvSpPr>
        <p:spPr>
          <a:xfrm>
            <a:off x="6188418" y="2577255"/>
            <a:ext cx="5422392" cy="363304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Char char="ü"/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Limitations:</a:t>
            </a:r>
          </a:p>
          <a:p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There lacks such investigation of other members of Central Asia.</a:t>
            </a:r>
          </a:p>
          <a:p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The main gap identified in this paper is the time period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Paper took into account change in GDP and energy consumption only up to 2010. 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04E0487-F47C-4348-8DC4-40027F2CD8EE}"/>
              </a:ext>
            </a:extLst>
          </p:cNvPr>
          <p:cNvSpPr txBox="1"/>
          <p:nvPr/>
        </p:nvSpPr>
        <p:spPr>
          <a:xfrm>
            <a:off x="33634" y="1642649"/>
            <a:ext cx="12158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XIONG </a:t>
            </a:r>
            <a:r>
              <a:rPr lang="en-US" b="0" i="0" u="none" strike="noStrike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Chuanhe</a:t>
            </a:r>
            <a:r>
              <a:rPr lang="en-US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YANG </a:t>
            </a:r>
            <a:r>
              <a:rPr lang="en-US" b="0" i="0" u="none" strike="noStrike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Degang</a:t>
            </a:r>
            <a:r>
              <a:rPr lang="en-US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*, HUO Jinwei1, ZHAO </a:t>
            </a:r>
            <a:r>
              <a:rPr lang="en-US" b="0" i="0" u="none" strike="noStrike" baseline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Yannan</a:t>
            </a:r>
            <a:r>
              <a:rPr lang="en-US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[7]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B95D99-07EB-4E69-8642-7FC3D724DD4F}"/>
              </a:ext>
            </a:extLst>
          </p:cNvPr>
          <p:cNvSpPr txBox="1"/>
          <p:nvPr/>
        </p:nvSpPr>
        <p:spPr>
          <a:xfrm>
            <a:off x="11480800" y="6363855"/>
            <a:ext cx="498764" cy="378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4616313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E6422E9D-3DFC-4302-8B23-7A97858D5A7D}"/>
              </a:ext>
            </a:extLst>
          </p:cNvPr>
          <p:cNvSpPr txBox="1">
            <a:spLocks/>
          </p:cNvSpPr>
          <p:nvPr/>
        </p:nvSpPr>
        <p:spPr>
          <a:xfrm>
            <a:off x="33634" y="5384"/>
            <a:ext cx="12027185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  <a:latin typeface="Aharoni (Headings)"/>
              </a:rPr>
              <a:t>LITERATURE REVIEW</a:t>
            </a:r>
          </a:p>
          <a:p>
            <a:r>
              <a:rPr lang="en-US" sz="3200" b="1" i="0" u="none" strike="noStrike" baseline="0" dirty="0">
                <a:solidFill>
                  <a:schemeClr val="bg1"/>
                </a:solidFill>
                <a:latin typeface="TimesNewRoman,Bold"/>
              </a:rPr>
              <a:t>Low-carbon economic development in Central Asia based on LMDI decomposition and comparative decoupling analyses </a:t>
            </a:r>
            <a:r>
              <a:rPr lang="en-US" sz="3200" b="1" i="0" u="none" strike="noStrike" baseline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Kazakhstan</a:t>
            </a:r>
            <a:endParaRPr lang="en-US" sz="3200" b="1" dirty="0">
              <a:solidFill>
                <a:schemeClr val="bg1"/>
              </a:solidFill>
              <a:latin typeface="Aharoni (Headings)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509D27BD-3017-4A77-8FB4-1EB5FA2AC0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1191" y="2567831"/>
            <a:ext cx="5422390" cy="3633047"/>
          </a:xfrm>
        </p:spPr>
        <p:txBody>
          <a:bodyPr>
            <a:noAutofit/>
          </a:bodyPr>
          <a:lstStyle/>
          <a:p>
            <a:pPr algn="ctr">
              <a:buFont typeface="Wingdings" panose="05000000000000000000" pitchFamily="2" charset="2"/>
              <a:buChar char="ü"/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Key finding:</a:t>
            </a:r>
          </a:p>
          <a:p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Both crisis in financial plan as a results of collapse of the Soviet Union cause decrease in total carbon dioxide emissions from 1992 to 1998. </a:t>
            </a:r>
          </a:p>
          <a:p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They identified four main factors of carbon dioxide emissions: economic activity effect, population effect, energy intensity effect and energy carbon structure effect. </a:t>
            </a:r>
          </a:p>
          <a:p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Kazakhstan, Uzbekistan and Turkmenistan are heavily dependent on high-carbon energies </a:t>
            </a:r>
            <a:endParaRPr lang="en-US" sz="2000" dirty="0"/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18A8CA71-B0ED-46E9-8230-A33FA307222F}"/>
              </a:ext>
            </a:extLst>
          </p:cNvPr>
          <p:cNvSpPr txBox="1">
            <a:spLocks/>
          </p:cNvSpPr>
          <p:nvPr/>
        </p:nvSpPr>
        <p:spPr>
          <a:xfrm>
            <a:off x="6188421" y="2567831"/>
            <a:ext cx="5422392" cy="363304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Char char="ü"/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Limitations: </a:t>
            </a:r>
          </a:p>
          <a:p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main gap of this paper is also the timeline studied. It covered only from 1992 to 2004.</a:t>
            </a:r>
          </a:p>
          <a:p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Applied methods to study the decoupling of carbon emissions from economic development are limited. Further investigations can be directed into applying other decoupling methods.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A4E442-BF4D-4C04-ABDB-AB875E1D9AE9}"/>
              </a:ext>
            </a:extLst>
          </p:cNvPr>
          <p:cNvSpPr txBox="1"/>
          <p:nvPr/>
        </p:nvSpPr>
        <p:spPr>
          <a:xfrm>
            <a:off x="33634" y="1642649"/>
            <a:ext cx="12158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800" b="0" i="0" u="none" strike="noStrike" baseline="0" dirty="0">
                <a:latin typeface="TimesNewRoman"/>
              </a:rPr>
              <a:t>LI </a:t>
            </a:r>
            <a:r>
              <a:rPr lang="en-US" sz="1800" b="0" i="0" u="none" strike="noStrike" baseline="0" dirty="0" err="1">
                <a:latin typeface="TimesNewRoman"/>
              </a:rPr>
              <a:t>Jiaxiu</a:t>
            </a:r>
            <a:r>
              <a:rPr lang="en-US" sz="1800" b="0" i="0" u="none" strike="noStrike" baseline="0" dirty="0">
                <a:latin typeface="TimesNewRoman"/>
              </a:rPr>
              <a:t>, CHEN </a:t>
            </a:r>
            <a:r>
              <a:rPr lang="en-US" sz="1800" b="0" i="0" u="none" strike="noStrike" baseline="0" dirty="0" err="1">
                <a:latin typeface="TimesNewRoman"/>
              </a:rPr>
              <a:t>Yaning</a:t>
            </a:r>
            <a:r>
              <a:rPr lang="en-US" sz="1800" b="0" i="0" u="none" strike="noStrike" baseline="0" dirty="0">
                <a:latin typeface="TimesNewRoman"/>
              </a:rPr>
              <a:t> (*), LI Zhi1, HUANG </a:t>
            </a:r>
            <a:r>
              <a:rPr lang="en-US" sz="1800" b="0" i="0" u="none" strike="noStrike" baseline="0" dirty="0" err="1">
                <a:latin typeface="TimesNewRoman"/>
              </a:rPr>
              <a:t>Xiaotao</a:t>
            </a:r>
            <a:r>
              <a:rPr lang="en-US" sz="1800" b="0" i="0" u="none" strike="noStrike" baseline="0" dirty="0">
                <a:latin typeface="TimesNewRoman"/>
              </a:rPr>
              <a:t> [8]</a:t>
            </a:r>
            <a:endParaRPr lang="en-US" sz="1600" b="0" i="0" u="none" strike="noStrike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797A9D-4F54-4423-B17C-DC80CA55169C}"/>
              </a:ext>
            </a:extLst>
          </p:cNvPr>
          <p:cNvSpPr txBox="1"/>
          <p:nvPr/>
        </p:nvSpPr>
        <p:spPr>
          <a:xfrm>
            <a:off x="11480800" y="6363855"/>
            <a:ext cx="498764" cy="378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714721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8E73BB8F-5D0C-444C-BE2A-D96FFF27A97E}"/>
              </a:ext>
            </a:extLst>
          </p:cNvPr>
          <p:cNvGrpSpPr/>
          <p:nvPr/>
        </p:nvGrpSpPr>
        <p:grpSpPr>
          <a:xfrm>
            <a:off x="2632629" y="4648165"/>
            <a:ext cx="1981014" cy="981498"/>
            <a:chOff x="4285840" y="4953310"/>
            <a:chExt cx="1981014" cy="981498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5309C824-F8B1-46E9-8EF7-04AD12D38306}"/>
                </a:ext>
              </a:extLst>
            </p:cNvPr>
            <p:cNvSpPr txBox="1"/>
            <p:nvPr/>
          </p:nvSpPr>
          <p:spPr>
            <a:xfrm>
              <a:off x="4398026" y="4953310"/>
              <a:ext cx="16899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solidFill>
                    <a:srgbClr val="52CBBE"/>
                  </a:solidFill>
                  <a:latin typeface="Tw Cen MT" panose="020B0602020104020603" pitchFamily="34" charset="0"/>
                </a:rPr>
                <a:t>PERIOD</a:t>
              </a: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78032AD3-8113-455E-8D70-6608D8E42DF9}"/>
                </a:ext>
              </a:extLst>
            </p:cNvPr>
            <p:cNvSpPr txBox="1"/>
            <p:nvPr/>
          </p:nvSpPr>
          <p:spPr>
            <a:xfrm>
              <a:off x="4285840" y="5257700"/>
              <a:ext cx="1981014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  <a:p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1990 to 2014 </a:t>
              </a:r>
              <a:endParaRPr lang="en-US" b="1" dirty="0">
                <a:latin typeface="Tw Cen MT" panose="020B0602020104020603" pitchFamily="34" charset="0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C4860163-FB53-4A59-AFFB-31759911FAC9}"/>
              </a:ext>
            </a:extLst>
          </p:cNvPr>
          <p:cNvGrpSpPr/>
          <p:nvPr/>
        </p:nvGrpSpPr>
        <p:grpSpPr>
          <a:xfrm>
            <a:off x="9433971" y="1031612"/>
            <a:ext cx="2409017" cy="4273923"/>
            <a:chOff x="6152028" y="2335834"/>
            <a:chExt cx="1981014" cy="923812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C3DF0B9-5C66-49DF-9E3B-5EA11B1B364B}"/>
                </a:ext>
              </a:extLst>
            </p:cNvPr>
            <p:cNvSpPr txBox="1"/>
            <p:nvPr/>
          </p:nvSpPr>
          <p:spPr>
            <a:xfrm>
              <a:off x="6179951" y="2335834"/>
              <a:ext cx="110852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solidFill>
                    <a:srgbClr val="FEC630"/>
                  </a:solidFill>
                  <a:latin typeface="Tw Cen MT" panose="020B0602020104020603" pitchFamily="34" charset="0"/>
                </a:rPr>
                <a:t>2019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2B24E491-D64E-46F4-86E2-97FDF20D1007}"/>
                </a:ext>
              </a:extLst>
            </p:cNvPr>
            <p:cNvSpPr txBox="1"/>
            <p:nvPr/>
          </p:nvSpPr>
          <p:spPr>
            <a:xfrm>
              <a:off x="6152028" y="2441374"/>
              <a:ext cx="1981014" cy="8182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Environmental pressure </a:t>
              </a:r>
            </a:p>
            <a:p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is expressed in terms of indicator total primary energy supply, TPES and CO2 emissions</a:t>
              </a:r>
              <a:endParaRPr lang="en-US" sz="2000" b="1" dirty="0">
                <a:latin typeface="Times New Roman" panose="02020603050405020304" pitchFamily="18" charset="0"/>
                <a:ea typeface="Calibri" panose="020F0502020204030204" pitchFamily="34" charset="0"/>
              </a:endParaRPr>
            </a:p>
            <a:p>
              <a:endPara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endParaRPr>
            </a:p>
            <a:p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Economic growth is indicated by GDP variable</a:t>
              </a:r>
              <a:endPara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1B6BC0A-02AD-40C0-BEC5-E441835B1EE2}"/>
              </a:ext>
            </a:extLst>
          </p:cNvPr>
          <p:cNvGrpSpPr/>
          <p:nvPr/>
        </p:nvGrpSpPr>
        <p:grpSpPr>
          <a:xfrm>
            <a:off x="390832" y="1074162"/>
            <a:ext cx="2427923" cy="2231526"/>
            <a:chOff x="2454016" y="2335834"/>
            <a:chExt cx="1981014" cy="1852381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5DE3547-152E-40C8-89CC-CBA5D4751A04}"/>
                </a:ext>
              </a:extLst>
            </p:cNvPr>
            <p:cNvSpPr txBox="1"/>
            <p:nvPr/>
          </p:nvSpPr>
          <p:spPr>
            <a:xfrm>
              <a:off x="2595299" y="2335834"/>
              <a:ext cx="1736702" cy="434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solidFill>
                    <a:srgbClr val="FE5969"/>
                  </a:solidFill>
                  <a:latin typeface="Tw Cen MT" panose="020B0602020104020603" pitchFamily="34" charset="0"/>
                </a:rPr>
                <a:t>REGION: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6A80B46-FF54-4BB0-B32C-2B527D594483}"/>
                </a:ext>
              </a:extLst>
            </p:cNvPr>
            <p:cNvSpPr txBox="1"/>
            <p:nvPr/>
          </p:nvSpPr>
          <p:spPr>
            <a:xfrm>
              <a:off x="2454016" y="2834149"/>
              <a:ext cx="1981014" cy="13540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Font typeface="Wingdings" panose="05000000000000000000" pitchFamily="2" charset="2"/>
                <a:buChar char="ü"/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Kazakhstan</a:t>
              </a:r>
            </a:p>
            <a:p>
              <a:pPr marL="342900" indent="-342900">
                <a:buFont typeface="Wingdings" panose="05000000000000000000" pitchFamily="2" charset="2"/>
                <a:buChar char="ü"/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Kyrgyzstan</a:t>
              </a:r>
            </a:p>
            <a:p>
              <a:pPr marL="342900" indent="-342900">
                <a:buFont typeface="Wingdings" panose="05000000000000000000" pitchFamily="2" charset="2"/>
                <a:buChar char="ü"/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Tajikistan</a:t>
              </a:r>
            </a:p>
            <a:p>
              <a:pPr marL="342900" indent="-342900">
                <a:buFont typeface="Wingdings" panose="05000000000000000000" pitchFamily="2" charset="2"/>
                <a:buChar char="ü"/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Turkmenistan</a:t>
              </a:r>
            </a:p>
            <a:p>
              <a:pPr marL="342900" indent="-342900">
                <a:buFont typeface="Wingdings" panose="05000000000000000000" pitchFamily="2" charset="2"/>
                <a:buChar char="ü"/>
              </a:pPr>
              <a:r>
                <a:rPr lang="en-US" sz="2000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Uzbekistan</a:t>
              </a:r>
              <a:endPara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endParaRPr>
            </a:p>
          </p:txBody>
        </p:sp>
      </p:grp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AB40168-91A2-48BC-A08A-B653B257F7C0}"/>
              </a:ext>
            </a:extLst>
          </p:cNvPr>
          <p:cNvCxnSpPr>
            <a:cxnSpLocks/>
          </p:cNvCxnSpPr>
          <p:nvPr/>
        </p:nvCxnSpPr>
        <p:spPr>
          <a:xfrm flipV="1">
            <a:off x="3929180" y="1739109"/>
            <a:ext cx="0" cy="1158083"/>
          </a:xfrm>
          <a:prstGeom prst="line">
            <a:avLst/>
          </a:prstGeom>
          <a:ln w="38100">
            <a:solidFill>
              <a:srgbClr val="FE59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0F074B2-92D3-478B-A8BC-A2E228F8ACEE}"/>
              </a:ext>
            </a:extLst>
          </p:cNvPr>
          <p:cNvCxnSpPr>
            <a:cxnSpLocks/>
          </p:cNvCxnSpPr>
          <p:nvPr/>
        </p:nvCxnSpPr>
        <p:spPr>
          <a:xfrm>
            <a:off x="3312472" y="1739109"/>
            <a:ext cx="628650" cy="0"/>
          </a:xfrm>
          <a:prstGeom prst="line">
            <a:avLst/>
          </a:prstGeom>
          <a:ln w="38100">
            <a:solidFill>
              <a:srgbClr val="FE596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360DBB3-7D4B-4D6C-8E7A-8A19F355071F}"/>
              </a:ext>
            </a:extLst>
          </p:cNvPr>
          <p:cNvCxnSpPr>
            <a:cxnSpLocks/>
          </p:cNvCxnSpPr>
          <p:nvPr/>
        </p:nvCxnSpPr>
        <p:spPr>
          <a:xfrm flipV="1">
            <a:off x="6216918" y="3396459"/>
            <a:ext cx="749187" cy="2380"/>
          </a:xfrm>
          <a:prstGeom prst="line">
            <a:avLst/>
          </a:prstGeom>
          <a:ln w="38100">
            <a:solidFill>
              <a:srgbClr val="FEC63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BF5E8E6-7867-4724-8D26-2AB6900EF7CB}"/>
              </a:ext>
            </a:extLst>
          </p:cNvPr>
          <p:cNvCxnSpPr>
            <a:cxnSpLocks/>
          </p:cNvCxnSpPr>
          <p:nvPr/>
        </p:nvCxnSpPr>
        <p:spPr>
          <a:xfrm flipV="1">
            <a:off x="7499731" y="1739109"/>
            <a:ext cx="0" cy="1158083"/>
          </a:xfrm>
          <a:prstGeom prst="line">
            <a:avLst/>
          </a:prstGeom>
          <a:ln w="38100">
            <a:solidFill>
              <a:srgbClr val="FEC6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331B7A5-3E6D-4073-95A2-E8DA6CE690AA}"/>
              </a:ext>
            </a:extLst>
          </p:cNvPr>
          <p:cNvCxnSpPr>
            <a:cxnSpLocks/>
          </p:cNvCxnSpPr>
          <p:nvPr/>
        </p:nvCxnSpPr>
        <p:spPr>
          <a:xfrm flipH="1" flipV="1">
            <a:off x="7479366" y="1739109"/>
            <a:ext cx="1196956" cy="7951"/>
          </a:xfrm>
          <a:prstGeom prst="line">
            <a:avLst/>
          </a:prstGeom>
          <a:ln w="38100">
            <a:solidFill>
              <a:srgbClr val="FEC6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2B3289F-CDDA-49A3-B498-D06114951F2F}"/>
              </a:ext>
            </a:extLst>
          </p:cNvPr>
          <p:cNvCxnSpPr>
            <a:cxnSpLocks/>
          </p:cNvCxnSpPr>
          <p:nvPr/>
        </p:nvCxnSpPr>
        <p:spPr>
          <a:xfrm flipV="1">
            <a:off x="4432000" y="3396459"/>
            <a:ext cx="749187" cy="2380"/>
          </a:xfrm>
          <a:prstGeom prst="line">
            <a:avLst/>
          </a:prstGeom>
          <a:ln w="38100">
            <a:solidFill>
              <a:srgbClr val="52CBB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3D4343A-C1EA-476F-BD6E-AE3310D905B6}"/>
              </a:ext>
            </a:extLst>
          </p:cNvPr>
          <p:cNvCxnSpPr>
            <a:cxnSpLocks/>
          </p:cNvCxnSpPr>
          <p:nvPr/>
        </p:nvCxnSpPr>
        <p:spPr>
          <a:xfrm flipV="1">
            <a:off x="5726040" y="3862549"/>
            <a:ext cx="0" cy="1158083"/>
          </a:xfrm>
          <a:prstGeom prst="line">
            <a:avLst/>
          </a:prstGeom>
          <a:ln w="38100">
            <a:solidFill>
              <a:srgbClr val="52CBB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4680C64-4CC2-4CDB-BF33-0FABDDA068AC}"/>
              </a:ext>
            </a:extLst>
          </p:cNvPr>
          <p:cNvCxnSpPr>
            <a:cxnSpLocks/>
          </p:cNvCxnSpPr>
          <p:nvPr/>
        </p:nvCxnSpPr>
        <p:spPr>
          <a:xfrm>
            <a:off x="5115488" y="5013012"/>
            <a:ext cx="628650" cy="0"/>
          </a:xfrm>
          <a:prstGeom prst="line">
            <a:avLst/>
          </a:prstGeom>
          <a:ln w="38100">
            <a:solidFill>
              <a:srgbClr val="52CBB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0BC50BC5-3874-4356-AFBB-91A54630207B}"/>
              </a:ext>
            </a:extLst>
          </p:cNvPr>
          <p:cNvSpPr/>
          <p:nvPr/>
        </p:nvSpPr>
        <p:spPr>
          <a:xfrm>
            <a:off x="3417247" y="2872584"/>
            <a:ext cx="1047750" cy="104775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10836426-186F-4177-934C-2B41EAAF5471}"/>
              </a:ext>
            </a:extLst>
          </p:cNvPr>
          <p:cNvSpPr/>
          <p:nvPr/>
        </p:nvSpPr>
        <p:spPr>
          <a:xfrm>
            <a:off x="3528372" y="2983709"/>
            <a:ext cx="825500" cy="825500"/>
          </a:xfrm>
          <a:prstGeom prst="ellipse">
            <a:avLst/>
          </a:prstGeom>
          <a:solidFill>
            <a:srgbClr val="FE596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3D8D99F-10E7-4E07-9395-D1994F6A8C9C}"/>
              </a:ext>
            </a:extLst>
          </p:cNvPr>
          <p:cNvSpPr/>
          <p:nvPr/>
        </p:nvSpPr>
        <p:spPr>
          <a:xfrm>
            <a:off x="2780091" y="1463905"/>
            <a:ext cx="556194" cy="556194"/>
          </a:xfrm>
          <a:prstGeom prst="ellipse">
            <a:avLst/>
          </a:prstGeom>
          <a:solidFill>
            <a:srgbClr val="FE59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02C36F1-4F53-4820-9A4A-54FDBEEBB81F}"/>
              </a:ext>
            </a:extLst>
          </p:cNvPr>
          <p:cNvSpPr/>
          <p:nvPr/>
        </p:nvSpPr>
        <p:spPr>
          <a:xfrm>
            <a:off x="5202165" y="2872584"/>
            <a:ext cx="1047750" cy="104775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CC16328-EA66-4A6B-A04A-63C04DF66CB7}"/>
              </a:ext>
            </a:extLst>
          </p:cNvPr>
          <p:cNvSpPr/>
          <p:nvPr/>
        </p:nvSpPr>
        <p:spPr>
          <a:xfrm>
            <a:off x="5313290" y="2983709"/>
            <a:ext cx="825500" cy="825500"/>
          </a:xfrm>
          <a:prstGeom prst="ellipse">
            <a:avLst/>
          </a:prstGeom>
          <a:solidFill>
            <a:srgbClr val="52CBB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933D341-FC5B-4502-8C06-1EF7B130A646}"/>
              </a:ext>
            </a:extLst>
          </p:cNvPr>
          <p:cNvSpPr/>
          <p:nvPr/>
        </p:nvSpPr>
        <p:spPr>
          <a:xfrm>
            <a:off x="4580249" y="4734915"/>
            <a:ext cx="556194" cy="556194"/>
          </a:xfrm>
          <a:prstGeom prst="ellipse">
            <a:avLst/>
          </a:prstGeom>
          <a:solidFill>
            <a:srgbClr val="52CB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19F6F070-9852-4643-B79D-2D64E355E697}"/>
              </a:ext>
            </a:extLst>
          </p:cNvPr>
          <p:cNvSpPr/>
          <p:nvPr/>
        </p:nvSpPr>
        <p:spPr>
          <a:xfrm>
            <a:off x="6975856" y="2872584"/>
            <a:ext cx="1047750" cy="104775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51D3F4B-B723-4940-B266-F93426C35930}"/>
              </a:ext>
            </a:extLst>
          </p:cNvPr>
          <p:cNvSpPr/>
          <p:nvPr/>
        </p:nvSpPr>
        <p:spPr>
          <a:xfrm>
            <a:off x="7086981" y="2983709"/>
            <a:ext cx="825500" cy="825500"/>
          </a:xfrm>
          <a:prstGeom prst="ellipse">
            <a:avLst/>
          </a:prstGeom>
          <a:solidFill>
            <a:srgbClr val="FEC63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AB821347-72E3-4D55-B125-64096318DEB5}"/>
              </a:ext>
            </a:extLst>
          </p:cNvPr>
          <p:cNvSpPr/>
          <p:nvPr/>
        </p:nvSpPr>
        <p:spPr>
          <a:xfrm>
            <a:off x="8676322" y="1461012"/>
            <a:ext cx="556194" cy="556194"/>
          </a:xfrm>
          <a:prstGeom prst="ellipse">
            <a:avLst/>
          </a:prstGeom>
          <a:solidFill>
            <a:srgbClr val="FEC6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FDB5D14-000D-4C36-AA48-C8D7C3166EDC}"/>
              </a:ext>
            </a:extLst>
          </p:cNvPr>
          <p:cNvSpPr txBox="1"/>
          <p:nvPr/>
        </p:nvSpPr>
        <p:spPr>
          <a:xfrm>
            <a:off x="3623136" y="2983709"/>
            <a:ext cx="6404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w Cen MT" panose="020B0602020104020603" pitchFamily="34" charset="0"/>
              </a:rPr>
              <a:t>1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3A541C8-4F44-460C-8E99-368947E30524}"/>
              </a:ext>
            </a:extLst>
          </p:cNvPr>
          <p:cNvSpPr txBox="1"/>
          <p:nvPr/>
        </p:nvSpPr>
        <p:spPr>
          <a:xfrm>
            <a:off x="5405826" y="2983709"/>
            <a:ext cx="6404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w Cen MT" panose="020B0602020104020603" pitchFamily="34" charset="0"/>
              </a:rPr>
              <a:t>2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2CD2F4C-7224-49E3-914B-44B1B33F7DF9}"/>
              </a:ext>
            </a:extLst>
          </p:cNvPr>
          <p:cNvSpPr txBox="1"/>
          <p:nvPr/>
        </p:nvSpPr>
        <p:spPr>
          <a:xfrm>
            <a:off x="7179517" y="2983709"/>
            <a:ext cx="6404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w Cen MT" panose="020B0602020104020603" pitchFamily="34" charset="0"/>
              </a:rPr>
              <a:t>3</a:t>
            </a:r>
          </a:p>
        </p:txBody>
      </p:sp>
      <p:sp>
        <p:nvSpPr>
          <p:cNvPr id="40" name="AutoShape 148">
            <a:extLst>
              <a:ext uri="{FF2B5EF4-FFF2-40B4-BE49-F238E27FC236}">
                <a16:creationId xmlns:a16="http://schemas.microsoft.com/office/drawing/2014/main" id="{1B4F3209-1727-48F5-8791-06584B0D2BBD}"/>
              </a:ext>
            </a:extLst>
          </p:cNvPr>
          <p:cNvSpPr>
            <a:spLocks/>
          </p:cNvSpPr>
          <p:nvPr/>
        </p:nvSpPr>
        <p:spPr bwMode="auto">
          <a:xfrm>
            <a:off x="2949293" y="1659299"/>
            <a:ext cx="45988" cy="4598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326" y="0"/>
                </a:moveTo>
                <a:cubicBezTo>
                  <a:pt x="19317" y="0"/>
                  <a:pt x="19317" y="4"/>
                  <a:pt x="19308" y="4"/>
                </a:cubicBezTo>
                <a:cubicBezTo>
                  <a:pt x="8643" y="13"/>
                  <a:pt x="0" y="8659"/>
                  <a:pt x="0" y="19326"/>
                </a:cubicBezTo>
                <a:cubicBezTo>
                  <a:pt x="0" y="20580"/>
                  <a:pt x="1019" y="21600"/>
                  <a:pt x="2273" y="21600"/>
                </a:cubicBezTo>
                <a:cubicBezTo>
                  <a:pt x="3528" y="21600"/>
                  <a:pt x="4547" y="20580"/>
                  <a:pt x="4547" y="19326"/>
                </a:cubicBezTo>
                <a:lnTo>
                  <a:pt x="4547" y="19321"/>
                </a:lnTo>
                <a:cubicBezTo>
                  <a:pt x="4547" y="11164"/>
                  <a:pt x="11164" y="4547"/>
                  <a:pt x="19321" y="4547"/>
                </a:cubicBezTo>
                <a:lnTo>
                  <a:pt x="19326" y="4547"/>
                </a:lnTo>
                <a:cubicBezTo>
                  <a:pt x="20580" y="4547"/>
                  <a:pt x="21599" y="3528"/>
                  <a:pt x="21599" y="2273"/>
                </a:cubicBezTo>
                <a:cubicBezTo>
                  <a:pt x="21599" y="1019"/>
                  <a:pt x="20580" y="0"/>
                  <a:pt x="19326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33" name="Title 1">
            <a:extLst>
              <a:ext uri="{FF2B5EF4-FFF2-40B4-BE49-F238E27FC236}">
                <a16:creationId xmlns:a16="http://schemas.microsoft.com/office/drawing/2014/main" id="{4597FECC-23A1-49BF-86BA-696839489725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>
                <a:latin typeface="Aharoni (Headings)"/>
              </a:rPr>
              <a:t>DATA AND VARIABLES</a:t>
            </a:r>
          </a:p>
          <a:p>
            <a:endParaRPr lang="en-US" b="1" dirty="0">
              <a:latin typeface="Aharoni (Headings)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1EA0968-A42A-4985-A18A-928D65CDA5E6}"/>
              </a:ext>
            </a:extLst>
          </p:cNvPr>
          <p:cNvSpPr txBox="1"/>
          <p:nvPr/>
        </p:nvSpPr>
        <p:spPr>
          <a:xfrm>
            <a:off x="11480800" y="6363855"/>
            <a:ext cx="498764" cy="378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69538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50"/>
                            </p:stCondLst>
                            <p:childTnLst>
                              <p:par>
                                <p:cTn id="5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75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250"/>
                            </p:stCondLst>
                            <p:childTnLst>
                              <p:par>
                                <p:cTn id="9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500"/>
                            </p:stCondLst>
                            <p:childTnLst>
                              <p:par>
                                <p:cTn id="10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75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/>
      <p:bldP spid="2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Group 95">
            <a:extLst>
              <a:ext uri="{FF2B5EF4-FFF2-40B4-BE49-F238E27FC236}">
                <a16:creationId xmlns:a16="http://schemas.microsoft.com/office/drawing/2014/main" id="{183EA2CA-A17F-4A6A-AC3E-6F8757F77880}"/>
              </a:ext>
            </a:extLst>
          </p:cNvPr>
          <p:cNvGrpSpPr/>
          <p:nvPr/>
        </p:nvGrpSpPr>
        <p:grpSpPr>
          <a:xfrm>
            <a:off x="6931172" y="812831"/>
            <a:ext cx="1805441" cy="1894017"/>
            <a:chOff x="6381342" y="2182683"/>
            <a:chExt cx="1805441" cy="1894017"/>
          </a:xfrm>
        </p:grpSpPr>
        <p:sp>
          <p:nvSpPr>
            <p:cNvPr id="97" name="Rectangle: Top Corners Rounded 96">
              <a:extLst>
                <a:ext uri="{FF2B5EF4-FFF2-40B4-BE49-F238E27FC236}">
                  <a16:creationId xmlns:a16="http://schemas.microsoft.com/office/drawing/2014/main" id="{225A95EB-3596-4C52-91EE-39023E85BE2D}"/>
                </a:ext>
              </a:extLst>
            </p:cNvPr>
            <p:cNvSpPr/>
            <p:nvPr/>
          </p:nvSpPr>
          <p:spPr>
            <a:xfrm>
              <a:off x="6488272" y="2209800"/>
              <a:ext cx="1591582" cy="1866900"/>
            </a:xfrm>
            <a:prstGeom prst="round2SameRect">
              <a:avLst>
                <a:gd name="adj1" fmla="val 12063"/>
                <a:gd name="adj2" fmla="val 0"/>
              </a:avLst>
            </a:prstGeom>
            <a:solidFill>
              <a:srgbClr val="FEC6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D9A6427C-7201-480C-B8BA-C01C9BCA7B52}"/>
                </a:ext>
              </a:extLst>
            </p:cNvPr>
            <p:cNvSpPr txBox="1"/>
            <p:nvPr/>
          </p:nvSpPr>
          <p:spPr>
            <a:xfrm>
              <a:off x="6381342" y="2182683"/>
              <a:ext cx="180544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sz="3600" b="1" dirty="0">
                <a:solidFill>
                  <a:srgbClr val="E6E7E9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74F68486-5533-4B47-B6BA-92533CBB4036}"/>
                </a:ext>
              </a:extLst>
            </p:cNvPr>
            <p:cNvSpPr txBox="1"/>
            <p:nvPr/>
          </p:nvSpPr>
          <p:spPr>
            <a:xfrm>
              <a:off x="6836846" y="2563851"/>
              <a:ext cx="89443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0" b="1" dirty="0">
                  <a:solidFill>
                    <a:srgbClr val="E6E7E9"/>
                  </a:solidFill>
                  <a:latin typeface="Tw Cen MT" panose="020B0602020104020603" pitchFamily="34" charset="0"/>
                </a:rPr>
                <a:t>2</a:t>
              </a:r>
            </a:p>
          </p:txBody>
        </p: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A87830BE-EEF7-4034-8ABE-3212DB467DB4}"/>
              </a:ext>
            </a:extLst>
          </p:cNvPr>
          <p:cNvGrpSpPr/>
          <p:nvPr/>
        </p:nvGrpSpPr>
        <p:grpSpPr>
          <a:xfrm>
            <a:off x="3313110" y="821586"/>
            <a:ext cx="1805441" cy="1894017"/>
            <a:chOff x="1387588" y="2182683"/>
            <a:chExt cx="1805441" cy="1894017"/>
          </a:xfrm>
        </p:grpSpPr>
        <p:sp>
          <p:nvSpPr>
            <p:cNvPr id="105" name="Rectangle: Top Corners Rounded 104">
              <a:extLst>
                <a:ext uri="{FF2B5EF4-FFF2-40B4-BE49-F238E27FC236}">
                  <a16:creationId xmlns:a16="http://schemas.microsoft.com/office/drawing/2014/main" id="{F1B87F23-BD02-4DB3-947D-2F61C5B87FEF}"/>
                </a:ext>
              </a:extLst>
            </p:cNvPr>
            <p:cNvSpPr/>
            <p:nvPr/>
          </p:nvSpPr>
          <p:spPr>
            <a:xfrm>
              <a:off x="1494518" y="2209800"/>
              <a:ext cx="1591582" cy="1866900"/>
            </a:xfrm>
            <a:prstGeom prst="round2SameRect">
              <a:avLst>
                <a:gd name="adj1" fmla="val 12063"/>
                <a:gd name="adj2" fmla="val 0"/>
              </a:avLst>
            </a:prstGeom>
            <a:solidFill>
              <a:srgbClr val="FF59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5D8301A0-49D9-41A5-A227-2E35458E6401}"/>
                </a:ext>
              </a:extLst>
            </p:cNvPr>
            <p:cNvSpPr txBox="1"/>
            <p:nvPr/>
          </p:nvSpPr>
          <p:spPr>
            <a:xfrm>
              <a:off x="1387588" y="2182683"/>
              <a:ext cx="180544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sz="3600" b="1" dirty="0">
                <a:solidFill>
                  <a:srgbClr val="E6E7E9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236675CF-5B12-4D6B-8C03-F29656450255}"/>
                </a:ext>
              </a:extLst>
            </p:cNvPr>
            <p:cNvSpPr txBox="1"/>
            <p:nvPr/>
          </p:nvSpPr>
          <p:spPr>
            <a:xfrm>
              <a:off x="1843092" y="2563851"/>
              <a:ext cx="89443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0" b="1" dirty="0">
                  <a:solidFill>
                    <a:srgbClr val="E6E7E9"/>
                  </a:solidFill>
                  <a:latin typeface="Tw Cen MT" panose="020B0602020104020603" pitchFamily="34" charset="0"/>
                </a:rPr>
                <a:t>1</a:t>
              </a:r>
            </a:p>
          </p:txBody>
        </p:sp>
      </p:grpSp>
      <p:sp>
        <p:nvSpPr>
          <p:cNvPr id="108" name="Freeform: Shape 107">
            <a:extLst>
              <a:ext uri="{FF2B5EF4-FFF2-40B4-BE49-F238E27FC236}">
                <a16:creationId xmlns:a16="http://schemas.microsoft.com/office/drawing/2014/main" id="{48958204-CE05-4E79-AC55-C76FBB79E37F}"/>
              </a:ext>
            </a:extLst>
          </p:cNvPr>
          <p:cNvSpPr/>
          <p:nvPr/>
        </p:nvSpPr>
        <p:spPr>
          <a:xfrm flipV="1">
            <a:off x="3420040" y="1782153"/>
            <a:ext cx="1591582" cy="3031986"/>
          </a:xfrm>
          <a:custGeom>
            <a:avLst/>
            <a:gdLst>
              <a:gd name="connsiteX0" fmla="*/ 0 w 1591582"/>
              <a:gd name="connsiteY0" fmla="*/ 3031986 h 3031986"/>
              <a:gd name="connsiteX1" fmla="*/ 357641 w 1591582"/>
              <a:gd name="connsiteY1" fmla="*/ 3031986 h 3031986"/>
              <a:gd name="connsiteX2" fmla="*/ 795791 w 1591582"/>
              <a:gd name="connsiteY2" fmla="*/ 2593836 h 3031986"/>
              <a:gd name="connsiteX3" fmla="*/ 1233941 w 1591582"/>
              <a:gd name="connsiteY3" fmla="*/ 3031986 h 3031986"/>
              <a:gd name="connsiteX4" fmla="*/ 1591582 w 1591582"/>
              <a:gd name="connsiteY4" fmla="*/ 3031986 h 3031986"/>
              <a:gd name="connsiteX5" fmla="*/ 1591582 w 1591582"/>
              <a:gd name="connsiteY5" fmla="*/ 314242 h 3031986"/>
              <a:gd name="connsiteX6" fmla="*/ 1277340 w 1591582"/>
              <a:gd name="connsiteY6" fmla="*/ 0 h 3031986"/>
              <a:gd name="connsiteX7" fmla="*/ 314242 w 1591582"/>
              <a:gd name="connsiteY7" fmla="*/ 0 h 3031986"/>
              <a:gd name="connsiteX8" fmla="*/ 0 w 1591582"/>
              <a:gd name="connsiteY8" fmla="*/ 314242 h 3031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91582" h="3031986">
                <a:moveTo>
                  <a:pt x="0" y="3031986"/>
                </a:moveTo>
                <a:lnTo>
                  <a:pt x="357641" y="3031986"/>
                </a:lnTo>
                <a:cubicBezTo>
                  <a:pt x="357641" y="2790002"/>
                  <a:pt x="553807" y="2593836"/>
                  <a:pt x="795791" y="2593836"/>
                </a:cubicBezTo>
                <a:cubicBezTo>
                  <a:pt x="1037775" y="2593836"/>
                  <a:pt x="1233941" y="2790002"/>
                  <a:pt x="1233941" y="3031986"/>
                </a:cubicBezTo>
                <a:lnTo>
                  <a:pt x="1591582" y="3031986"/>
                </a:lnTo>
                <a:lnTo>
                  <a:pt x="1591582" y="314242"/>
                </a:lnTo>
                <a:cubicBezTo>
                  <a:pt x="1591582" y="140691"/>
                  <a:pt x="1450891" y="0"/>
                  <a:pt x="1277340" y="0"/>
                </a:cubicBezTo>
                <a:lnTo>
                  <a:pt x="314242" y="0"/>
                </a:lnTo>
                <a:cubicBezTo>
                  <a:pt x="140691" y="0"/>
                  <a:pt x="0" y="140691"/>
                  <a:pt x="0" y="31424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sx="107000" sy="107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Freeform: Shape 109">
            <a:extLst>
              <a:ext uri="{FF2B5EF4-FFF2-40B4-BE49-F238E27FC236}">
                <a16:creationId xmlns:a16="http://schemas.microsoft.com/office/drawing/2014/main" id="{B8C3E14B-EBB2-49A7-9A4E-9C6AFAF9A364}"/>
              </a:ext>
            </a:extLst>
          </p:cNvPr>
          <p:cNvSpPr/>
          <p:nvPr/>
        </p:nvSpPr>
        <p:spPr>
          <a:xfrm flipV="1">
            <a:off x="7038102" y="1773398"/>
            <a:ext cx="1591582" cy="3031986"/>
          </a:xfrm>
          <a:custGeom>
            <a:avLst/>
            <a:gdLst>
              <a:gd name="connsiteX0" fmla="*/ 0 w 1591582"/>
              <a:gd name="connsiteY0" fmla="*/ 3031986 h 3031986"/>
              <a:gd name="connsiteX1" fmla="*/ 357641 w 1591582"/>
              <a:gd name="connsiteY1" fmla="*/ 3031986 h 3031986"/>
              <a:gd name="connsiteX2" fmla="*/ 795791 w 1591582"/>
              <a:gd name="connsiteY2" fmla="*/ 2593836 h 3031986"/>
              <a:gd name="connsiteX3" fmla="*/ 1233941 w 1591582"/>
              <a:gd name="connsiteY3" fmla="*/ 3031986 h 3031986"/>
              <a:gd name="connsiteX4" fmla="*/ 1591582 w 1591582"/>
              <a:gd name="connsiteY4" fmla="*/ 3031986 h 3031986"/>
              <a:gd name="connsiteX5" fmla="*/ 1591582 w 1591582"/>
              <a:gd name="connsiteY5" fmla="*/ 314242 h 3031986"/>
              <a:gd name="connsiteX6" fmla="*/ 1277340 w 1591582"/>
              <a:gd name="connsiteY6" fmla="*/ 0 h 3031986"/>
              <a:gd name="connsiteX7" fmla="*/ 314242 w 1591582"/>
              <a:gd name="connsiteY7" fmla="*/ 0 h 3031986"/>
              <a:gd name="connsiteX8" fmla="*/ 0 w 1591582"/>
              <a:gd name="connsiteY8" fmla="*/ 314242 h 3031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91582" h="3031986">
                <a:moveTo>
                  <a:pt x="0" y="3031986"/>
                </a:moveTo>
                <a:lnTo>
                  <a:pt x="357641" y="3031986"/>
                </a:lnTo>
                <a:cubicBezTo>
                  <a:pt x="357641" y="2790002"/>
                  <a:pt x="553807" y="2593836"/>
                  <a:pt x="795791" y="2593836"/>
                </a:cubicBezTo>
                <a:cubicBezTo>
                  <a:pt x="1037775" y="2593836"/>
                  <a:pt x="1233941" y="2790002"/>
                  <a:pt x="1233941" y="3031986"/>
                </a:cubicBezTo>
                <a:lnTo>
                  <a:pt x="1591582" y="3031986"/>
                </a:lnTo>
                <a:lnTo>
                  <a:pt x="1591582" y="314242"/>
                </a:lnTo>
                <a:cubicBezTo>
                  <a:pt x="1591582" y="140691"/>
                  <a:pt x="1450891" y="0"/>
                  <a:pt x="1277340" y="0"/>
                </a:cubicBezTo>
                <a:lnTo>
                  <a:pt x="314242" y="0"/>
                </a:lnTo>
                <a:cubicBezTo>
                  <a:pt x="140691" y="0"/>
                  <a:pt x="0" y="140691"/>
                  <a:pt x="0" y="31424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sx="107000" sy="107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4" name="Group 113">
            <a:extLst>
              <a:ext uri="{FF2B5EF4-FFF2-40B4-BE49-F238E27FC236}">
                <a16:creationId xmlns:a16="http://schemas.microsoft.com/office/drawing/2014/main" id="{8D94F991-2744-4D5C-BE57-A0C261539D2C}"/>
              </a:ext>
            </a:extLst>
          </p:cNvPr>
          <p:cNvGrpSpPr/>
          <p:nvPr/>
        </p:nvGrpSpPr>
        <p:grpSpPr>
          <a:xfrm>
            <a:off x="3414371" y="2476345"/>
            <a:ext cx="1591582" cy="1017271"/>
            <a:chOff x="1488849" y="3837442"/>
            <a:chExt cx="1591582" cy="1017271"/>
          </a:xfrm>
        </p:grpSpPr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8721CE74-40AC-4223-B129-B3A270C7429B}"/>
                </a:ext>
              </a:extLst>
            </p:cNvPr>
            <p:cNvSpPr txBox="1"/>
            <p:nvPr/>
          </p:nvSpPr>
          <p:spPr>
            <a:xfrm>
              <a:off x="1488849" y="3837442"/>
              <a:ext cx="15915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err="1">
                  <a:solidFill>
                    <a:schemeClr val="bg1">
                      <a:lumMod val="95000"/>
                    </a:schemeClr>
                  </a:solidFill>
                  <a:latin typeface="Tw Cen MT" panose="020B0602020104020603" pitchFamily="34" charset="0"/>
                </a:rPr>
                <a:t>decouplingind</a:t>
              </a:r>
              <a:endParaRPr lang="en-US" b="1" dirty="0">
                <a:solidFill>
                  <a:srgbClr val="FF5969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FC94FF53-E358-452A-A5CE-3296318ABBE9}"/>
                </a:ext>
              </a:extLst>
            </p:cNvPr>
            <p:cNvSpPr txBox="1"/>
            <p:nvPr/>
          </p:nvSpPr>
          <p:spPr>
            <a:xfrm>
              <a:off x="1488849" y="4146827"/>
              <a:ext cx="159158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rgbClr val="FF5969"/>
                  </a:solidFill>
                  <a:latin typeface="Tw Cen MT" panose="020B0602020104020603" pitchFamily="34" charset="0"/>
                </a:rPr>
                <a:t>Decoupling</a:t>
              </a:r>
            </a:p>
            <a:p>
              <a:pPr algn="ctr"/>
              <a:r>
                <a:rPr lang="en-US" sz="2000" b="1" dirty="0">
                  <a:solidFill>
                    <a:srgbClr val="FF5969"/>
                  </a:solidFill>
                  <a:latin typeface="Tw Cen MT" panose="020B0602020104020603" pitchFamily="34" charset="0"/>
                </a:rPr>
                <a:t>Index</a:t>
              </a:r>
            </a:p>
          </p:txBody>
        </p:sp>
      </p:grp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1F66AC79-730F-4E07-974E-4F08542F2C4A}"/>
              </a:ext>
            </a:extLst>
          </p:cNvPr>
          <p:cNvGrpSpPr/>
          <p:nvPr/>
        </p:nvGrpSpPr>
        <p:grpSpPr>
          <a:xfrm>
            <a:off x="7038102" y="2467590"/>
            <a:ext cx="1591582" cy="1325048"/>
            <a:chOff x="6488272" y="3837442"/>
            <a:chExt cx="1591582" cy="1325048"/>
          </a:xfrm>
        </p:grpSpPr>
        <p:sp>
          <p:nvSpPr>
            <p:cNvPr id="121" name="TextBox 120">
              <a:extLst>
                <a:ext uri="{FF2B5EF4-FFF2-40B4-BE49-F238E27FC236}">
                  <a16:creationId xmlns:a16="http://schemas.microsoft.com/office/drawing/2014/main" id="{D025EBC6-5731-4D97-B58C-0E0C20D47817}"/>
                </a:ext>
              </a:extLst>
            </p:cNvPr>
            <p:cNvSpPr txBox="1"/>
            <p:nvPr/>
          </p:nvSpPr>
          <p:spPr>
            <a:xfrm>
              <a:off x="6488272" y="3837442"/>
              <a:ext cx="15915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b="1" dirty="0">
                <a:solidFill>
                  <a:srgbClr val="FEC630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B38973E8-8FEC-48EF-89C3-A1086AD31515}"/>
                </a:ext>
              </a:extLst>
            </p:cNvPr>
            <p:cNvSpPr txBox="1"/>
            <p:nvPr/>
          </p:nvSpPr>
          <p:spPr>
            <a:xfrm>
              <a:off x="6488272" y="4146827"/>
              <a:ext cx="159158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>
                  <a:solidFill>
                    <a:schemeClr val="accent4"/>
                  </a:solidFill>
                  <a:latin typeface="Tw Cen MT" panose="020B0602020104020603" pitchFamily="34" charset="0"/>
                </a:rPr>
                <a:t>Tapio</a:t>
              </a:r>
              <a:r>
                <a:rPr lang="en-US" sz="2000" b="1" dirty="0">
                  <a:solidFill>
                    <a:schemeClr val="accent4"/>
                  </a:solidFill>
                  <a:latin typeface="Tw Cen MT" panose="020B0602020104020603" pitchFamily="34" charset="0"/>
                </a:rPr>
                <a:t> Decoupling Indicator</a:t>
              </a:r>
            </a:p>
          </p:txBody>
        </p:sp>
      </p:grpSp>
      <p:sp>
        <p:nvSpPr>
          <p:cNvPr id="20" name="Title 1">
            <a:extLst>
              <a:ext uri="{FF2B5EF4-FFF2-40B4-BE49-F238E27FC236}">
                <a16:creationId xmlns:a16="http://schemas.microsoft.com/office/drawing/2014/main" id="{64F8C5A1-4571-4E9A-AB6B-2F46B8CD9C71}"/>
              </a:ext>
            </a:extLst>
          </p:cNvPr>
          <p:cNvSpPr txBox="1">
            <a:spLocks/>
          </p:cNvSpPr>
          <p:nvPr/>
        </p:nvSpPr>
        <p:spPr>
          <a:xfrm>
            <a:off x="1081469" y="4531301"/>
            <a:ext cx="4265007" cy="1885199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dirty="0">
                <a:latin typeface="Aharoni (Headings)"/>
              </a:rPr>
              <a:t>decoupling</a:t>
            </a:r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05F1E350-BDDF-4FBF-90D3-D53D429FF1A6}"/>
              </a:ext>
            </a:extLst>
          </p:cNvPr>
          <p:cNvSpPr txBox="1">
            <a:spLocks/>
          </p:cNvSpPr>
          <p:nvPr/>
        </p:nvSpPr>
        <p:spPr>
          <a:xfrm>
            <a:off x="6018412" y="4560354"/>
            <a:ext cx="5602974" cy="1885199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dirty="0">
                <a:latin typeface="Aharoni (Headings)"/>
              </a:rPr>
              <a:t>A state in which economic growth can be achieved, while both resource use and environmental impact can be reduced simultaneously [6]</a:t>
            </a:r>
            <a:endParaRPr lang="en-US" sz="3200" dirty="0">
              <a:latin typeface="Aharoni (Headings)"/>
            </a:endParaRP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B111F0A3-5985-48BC-97C8-33F2FF2EDB38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>
                <a:latin typeface="Aharoni (Headings)"/>
              </a:rPr>
              <a:t>METHODOLOGY</a:t>
            </a:r>
          </a:p>
          <a:p>
            <a:endParaRPr lang="en-US" b="1" dirty="0">
              <a:latin typeface="Aharoni (Headings)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537244B-080D-4DBC-8F44-D0ACB4136E22}"/>
              </a:ext>
            </a:extLst>
          </p:cNvPr>
          <p:cNvSpPr txBox="1"/>
          <p:nvPr/>
        </p:nvSpPr>
        <p:spPr>
          <a:xfrm>
            <a:off x="11480800" y="6363855"/>
            <a:ext cx="498764" cy="378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13969485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 animBg="1"/>
      <p:bldP spid="1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91B1F-199E-4872-933A-68398CA468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56659" y="841171"/>
            <a:ext cx="9162473" cy="572800"/>
          </a:xfrm>
        </p:spPr>
        <p:txBody>
          <a:bodyPr>
            <a:normAutofit/>
          </a:bodyPr>
          <a:lstStyle/>
          <a:p>
            <a:pPr algn="l"/>
            <a:r>
              <a:rPr lang="en-US" sz="2500" b="1" dirty="0">
                <a:solidFill>
                  <a:srgbClr val="000000"/>
                </a:solidFill>
                <a:effectLst/>
                <a:latin typeface="Aharoni (Headings)"/>
                <a:ea typeface="Calibri" panose="020F0502020204030204" pitchFamily="34" charset="0"/>
              </a:rPr>
              <a:t>OECD DECOUPLING INDEX</a:t>
            </a:r>
            <a:endParaRPr lang="en-US" sz="2500" dirty="0">
              <a:latin typeface="Aharoni (Headings)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Subtitle 2">
                <a:extLst>
                  <a:ext uri="{FF2B5EF4-FFF2-40B4-BE49-F238E27FC236}">
                    <a16:creationId xmlns:a16="http://schemas.microsoft.com/office/drawing/2014/main" id="{7E6802C9-D33B-4FD3-AC66-0BF572DE04C7}"/>
                  </a:ext>
                </a:extLst>
              </p:cNvPr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1117600" y="1283710"/>
                <a:ext cx="9144000" cy="5574289"/>
              </a:xfrm>
            </p:spPr>
            <p:txBody>
              <a:bodyPr/>
              <a:lstStyle/>
              <a:p>
                <a:endParaRPr lang="en-US" sz="1800" i="1" dirty="0">
                  <a:effectLst/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1800" i="1" dirty="0"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1800" i="1" dirty="0">
                  <a:effectLst/>
                  <a:latin typeface="Cambria Math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180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𝐷𝑓</m:t>
                      </m:r>
                      <m:r>
                        <a:rPr lang="en-US" sz="180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𝐸𝑃</m:t>
                                  </m:r>
                                </m:num>
                                <m:den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𝐷</m:t>
                                  </m:r>
                                  <m:r>
                                    <a:rPr lang="en-US" sz="1800" b="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𝐹</m:t>
                                  </m:r>
                                </m:den>
                              </m:f>
                            </m:e>
                          </m:d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num>
                        <m:den>
                          <m:d>
                            <m:d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𝐸𝑃</m:t>
                                  </m:r>
                                </m:num>
                                <m:den>
                                  <m:r>
                                    <a:rPr lang="en-US" sz="1800" i="1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𝐷</m:t>
                                  </m:r>
                                  <m:r>
                                    <a:rPr lang="en-US" sz="1800" b="0" i="1" smtClean="0">
                                      <a:effectLst/>
                                      <a:latin typeface="Cambria Math" panose="02040503050406030204" pitchFamily="18" charset="0"/>
                                      <a:ea typeface="Calibri" panose="020F0502020204030204" pitchFamily="34" charset="0"/>
                                      <a:cs typeface="Times New Roman" panose="02020603050405020304" pitchFamily="18" charset="0"/>
                                    </a:rPr>
                                    <m:t>𝐹</m:t>
                                  </m:r>
                                </m:den>
                              </m:f>
                            </m:e>
                          </m:d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0</m:t>
                          </m:r>
                        </m:den>
                      </m:f>
                    </m:oMath>
                  </m:oMathPara>
                </a14:m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18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Subtitle 2">
                <a:extLst>
                  <a:ext uri="{FF2B5EF4-FFF2-40B4-BE49-F238E27FC236}">
                    <a16:creationId xmlns:a16="http://schemas.microsoft.com/office/drawing/2014/main" id="{7E6802C9-D33B-4FD3-AC66-0BF572DE04C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1117600" y="1283710"/>
                <a:ext cx="9144000" cy="5574289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F997210-5C4F-4F10-BD7F-A185E171A0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5286380"/>
              </p:ext>
            </p:extLst>
          </p:nvPr>
        </p:nvGraphicFramePr>
        <p:xfrm>
          <a:off x="5680392" y="2114492"/>
          <a:ext cx="5934075" cy="319957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978025">
                  <a:extLst>
                    <a:ext uri="{9D8B030D-6E8A-4147-A177-3AD203B41FA5}">
                      <a16:colId xmlns:a16="http://schemas.microsoft.com/office/drawing/2014/main" val="171550467"/>
                    </a:ext>
                  </a:extLst>
                </a:gridCol>
                <a:gridCol w="1978025">
                  <a:extLst>
                    <a:ext uri="{9D8B030D-6E8A-4147-A177-3AD203B41FA5}">
                      <a16:colId xmlns:a16="http://schemas.microsoft.com/office/drawing/2014/main" val="3453128346"/>
                    </a:ext>
                  </a:extLst>
                </a:gridCol>
                <a:gridCol w="1978025">
                  <a:extLst>
                    <a:ext uri="{9D8B030D-6E8A-4147-A177-3AD203B41FA5}">
                      <a16:colId xmlns:a16="http://schemas.microsoft.com/office/drawing/2014/main" val="7893390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Range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Interpretation</a:t>
                      </a:r>
                      <a:endParaRPr lang="en-US" sz="18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State</a:t>
                      </a:r>
                      <a:endParaRPr lang="en-US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785814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(0,1]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Env.pressure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has higher rate of growth compared to the growth of the economy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Relative 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146231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Absolute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980335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(-∞; 0]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economy has higher rate of growth compared to the growth of the env. pressure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Non-decoupling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2011649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38C861D-6043-4D1E-B28B-04C0701D65E6}"/>
              </a:ext>
            </a:extLst>
          </p:cNvPr>
          <p:cNvSpPr txBox="1"/>
          <p:nvPr/>
        </p:nvSpPr>
        <p:spPr>
          <a:xfrm>
            <a:off x="1117600" y="3699104"/>
            <a:ext cx="429975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Easy to measure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DISADVANTAGE: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Limited decoupling states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give a clear indication to ascertain the behavior of real economic growth and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env.growth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5AB8001-6C87-41DF-82AA-5D9B7524ABAF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>
                <a:latin typeface="Aharoni (Headings)"/>
              </a:rPr>
              <a:t>METHODOLOGY</a:t>
            </a:r>
          </a:p>
          <a:p>
            <a:endParaRPr lang="en-US" b="1" dirty="0">
              <a:latin typeface="Aharoni (Headings)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A171A2-406C-4BF6-9103-1A6320FCDA9E}"/>
              </a:ext>
            </a:extLst>
          </p:cNvPr>
          <p:cNvSpPr txBox="1"/>
          <p:nvPr/>
        </p:nvSpPr>
        <p:spPr>
          <a:xfrm>
            <a:off x="5680392" y="1719624"/>
            <a:ext cx="8140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1: Decoupling statues [9]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7AA101-B7AF-44FB-B82A-3AA3D9353911}"/>
              </a:ext>
            </a:extLst>
          </p:cNvPr>
          <p:cNvSpPr txBox="1"/>
          <p:nvPr/>
        </p:nvSpPr>
        <p:spPr>
          <a:xfrm>
            <a:off x="11480800" y="6363855"/>
            <a:ext cx="498764" cy="378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9851285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91B1F-199E-4872-933A-68398CA468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42765" y="1330947"/>
            <a:ext cx="2859787" cy="1122886"/>
          </a:xfrm>
        </p:spPr>
        <p:txBody>
          <a:bodyPr>
            <a:normAutofit fontScale="90000"/>
          </a:bodyPr>
          <a:lstStyle/>
          <a:p>
            <a:pPr algn="l"/>
            <a:r>
              <a:rPr lang="en-US" sz="2500" b="1" dirty="0">
                <a:solidFill>
                  <a:srgbClr val="000000"/>
                </a:solidFill>
                <a:effectLst/>
                <a:latin typeface="Aharoni (Headings)"/>
                <a:ea typeface="Times New Roman" panose="02020603050405020304" pitchFamily="18" charset="0"/>
              </a:rPr>
              <a:t>TAPIO DECOUPLING MODEL </a:t>
            </a:r>
            <a:endParaRPr lang="en-US" sz="2500" dirty="0">
              <a:latin typeface="Aharoni (Headings)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ubtitle 2">
                <a:extLst>
                  <a:ext uri="{FF2B5EF4-FFF2-40B4-BE49-F238E27FC236}">
                    <a16:creationId xmlns:a16="http://schemas.microsoft.com/office/drawing/2014/main" id="{7E6802C9-D33B-4FD3-AC66-0BF572DE04C7}"/>
                  </a:ext>
                </a:extLst>
              </p:cNvPr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739260" y="1042307"/>
                <a:ext cx="9069408" cy="5584784"/>
              </a:xfrm>
            </p:spPr>
            <p:txBody>
              <a:bodyPr/>
              <a:lstStyle/>
              <a:p>
                <a:endParaRPr lang="en-US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l"/>
                <a:endParaRPr lang="en-US" dirty="0"/>
              </a:p>
              <a:p>
                <a:pPr algn="l"/>
                <a:endParaRPr lang="en-US" dirty="0"/>
              </a:p>
              <a:p>
                <a:pPr algn="l"/>
                <a:endParaRPr lang="en-US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i="1" smtClean="0">
                          <a:latin typeface="Cambria Math" panose="02040503050406030204" pitchFamily="18" charset="0"/>
                        </a:rPr>
                        <m:t>𝜇</m:t>
                      </m:r>
                      <m:r>
                        <a:rPr lang="en-US" sz="200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000" i="1" smtClean="0">
                          <a:latin typeface="Cambria Math" panose="02040503050406030204" pitchFamily="18" charset="0"/>
                        </a:rPr>
                        <m:t>𝑇𝑃𝐸𝑆</m:t>
                      </m:r>
                      <m:r>
                        <a:rPr lang="en-US" sz="200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sz="2000" i="1" smtClean="0">
                          <a:latin typeface="Cambria Math" panose="02040503050406030204" pitchFamily="18" charset="0"/>
                        </a:rPr>
                        <m:t>𝐺𝐷𝑃</m:t>
                      </m:r>
                      <m:r>
                        <a:rPr lang="en-US" sz="2000" i="1" smtClean="0">
                          <a:latin typeface="Cambria Math" panose="02040503050406030204" pitchFamily="18" charset="0"/>
                        </a:rPr>
                        <m:t>)=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𝑇𝑃𝐸𝑆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𝑇𝑃𝐸𝑆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/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∆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𝐺𝐷𝑃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𝐺𝐷𝑃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endParaRPr lang="en-US" sz="1800" dirty="0"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l"/>
                <a:endParaRPr lang="en-US" dirty="0"/>
              </a:p>
            </p:txBody>
          </p:sp>
        </mc:Choice>
        <mc:Fallback xmlns="">
          <p:sp>
            <p:nvSpPr>
              <p:cNvPr id="3" name="Subtitle 2">
                <a:extLst>
                  <a:ext uri="{FF2B5EF4-FFF2-40B4-BE49-F238E27FC236}">
                    <a16:creationId xmlns:a16="http://schemas.microsoft.com/office/drawing/2014/main" id="{7E6802C9-D33B-4FD3-AC66-0BF572DE04C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739260" y="1042307"/>
                <a:ext cx="9069408" cy="5584784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76BCFEDD-43D8-40BA-B801-C4367D2AADE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16581468"/>
                  </p:ext>
                </p:extLst>
              </p:nvPr>
            </p:nvGraphicFramePr>
            <p:xfrm>
              <a:off x="4433455" y="427651"/>
              <a:ext cx="7634495" cy="6245111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610952">
                      <a:extLst>
                        <a:ext uri="{9D8B030D-6E8A-4147-A177-3AD203B41FA5}">
                          <a16:colId xmlns:a16="http://schemas.microsoft.com/office/drawing/2014/main" val="3103151363"/>
                        </a:ext>
                      </a:extLst>
                    </a:gridCol>
                    <a:gridCol w="1787744">
                      <a:extLst>
                        <a:ext uri="{9D8B030D-6E8A-4147-A177-3AD203B41FA5}">
                          <a16:colId xmlns:a16="http://schemas.microsoft.com/office/drawing/2014/main" val="961572818"/>
                        </a:ext>
                      </a:extLst>
                    </a:gridCol>
                    <a:gridCol w="1787744">
                      <a:extLst>
                        <a:ext uri="{9D8B030D-6E8A-4147-A177-3AD203B41FA5}">
                          <a16:colId xmlns:a16="http://schemas.microsoft.com/office/drawing/2014/main" val="1785477757"/>
                        </a:ext>
                      </a:extLst>
                    </a:gridCol>
                    <a:gridCol w="1237612">
                      <a:extLst>
                        <a:ext uri="{9D8B030D-6E8A-4147-A177-3AD203B41FA5}">
                          <a16:colId xmlns:a16="http://schemas.microsoft.com/office/drawing/2014/main" val="121938328"/>
                        </a:ext>
                      </a:extLst>
                    </a:gridCol>
                    <a:gridCol w="1210443">
                      <a:extLst>
                        <a:ext uri="{9D8B030D-6E8A-4147-A177-3AD203B41FA5}">
                          <a16:colId xmlns:a16="http://schemas.microsoft.com/office/drawing/2014/main" val="3639852744"/>
                        </a:ext>
                      </a:extLst>
                    </a:gridCol>
                  </a:tblGrid>
                  <a:tr h="85142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2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2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2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2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Environmental Pressure</a:t>
                          </a:r>
                          <a:endParaRPr lang="en-US" sz="2000" b="1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Economic Growth</a:t>
                          </a:r>
                          <a:endParaRPr lang="en-US" sz="2000" b="1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Elasticity, </a:t>
                          </a:r>
                          <a14:m>
                            <m:oMath xmlns:m="http://schemas.openxmlformats.org/officeDocument/2006/math">
                              <m:r>
                                <a:rPr lang="en-US" sz="2000" b="1" i="1">
                                  <a:effectLst/>
                                  <a:latin typeface="Cambria Math" panose="02040503050406030204" pitchFamily="18" charset="0"/>
                                </a:rPr>
                                <m:t>𝛍</m:t>
                              </m:r>
                            </m:oMath>
                          </a14:m>
                          <a:endParaRPr lang="en-US" sz="2000" b="1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403185914"/>
                      </a:ext>
                    </a:extLst>
                  </a:tr>
                  <a:tr h="851426">
                    <a:tc rowSpan="3"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Negative Decoupling </a:t>
                          </a:r>
                          <a:endParaRPr lang="en-US" sz="2000" b="1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Expansive Negative Decoupling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(0; +∞)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(0; +∞)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(1.2; +∞)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3591475217"/>
                      </a:ext>
                    </a:extLst>
                  </a:tr>
                  <a:tr h="85142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Strong Negative Decoupling</a:t>
                          </a:r>
                          <a:endParaRPr lang="en-US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(0;+ ∞)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(-∞;0)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(-∞;0)</a:t>
                          </a:r>
                          <a:endParaRPr lang="en-US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516797690"/>
                      </a:ext>
                    </a:extLst>
                  </a:tr>
                  <a:tr h="85142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Weak Negative Decoupling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(-∞;0)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(-∞;0)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(0;0.8)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172799243"/>
                      </a:ext>
                    </a:extLst>
                  </a:tr>
                  <a:tr h="561106">
                    <a:tc rowSpan="3"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Decoupling</a:t>
                          </a:r>
                          <a:endParaRPr lang="en-US" sz="2000" b="1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Weak Decoupling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(0;+ ∞)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(0;+ ∞)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(0;0.8)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3823867404"/>
                      </a:ext>
                    </a:extLst>
                  </a:tr>
                  <a:tr h="56110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Strong Decoupling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(-∞;0)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(0;+ ∞)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(-∞;0)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3746200176"/>
                      </a:ext>
                    </a:extLst>
                  </a:tr>
                  <a:tr h="56110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Recessive Decoupling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(-∞;0)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(-∞;0)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(1.2; +∞)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774186596"/>
                      </a:ext>
                    </a:extLst>
                  </a:tr>
                  <a:tr h="561106">
                    <a:tc rowSpan="2"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Coupling</a:t>
                          </a:r>
                          <a:endParaRPr lang="en-US" sz="2000" b="1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Expansive coupling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(0;+ ∞)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(0;+ ∞)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(0.8;1.2)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3548271299"/>
                      </a:ext>
                    </a:extLst>
                  </a:tr>
                  <a:tr h="56110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Recessive coupling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(-∞;0)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(-∞;0)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(0.8;1.2)</a:t>
                          </a:r>
                          <a:endParaRPr lang="en-US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404378480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76BCFEDD-43D8-40BA-B801-C4367D2AADE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816581468"/>
                  </p:ext>
                </p:extLst>
              </p:nvPr>
            </p:nvGraphicFramePr>
            <p:xfrm>
              <a:off x="4433455" y="427651"/>
              <a:ext cx="7634495" cy="6245111"/>
            </p:xfrm>
            <a:graphic>
              <a:graphicData uri="http://schemas.openxmlformats.org/drawingml/2006/table">
                <a:tbl>
                  <a:tblPr firstRow="1" firstCol="1" bandRow="1">
                    <a:tableStyleId>{5940675A-B579-460E-94D1-54222C63F5DA}</a:tableStyleId>
                  </a:tblPr>
                  <a:tblGrid>
                    <a:gridCol w="1610952">
                      <a:extLst>
                        <a:ext uri="{9D8B030D-6E8A-4147-A177-3AD203B41FA5}">
                          <a16:colId xmlns:a16="http://schemas.microsoft.com/office/drawing/2014/main" val="3103151363"/>
                        </a:ext>
                      </a:extLst>
                    </a:gridCol>
                    <a:gridCol w="1787744">
                      <a:extLst>
                        <a:ext uri="{9D8B030D-6E8A-4147-A177-3AD203B41FA5}">
                          <a16:colId xmlns:a16="http://schemas.microsoft.com/office/drawing/2014/main" val="961572818"/>
                        </a:ext>
                      </a:extLst>
                    </a:gridCol>
                    <a:gridCol w="1787744">
                      <a:extLst>
                        <a:ext uri="{9D8B030D-6E8A-4147-A177-3AD203B41FA5}">
                          <a16:colId xmlns:a16="http://schemas.microsoft.com/office/drawing/2014/main" val="1785477757"/>
                        </a:ext>
                      </a:extLst>
                    </a:gridCol>
                    <a:gridCol w="1237612">
                      <a:extLst>
                        <a:ext uri="{9D8B030D-6E8A-4147-A177-3AD203B41FA5}">
                          <a16:colId xmlns:a16="http://schemas.microsoft.com/office/drawing/2014/main" val="121938328"/>
                        </a:ext>
                      </a:extLst>
                    </a:gridCol>
                    <a:gridCol w="1210443">
                      <a:extLst>
                        <a:ext uri="{9D8B030D-6E8A-4147-A177-3AD203B41FA5}">
                          <a16:colId xmlns:a16="http://schemas.microsoft.com/office/drawing/2014/main" val="3639852744"/>
                        </a:ext>
                      </a:extLst>
                    </a:gridCol>
                  </a:tblGrid>
                  <a:tr h="85142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2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2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20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 </a:t>
                          </a:r>
                          <a:endParaRPr lang="en-US" sz="20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Environmental Pressure</a:t>
                          </a:r>
                          <a:endParaRPr lang="en-US" sz="2000" b="1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Economic Growth</a:t>
                          </a:r>
                          <a:endParaRPr lang="en-US" sz="2000" b="1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>
                          <a:blip r:embed="rId3"/>
                          <a:stretch>
                            <a:fillRect l="-530151" t="-9286" r="-1005" b="-64857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03185914"/>
                      </a:ext>
                    </a:extLst>
                  </a:tr>
                  <a:tr h="860743">
                    <a:tc rowSpan="3"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Negative Decoupling </a:t>
                          </a:r>
                          <a:endParaRPr lang="en-US" sz="2000" b="1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Expansive Negative Decoupling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(0; +∞)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(0; +∞)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(1.2; +∞)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3591475217"/>
                      </a:ext>
                    </a:extLst>
                  </a:tr>
                  <a:tr h="85142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Strong Negative Decoupling</a:t>
                          </a:r>
                          <a:endParaRPr lang="en-US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(0;+ ∞)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(-∞;0)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(-∞;0)</a:t>
                          </a:r>
                          <a:endParaRPr lang="en-US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516797690"/>
                      </a:ext>
                    </a:extLst>
                  </a:tr>
                  <a:tr h="85142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Weak Negative Decoupling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(-∞;0)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(-∞;0)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(0;0.8)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172799243"/>
                      </a:ext>
                    </a:extLst>
                  </a:tr>
                  <a:tr h="561106">
                    <a:tc rowSpan="3"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2000" b="1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Decoupling</a:t>
                          </a:r>
                          <a:endParaRPr lang="en-US" sz="2000" b="1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Weak Decoupling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(0;+ ∞)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(0;+ ∞)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(0;0.8)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3823867404"/>
                      </a:ext>
                    </a:extLst>
                  </a:tr>
                  <a:tr h="56724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Strong Decoupling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(-∞;0)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(0;+ ∞)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(-∞;0)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3746200176"/>
                      </a:ext>
                    </a:extLst>
                  </a:tr>
                  <a:tr h="56724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Recessive Decoupling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(-∞;0)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(-∞;0)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(1.2; +∞)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774186596"/>
                      </a:ext>
                    </a:extLst>
                  </a:tr>
                  <a:tr h="567246">
                    <a:tc rowSpan="2"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2000" b="1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Coupling</a:t>
                          </a:r>
                          <a:endParaRPr lang="en-US" sz="2000" b="1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Expansive coupling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(0;+ ∞)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(0;+ ∞)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(0.8;1.2)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3548271299"/>
                      </a:ext>
                    </a:extLst>
                  </a:tr>
                  <a:tr h="56724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Recessive coupling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(-∞;0)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(-∞;0)</a:t>
                          </a:r>
                          <a:endParaRPr lang="en-US" sz="180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lnSpc>
                              <a:spcPct val="107000"/>
                            </a:lnSpc>
                            <a:spcAft>
                              <a:spcPts val="800"/>
                            </a:spcAft>
                          </a:pPr>
                          <a:r>
                            <a:rPr lang="en-US" sz="18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(0.8;1.2)</a:t>
                          </a:r>
                          <a:endParaRPr lang="en-US" sz="1800" dirty="0">
                            <a:effectLst/>
                            <a:latin typeface="Times New Roman" panose="020206030504050203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4043784808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0013E54E-DF52-42D9-A89E-DB75EC8BBD04}"/>
              </a:ext>
            </a:extLst>
          </p:cNvPr>
          <p:cNvSpPr txBox="1"/>
          <p:nvPr/>
        </p:nvSpPr>
        <p:spPr>
          <a:xfrm>
            <a:off x="493914" y="3805265"/>
            <a:ext cx="4299759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ADVANTAGE: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Various decoupling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outcomes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use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DISADVANTAGE: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not consider factor of change</a:t>
            </a:r>
          </a:p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F548F2F-03DE-4FAE-B205-AAE62C8E8F92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>
                <a:latin typeface="Aharoni (Headings)"/>
              </a:rPr>
              <a:t>METHODOLOGY</a:t>
            </a:r>
          </a:p>
          <a:p>
            <a:endParaRPr lang="en-US" b="1" dirty="0">
              <a:latin typeface="Aharoni (Headings)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63450B-36FE-4A3A-970E-2846CE6E73AC}"/>
              </a:ext>
            </a:extLst>
          </p:cNvPr>
          <p:cNvSpPr txBox="1"/>
          <p:nvPr/>
        </p:nvSpPr>
        <p:spPr>
          <a:xfrm>
            <a:off x="4793673" y="30854"/>
            <a:ext cx="8140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2: Decoupling statues [9]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8ECE11-FA4C-4560-A410-3609368D50CE}"/>
              </a:ext>
            </a:extLst>
          </p:cNvPr>
          <p:cNvSpPr txBox="1"/>
          <p:nvPr/>
        </p:nvSpPr>
        <p:spPr>
          <a:xfrm>
            <a:off x="11693236" y="6294072"/>
            <a:ext cx="498764" cy="378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6345855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0E99AD0-EE1E-471D-A30B-D8E2435C6C2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7772947"/>
              </p:ext>
            </p:extLst>
          </p:nvPr>
        </p:nvGraphicFramePr>
        <p:xfrm>
          <a:off x="350983" y="2112579"/>
          <a:ext cx="11499272" cy="4279600"/>
        </p:xfrm>
        <a:graphic>
          <a:graphicData uri="http://schemas.openxmlformats.org/drawingml/2006/table">
            <a:tbl>
              <a:tblPr firstRow="1" firstCol="1" bandRow="1">
                <a:noFill/>
                <a:tableStyleId>{5C22544A-7EE6-4342-B048-85BDC9FD1C3A}</a:tableStyleId>
              </a:tblPr>
              <a:tblGrid>
                <a:gridCol w="1190120">
                  <a:extLst>
                    <a:ext uri="{9D8B030D-6E8A-4147-A177-3AD203B41FA5}">
                      <a16:colId xmlns:a16="http://schemas.microsoft.com/office/drawing/2014/main" val="1449873077"/>
                    </a:ext>
                  </a:extLst>
                </a:gridCol>
                <a:gridCol w="1344128">
                  <a:extLst>
                    <a:ext uri="{9D8B030D-6E8A-4147-A177-3AD203B41FA5}">
                      <a16:colId xmlns:a16="http://schemas.microsoft.com/office/drawing/2014/main" val="3443553245"/>
                    </a:ext>
                  </a:extLst>
                </a:gridCol>
                <a:gridCol w="1202716">
                  <a:extLst>
                    <a:ext uri="{9D8B030D-6E8A-4147-A177-3AD203B41FA5}">
                      <a16:colId xmlns:a16="http://schemas.microsoft.com/office/drawing/2014/main" val="1256660459"/>
                    </a:ext>
                  </a:extLst>
                </a:gridCol>
                <a:gridCol w="723849">
                  <a:extLst>
                    <a:ext uri="{9D8B030D-6E8A-4147-A177-3AD203B41FA5}">
                      <a16:colId xmlns:a16="http://schemas.microsoft.com/office/drawing/2014/main" val="1860225530"/>
                    </a:ext>
                  </a:extLst>
                </a:gridCol>
                <a:gridCol w="1931700">
                  <a:extLst>
                    <a:ext uri="{9D8B030D-6E8A-4147-A177-3AD203B41FA5}">
                      <a16:colId xmlns:a16="http://schemas.microsoft.com/office/drawing/2014/main" val="3380280255"/>
                    </a:ext>
                  </a:extLst>
                </a:gridCol>
                <a:gridCol w="1331393">
                  <a:extLst>
                    <a:ext uri="{9D8B030D-6E8A-4147-A177-3AD203B41FA5}">
                      <a16:colId xmlns:a16="http://schemas.microsoft.com/office/drawing/2014/main" val="883690459"/>
                    </a:ext>
                  </a:extLst>
                </a:gridCol>
                <a:gridCol w="1814993">
                  <a:extLst>
                    <a:ext uri="{9D8B030D-6E8A-4147-A177-3AD203B41FA5}">
                      <a16:colId xmlns:a16="http://schemas.microsoft.com/office/drawing/2014/main" val="3789106883"/>
                    </a:ext>
                  </a:extLst>
                </a:gridCol>
                <a:gridCol w="1960373">
                  <a:extLst>
                    <a:ext uri="{9D8B030D-6E8A-4147-A177-3AD203B41FA5}">
                      <a16:colId xmlns:a16="http://schemas.microsoft.com/office/drawing/2014/main" val="1475967977"/>
                    </a:ext>
                  </a:extLst>
                </a:gridCol>
              </a:tblGrid>
              <a:tr h="28900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Time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∆TPES/ TPES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∆GDP/GDP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μ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Status </a:t>
                      </a:r>
                      <a:r>
                        <a:rPr lang="en-US" sz="1600" b="1" cap="none" spc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Tapio</a:t>
                      </a: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model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TPES vs GDP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Decoupling factor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Status OECD model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764614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1990-1991</a:t>
                      </a:r>
                      <a:endParaRPr lang="en-US" sz="1200" b="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0,020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-0,110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-0,186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SND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-0,147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1,116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4109700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1991-1992</a:t>
                      </a:r>
                      <a:endParaRPr lang="en-US" sz="1200" b="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0,052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-0,053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-0,979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SND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-0,111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1,037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084052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1992-1993</a:t>
                      </a:r>
                      <a:endParaRPr lang="en-US" sz="1200" b="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-0,168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-0,092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1,822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0,083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1,021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9519451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1993-1994</a:t>
                      </a:r>
                      <a:endParaRPr lang="en-US" sz="1200" b="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-0,114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-0,126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0,905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RC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-0,014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1,920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582203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1994-1995</a:t>
                      </a:r>
                      <a:endParaRPr lang="en-US" sz="1200" b="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-0,101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-0,082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1,237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0,021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0,731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1758731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1995-1996</a:t>
                      </a:r>
                      <a:endParaRPr lang="en-US" sz="1200" b="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-0,132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0,005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-26,207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0,136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1,013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523889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1996-1997</a:t>
                      </a:r>
                      <a:endParaRPr lang="en-US" sz="1200" b="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-0,129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0,017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-7,597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0,144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0,899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4184816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1997-1998</a:t>
                      </a:r>
                      <a:endParaRPr lang="en-US" sz="1200" b="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-0,004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-0,019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0,200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WND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-0,015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1,052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759735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1998-1999</a:t>
                      </a:r>
                      <a:endParaRPr lang="en-US" sz="1200" b="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-0,087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0,027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-3,219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0,111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0,944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4005834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1999-2000</a:t>
                      </a:r>
                      <a:endParaRPr lang="en-US" sz="1200" b="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-0,007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0,098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-0,068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0,095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1,149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108089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2000-2001</a:t>
                      </a:r>
                      <a:endParaRPr lang="en-US" sz="1200" b="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-0,032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0,135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-0,237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0,147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0,684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7939243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2001-2002</a:t>
                      </a:r>
                      <a:endParaRPr lang="en-US" sz="1200" b="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0,151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0,098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1,537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END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-0,048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1,099</a:t>
                      </a:r>
                      <a:endParaRPr lang="en-US" sz="12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2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13463" marB="44876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736554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D2806E7-16A5-468D-BEA7-4A7857EF0E9A}"/>
              </a:ext>
            </a:extLst>
          </p:cNvPr>
          <p:cNvSpPr txBox="1"/>
          <p:nvPr/>
        </p:nvSpPr>
        <p:spPr>
          <a:xfrm>
            <a:off x="341745" y="1609243"/>
            <a:ext cx="8140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3: Decoupling analysis: Kazakhstan from 1990 - 2014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DAF2B77-D49F-4607-ADFB-C2D8138FE461}"/>
              </a:ext>
            </a:extLst>
          </p:cNvPr>
          <p:cNvSpPr/>
          <p:nvPr/>
        </p:nvSpPr>
        <p:spPr>
          <a:xfrm>
            <a:off x="341745" y="3446338"/>
            <a:ext cx="11490035" cy="332509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FE14A81-9ADD-417A-AE0E-4E8135293E5E}"/>
              </a:ext>
            </a:extLst>
          </p:cNvPr>
          <p:cNvSpPr/>
          <p:nvPr/>
        </p:nvSpPr>
        <p:spPr>
          <a:xfrm>
            <a:off x="350982" y="6065093"/>
            <a:ext cx="11480797" cy="332509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135E240-4626-4012-A9E6-79EB2922E271}"/>
              </a:ext>
            </a:extLst>
          </p:cNvPr>
          <p:cNvSpPr/>
          <p:nvPr/>
        </p:nvSpPr>
        <p:spPr>
          <a:xfrm>
            <a:off x="341745" y="4757731"/>
            <a:ext cx="11490035" cy="332509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DD69E-15F4-4D75-BD54-CF2C6D4F7572}"/>
              </a:ext>
            </a:extLst>
          </p:cNvPr>
          <p:cNvSpPr/>
          <p:nvPr/>
        </p:nvSpPr>
        <p:spPr>
          <a:xfrm>
            <a:off x="4839855" y="2110508"/>
            <a:ext cx="1884218" cy="42796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12CD49C-A5CC-4225-BC1B-4DDDC7E0299C}"/>
              </a:ext>
            </a:extLst>
          </p:cNvPr>
          <p:cNvSpPr/>
          <p:nvPr/>
        </p:nvSpPr>
        <p:spPr>
          <a:xfrm>
            <a:off x="9947561" y="2110508"/>
            <a:ext cx="1884218" cy="42796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22522036-9160-4FEE-9AD9-D2848192DD61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  <a:latin typeface="Aharoni (Headings)"/>
              </a:rPr>
              <a:t>RESULTS AND DISCUSSION</a:t>
            </a:r>
            <a:endParaRPr lang="en-US" sz="4400" dirty="0">
              <a:latin typeface="Aharoni (Headings)"/>
            </a:endParaRPr>
          </a:p>
          <a:p>
            <a:endParaRPr lang="en-US" b="1" dirty="0">
              <a:latin typeface="Aharoni (Headings)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9E21372-9D4F-4E57-92FA-128F50DCFC0C}"/>
              </a:ext>
            </a:extLst>
          </p:cNvPr>
          <p:cNvSpPr txBox="1"/>
          <p:nvPr/>
        </p:nvSpPr>
        <p:spPr>
          <a:xfrm>
            <a:off x="11480800" y="6363855"/>
            <a:ext cx="498764" cy="378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8836187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0E99AD0-EE1E-471D-A30B-D8E2435C6C2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50983" y="2112579"/>
          <a:ext cx="11499272" cy="4279600"/>
        </p:xfrm>
        <a:graphic>
          <a:graphicData uri="http://schemas.openxmlformats.org/drawingml/2006/table">
            <a:tbl>
              <a:tblPr firstRow="1" firstCol="1" bandRow="1">
                <a:noFill/>
                <a:tableStyleId>{5C22544A-7EE6-4342-B048-85BDC9FD1C3A}</a:tableStyleId>
              </a:tblPr>
              <a:tblGrid>
                <a:gridCol w="1190120">
                  <a:extLst>
                    <a:ext uri="{9D8B030D-6E8A-4147-A177-3AD203B41FA5}">
                      <a16:colId xmlns:a16="http://schemas.microsoft.com/office/drawing/2014/main" val="1449873077"/>
                    </a:ext>
                  </a:extLst>
                </a:gridCol>
                <a:gridCol w="1344128">
                  <a:extLst>
                    <a:ext uri="{9D8B030D-6E8A-4147-A177-3AD203B41FA5}">
                      <a16:colId xmlns:a16="http://schemas.microsoft.com/office/drawing/2014/main" val="3443553245"/>
                    </a:ext>
                  </a:extLst>
                </a:gridCol>
                <a:gridCol w="1202716">
                  <a:extLst>
                    <a:ext uri="{9D8B030D-6E8A-4147-A177-3AD203B41FA5}">
                      <a16:colId xmlns:a16="http://schemas.microsoft.com/office/drawing/2014/main" val="1256660459"/>
                    </a:ext>
                  </a:extLst>
                </a:gridCol>
                <a:gridCol w="723849">
                  <a:extLst>
                    <a:ext uri="{9D8B030D-6E8A-4147-A177-3AD203B41FA5}">
                      <a16:colId xmlns:a16="http://schemas.microsoft.com/office/drawing/2014/main" val="1860225530"/>
                    </a:ext>
                  </a:extLst>
                </a:gridCol>
                <a:gridCol w="1931700">
                  <a:extLst>
                    <a:ext uri="{9D8B030D-6E8A-4147-A177-3AD203B41FA5}">
                      <a16:colId xmlns:a16="http://schemas.microsoft.com/office/drawing/2014/main" val="3380280255"/>
                    </a:ext>
                  </a:extLst>
                </a:gridCol>
                <a:gridCol w="1331393">
                  <a:extLst>
                    <a:ext uri="{9D8B030D-6E8A-4147-A177-3AD203B41FA5}">
                      <a16:colId xmlns:a16="http://schemas.microsoft.com/office/drawing/2014/main" val="883690459"/>
                    </a:ext>
                  </a:extLst>
                </a:gridCol>
                <a:gridCol w="1814993">
                  <a:extLst>
                    <a:ext uri="{9D8B030D-6E8A-4147-A177-3AD203B41FA5}">
                      <a16:colId xmlns:a16="http://schemas.microsoft.com/office/drawing/2014/main" val="3789106883"/>
                    </a:ext>
                  </a:extLst>
                </a:gridCol>
                <a:gridCol w="1960373">
                  <a:extLst>
                    <a:ext uri="{9D8B030D-6E8A-4147-A177-3AD203B41FA5}">
                      <a16:colId xmlns:a16="http://schemas.microsoft.com/office/drawing/2014/main" val="1475967977"/>
                    </a:ext>
                  </a:extLst>
                </a:gridCol>
              </a:tblGrid>
              <a:tr h="28900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Time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∆TPES/ TPES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∆GDP/GDP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μ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Status </a:t>
                      </a:r>
                      <a:r>
                        <a:rPr lang="en-US" sz="1600" b="1" cap="none" spc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Tapio</a:t>
                      </a: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model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TPES vs GDP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Decoupling factor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Status OECD model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764614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2002-2003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0,085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0,093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0,909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0,008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0,889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4109700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2003-2004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0,178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0,096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1,858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-0,075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084052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2004-2005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0,002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0,097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0,018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0,087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9519451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2005-2006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0,207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0,107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1,938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-0,091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1,310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582203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2006-2007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0,089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0,852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0,724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1758731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2007-2008</a:t>
                      </a:r>
                      <a:endParaRPr lang="en-US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0,057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0,033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1,729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-0,023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0,802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523889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2008-2009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-0,091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-7,631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0,102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0,770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4184816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2009-2010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0,089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1,219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0,865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759735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2010-2011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0,119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1,586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-0,041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0,981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4005834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2011-2012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-0,045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-0,897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0,090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1,021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108089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2012-2013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0,104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0,060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1,731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-0,041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1,003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7939243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2013-2014</a:t>
                      </a:r>
                      <a:endParaRPr lang="en-US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-0,060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-1,357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0,099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0,985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736554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D2806E7-16A5-468D-BEA7-4A7857EF0E9A}"/>
              </a:ext>
            </a:extLst>
          </p:cNvPr>
          <p:cNvSpPr txBox="1"/>
          <p:nvPr/>
        </p:nvSpPr>
        <p:spPr>
          <a:xfrm>
            <a:off x="341745" y="1609243"/>
            <a:ext cx="8140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3: Decoupling analysis: Kazakhstan from 1990 - 2014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DAF2B77-D49F-4607-ADFB-C2D8138FE461}"/>
              </a:ext>
            </a:extLst>
          </p:cNvPr>
          <p:cNvSpPr/>
          <p:nvPr/>
        </p:nvSpPr>
        <p:spPr>
          <a:xfrm>
            <a:off x="341744" y="5408259"/>
            <a:ext cx="11490035" cy="332509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FE14A81-9ADD-417A-AE0E-4E8135293E5E}"/>
              </a:ext>
            </a:extLst>
          </p:cNvPr>
          <p:cNvSpPr/>
          <p:nvPr/>
        </p:nvSpPr>
        <p:spPr>
          <a:xfrm>
            <a:off x="341744" y="6059670"/>
            <a:ext cx="11480797" cy="332509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135E240-4626-4012-A9E6-79EB2922E271}"/>
              </a:ext>
            </a:extLst>
          </p:cNvPr>
          <p:cNvSpPr/>
          <p:nvPr/>
        </p:nvSpPr>
        <p:spPr>
          <a:xfrm>
            <a:off x="341744" y="4424339"/>
            <a:ext cx="11490035" cy="332509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F632398-294F-476A-853B-537B4DF9F274}"/>
              </a:ext>
            </a:extLst>
          </p:cNvPr>
          <p:cNvSpPr/>
          <p:nvPr/>
        </p:nvSpPr>
        <p:spPr>
          <a:xfrm>
            <a:off x="4839855" y="2110508"/>
            <a:ext cx="1884218" cy="42796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02E0885-854C-4515-8D69-29028DE2397A}"/>
              </a:ext>
            </a:extLst>
          </p:cNvPr>
          <p:cNvSpPr/>
          <p:nvPr/>
        </p:nvSpPr>
        <p:spPr>
          <a:xfrm>
            <a:off x="9947561" y="2110508"/>
            <a:ext cx="1884218" cy="42796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916AD8CD-DEB5-495F-A378-2B01503CECC4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  <a:latin typeface="Aharoni (Headings)"/>
              </a:rPr>
              <a:t>RESULTS AND DISCUSSION</a:t>
            </a:r>
            <a:endParaRPr lang="en-US" sz="4400" dirty="0">
              <a:latin typeface="Aharoni (Headings)"/>
            </a:endParaRPr>
          </a:p>
          <a:p>
            <a:endParaRPr lang="en-US" b="1" dirty="0">
              <a:latin typeface="Aharoni (Headings)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4D4BFF0-27BE-4045-B16A-B5E66955DB2D}"/>
              </a:ext>
            </a:extLst>
          </p:cNvPr>
          <p:cNvSpPr txBox="1"/>
          <p:nvPr/>
        </p:nvSpPr>
        <p:spPr>
          <a:xfrm>
            <a:off x="11480800" y="6363855"/>
            <a:ext cx="498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39270202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0E99AD0-EE1E-471D-A30B-D8E2435C6C2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50983" y="2112579"/>
          <a:ext cx="11499272" cy="4279600"/>
        </p:xfrm>
        <a:graphic>
          <a:graphicData uri="http://schemas.openxmlformats.org/drawingml/2006/table">
            <a:tbl>
              <a:tblPr firstRow="1" firstCol="1" bandRow="1">
                <a:noFill/>
                <a:tableStyleId>{5C22544A-7EE6-4342-B048-85BDC9FD1C3A}</a:tableStyleId>
              </a:tblPr>
              <a:tblGrid>
                <a:gridCol w="1190120">
                  <a:extLst>
                    <a:ext uri="{9D8B030D-6E8A-4147-A177-3AD203B41FA5}">
                      <a16:colId xmlns:a16="http://schemas.microsoft.com/office/drawing/2014/main" val="1449873077"/>
                    </a:ext>
                  </a:extLst>
                </a:gridCol>
                <a:gridCol w="1344128">
                  <a:extLst>
                    <a:ext uri="{9D8B030D-6E8A-4147-A177-3AD203B41FA5}">
                      <a16:colId xmlns:a16="http://schemas.microsoft.com/office/drawing/2014/main" val="3443553245"/>
                    </a:ext>
                  </a:extLst>
                </a:gridCol>
                <a:gridCol w="1202716">
                  <a:extLst>
                    <a:ext uri="{9D8B030D-6E8A-4147-A177-3AD203B41FA5}">
                      <a16:colId xmlns:a16="http://schemas.microsoft.com/office/drawing/2014/main" val="1256660459"/>
                    </a:ext>
                  </a:extLst>
                </a:gridCol>
                <a:gridCol w="723849">
                  <a:extLst>
                    <a:ext uri="{9D8B030D-6E8A-4147-A177-3AD203B41FA5}">
                      <a16:colId xmlns:a16="http://schemas.microsoft.com/office/drawing/2014/main" val="1860225530"/>
                    </a:ext>
                  </a:extLst>
                </a:gridCol>
                <a:gridCol w="1931700">
                  <a:extLst>
                    <a:ext uri="{9D8B030D-6E8A-4147-A177-3AD203B41FA5}">
                      <a16:colId xmlns:a16="http://schemas.microsoft.com/office/drawing/2014/main" val="3380280255"/>
                    </a:ext>
                  </a:extLst>
                </a:gridCol>
                <a:gridCol w="1331393">
                  <a:extLst>
                    <a:ext uri="{9D8B030D-6E8A-4147-A177-3AD203B41FA5}">
                      <a16:colId xmlns:a16="http://schemas.microsoft.com/office/drawing/2014/main" val="883690459"/>
                    </a:ext>
                  </a:extLst>
                </a:gridCol>
                <a:gridCol w="1814993">
                  <a:extLst>
                    <a:ext uri="{9D8B030D-6E8A-4147-A177-3AD203B41FA5}">
                      <a16:colId xmlns:a16="http://schemas.microsoft.com/office/drawing/2014/main" val="3789106883"/>
                    </a:ext>
                  </a:extLst>
                </a:gridCol>
                <a:gridCol w="1960373">
                  <a:extLst>
                    <a:ext uri="{9D8B030D-6E8A-4147-A177-3AD203B41FA5}">
                      <a16:colId xmlns:a16="http://schemas.microsoft.com/office/drawing/2014/main" val="1475967977"/>
                    </a:ext>
                  </a:extLst>
                </a:gridCol>
              </a:tblGrid>
              <a:tr h="28900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Time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∆TPES/ TPES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∆GDP/GDP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μ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Status </a:t>
                      </a:r>
                      <a:r>
                        <a:rPr lang="en-US" sz="1600" b="1" cap="none" spc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Tapio</a:t>
                      </a: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model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TPES vs GDP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Decoupling factor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Status OECD model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764614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1990-1991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-0,0935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-0,0783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1,194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0,984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0,016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4109700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1991-1992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-0,2666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-0,1393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1,913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0,852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0,148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084052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1992-1993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-0,2229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-0,1543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1,445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0,919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0,081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9519451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1993-1994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-0,2791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-0,2014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1,386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0,903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0,097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582203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1994-1995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-0,1470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-0,0537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2,737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0,901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0,099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1758731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1995-1996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0,1597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2,241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1,083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-0,083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523889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1996-1997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-0,0616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0,0985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-0,625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0,854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0,146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4184816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1997-1998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0,0656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0,0213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3,081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1,043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-0,043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759735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1998-1999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-0,1268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0,0362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-3,501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0,843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0,157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4005834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1999-2000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-0,0373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0,0551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-0,678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0,088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108089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2000-2001</a:t>
                      </a:r>
                      <a:endParaRPr lang="en-US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-0,0690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0,0532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-1,296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0,884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0,116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7939243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2001-2002</a:t>
                      </a:r>
                      <a:endParaRPr lang="en-US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0,1204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-0,0010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-126,269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1,121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-0,121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736554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D2806E7-16A5-468D-BEA7-4A7857EF0E9A}"/>
              </a:ext>
            </a:extLst>
          </p:cNvPr>
          <p:cNvSpPr txBox="1"/>
          <p:nvPr/>
        </p:nvSpPr>
        <p:spPr>
          <a:xfrm>
            <a:off x="341745" y="1609243"/>
            <a:ext cx="8140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4: Decoupling analysis: Kyrgyzstan 1990 - 2014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DAF2B77-D49F-4607-ADFB-C2D8138FE461}"/>
              </a:ext>
            </a:extLst>
          </p:cNvPr>
          <p:cNvSpPr/>
          <p:nvPr/>
        </p:nvSpPr>
        <p:spPr>
          <a:xfrm>
            <a:off x="341745" y="2798618"/>
            <a:ext cx="11490035" cy="1320800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DD69E-15F4-4D75-BD54-CF2C6D4F7572}"/>
              </a:ext>
            </a:extLst>
          </p:cNvPr>
          <p:cNvSpPr/>
          <p:nvPr/>
        </p:nvSpPr>
        <p:spPr>
          <a:xfrm>
            <a:off x="4839855" y="2110508"/>
            <a:ext cx="1884218" cy="42796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12CD49C-A5CC-4225-BC1B-4DDDC7E0299C}"/>
              </a:ext>
            </a:extLst>
          </p:cNvPr>
          <p:cNvSpPr/>
          <p:nvPr/>
        </p:nvSpPr>
        <p:spPr>
          <a:xfrm>
            <a:off x="9947561" y="2110508"/>
            <a:ext cx="1884218" cy="42796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EF25FDA7-F88D-40C6-8029-C5872214E257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  <a:latin typeface="Aharoni (Headings)"/>
              </a:rPr>
              <a:t>RESULTS AND DISCUSSION</a:t>
            </a:r>
            <a:endParaRPr lang="en-US" sz="4400" dirty="0">
              <a:latin typeface="Aharoni (Headings)"/>
            </a:endParaRPr>
          </a:p>
          <a:p>
            <a:endParaRPr lang="en-US" b="1" dirty="0">
              <a:latin typeface="Aharoni (Headings)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A0F9E82-3981-4A04-9D8B-3D056E8C983C}"/>
              </a:ext>
            </a:extLst>
          </p:cNvPr>
          <p:cNvSpPr txBox="1"/>
          <p:nvPr/>
        </p:nvSpPr>
        <p:spPr>
          <a:xfrm>
            <a:off x="11480800" y="6363855"/>
            <a:ext cx="498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9242922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0E99AD0-EE1E-471D-A30B-D8E2435C6C2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50983" y="2112579"/>
          <a:ext cx="11499272" cy="4279600"/>
        </p:xfrm>
        <a:graphic>
          <a:graphicData uri="http://schemas.openxmlformats.org/drawingml/2006/table">
            <a:tbl>
              <a:tblPr firstRow="1" firstCol="1" bandRow="1">
                <a:noFill/>
                <a:tableStyleId>{5C22544A-7EE6-4342-B048-85BDC9FD1C3A}</a:tableStyleId>
              </a:tblPr>
              <a:tblGrid>
                <a:gridCol w="1190120">
                  <a:extLst>
                    <a:ext uri="{9D8B030D-6E8A-4147-A177-3AD203B41FA5}">
                      <a16:colId xmlns:a16="http://schemas.microsoft.com/office/drawing/2014/main" val="1449873077"/>
                    </a:ext>
                  </a:extLst>
                </a:gridCol>
                <a:gridCol w="1344128">
                  <a:extLst>
                    <a:ext uri="{9D8B030D-6E8A-4147-A177-3AD203B41FA5}">
                      <a16:colId xmlns:a16="http://schemas.microsoft.com/office/drawing/2014/main" val="3443553245"/>
                    </a:ext>
                  </a:extLst>
                </a:gridCol>
                <a:gridCol w="1202716">
                  <a:extLst>
                    <a:ext uri="{9D8B030D-6E8A-4147-A177-3AD203B41FA5}">
                      <a16:colId xmlns:a16="http://schemas.microsoft.com/office/drawing/2014/main" val="1256660459"/>
                    </a:ext>
                  </a:extLst>
                </a:gridCol>
                <a:gridCol w="723849">
                  <a:extLst>
                    <a:ext uri="{9D8B030D-6E8A-4147-A177-3AD203B41FA5}">
                      <a16:colId xmlns:a16="http://schemas.microsoft.com/office/drawing/2014/main" val="1860225530"/>
                    </a:ext>
                  </a:extLst>
                </a:gridCol>
                <a:gridCol w="1931700">
                  <a:extLst>
                    <a:ext uri="{9D8B030D-6E8A-4147-A177-3AD203B41FA5}">
                      <a16:colId xmlns:a16="http://schemas.microsoft.com/office/drawing/2014/main" val="3380280255"/>
                    </a:ext>
                  </a:extLst>
                </a:gridCol>
                <a:gridCol w="1331393">
                  <a:extLst>
                    <a:ext uri="{9D8B030D-6E8A-4147-A177-3AD203B41FA5}">
                      <a16:colId xmlns:a16="http://schemas.microsoft.com/office/drawing/2014/main" val="883690459"/>
                    </a:ext>
                  </a:extLst>
                </a:gridCol>
                <a:gridCol w="1814993">
                  <a:extLst>
                    <a:ext uri="{9D8B030D-6E8A-4147-A177-3AD203B41FA5}">
                      <a16:colId xmlns:a16="http://schemas.microsoft.com/office/drawing/2014/main" val="3789106883"/>
                    </a:ext>
                  </a:extLst>
                </a:gridCol>
                <a:gridCol w="1960373">
                  <a:extLst>
                    <a:ext uri="{9D8B030D-6E8A-4147-A177-3AD203B41FA5}">
                      <a16:colId xmlns:a16="http://schemas.microsoft.com/office/drawing/2014/main" val="1475967977"/>
                    </a:ext>
                  </a:extLst>
                </a:gridCol>
              </a:tblGrid>
              <a:tr h="28900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Time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∆TPES/ TPES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∆GDP/GDP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μ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Status </a:t>
                      </a:r>
                      <a:r>
                        <a:rPr lang="en-US" sz="1600" b="1" cap="none" spc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Tapio</a:t>
                      </a: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model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TPES vs GDP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Decoupling factor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Status OECD model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764614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2002-2003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0,0661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0,0706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0,936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0,996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0,004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4109700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2003-2004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-0,0155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0,0704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-0,220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0,080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084052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2004-2005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0,0118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-0,0017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-7,093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1,013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-0,013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9519451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2005-2006</a:t>
                      </a:r>
                      <a:endParaRPr lang="en-US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-0,0156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0,0309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-0,504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0,955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582203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2006-2007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0,1660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0,0858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1,936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1,074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-0,074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1758731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2007-2008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0,0835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0,853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0,989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0,011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523889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2008-2009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-0,0886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0,0289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-3,068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0,886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0,114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4184816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2009-2010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-0,0451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-0,0047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9,647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0,959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759735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2010-2011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0,2036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0,0598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3,407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1,136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-0,136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4005834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2011-2012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0,2477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-0,0006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-390,924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1,249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-0,249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108089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2012-2013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-0,0436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0,1091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-0,400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0,862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0,138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7939243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2013-2014</a:t>
                      </a:r>
                      <a:endParaRPr lang="en-US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-0,0380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0,0360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-1,054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0,929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736554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D2806E7-16A5-468D-BEA7-4A7857EF0E9A}"/>
              </a:ext>
            </a:extLst>
          </p:cNvPr>
          <p:cNvSpPr txBox="1"/>
          <p:nvPr/>
        </p:nvSpPr>
        <p:spPr>
          <a:xfrm>
            <a:off x="341745" y="1609243"/>
            <a:ext cx="8140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4: Decoupling analysis: Kyrgyzstan 1990 - 2014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DAF2B77-D49F-4607-ADFB-C2D8138FE461}"/>
              </a:ext>
            </a:extLst>
          </p:cNvPr>
          <p:cNvSpPr/>
          <p:nvPr/>
        </p:nvSpPr>
        <p:spPr>
          <a:xfrm>
            <a:off x="360221" y="4101167"/>
            <a:ext cx="11490035" cy="332509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135E240-4626-4012-A9E6-79EB2922E271}"/>
              </a:ext>
            </a:extLst>
          </p:cNvPr>
          <p:cNvSpPr/>
          <p:nvPr/>
        </p:nvSpPr>
        <p:spPr>
          <a:xfrm>
            <a:off x="350982" y="2470920"/>
            <a:ext cx="11490035" cy="332509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C922248-1A0A-4F44-A6F7-702A750A0D57}"/>
              </a:ext>
            </a:extLst>
          </p:cNvPr>
          <p:cNvSpPr/>
          <p:nvPr/>
        </p:nvSpPr>
        <p:spPr>
          <a:xfrm>
            <a:off x="4839855" y="2110508"/>
            <a:ext cx="1884218" cy="42796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986C178-B35B-46E7-AAAC-F8FFB21493DC}"/>
              </a:ext>
            </a:extLst>
          </p:cNvPr>
          <p:cNvSpPr/>
          <p:nvPr/>
        </p:nvSpPr>
        <p:spPr>
          <a:xfrm>
            <a:off x="9947561" y="2110508"/>
            <a:ext cx="1884218" cy="42796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54C409E4-9F10-4213-9E45-0E9E8F70EC79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  <a:latin typeface="Aharoni (Headings)"/>
              </a:rPr>
              <a:t>RESULTS AND DISCUSSION</a:t>
            </a:r>
            <a:endParaRPr lang="en-US" sz="4400" dirty="0">
              <a:latin typeface="Aharoni (Headings)"/>
            </a:endParaRPr>
          </a:p>
          <a:p>
            <a:endParaRPr lang="en-US" b="1" dirty="0">
              <a:latin typeface="Aharoni (Headings)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5CB8319-A227-4CC3-A85C-E518ADC78071}"/>
              </a:ext>
            </a:extLst>
          </p:cNvPr>
          <p:cNvSpPr txBox="1"/>
          <p:nvPr/>
        </p:nvSpPr>
        <p:spPr>
          <a:xfrm>
            <a:off x="11480800" y="6363855"/>
            <a:ext cx="498764" cy="378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4655168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0E99AD0-EE1E-471D-A30B-D8E2435C6C2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50983" y="2112579"/>
          <a:ext cx="11499272" cy="4279600"/>
        </p:xfrm>
        <a:graphic>
          <a:graphicData uri="http://schemas.openxmlformats.org/drawingml/2006/table">
            <a:tbl>
              <a:tblPr firstRow="1" firstCol="1" bandRow="1">
                <a:noFill/>
                <a:tableStyleId>{5C22544A-7EE6-4342-B048-85BDC9FD1C3A}</a:tableStyleId>
              </a:tblPr>
              <a:tblGrid>
                <a:gridCol w="1190120">
                  <a:extLst>
                    <a:ext uri="{9D8B030D-6E8A-4147-A177-3AD203B41FA5}">
                      <a16:colId xmlns:a16="http://schemas.microsoft.com/office/drawing/2014/main" val="1449873077"/>
                    </a:ext>
                  </a:extLst>
                </a:gridCol>
                <a:gridCol w="1344128">
                  <a:extLst>
                    <a:ext uri="{9D8B030D-6E8A-4147-A177-3AD203B41FA5}">
                      <a16:colId xmlns:a16="http://schemas.microsoft.com/office/drawing/2014/main" val="3443553245"/>
                    </a:ext>
                  </a:extLst>
                </a:gridCol>
                <a:gridCol w="1202716">
                  <a:extLst>
                    <a:ext uri="{9D8B030D-6E8A-4147-A177-3AD203B41FA5}">
                      <a16:colId xmlns:a16="http://schemas.microsoft.com/office/drawing/2014/main" val="1256660459"/>
                    </a:ext>
                  </a:extLst>
                </a:gridCol>
                <a:gridCol w="723849">
                  <a:extLst>
                    <a:ext uri="{9D8B030D-6E8A-4147-A177-3AD203B41FA5}">
                      <a16:colId xmlns:a16="http://schemas.microsoft.com/office/drawing/2014/main" val="1860225530"/>
                    </a:ext>
                  </a:extLst>
                </a:gridCol>
                <a:gridCol w="1931700">
                  <a:extLst>
                    <a:ext uri="{9D8B030D-6E8A-4147-A177-3AD203B41FA5}">
                      <a16:colId xmlns:a16="http://schemas.microsoft.com/office/drawing/2014/main" val="3380280255"/>
                    </a:ext>
                  </a:extLst>
                </a:gridCol>
                <a:gridCol w="1331393">
                  <a:extLst>
                    <a:ext uri="{9D8B030D-6E8A-4147-A177-3AD203B41FA5}">
                      <a16:colId xmlns:a16="http://schemas.microsoft.com/office/drawing/2014/main" val="883690459"/>
                    </a:ext>
                  </a:extLst>
                </a:gridCol>
                <a:gridCol w="1814993">
                  <a:extLst>
                    <a:ext uri="{9D8B030D-6E8A-4147-A177-3AD203B41FA5}">
                      <a16:colId xmlns:a16="http://schemas.microsoft.com/office/drawing/2014/main" val="3789106883"/>
                    </a:ext>
                  </a:extLst>
                </a:gridCol>
                <a:gridCol w="1960373">
                  <a:extLst>
                    <a:ext uri="{9D8B030D-6E8A-4147-A177-3AD203B41FA5}">
                      <a16:colId xmlns:a16="http://schemas.microsoft.com/office/drawing/2014/main" val="1475967977"/>
                    </a:ext>
                  </a:extLst>
                </a:gridCol>
              </a:tblGrid>
              <a:tr h="28900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Time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∆TPES/ TPES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∆GDP/GDP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μ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Status </a:t>
                      </a:r>
                      <a:r>
                        <a:rPr lang="en-US" sz="1600" b="1" cap="none" spc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Tapio</a:t>
                      </a: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model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TPES vs GDP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Decoupling factor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Status OECD model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764614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1990-1991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-0,0452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-0,0710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0,6365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1,028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-0,028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4109700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1991-1992</a:t>
                      </a:r>
                      <a:endParaRPr lang="en-US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-0,1834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-0,2898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0,6330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1,150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084052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1992-1993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-0,2174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-0,1647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1,3203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0,937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0,063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9519451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1993-1994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-0,2315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-0,2125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1,0893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0,976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0,024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582203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1994-1995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-0,1044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-0,1245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0,8384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1,023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-0,023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1758731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1995-1996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-0,0359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-0,1660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0,2162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1,156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-0,156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523889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1996-1997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-0,0047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0,0167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-0,2781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0,979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0,021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4184816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1997-1998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0,0514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0,0526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0,9766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0,999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0,001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759735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1998-1999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-0,0044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0,0375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-0,1185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0,960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4005834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1999-2000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-0,0402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0,0828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-0,4851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0,886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0,114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108089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2000-2001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-0,0140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-0,1374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0,895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0,105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7939243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2001-2002</a:t>
                      </a:r>
                      <a:endParaRPr lang="en-US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0,0047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0,1073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0,0440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0,907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0,093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736554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D2806E7-16A5-468D-BEA7-4A7857EF0E9A}"/>
              </a:ext>
            </a:extLst>
          </p:cNvPr>
          <p:cNvSpPr txBox="1"/>
          <p:nvPr/>
        </p:nvSpPr>
        <p:spPr>
          <a:xfrm>
            <a:off x="341745" y="1609243"/>
            <a:ext cx="8140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5: Decoupling analysis: Tajikistan from 1990 - 2014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DAF2B77-D49F-4607-ADFB-C2D8138FE461}"/>
              </a:ext>
            </a:extLst>
          </p:cNvPr>
          <p:cNvSpPr/>
          <p:nvPr/>
        </p:nvSpPr>
        <p:spPr>
          <a:xfrm>
            <a:off x="341744" y="2452476"/>
            <a:ext cx="11490035" cy="1971742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DD69E-15F4-4D75-BD54-CF2C6D4F7572}"/>
              </a:ext>
            </a:extLst>
          </p:cNvPr>
          <p:cNvSpPr/>
          <p:nvPr/>
        </p:nvSpPr>
        <p:spPr>
          <a:xfrm>
            <a:off x="4839855" y="2110508"/>
            <a:ext cx="1884218" cy="42796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12CD49C-A5CC-4225-BC1B-4DDDC7E0299C}"/>
              </a:ext>
            </a:extLst>
          </p:cNvPr>
          <p:cNvSpPr/>
          <p:nvPr/>
        </p:nvSpPr>
        <p:spPr>
          <a:xfrm>
            <a:off x="9947561" y="2110508"/>
            <a:ext cx="1884218" cy="42796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2A41DBC2-BA7F-4959-8431-47662694C468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  <a:latin typeface="Aharoni (Headings)"/>
              </a:rPr>
              <a:t>RESULTS AND DISCUSSION</a:t>
            </a:r>
            <a:endParaRPr lang="en-US" sz="4400" dirty="0">
              <a:latin typeface="Aharoni (Headings)"/>
            </a:endParaRPr>
          </a:p>
          <a:p>
            <a:endParaRPr lang="en-US" b="1" dirty="0">
              <a:latin typeface="Aharoni (Headings)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4A96075-D9A8-4426-A14F-46753394D2DA}"/>
              </a:ext>
            </a:extLst>
          </p:cNvPr>
          <p:cNvSpPr txBox="1"/>
          <p:nvPr/>
        </p:nvSpPr>
        <p:spPr>
          <a:xfrm>
            <a:off x="11480800" y="6363855"/>
            <a:ext cx="498764" cy="378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24190476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0E99AD0-EE1E-471D-A30B-D8E2435C6C2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50983" y="2112579"/>
          <a:ext cx="11499272" cy="4279600"/>
        </p:xfrm>
        <a:graphic>
          <a:graphicData uri="http://schemas.openxmlformats.org/drawingml/2006/table">
            <a:tbl>
              <a:tblPr firstRow="1" firstCol="1" bandRow="1">
                <a:noFill/>
                <a:tableStyleId>{5C22544A-7EE6-4342-B048-85BDC9FD1C3A}</a:tableStyleId>
              </a:tblPr>
              <a:tblGrid>
                <a:gridCol w="1190120">
                  <a:extLst>
                    <a:ext uri="{9D8B030D-6E8A-4147-A177-3AD203B41FA5}">
                      <a16:colId xmlns:a16="http://schemas.microsoft.com/office/drawing/2014/main" val="1449873077"/>
                    </a:ext>
                  </a:extLst>
                </a:gridCol>
                <a:gridCol w="1344128">
                  <a:extLst>
                    <a:ext uri="{9D8B030D-6E8A-4147-A177-3AD203B41FA5}">
                      <a16:colId xmlns:a16="http://schemas.microsoft.com/office/drawing/2014/main" val="3443553245"/>
                    </a:ext>
                  </a:extLst>
                </a:gridCol>
                <a:gridCol w="1202716">
                  <a:extLst>
                    <a:ext uri="{9D8B030D-6E8A-4147-A177-3AD203B41FA5}">
                      <a16:colId xmlns:a16="http://schemas.microsoft.com/office/drawing/2014/main" val="1256660459"/>
                    </a:ext>
                  </a:extLst>
                </a:gridCol>
                <a:gridCol w="723849">
                  <a:extLst>
                    <a:ext uri="{9D8B030D-6E8A-4147-A177-3AD203B41FA5}">
                      <a16:colId xmlns:a16="http://schemas.microsoft.com/office/drawing/2014/main" val="1860225530"/>
                    </a:ext>
                  </a:extLst>
                </a:gridCol>
                <a:gridCol w="1931700">
                  <a:extLst>
                    <a:ext uri="{9D8B030D-6E8A-4147-A177-3AD203B41FA5}">
                      <a16:colId xmlns:a16="http://schemas.microsoft.com/office/drawing/2014/main" val="3380280255"/>
                    </a:ext>
                  </a:extLst>
                </a:gridCol>
                <a:gridCol w="1331393">
                  <a:extLst>
                    <a:ext uri="{9D8B030D-6E8A-4147-A177-3AD203B41FA5}">
                      <a16:colId xmlns:a16="http://schemas.microsoft.com/office/drawing/2014/main" val="883690459"/>
                    </a:ext>
                  </a:extLst>
                </a:gridCol>
                <a:gridCol w="1814993">
                  <a:extLst>
                    <a:ext uri="{9D8B030D-6E8A-4147-A177-3AD203B41FA5}">
                      <a16:colId xmlns:a16="http://schemas.microsoft.com/office/drawing/2014/main" val="3789106883"/>
                    </a:ext>
                  </a:extLst>
                </a:gridCol>
                <a:gridCol w="1960373">
                  <a:extLst>
                    <a:ext uri="{9D8B030D-6E8A-4147-A177-3AD203B41FA5}">
                      <a16:colId xmlns:a16="http://schemas.microsoft.com/office/drawing/2014/main" val="1475967977"/>
                    </a:ext>
                  </a:extLst>
                </a:gridCol>
              </a:tblGrid>
              <a:tr h="28900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Time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∆TPES/ TPES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∆GDP/GDP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μ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Status </a:t>
                      </a:r>
                      <a:r>
                        <a:rPr lang="en-US" sz="1600" b="1" cap="none" spc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Tapio</a:t>
                      </a: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model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TPES vs GDP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Decoupling factor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Status OECD model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764614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2002-2003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0,0188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0,1106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0,1698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0,917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0,083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4109700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2003-2004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0,0783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0,1027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0,7630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0,978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0,022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084052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2004-2005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0,0670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0,937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0,063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9519451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2005-2006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0,0299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0,0707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0,4232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0,962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0,038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582203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2006-2007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0,0705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0,0774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0,9111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0,994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0,006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1758731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2007-2008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-0,0504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0,0794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-0,6344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0,880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523889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2008-2009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-0,1306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0,0378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-3,4515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0,838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0,162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4184816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2009-2010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0,0235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0,0648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0,3621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0,961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0,039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759735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2010-2011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0,0742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0,0000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0,931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0,069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4005834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2011-2012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0,0780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1,0402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1,003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-0,003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108089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2012-2013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0,1064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0,0741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1,4350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1,030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-0,030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7939243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2013-2014</a:t>
                      </a:r>
                      <a:endParaRPr lang="en-US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0,0769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0,0670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1,1486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1,009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-0,009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736554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D2806E7-16A5-468D-BEA7-4A7857EF0E9A}"/>
              </a:ext>
            </a:extLst>
          </p:cNvPr>
          <p:cNvSpPr txBox="1"/>
          <p:nvPr/>
        </p:nvSpPr>
        <p:spPr>
          <a:xfrm>
            <a:off x="341745" y="1609243"/>
            <a:ext cx="8140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5: Decoupling analysis: Tajikistan from 1990 - 2014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C922248-1A0A-4F44-A6F7-702A750A0D57}"/>
              </a:ext>
            </a:extLst>
          </p:cNvPr>
          <p:cNvSpPr/>
          <p:nvPr/>
        </p:nvSpPr>
        <p:spPr>
          <a:xfrm>
            <a:off x="4839855" y="2110508"/>
            <a:ext cx="1884218" cy="42796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986C178-B35B-46E7-AAAC-F8FFB21493DC}"/>
              </a:ext>
            </a:extLst>
          </p:cNvPr>
          <p:cNvSpPr/>
          <p:nvPr/>
        </p:nvSpPr>
        <p:spPr>
          <a:xfrm>
            <a:off x="9947561" y="2110508"/>
            <a:ext cx="1884218" cy="42796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891392B2-92F8-40BC-A4F4-4A459971212B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  <a:latin typeface="Aharoni (Headings)"/>
              </a:rPr>
              <a:t>RESULTS AND DISCUSSION</a:t>
            </a:r>
            <a:endParaRPr lang="en-US" sz="4400" dirty="0">
              <a:latin typeface="Aharoni (Headings)"/>
            </a:endParaRPr>
          </a:p>
          <a:p>
            <a:endParaRPr lang="en-US" b="1" dirty="0">
              <a:latin typeface="Aharoni (Headings)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87027E0-E0EB-4D25-97CC-B08BA20DDD1E}"/>
              </a:ext>
            </a:extLst>
          </p:cNvPr>
          <p:cNvSpPr txBox="1"/>
          <p:nvPr/>
        </p:nvSpPr>
        <p:spPr>
          <a:xfrm>
            <a:off x="11480800" y="6363855"/>
            <a:ext cx="498764" cy="378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35894195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0E99AD0-EE1E-471D-A30B-D8E2435C6C2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50983" y="2112579"/>
          <a:ext cx="11499272" cy="4279600"/>
        </p:xfrm>
        <a:graphic>
          <a:graphicData uri="http://schemas.openxmlformats.org/drawingml/2006/table">
            <a:tbl>
              <a:tblPr firstRow="1" firstCol="1" bandRow="1">
                <a:noFill/>
                <a:tableStyleId>{5C22544A-7EE6-4342-B048-85BDC9FD1C3A}</a:tableStyleId>
              </a:tblPr>
              <a:tblGrid>
                <a:gridCol w="1190120">
                  <a:extLst>
                    <a:ext uri="{9D8B030D-6E8A-4147-A177-3AD203B41FA5}">
                      <a16:colId xmlns:a16="http://schemas.microsoft.com/office/drawing/2014/main" val="1449873077"/>
                    </a:ext>
                  </a:extLst>
                </a:gridCol>
                <a:gridCol w="1344128">
                  <a:extLst>
                    <a:ext uri="{9D8B030D-6E8A-4147-A177-3AD203B41FA5}">
                      <a16:colId xmlns:a16="http://schemas.microsoft.com/office/drawing/2014/main" val="3443553245"/>
                    </a:ext>
                  </a:extLst>
                </a:gridCol>
                <a:gridCol w="1202716">
                  <a:extLst>
                    <a:ext uri="{9D8B030D-6E8A-4147-A177-3AD203B41FA5}">
                      <a16:colId xmlns:a16="http://schemas.microsoft.com/office/drawing/2014/main" val="1256660459"/>
                    </a:ext>
                  </a:extLst>
                </a:gridCol>
                <a:gridCol w="723849">
                  <a:extLst>
                    <a:ext uri="{9D8B030D-6E8A-4147-A177-3AD203B41FA5}">
                      <a16:colId xmlns:a16="http://schemas.microsoft.com/office/drawing/2014/main" val="1860225530"/>
                    </a:ext>
                  </a:extLst>
                </a:gridCol>
                <a:gridCol w="1931700">
                  <a:extLst>
                    <a:ext uri="{9D8B030D-6E8A-4147-A177-3AD203B41FA5}">
                      <a16:colId xmlns:a16="http://schemas.microsoft.com/office/drawing/2014/main" val="3380280255"/>
                    </a:ext>
                  </a:extLst>
                </a:gridCol>
                <a:gridCol w="1331393">
                  <a:extLst>
                    <a:ext uri="{9D8B030D-6E8A-4147-A177-3AD203B41FA5}">
                      <a16:colId xmlns:a16="http://schemas.microsoft.com/office/drawing/2014/main" val="883690459"/>
                    </a:ext>
                  </a:extLst>
                </a:gridCol>
                <a:gridCol w="1814993">
                  <a:extLst>
                    <a:ext uri="{9D8B030D-6E8A-4147-A177-3AD203B41FA5}">
                      <a16:colId xmlns:a16="http://schemas.microsoft.com/office/drawing/2014/main" val="3789106883"/>
                    </a:ext>
                  </a:extLst>
                </a:gridCol>
                <a:gridCol w="1960373">
                  <a:extLst>
                    <a:ext uri="{9D8B030D-6E8A-4147-A177-3AD203B41FA5}">
                      <a16:colId xmlns:a16="http://schemas.microsoft.com/office/drawing/2014/main" val="1475967977"/>
                    </a:ext>
                  </a:extLst>
                </a:gridCol>
              </a:tblGrid>
              <a:tr h="28900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Time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∆TPES/ TPES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∆GDP/GDP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μ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Status </a:t>
                      </a:r>
                      <a:r>
                        <a:rPr lang="en-US" sz="1600" b="1" cap="none" spc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Tapio</a:t>
                      </a: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model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TPES vs GDP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Decoupling factor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Status OECD model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764614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1990-1991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-0,132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-0,046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2,881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0,909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0,091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4109700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1991-1992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-0,317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2,117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0,803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0,197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084052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1992-1993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0,761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0,996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0,004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9519451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1993-1994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0,267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-0,173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-1,540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1,532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-0,532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582203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1994-1995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0,029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-0,072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-0,408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1,109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-0,109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1758731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1995-1996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-0,126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0,067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-1,888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0,819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0,181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523889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1996-1997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0,002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-0,114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1,131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-0,131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4184816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1997-1998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0,643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0,976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0,024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759735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1998-1999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0,184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0,165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1,112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1,016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-0,016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4005834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1999-2000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0,003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0,055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0,062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0,952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108089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2000-2001</a:t>
                      </a:r>
                      <a:endParaRPr lang="en-US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0,019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0,435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0,977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0,023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7939243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2001-2002</a:t>
                      </a:r>
                      <a:endParaRPr lang="en-US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0,003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15,312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1,041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-0,041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736554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D2806E7-16A5-468D-BEA7-4A7857EF0E9A}"/>
              </a:ext>
            </a:extLst>
          </p:cNvPr>
          <p:cNvSpPr txBox="1"/>
          <p:nvPr/>
        </p:nvSpPr>
        <p:spPr>
          <a:xfrm>
            <a:off x="341745" y="1609243"/>
            <a:ext cx="8140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6: Decoupling analysis: Turkmenistan from 1990 - 2014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DAF2B77-D49F-4607-ADFB-C2D8138FE461}"/>
              </a:ext>
            </a:extLst>
          </p:cNvPr>
          <p:cNvSpPr/>
          <p:nvPr/>
        </p:nvSpPr>
        <p:spPr>
          <a:xfrm>
            <a:off x="341744" y="3440931"/>
            <a:ext cx="11471557" cy="1297089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DD69E-15F4-4D75-BD54-CF2C6D4F7572}"/>
              </a:ext>
            </a:extLst>
          </p:cNvPr>
          <p:cNvSpPr/>
          <p:nvPr/>
        </p:nvSpPr>
        <p:spPr>
          <a:xfrm>
            <a:off x="4839855" y="2110508"/>
            <a:ext cx="1884218" cy="42796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12CD49C-A5CC-4225-BC1B-4DDDC7E0299C}"/>
              </a:ext>
            </a:extLst>
          </p:cNvPr>
          <p:cNvSpPr/>
          <p:nvPr/>
        </p:nvSpPr>
        <p:spPr>
          <a:xfrm>
            <a:off x="9947561" y="2110508"/>
            <a:ext cx="1884218" cy="42796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D7AC09-C048-408A-BEA3-70EDA7196E03}"/>
              </a:ext>
            </a:extLst>
          </p:cNvPr>
          <p:cNvSpPr/>
          <p:nvPr/>
        </p:nvSpPr>
        <p:spPr>
          <a:xfrm>
            <a:off x="341744" y="6066372"/>
            <a:ext cx="11490035" cy="323736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D16E43EB-EDD3-44BA-8632-E98DCB90C06B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  <a:latin typeface="Aharoni (Headings)"/>
              </a:rPr>
              <a:t>RESULTS AND DISCUSSION</a:t>
            </a:r>
            <a:endParaRPr lang="en-US" sz="4400" dirty="0">
              <a:latin typeface="Aharoni (Headings)"/>
            </a:endParaRPr>
          </a:p>
          <a:p>
            <a:endParaRPr lang="en-US" b="1" dirty="0">
              <a:latin typeface="Aharoni (Headings)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D454DCC-008F-4609-AF26-6724AAC96257}"/>
              </a:ext>
            </a:extLst>
          </p:cNvPr>
          <p:cNvSpPr txBox="1"/>
          <p:nvPr/>
        </p:nvSpPr>
        <p:spPr>
          <a:xfrm>
            <a:off x="11480800" y="6363855"/>
            <a:ext cx="498764" cy="378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13441857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0E99AD0-EE1E-471D-A30B-D8E2435C6C2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50983" y="2112579"/>
          <a:ext cx="11499272" cy="4279600"/>
        </p:xfrm>
        <a:graphic>
          <a:graphicData uri="http://schemas.openxmlformats.org/drawingml/2006/table">
            <a:tbl>
              <a:tblPr firstRow="1" firstCol="1" bandRow="1">
                <a:noFill/>
                <a:tableStyleId>{5C22544A-7EE6-4342-B048-85BDC9FD1C3A}</a:tableStyleId>
              </a:tblPr>
              <a:tblGrid>
                <a:gridCol w="1190120">
                  <a:extLst>
                    <a:ext uri="{9D8B030D-6E8A-4147-A177-3AD203B41FA5}">
                      <a16:colId xmlns:a16="http://schemas.microsoft.com/office/drawing/2014/main" val="1449873077"/>
                    </a:ext>
                  </a:extLst>
                </a:gridCol>
                <a:gridCol w="1344128">
                  <a:extLst>
                    <a:ext uri="{9D8B030D-6E8A-4147-A177-3AD203B41FA5}">
                      <a16:colId xmlns:a16="http://schemas.microsoft.com/office/drawing/2014/main" val="3443553245"/>
                    </a:ext>
                  </a:extLst>
                </a:gridCol>
                <a:gridCol w="1202716">
                  <a:extLst>
                    <a:ext uri="{9D8B030D-6E8A-4147-A177-3AD203B41FA5}">
                      <a16:colId xmlns:a16="http://schemas.microsoft.com/office/drawing/2014/main" val="1256660459"/>
                    </a:ext>
                  </a:extLst>
                </a:gridCol>
                <a:gridCol w="723849">
                  <a:extLst>
                    <a:ext uri="{9D8B030D-6E8A-4147-A177-3AD203B41FA5}">
                      <a16:colId xmlns:a16="http://schemas.microsoft.com/office/drawing/2014/main" val="1860225530"/>
                    </a:ext>
                  </a:extLst>
                </a:gridCol>
                <a:gridCol w="1931700">
                  <a:extLst>
                    <a:ext uri="{9D8B030D-6E8A-4147-A177-3AD203B41FA5}">
                      <a16:colId xmlns:a16="http://schemas.microsoft.com/office/drawing/2014/main" val="3380280255"/>
                    </a:ext>
                  </a:extLst>
                </a:gridCol>
                <a:gridCol w="1331393">
                  <a:extLst>
                    <a:ext uri="{9D8B030D-6E8A-4147-A177-3AD203B41FA5}">
                      <a16:colId xmlns:a16="http://schemas.microsoft.com/office/drawing/2014/main" val="883690459"/>
                    </a:ext>
                  </a:extLst>
                </a:gridCol>
                <a:gridCol w="1814993">
                  <a:extLst>
                    <a:ext uri="{9D8B030D-6E8A-4147-A177-3AD203B41FA5}">
                      <a16:colId xmlns:a16="http://schemas.microsoft.com/office/drawing/2014/main" val="3789106883"/>
                    </a:ext>
                  </a:extLst>
                </a:gridCol>
                <a:gridCol w="1960373">
                  <a:extLst>
                    <a:ext uri="{9D8B030D-6E8A-4147-A177-3AD203B41FA5}">
                      <a16:colId xmlns:a16="http://schemas.microsoft.com/office/drawing/2014/main" val="1475967977"/>
                    </a:ext>
                  </a:extLst>
                </a:gridCol>
              </a:tblGrid>
              <a:tr h="28900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Time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∆TPES/ TPES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∆GDP/GDP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μ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Status </a:t>
                      </a:r>
                      <a:r>
                        <a:rPr lang="en-US" sz="1600" b="1" cap="none" spc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Tapio</a:t>
                      </a: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model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TPES vs GDP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Decoupling factor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Status OECD model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764614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2002-2003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0,032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3,551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1,080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-0,080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4109700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2003-2004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0,869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0,994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0,006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084052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2004-2005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0,130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0,321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0,922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9519451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2005-2006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0,024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0,219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0,923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582203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2006-2007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0,140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1,263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1,026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-0,026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1758731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2007-2008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0,147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0,882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0,118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523889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2008-2009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-0,122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0,061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-1,998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0,828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0,172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4184816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2009-2010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0,141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0,092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1,535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1,045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-0,045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759735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2010-2011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0,088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0,147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0,597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0,948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0,052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4005834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2011-2012</a:t>
                      </a:r>
                      <a:endParaRPr lang="en-US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0,035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0,111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0,314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0,931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0,069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108089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2012-2013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0,026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0,102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0,253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0,931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0,069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7939243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2013-2014</a:t>
                      </a:r>
                      <a:endParaRPr lang="en-US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0,021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0,103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0,204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0,926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736554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D2806E7-16A5-468D-BEA7-4A7857EF0E9A}"/>
              </a:ext>
            </a:extLst>
          </p:cNvPr>
          <p:cNvSpPr txBox="1"/>
          <p:nvPr/>
        </p:nvSpPr>
        <p:spPr>
          <a:xfrm>
            <a:off x="341745" y="1609243"/>
            <a:ext cx="8140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6: Decoupling analysis: Turkmenistan from 1990 - 2014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C922248-1A0A-4F44-A6F7-702A750A0D57}"/>
              </a:ext>
            </a:extLst>
          </p:cNvPr>
          <p:cNvSpPr/>
          <p:nvPr/>
        </p:nvSpPr>
        <p:spPr>
          <a:xfrm>
            <a:off x="4839855" y="2110508"/>
            <a:ext cx="1884218" cy="42796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986C178-B35B-46E7-AAAC-F8FFB21493DC}"/>
              </a:ext>
            </a:extLst>
          </p:cNvPr>
          <p:cNvSpPr/>
          <p:nvPr/>
        </p:nvSpPr>
        <p:spPr>
          <a:xfrm>
            <a:off x="9947561" y="2110508"/>
            <a:ext cx="1884218" cy="42796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B6201BA-2E65-4572-A843-9DB0EDE92225}"/>
              </a:ext>
            </a:extLst>
          </p:cNvPr>
          <p:cNvSpPr/>
          <p:nvPr/>
        </p:nvSpPr>
        <p:spPr>
          <a:xfrm>
            <a:off x="350982" y="2543415"/>
            <a:ext cx="11471557" cy="271367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89E8FB2-0E33-4371-A03A-DA29F24932FA}"/>
              </a:ext>
            </a:extLst>
          </p:cNvPr>
          <p:cNvSpPr/>
          <p:nvPr/>
        </p:nvSpPr>
        <p:spPr>
          <a:xfrm>
            <a:off x="350981" y="3843644"/>
            <a:ext cx="11471557" cy="271367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B04AB2A-E464-4380-AE4F-5E6BA24888FC}"/>
              </a:ext>
            </a:extLst>
          </p:cNvPr>
          <p:cNvSpPr/>
          <p:nvPr/>
        </p:nvSpPr>
        <p:spPr>
          <a:xfrm>
            <a:off x="360222" y="4776650"/>
            <a:ext cx="11471557" cy="271367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A2771E40-2E0E-4A40-B77D-C42DE178AB25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  <a:latin typeface="Aharoni (Headings)"/>
              </a:rPr>
              <a:t>RESULTS AND DISCUSSION</a:t>
            </a:r>
            <a:endParaRPr lang="en-US" sz="4400" dirty="0">
              <a:latin typeface="Aharoni (Headings)"/>
            </a:endParaRPr>
          </a:p>
          <a:p>
            <a:endParaRPr lang="en-US" b="1" dirty="0">
              <a:latin typeface="Aharoni (Headings)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D3C9E2E-6519-4403-B27F-2456B7E9A147}"/>
              </a:ext>
            </a:extLst>
          </p:cNvPr>
          <p:cNvSpPr txBox="1"/>
          <p:nvPr/>
        </p:nvSpPr>
        <p:spPr>
          <a:xfrm>
            <a:off x="11480800" y="6363855"/>
            <a:ext cx="498764" cy="378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17</a:t>
            </a:r>
          </a:p>
        </p:txBody>
      </p:sp>
    </p:spTree>
    <p:extLst>
      <p:ext uri="{BB962C8B-B14F-4D97-AF65-F5344CB8AC3E}">
        <p14:creationId xmlns:p14="http://schemas.microsoft.com/office/powerpoint/2010/main" val="21478292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0E99AD0-EE1E-471D-A30B-D8E2435C6C2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0670739"/>
              </p:ext>
            </p:extLst>
          </p:nvPr>
        </p:nvGraphicFramePr>
        <p:xfrm>
          <a:off x="350983" y="2112579"/>
          <a:ext cx="11499272" cy="4279600"/>
        </p:xfrm>
        <a:graphic>
          <a:graphicData uri="http://schemas.openxmlformats.org/drawingml/2006/table">
            <a:tbl>
              <a:tblPr firstRow="1" firstCol="1" bandRow="1">
                <a:noFill/>
                <a:tableStyleId>{5C22544A-7EE6-4342-B048-85BDC9FD1C3A}</a:tableStyleId>
              </a:tblPr>
              <a:tblGrid>
                <a:gridCol w="1190120">
                  <a:extLst>
                    <a:ext uri="{9D8B030D-6E8A-4147-A177-3AD203B41FA5}">
                      <a16:colId xmlns:a16="http://schemas.microsoft.com/office/drawing/2014/main" val="1449873077"/>
                    </a:ext>
                  </a:extLst>
                </a:gridCol>
                <a:gridCol w="1344128">
                  <a:extLst>
                    <a:ext uri="{9D8B030D-6E8A-4147-A177-3AD203B41FA5}">
                      <a16:colId xmlns:a16="http://schemas.microsoft.com/office/drawing/2014/main" val="3443553245"/>
                    </a:ext>
                  </a:extLst>
                </a:gridCol>
                <a:gridCol w="1202716">
                  <a:extLst>
                    <a:ext uri="{9D8B030D-6E8A-4147-A177-3AD203B41FA5}">
                      <a16:colId xmlns:a16="http://schemas.microsoft.com/office/drawing/2014/main" val="1256660459"/>
                    </a:ext>
                  </a:extLst>
                </a:gridCol>
                <a:gridCol w="723849">
                  <a:extLst>
                    <a:ext uri="{9D8B030D-6E8A-4147-A177-3AD203B41FA5}">
                      <a16:colId xmlns:a16="http://schemas.microsoft.com/office/drawing/2014/main" val="1860225530"/>
                    </a:ext>
                  </a:extLst>
                </a:gridCol>
                <a:gridCol w="1931700">
                  <a:extLst>
                    <a:ext uri="{9D8B030D-6E8A-4147-A177-3AD203B41FA5}">
                      <a16:colId xmlns:a16="http://schemas.microsoft.com/office/drawing/2014/main" val="3380280255"/>
                    </a:ext>
                  </a:extLst>
                </a:gridCol>
                <a:gridCol w="1331393">
                  <a:extLst>
                    <a:ext uri="{9D8B030D-6E8A-4147-A177-3AD203B41FA5}">
                      <a16:colId xmlns:a16="http://schemas.microsoft.com/office/drawing/2014/main" val="883690459"/>
                    </a:ext>
                  </a:extLst>
                </a:gridCol>
                <a:gridCol w="1814993">
                  <a:extLst>
                    <a:ext uri="{9D8B030D-6E8A-4147-A177-3AD203B41FA5}">
                      <a16:colId xmlns:a16="http://schemas.microsoft.com/office/drawing/2014/main" val="3789106883"/>
                    </a:ext>
                  </a:extLst>
                </a:gridCol>
                <a:gridCol w="1960373">
                  <a:extLst>
                    <a:ext uri="{9D8B030D-6E8A-4147-A177-3AD203B41FA5}">
                      <a16:colId xmlns:a16="http://schemas.microsoft.com/office/drawing/2014/main" val="1475967977"/>
                    </a:ext>
                  </a:extLst>
                </a:gridCol>
              </a:tblGrid>
              <a:tr h="28900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Time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∆TPES/ TPES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∆GDP/GDP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μ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Status </a:t>
                      </a:r>
                      <a:r>
                        <a:rPr lang="en-US" sz="1600" b="1" cap="none" spc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Tapio</a:t>
                      </a: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model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TPES vs GDP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Decoupling factor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Status OECD model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764614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1990-1991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-7,49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1,042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-0,042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4109700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1991-1992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0,52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1,060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-0,060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084052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1992-1993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-1,75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1,065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-0,065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9519451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1993-1994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1,044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-0,044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582203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1994-1995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9,13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0,926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1758731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1995-1996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2,00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1,017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-0,017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523889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1996-1997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0,05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0,33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0,967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0,033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4184816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1997-1998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2,59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1,066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-0,066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759735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1998-1999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0,03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0,62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0,984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0,016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4005834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1999-2000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-0,23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0,955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108089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2000-2001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0,966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0,034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7939243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2001-2002</a:t>
                      </a:r>
                      <a:endParaRPr lang="en-US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1,001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-0,001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736554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D2806E7-16A5-468D-BEA7-4A7857EF0E9A}"/>
              </a:ext>
            </a:extLst>
          </p:cNvPr>
          <p:cNvSpPr txBox="1"/>
          <p:nvPr/>
        </p:nvSpPr>
        <p:spPr>
          <a:xfrm>
            <a:off x="341745" y="1609243"/>
            <a:ext cx="8140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7: Decoupling analysis: Uzbekistan from 1990 - 2014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DAF2B77-D49F-4607-ADFB-C2D8138FE461}"/>
              </a:ext>
            </a:extLst>
          </p:cNvPr>
          <p:cNvSpPr/>
          <p:nvPr/>
        </p:nvSpPr>
        <p:spPr>
          <a:xfrm>
            <a:off x="341744" y="2475345"/>
            <a:ext cx="11471557" cy="2604655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77DD69E-15F4-4D75-BD54-CF2C6D4F7572}"/>
              </a:ext>
            </a:extLst>
          </p:cNvPr>
          <p:cNvSpPr/>
          <p:nvPr/>
        </p:nvSpPr>
        <p:spPr>
          <a:xfrm>
            <a:off x="4839855" y="2110508"/>
            <a:ext cx="1884218" cy="42796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12CD49C-A5CC-4225-BC1B-4DDDC7E0299C}"/>
              </a:ext>
            </a:extLst>
          </p:cNvPr>
          <p:cNvSpPr/>
          <p:nvPr/>
        </p:nvSpPr>
        <p:spPr>
          <a:xfrm>
            <a:off x="9947561" y="2110508"/>
            <a:ext cx="1884218" cy="42796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D7AC09-C048-408A-BEA3-70EDA7196E03}"/>
              </a:ext>
            </a:extLst>
          </p:cNvPr>
          <p:cNvSpPr/>
          <p:nvPr/>
        </p:nvSpPr>
        <p:spPr>
          <a:xfrm>
            <a:off x="341744" y="6066372"/>
            <a:ext cx="11490035" cy="323736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EE89863B-0AE9-4D60-A9CB-4AC8EA1D57DD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  <a:latin typeface="Aharoni (Headings)"/>
              </a:rPr>
              <a:t>RESULTS AND DISCUSSION</a:t>
            </a:r>
            <a:endParaRPr lang="en-US" sz="4400" dirty="0">
              <a:latin typeface="Aharoni (Headings)"/>
            </a:endParaRPr>
          </a:p>
          <a:p>
            <a:endParaRPr lang="en-US" b="1" dirty="0">
              <a:latin typeface="Aharoni (Headings)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FCF8282-1EC3-4B0E-B1ED-E007347AC191}"/>
              </a:ext>
            </a:extLst>
          </p:cNvPr>
          <p:cNvSpPr txBox="1"/>
          <p:nvPr/>
        </p:nvSpPr>
        <p:spPr>
          <a:xfrm>
            <a:off x="11480800" y="6363855"/>
            <a:ext cx="498764" cy="378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28284509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0E99AD0-EE1E-471D-A30B-D8E2435C6C2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50983" y="2112579"/>
          <a:ext cx="11499272" cy="4279600"/>
        </p:xfrm>
        <a:graphic>
          <a:graphicData uri="http://schemas.openxmlformats.org/drawingml/2006/table">
            <a:tbl>
              <a:tblPr firstRow="1" firstCol="1" bandRow="1">
                <a:noFill/>
                <a:tableStyleId>{5C22544A-7EE6-4342-B048-85BDC9FD1C3A}</a:tableStyleId>
              </a:tblPr>
              <a:tblGrid>
                <a:gridCol w="1190120">
                  <a:extLst>
                    <a:ext uri="{9D8B030D-6E8A-4147-A177-3AD203B41FA5}">
                      <a16:colId xmlns:a16="http://schemas.microsoft.com/office/drawing/2014/main" val="1449873077"/>
                    </a:ext>
                  </a:extLst>
                </a:gridCol>
                <a:gridCol w="1344128">
                  <a:extLst>
                    <a:ext uri="{9D8B030D-6E8A-4147-A177-3AD203B41FA5}">
                      <a16:colId xmlns:a16="http://schemas.microsoft.com/office/drawing/2014/main" val="3443553245"/>
                    </a:ext>
                  </a:extLst>
                </a:gridCol>
                <a:gridCol w="1202716">
                  <a:extLst>
                    <a:ext uri="{9D8B030D-6E8A-4147-A177-3AD203B41FA5}">
                      <a16:colId xmlns:a16="http://schemas.microsoft.com/office/drawing/2014/main" val="1256660459"/>
                    </a:ext>
                  </a:extLst>
                </a:gridCol>
                <a:gridCol w="723849">
                  <a:extLst>
                    <a:ext uri="{9D8B030D-6E8A-4147-A177-3AD203B41FA5}">
                      <a16:colId xmlns:a16="http://schemas.microsoft.com/office/drawing/2014/main" val="1860225530"/>
                    </a:ext>
                  </a:extLst>
                </a:gridCol>
                <a:gridCol w="1931700">
                  <a:extLst>
                    <a:ext uri="{9D8B030D-6E8A-4147-A177-3AD203B41FA5}">
                      <a16:colId xmlns:a16="http://schemas.microsoft.com/office/drawing/2014/main" val="3380280255"/>
                    </a:ext>
                  </a:extLst>
                </a:gridCol>
                <a:gridCol w="1331393">
                  <a:extLst>
                    <a:ext uri="{9D8B030D-6E8A-4147-A177-3AD203B41FA5}">
                      <a16:colId xmlns:a16="http://schemas.microsoft.com/office/drawing/2014/main" val="883690459"/>
                    </a:ext>
                  </a:extLst>
                </a:gridCol>
                <a:gridCol w="1814993">
                  <a:extLst>
                    <a:ext uri="{9D8B030D-6E8A-4147-A177-3AD203B41FA5}">
                      <a16:colId xmlns:a16="http://schemas.microsoft.com/office/drawing/2014/main" val="3789106883"/>
                    </a:ext>
                  </a:extLst>
                </a:gridCol>
                <a:gridCol w="1960373">
                  <a:extLst>
                    <a:ext uri="{9D8B030D-6E8A-4147-A177-3AD203B41FA5}">
                      <a16:colId xmlns:a16="http://schemas.microsoft.com/office/drawing/2014/main" val="1475967977"/>
                    </a:ext>
                  </a:extLst>
                </a:gridCol>
              </a:tblGrid>
              <a:tr h="28900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Time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∆TPES/ TPES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∆GDP/GDP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μ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Status </a:t>
                      </a:r>
                      <a:r>
                        <a:rPr lang="en-US" sz="1600" b="1" cap="none" spc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Tapio</a:t>
                      </a: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model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TPES vs GDP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Decoupling factor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cap="none" spc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Status OECD model</a:t>
                      </a:r>
                      <a:endParaRPr lang="en-US" sz="1600" b="1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13827" marT="8975" marB="44876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764614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2002-2003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-0,79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0,928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4109700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2003-2004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0,08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0,085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084052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2004-2005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-1,05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0,866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0,134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9519451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2005-2006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0,30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0,952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7582203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2006-2007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0,907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0,093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1758731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2007-2008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0,45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0,952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0,048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523889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2008-2009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-1,38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0,822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0,178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4184816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2009-2010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-0,27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0,901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0,099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759735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2010-2011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1,15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-0,012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4005834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2011-2012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0,27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0,945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0,055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108089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2012-2013</a:t>
                      </a:r>
                      <a:endParaRPr lang="en-US" sz="11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-0,11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-1,41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0,822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0,178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7939243"/>
                  </a:ext>
                </a:extLst>
              </a:tr>
              <a:tr h="3253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2013-2014</a:t>
                      </a:r>
                      <a:endParaRPr lang="en-US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0,02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0,08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0,21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0,941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0,059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736554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D2806E7-16A5-468D-BEA7-4A7857EF0E9A}"/>
              </a:ext>
            </a:extLst>
          </p:cNvPr>
          <p:cNvSpPr txBox="1"/>
          <p:nvPr/>
        </p:nvSpPr>
        <p:spPr>
          <a:xfrm>
            <a:off x="341745" y="1609243"/>
            <a:ext cx="8140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7: Decoupling analysis: Uzbekistan from 1990 - 2014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C922248-1A0A-4F44-A6F7-702A750A0D57}"/>
              </a:ext>
            </a:extLst>
          </p:cNvPr>
          <p:cNvSpPr/>
          <p:nvPr/>
        </p:nvSpPr>
        <p:spPr>
          <a:xfrm>
            <a:off x="4839855" y="2110508"/>
            <a:ext cx="1884218" cy="42796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986C178-B35B-46E7-AAAC-F8FFB21493DC}"/>
              </a:ext>
            </a:extLst>
          </p:cNvPr>
          <p:cNvSpPr/>
          <p:nvPr/>
        </p:nvSpPr>
        <p:spPr>
          <a:xfrm>
            <a:off x="9947561" y="2110508"/>
            <a:ext cx="1884218" cy="42796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B04AB2A-E464-4380-AE4F-5E6BA24888FC}"/>
              </a:ext>
            </a:extLst>
          </p:cNvPr>
          <p:cNvSpPr/>
          <p:nvPr/>
        </p:nvSpPr>
        <p:spPr>
          <a:xfrm>
            <a:off x="341745" y="5145323"/>
            <a:ext cx="11471557" cy="271367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CDB1FFCD-DE5D-4091-B34D-F5969299A616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  <a:latin typeface="Aharoni (Headings)"/>
              </a:rPr>
              <a:t>RESULTS AND DISCUSSION</a:t>
            </a:r>
            <a:endParaRPr lang="en-US" sz="4400" dirty="0">
              <a:latin typeface="Aharoni (Headings)"/>
            </a:endParaRPr>
          </a:p>
          <a:p>
            <a:endParaRPr lang="en-US" b="1" dirty="0">
              <a:latin typeface="Aharoni (Headings)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25EEB9C-A132-40FE-9BFF-84B4F834D514}"/>
              </a:ext>
            </a:extLst>
          </p:cNvPr>
          <p:cNvSpPr txBox="1"/>
          <p:nvPr/>
        </p:nvSpPr>
        <p:spPr>
          <a:xfrm>
            <a:off x="11480800" y="6363855"/>
            <a:ext cx="498764" cy="378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19</a:t>
            </a:r>
          </a:p>
        </p:txBody>
      </p:sp>
    </p:spTree>
    <p:extLst>
      <p:ext uri="{BB962C8B-B14F-4D97-AF65-F5344CB8AC3E}">
        <p14:creationId xmlns:p14="http://schemas.microsoft.com/office/powerpoint/2010/main" val="34307646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CDB1FFCD-DE5D-4091-B34D-F5969299A616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  <a:latin typeface="Aharoni (Headings)"/>
              </a:rPr>
              <a:t>RESULTS AND DISCUSSION</a:t>
            </a:r>
            <a:endParaRPr lang="en-US" sz="4400" dirty="0">
              <a:latin typeface="Aharoni (Headings)"/>
            </a:endParaRPr>
          </a:p>
          <a:p>
            <a:endParaRPr lang="en-US" b="1" dirty="0">
              <a:latin typeface="Aharoni (Headings)"/>
            </a:endParaRPr>
          </a:p>
        </p:txBody>
      </p:sp>
      <p:graphicFrame>
        <p:nvGraphicFramePr>
          <p:cNvPr id="19" name="Content Placeholder 3">
            <a:extLst>
              <a:ext uri="{FF2B5EF4-FFF2-40B4-BE49-F238E27FC236}">
                <a16:creationId xmlns:a16="http://schemas.microsoft.com/office/drawing/2014/main" id="{19DAA3C9-AFDC-4D08-BAA0-A3BE34240B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7340385"/>
              </p:ext>
            </p:extLst>
          </p:nvPr>
        </p:nvGraphicFramePr>
        <p:xfrm>
          <a:off x="5924941" y="1642227"/>
          <a:ext cx="5962720" cy="4979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E4383998-3142-4499-BCBC-DADBD23095E4}"/>
              </a:ext>
            </a:extLst>
          </p:cNvPr>
          <p:cNvSpPr txBox="1"/>
          <p:nvPr/>
        </p:nvSpPr>
        <p:spPr>
          <a:xfrm>
            <a:off x="738130" y="2610998"/>
            <a:ext cx="44898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>
                <a:effectLst/>
                <a:latin typeface="TimesNewRoman"/>
                <a:ea typeface="Calibri" panose="020F0502020204030204" pitchFamily="34" charset="0"/>
                <a:cs typeface="TimesNewRoman"/>
              </a:rPr>
              <a:t>Soviet Collapse and the Asian financial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>
                <a:effectLst/>
                <a:latin typeface="TimesNewRoman"/>
                <a:ea typeface="Calibri" panose="020F0502020204030204" pitchFamily="34" charset="0"/>
                <a:cs typeface="TimesNewRoman"/>
              </a:rPr>
              <a:t>transformation to the market economic reform</a:t>
            </a:r>
            <a:endParaRPr lang="en-US" sz="2000" dirty="0">
              <a:latin typeface="TimesNewRoman"/>
              <a:ea typeface="Calibri" panose="020F0502020204030204" pitchFamily="34" charset="0"/>
              <a:cs typeface="TimesNewRoman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dirty="0">
                <a:effectLst/>
                <a:latin typeface="TimesNewRoman"/>
                <a:ea typeface="Calibri" panose="020F0502020204030204" pitchFamily="34" charset="0"/>
                <a:cs typeface="TimesNewRoman"/>
              </a:rPr>
              <a:t>top 100 countries highest emitters of carbon dioxide </a:t>
            </a:r>
            <a:r>
              <a:rPr lang="en-US" sz="2000" dirty="0">
                <a:latin typeface="TimesNewRoman"/>
                <a:ea typeface="Calibri" panose="020F0502020204030204" pitchFamily="34" charset="0"/>
                <a:cs typeface="TimesNewRoman"/>
              </a:rPr>
              <a:t>-</a:t>
            </a:r>
            <a:r>
              <a:rPr lang="en-US" sz="2000" dirty="0">
                <a:effectLst/>
                <a:latin typeface="TimesNewRoman"/>
                <a:ea typeface="Calibri" panose="020F0502020204030204" pitchFamily="34" charset="0"/>
                <a:cs typeface="TimesNewRoman"/>
              </a:rPr>
              <a:t> </a:t>
            </a:r>
            <a:r>
              <a:rPr lang="en-US" sz="2000" b="1" i="1" dirty="0">
                <a:effectLst/>
                <a:latin typeface="TimesNewRoman"/>
                <a:ea typeface="Calibri" panose="020F0502020204030204" pitchFamily="34" charset="0"/>
                <a:cs typeface="TimesNewRoman"/>
              </a:rPr>
              <a:t>Kazakhstan, Turkmenistan and Uzbekistan</a:t>
            </a:r>
            <a:endParaRPr lang="en-US" sz="2000" b="1" i="1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167880E-6918-4F6F-B89D-B29BA801233D}"/>
              </a:ext>
            </a:extLst>
          </p:cNvPr>
          <p:cNvSpPr txBox="1"/>
          <p:nvPr/>
        </p:nvSpPr>
        <p:spPr>
          <a:xfrm>
            <a:off x="6235202" y="5931511"/>
            <a:ext cx="8140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 3: Carbon dioxide emissions versus time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2F9F178-106F-4200-9EF9-E25AAB58079F}"/>
              </a:ext>
            </a:extLst>
          </p:cNvPr>
          <p:cNvSpPr txBox="1"/>
          <p:nvPr/>
        </p:nvSpPr>
        <p:spPr>
          <a:xfrm>
            <a:off x="11480800" y="6363855"/>
            <a:ext cx="498764" cy="378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33751220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67" name="Content Placeholder 3">
            <a:extLst>
              <a:ext uri="{FF2B5EF4-FFF2-40B4-BE49-F238E27FC236}">
                <a16:creationId xmlns:a16="http://schemas.microsoft.com/office/drawing/2014/main" id="{4D6E5B91-B968-4C40-B8CE-D7F44747FC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2360492"/>
              </p:ext>
            </p:extLst>
          </p:nvPr>
        </p:nvGraphicFramePr>
        <p:xfrm>
          <a:off x="1652222" y="2112579"/>
          <a:ext cx="8911502" cy="4192812"/>
        </p:xfrm>
        <a:graphic>
          <a:graphicData uri="http://schemas.openxmlformats.org/drawingml/2006/table">
            <a:tbl>
              <a:tblPr firstRow="1" firstCol="1" bandRow="1">
                <a:tableStyleId>{C083E6E3-FA7D-4D7B-A595-EF9225AFEA82}</a:tableStyleId>
              </a:tblPr>
              <a:tblGrid>
                <a:gridCol w="1485097">
                  <a:extLst>
                    <a:ext uri="{9D8B030D-6E8A-4147-A177-3AD203B41FA5}">
                      <a16:colId xmlns:a16="http://schemas.microsoft.com/office/drawing/2014/main" val="570630915"/>
                    </a:ext>
                  </a:extLst>
                </a:gridCol>
                <a:gridCol w="1485097">
                  <a:extLst>
                    <a:ext uri="{9D8B030D-6E8A-4147-A177-3AD203B41FA5}">
                      <a16:colId xmlns:a16="http://schemas.microsoft.com/office/drawing/2014/main" val="3376187771"/>
                    </a:ext>
                  </a:extLst>
                </a:gridCol>
                <a:gridCol w="1485097">
                  <a:extLst>
                    <a:ext uri="{9D8B030D-6E8A-4147-A177-3AD203B41FA5}">
                      <a16:colId xmlns:a16="http://schemas.microsoft.com/office/drawing/2014/main" val="3028174731"/>
                    </a:ext>
                  </a:extLst>
                </a:gridCol>
                <a:gridCol w="1485097">
                  <a:extLst>
                    <a:ext uri="{9D8B030D-6E8A-4147-A177-3AD203B41FA5}">
                      <a16:colId xmlns:a16="http://schemas.microsoft.com/office/drawing/2014/main" val="3423561975"/>
                    </a:ext>
                  </a:extLst>
                </a:gridCol>
                <a:gridCol w="1485097">
                  <a:extLst>
                    <a:ext uri="{9D8B030D-6E8A-4147-A177-3AD203B41FA5}">
                      <a16:colId xmlns:a16="http://schemas.microsoft.com/office/drawing/2014/main" val="1054011131"/>
                    </a:ext>
                  </a:extLst>
                </a:gridCol>
                <a:gridCol w="1486017">
                  <a:extLst>
                    <a:ext uri="{9D8B030D-6E8A-4147-A177-3AD203B41FA5}">
                      <a16:colId xmlns:a16="http://schemas.microsoft.com/office/drawing/2014/main" val="1138022519"/>
                    </a:ext>
                  </a:extLst>
                </a:gridCol>
              </a:tblGrid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Time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KAZ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KYR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TAJ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UZB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extLst>
                  <a:ext uri="{0D108BD9-81ED-4DB2-BD59-A6C34878D82A}">
                    <a16:rowId xmlns:a16="http://schemas.microsoft.com/office/drawing/2014/main" val="3180172753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1990-1991</a:t>
                      </a:r>
                      <a:endParaRPr lang="en-US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SND-ND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WND-ND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RD-0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SND-ND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extLst>
                  <a:ext uri="{0D108BD9-81ED-4DB2-BD59-A6C34878D82A}">
                    <a16:rowId xmlns:a16="http://schemas.microsoft.com/office/drawing/2014/main" val="1332008394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1991-1992</a:t>
                      </a:r>
                      <a:endParaRPr lang="en-US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WND-ND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RD-0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SND-ND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RD-0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SND-ND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extLst>
                  <a:ext uri="{0D108BD9-81ED-4DB2-BD59-A6C34878D82A}">
                    <a16:rowId xmlns:a16="http://schemas.microsoft.com/office/drawing/2014/main" val="1153493998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1992-1993</a:t>
                      </a:r>
                      <a:endParaRPr lang="en-US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RD-ND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RD-0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RD-0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SND-ND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extLst>
                  <a:ext uri="{0D108BD9-81ED-4DB2-BD59-A6C34878D82A}">
                    <a16:rowId xmlns:a16="http://schemas.microsoft.com/office/drawing/2014/main" val="3623399872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1993-1994</a:t>
                      </a:r>
                      <a:endParaRPr lang="en-US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SND-ND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RD-0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RD-0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SND-ND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RD-0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extLst>
                  <a:ext uri="{0D108BD9-81ED-4DB2-BD59-A6C34878D82A}">
                    <a16:rowId xmlns:a16="http://schemas.microsoft.com/office/drawing/2014/main" val="3823989404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1994-1995</a:t>
                      </a:r>
                      <a:endParaRPr lang="en-US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RD-0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SND-ND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RC-ND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SND-ND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RD-0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extLst>
                  <a:ext uri="{0D108BD9-81ED-4DB2-BD59-A6C34878D82A}">
                    <a16:rowId xmlns:a16="http://schemas.microsoft.com/office/drawing/2014/main" val="1565227247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1995-1996</a:t>
                      </a:r>
                      <a:endParaRPr lang="en-US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EC-ND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WD-RD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SND-ND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WD-RD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extLst>
                  <a:ext uri="{0D108BD9-81ED-4DB2-BD59-A6C34878D82A}">
                    <a16:rowId xmlns:a16="http://schemas.microsoft.com/office/drawing/2014/main" val="773248045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1996-1997</a:t>
                      </a:r>
                      <a:endParaRPr lang="en-US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WD-RD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SND-ND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WD-RD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extLst>
                  <a:ext uri="{0D108BD9-81ED-4DB2-BD59-A6C34878D82A}">
                    <a16:rowId xmlns:a16="http://schemas.microsoft.com/office/drawing/2014/main" val="3979251727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1997-1998</a:t>
                      </a:r>
                      <a:endParaRPr lang="en-US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extLst>
                  <a:ext uri="{0D108BD9-81ED-4DB2-BD59-A6C34878D82A}">
                    <a16:rowId xmlns:a16="http://schemas.microsoft.com/office/drawing/2014/main" val="2590971928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1998-1999</a:t>
                      </a:r>
                      <a:endParaRPr lang="en-US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extLst>
                  <a:ext uri="{0D108BD9-81ED-4DB2-BD59-A6C34878D82A}">
                    <a16:rowId xmlns:a16="http://schemas.microsoft.com/office/drawing/2014/main" val="3961206002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1999-2000</a:t>
                      </a:r>
                      <a:endParaRPr lang="en-US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extLst>
                  <a:ext uri="{0D108BD9-81ED-4DB2-BD59-A6C34878D82A}">
                    <a16:rowId xmlns:a16="http://schemas.microsoft.com/office/drawing/2014/main" val="1453121240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2000-2001</a:t>
                      </a:r>
                      <a:endParaRPr lang="en-US" sz="1600" b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0-AD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extLst>
                  <a:ext uri="{0D108BD9-81ED-4DB2-BD59-A6C34878D82A}">
                    <a16:rowId xmlns:a16="http://schemas.microsoft.com/office/drawing/2014/main" val="1927555757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2001-2002</a:t>
                      </a:r>
                      <a:endParaRPr lang="en-US" sz="16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SND-ND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0-AD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extLst>
                  <a:ext uri="{0D108BD9-81ED-4DB2-BD59-A6C34878D82A}">
                    <a16:rowId xmlns:a16="http://schemas.microsoft.com/office/drawing/2014/main" val="3397886715"/>
                  </a:ext>
                </a:extLst>
              </a:tr>
            </a:tbl>
          </a:graphicData>
        </a:graphic>
      </p:graphicFrame>
      <p:sp>
        <p:nvSpPr>
          <p:cNvPr id="68" name="TextBox 67">
            <a:extLst>
              <a:ext uri="{FF2B5EF4-FFF2-40B4-BE49-F238E27FC236}">
                <a16:creationId xmlns:a16="http://schemas.microsoft.com/office/drawing/2014/main" id="{A74D19B0-60F0-4983-9DD4-AA5FBF1983C2}"/>
              </a:ext>
            </a:extLst>
          </p:cNvPr>
          <p:cNvSpPr txBox="1"/>
          <p:nvPr/>
        </p:nvSpPr>
        <p:spPr>
          <a:xfrm>
            <a:off x="341744" y="1609243"/>
            <a:ext cx="110928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8: 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ecoupling analysis between CO2 emissions and economic growth across Central Asia from 1990 to 2014</a:t>
            </a:r>
            <a:endParaRPr lang="en-US" sz="1800" i="1" dirty="0">
              <a:solidFill>
                <a:srgbClr val="44546A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4019FBE3-2EA4-4BEF-8EED-7DBE03BD7B92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  <a:latin typeface="Aharoni (Headings)"/>
              </a:rPr>
              <a:t>RESULTS AND DISCUSSION</a:t>
            </a:r>
            <a:endParaRPr lang="en-US" sz="4400" dirty="0">
              <a:latin typeface="Aharoni (Headings)"/>
            </a:endParaRPr>
          </a:p>
          <a:p>
            <a:endParaRPr lang="en-US" b="1" dirty="0">
              <a:latin typeface="Aharoni (Headings)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2D1C76-E05F-4A83-BFEF-C764F94FF4FB}"/>
              </a:ext>
            </a:extLst>
          </p:cNvPr>
          <p:cNvSpPr txBox="1"/>
          <p:nvPr/>
        </p:nvSpPr>
        <p:spPr>
          <a:xfrm>
            <a:off x="11480800" y="6363855"/>
            <a:ext cx="498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21</a:t>
            </a:r>
          </a:p>
        </p:txBody>
      </p:sp>
    </p:spTree>
    <p:extLst>
      <p:ext uri="{BB962C8B-B14F-4D97-AF65-F5344CB8AC3E}">
        <p14:creationId xmlns:p14="http://schemas.microsoft.com/office/powerpoint/2010/main" val="41381405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67" name="Content Placeholder 3">
            <a:extLst>
              <a:ext uri="{FF2B5EF4-FFF2-40B4-BE49-F238E27FC236}">
                <a16:creationId xmlns:a16="http://schemas.microsoft.com/office/drawing/2014/main" id="{4D6E5B91-B968-4C40-B8CE-D7F44747FC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5501134"/>
              </p:ext>
            </p:extLst>
          </p:nvPr>
        </p:nvGraphicFramePr>
        <p:xfrm>
          <a:off x="1640249" y="2125525"/>
          <a:ext cx="8911502" cy="4192812"/>
        </p:xfrm>
        <a:graphic>
          <a:graphicData uri="http://schemas.openxmlformats.org/drawingml/2006/table">
            <a:tbl>
              <a:tblPr firstRow="1" firstCol="1" bandRow="1">
                <a:tableStyleId>{C083E6E3-FA7D-4D7B-A595-EF9225AFEA82}</a:tableStyleId>
              </a:tblPr>
              <a:tblGrid>
                <a:gridCol w="1485097">
                  <a:extLst>
                    <a:ext uri="{9D8B030D-6E8A-4147-A177-3AD203B41FA5}">
                      <a16:colId xmlns:a16="http://schemas.microsoft.com/office/drawing/2014/main" val="570630915"/>
                    </a:ext>
                  </a:extLst>
                </a:gridCol>
                <a:gridCol w="1485097">
                  <a:extLst>
                    <a:ext uri="{9D8B030D-6E8A-4147-A177-3AD203B41FA5}">
                      <a16:colId xmlns:a16="http://schemas.microsoft.com/office/drawing/2014/main" val="3376187771"/>
                    </a:ext>
                  </a:extLst>
                </a:gridCol>
                <a:gridCol w="1485097">
                  <a:extLst>
                    <a:ext uri="{9D8B030D-6E8A-4147-A177-3AD203B41FA5}">
                      <a16:colId xmlns:a16="http://schemas.microsoft.com/office/drawing/2014/main" val="3028174731"/>
                    </a:ext>
                  </a:extLst>
                </a:gridCol>
                <a:gridCol w="1485097">
                  <a:extLst>
                    <a:ext uri="{9D8B030D-6E8A-4147-A177-3AD203B41FA5}">
                      <a16:colId xmlns:a16="http://schemas.microsoft.com/office/drawing/2014/main" val="3423561975"/>
                    </a:ext>
                  </a:extLst>
                </a:gridCol>
                <a:gridCol w="1485097">
                  <a:extLst>
                    <a:ext uri="{9D8B030D-6E8A-4147-A177-3AD203B41FA5}">
                      <a16:colId xmlns:a16="http://schemas.microsoft.com/office/drawing/2014/main" val="1054011131"/>
                    </a:ext>
                  </a:extLst>
                </a:gridCol>
                <a:gridCol w="1486017">
                  <a:extLst>
                    <a:ext uri="{9D8B030D-6E8A-4147-A177-3AD203B41FA5}">
                      <a16:colId xmlns:a16="http://schemas.microsoft.com/office/drawing/2014/main" val="1138022519"/>
                    </a:ext>
                  </a:extLst>
                </a:gridCol>
              </a:tblGrid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Time</a:t>
                      </a:r>
                      <a:endParaRPr lang="en-US" sz="17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KAZ</a:t>
                      </a:r>
                      <a:endParaRPr lang="en-US" sz="17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KYR</a:t>
                      </a:r>
                      <a:endParaRPr lang="en-US" sz="17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TAJ</a:t>
                      </a:r>
                      <a:endParaRPr lang="en-US" sz="17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</a:t>
                      </a:r>
                      <a:endParaRPr lang="en-US" sz="17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UZB</a:t>
                      </a:r>
                      <a:endParaRPr lang="en-US" sz="17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9436" marR="99436" marT="0" marB="0"/>
                </a:tc>
                <a:extLst>
                  <a:ext uri="{0D108BD9-81ED-4DB2-BD59-A6C34878D82A}">
                    <a16:rowId xmlns:a16="http://schemas.microsoft.com/office/drawing/2014/main" val="3180172753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2002-2003</a:t>
                      </a:r>
                      <a:endParaRPr lang="en-US" sz="17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WD-RD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WD-RD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32008394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2003-2004</a:t>
                      </a:r>
                      <a:endParaRPr lang="en-US" sz="17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END-ND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53493998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2004-2005</a:t>
                      </a:r>
                      <a:endParaRPr lang="en-US" sz="17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RD-0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WD-RD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23399872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2005-2006</a:t>
                      </a:r>
                      <a:endParaRPr lang="en-US" sz="17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END-ND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WD-RD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23989404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2006-2007</a:t>
                      </a:r>
                      <a:endParaRPr lang="en-US" sz="17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WD-RD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65227247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2007-2008</a:t>
                      </a:r>
                      <a:endParaRPr lang="en-US" sz="17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END-ND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WD-RD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73248045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2008-2009</a:t>
                      </a:r>
                      <a:endParaRPr lang="en-US" sz="17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WD-RD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79251727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2009-2010</a:t>
                      </a:r>
                      <a:endParaRPr lang="en-US" sz="17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RD-0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EC-ND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90971928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2010-2011</a:t>
                      </a:r>
                      <a:endParaRPr lang="en-US" sz="17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WD-RD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EC-ND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WD-RD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WD-RD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61206002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2011-2012</a:t>
                      </a:r>
                      <a:endParaRPr lang="en-US" sz="17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EC-ND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SND-ND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END-ND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WD-RD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53121240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2012-2013</a:t>
                      </a:r>
                      <a:endParaRPr lang="en-US" sz="17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WD-ND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27555757"/>
                  </a:ext>
                </a:extLst>
              </a:tr>
              <a:tr h="3225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2013-2014</a:t>
                      </a:r>
                      <a:endParaRPr lang="en-US" sz="17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WD-RD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END-ND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END-ND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7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SD-AD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7886715"/>
                  </a:ext>
                </a:extLst>
              </a:tr>
            </a:tbl>
          </a:graphicData>
        </a:graphic>
      </p:graphicFrame>
      <p:sp>
        <p:nvSpPr>
          <p:cNvPr id="68" name="TextBox 67">
            <a:extLst>
              <a:ext uri="{FF2B5EF4-FFF2-40B4-BE49-F238E27FC236}">
                <a16:creationId xmlns:a16="http://schemas.microsoft.com/office/drawing/2014/main" id="{A74D19B0-60F0-4983-9DD4-AA5FBF1983C2}"/>
              </a:ext>
            </a:extLst>
          </p:cNvPr>
          <p:cNvSpPr txBox="1"/>
          <p:nvPr/>
        </p:nvSpPr>
        <p:spPr>
          <a:xfrm>
            <a:off x="341744" y="1609243"/>
            <a:ext cx="110928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8: 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ecoupling analysis between CO2 emissions and economic growth across Central Asia from 1990 to 2014</a:t>
            </a:r>
            <a:endParaRPr lang="en-US" sz="1800" i="1" dirty="0">
              <a:solidFill>
                <a:srgbClr val="44546A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461D9B91-4516-4A98-9BDD-7AD752FF6E3F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  <a:latin typeface="Aharoni (Headings)"/>
              </a:rPr>
              <a:t>RESULTS AND DISCUSSION</a:t>
            </a:r>
            <a:endParaRPr lang="en-US" sz="4400" dirty="0">
              <a:latin typeface="Aharoni (Headings)"/>
            </a:endParaRPr>
          </a:p>
          <a:p>
            <a:endParaRPr lang="en-US" b="1" dirty="0">
              <a:latin typeface="Aharoni (Headings)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89EAEF-9A47-4831-AA3B-705C048C47D9}"/>
              </a:ext>
            </a:extLst>
          </p:cNvPr>
          <p:cNvSpPr txBox="1"/>
          <p:nvPr/>
        </p:nvSpPr>
        <p:spPr>
          <a:xfrm>
            <a:off x="11480800" y="6363855"/>
            <a:ext cx="498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22</a:t>
            </a:r>
          </a:p>
        </p:txBody>
      </p:sp>
    </p:spTree>
    <p:extLst>
      <p:ext uri="{BB962C8B-B14F-4D97-AF65-F5344CB8AC3E}">
        <p14:creationId xmlns:p14="http://schemas.microsoft.com/office/powerpoint/2010/main" val="22537944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69">
            <a:extLst>
              <a:ext uri="{FF2B5EF4-FFF2-40B4-BE49-F238E27FC236}">
                <a16:creationId xmlns:a16="http://schemas.microsoft.com/office/drawing/2014/main" id="{990CE96C-B0E8-49CB-B717-EBFFECB66027}"/>
              </a:ext>
            </a:extLst>
          </p:cNvPr>
          <p:cNvSpPr/>
          <p:nvPr/>
        </p:nvSpPr>
        <p:spPr>
          <a:xfrm>
            <a:off x="-7962177" y="-1"/>
            <a:ext cx="5781368" cy="6858000"/>
          </a:xfrm>
          <a:prstGeom prst="rect">
            <a:avLst/>
          </a:prstGeom>
          <a:solidFill>
            <a:srgbClr val="F0EEF0"/>
          </a:solidFill>
          <a:ln>
            <a:noFill/>
          </a:ln>
          <a:effectLst>
            <a:outerShdw blurRad="215900" dist="38100" sx="101000" sy="101000" algn="l" rotWithShape="0">
              <a:schemeClr val="tx1">
                <a:lumMod val="65000"/>
                <a:lumOff val="35000"/>
                <a:alpha val="3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11FBA8A3-D6EF-42EC-AEC1-86283EED452E}"/>
              </a:ext>
            </a:extLst>
          </p:cNvPr>
          <p:cNvGrpSpPr/>
          <p:nvPr/>
        </p:nvGrpSpPr>
        <p:grpSpPr>
          <a:xfrm>
            <a:off x="1404433" y="1034938"/>
            <a:ext cx="4247297" cy="1631216"/>
            <a:chOff x="764723" y="1778002"/>
            <a:chExt cx="4247297" cy="1631216"/>
          </a:xfrm>
        </p:grpSpPr>
        <p:sp>
          <p:nvSpPr>
            <p:cNvPr id="114" name="Oval 113">
              <a:extLst>
                <a:ext uri="{FF2B5EF4-FFF2-40B4-BE49-F238E27FC236}">
                  <a16:creationId xmlns:a16="http://schemas.microsoft.com/office/drawing/2014/main" id="{40F3CBE7-0B7F-4BBC-932B-F8A1336F5066}"/>
                </a:ext>
              </a:extLst>
            </p:cNvPr>
            <p:cNvSpPr/>
            <p:nvPr/>
          </p:nvSpPr>
          <p:spPr>
            <a:xfrm>
              <a:off x="764723" y="2277144"/>
              <a:ext cx="662056" cy="662056"/>
            </a:xfrm>
            <a:prstGeom prst="ellipse">
              <a:avLst/>
            </a:prstGeom>
            <a:solidFill>
              <a:srgbClr val="FF59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ED76257E-DD5D-4C31-B2AC-F76DC9199544}"/>
                </a:ext>
              </a:extLst>
            </p:cNvPr>
            <p:cNvSpPr txBox="1"/>
            <p:nvPr/>
          </p:nvSpPr>
          <p:spPr>
            <a:xfrm>
              <a:off x="1618079" y="1778002"/>
              <a:ext cx="3393941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0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</a:t>
              </a:r>
              <a:r>
                <a:rPr lang="en-US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ost Central Asian countries total energy consumption and GDP initially dropped and followingly raised over the period of 1993-2010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9C5CB2E8-B3A7-4DE0-B2CC-736365263446}"/>
              </a:ext>
            </a:extLst>
          </p:cNvPr>
          <p:cNvGrpSpPr/>
          <p:nvPr/>
        </p:nvGrpSpPr>
        <p:grpSpPr>
          <a:xfrm>
            <a:off x="1390386" y="3130163"/>
            <a:ext cx="4577277" cy="662056"/>
            <a:chOff x="764723" y="3555165"/>
            <a:chExt cx="4577277" cy="662056"/>
          </a:xfrm>
        </p:grpSpPr>
        <p:sp>
          <p:nvSpPr>
            <p:cNvPr id="119" name="Oval 118">
              <a:extLst>
                <a:ext uri="{FF2B5EF4-FFF2-40B4-BE49-F238E27FC236}">
                  <a16:creationId xmlns:a16="http://schemas.microsoft.com/office/drawing/2014/main" id="{4CD8841C-D453-44E7-9CE2-70317BC917D2}"/>
                </a:ext>
              </a:extLst>
            </p:cNvPr>
            <p:cNvSpPr/>
            <p:nvPr/>
          </p:nvSpPr>
          <p:spPr>
            <a:xfrm>
              <a:off x="764723" y="3555165"/>
              <a:ext cx="662056" cy="662056"/>
            </a:xfrm>
            <a:prstGeom prst="ellipse">
              <a:avLst/>
            </a:prstGeom>
            <a:solidFill>
              <a:srgbClr val="03A1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1" name="TextBox 120">
              <a:extLst>
                <a:ext uri="{FF2B5EF4-FFF2-40B4-BE49-F238E27FC236}">
                  <a16:creationId xmlns:a16="http://schemas.microsoft.com/office/drawing/2014/main" id="{A120E0D6-EFA2-4A08-BFE2-DD70F47E6C48}"/>
                </a:ext>
              </a:extLst>
            </p:cNvPr>
            <p:cNvSpPr txBox="1"/>
            <p:nvPr/>
          </p:nvSpPr>
          <p:spPr>
            <a:xfrm>
              <a:off x="1435199" y="3703169"/>
              <a:ext cx="390680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Expanding of the research timespan</a:t>
              </a:r>
            </a:p>
          </p:txBody>
        </p:sp>
      </p:grp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743BC266-D040-419D-B713-FBC99952FADF}"/>
              </a:ext>
            </a:extLst>
          </p:cNvPr>
          <p:cNvGrpSpPr/>
          <p:nvPr/>
        </p:nvGrpSpPr>
        <p:grpSpPr>
          <a:xfrm>
            <a:off x="6578642" y="3130163"/>
            <a:ext cx="5106427" cy="662056"/>
            <a:chOff x="4504627" y="3555165"/>
            <a:chExt cx="5106427" cy="662056"/>
          </a:xfrm>
        </p:grpSpPr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1F70E9A6-B0EA-49B3-9490-7C7B09ACEE67}"/>
                </a:ext>
              </a:extLst>
            </p:cNvPr>
            <p:cNvSpPr/>
            <p:nvPr/>
          </p:nvSpPr>
          <p:spPr>
            <a:xfrm>
              <a:off x="4504627" y="3555165"/>
              <a:ext cx="662056" cy="662056"/>
            </a:xfrm>
            <a:prstGeom prst="ellipse">
              <a:avLst/>
            </a:prstGeom>
            <a:solidFill>
              <a:srgbClr val="03A1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1" name="TextBox 130">
              <a:extLst>
                <a:ext uri="{FF2B5EF4-FFF2-40B4-BE49-F238E27FC236}">
                  <a16:creationId xmlns:a16="http://schemas.microsoft.com/office/drawing/2014/main" id="{F00EE840-57C5-45A8-AB89-BA57CE453AA8}"/>
                </a:ext>
              </a:extLst>
            </p:cNvPr>
            <p:cNvSpPr txBox="1"/>
            <p:nvPr/>
          </p:nvSpPr>
          <p:spPr>
            <a:xfrm>
              <a:off x="5175104" y="3703169"/>
              <a:ext cx="44359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Application of other decoupling methods</a:t>
              </a:r>
            </a:p>
          </p:txBody>
        </p:sp>
      </p:grp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6A922994-56F7-4E3F-BBC4-41F24AED21E0}"/>
              </a:ext>
            </a:extLst>
          </p:cNvPr>
          <p:cNvGrpSpPr/>
          <p:nvPr/>
        </p:nvGrpSpPr>
        <p:grpSpPr>
          <a:xfrm>
            <a:off x="6619626" y="982962"/>
            <a:ext cx="4507177" cy="1631216"/>
            <a:chOff x="4504627" y="1812334"/>
            <a:chExt cx="4507177" cy="1631216"/>
          </a:xfrm>
        </p:grpSpPr>
        <p:sp>
          <p:nvSpPr>
            <p:cNvPr id="139" name="Oval 138">
              <a:extLst>
                <a:ext uri="{FF2B5EF4-FFF2-40B4-BE49-F238E27FC236}">
                  <a16:creationId xmlns:a16="http://schemas.microsoft.com/office/drawing/2014/main" id="{4B44027A-8946-45E7-8F11-28B2EA7E8E3E}"/>
                </a:ext>
              </a:extLst>
            </p:cNvPr>
            <p:cNvSpPr/>
            <p:nvPr/>
          </p:nvSpPr>
          <p:spPr>
            <a:xfrm>
              <a:off x="4504627" y="2277144"/>
              <a:ext cx="662056" cy="662056"/>
            </a:xfrm>
            <a:prstGeom prst="ellipse">
              <a:avLst/>
            </a:prstGeom>
            <a:solidFill>
              <a:srgbClr val="FF59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1" name="TextBox 140">
              <a:extLst>
                <a:ext uri="{FF2B5EF4-FFF2-40B4-BE49-F238E27FC236}">
                  <a16:creationId xmlns:a16="http://schemas.microsoft.com/office/drawing/2014/main" id="{46E35B1E-3A73-441C-8AB0-F2D52796F64F}"/>
                </a:ext>
              </a:extLst>
            </p:cNvPr>
            <p:cNvSpPr txBox="1"/>
            <p:nvPr/>
          </p:nvSpPr>
          <p:spPr>
            <a:xfrm>
              <a:off x="5450587" y="1812334"/>
              <a:ext cx="3561217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solidFill>
                    <a:srgbClr val="00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</a:t>
              </a:r>
              <a:r>
                <a:rPr lang="en-US" sz="20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he main four decoupling statues: </a:t>
              </a:r>
              <a:r>
                <a:rPr lang="en-US" sz="2000" b="1" i="1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expansive negative decoupling, </a:t>
              </a:r>
              <a:r>
                <a:rPr lang="en-US" sz="2000" b="1" i="1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weak decoupling, strong decoupling  and  expansive coupling</a:t>
              </a:r>
              <a:r>
                <a:rPr lang="en-US" sz="2000" dirty="0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65" name="Title 1">
            <a:extLst>
              <a:ext uri="{FF2B5EF4-FFF2-40B4-BE49-F238E27FC236}">
                <a16:creationId xmlns:a16="http://schemas.microsoft.com/office/drawing/2014/main" id="{1EE92315-4050-4239-9DE8-388A2ABF4FBD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latin typeface="Aharoni (Headings)"/>
              </a:rPr>
              <a:t>CONCLUSION</a:t>
            </a:r>
            <a:endParaRPr lang="en-US" sz="4400" dirty="0">
              <a:latin typeface="Aharoni (Headings)"/>
            </a:endParaRPr>
          </a:p>
          <a:p>
            <a:endParaRPr lang="en-US" b="1" dirty="0">
              <a:latin typeface="Aharoni (Headings)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A0D3A196-5573-405C-853B-6FE1CE648751}"/>
              </a:ext>
            </a:extLst>
          </p:cNvPr>
          <p:cNvSpPr txBox="1"/>
          <p:nvPr/>
        </p:nvSpPr>
        <p:spPr>
          <a:xfrm>
            <a:off x="11480800" y="6363855"/>
            <a:ext cx="498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23</a:t>
            </a:r>
          </a:p>
        </p:txBody>
      </p:sp>
    </p:spTree>
    <p:extLst>
      <p:ext uri="{BB962C8B-B14F-4D97-AF65-F5344CB8AC3E}">
        <p14:creationId xmlns:p14="http://schemas.microsoft.com/office/powerpoint/2010/main" val="35579595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7F5A09-6C7E-47EB-9BEC-E6C7B7BFE2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will express my sincere gratitude to my supervisor, Professor Stavros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Poulopoulos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for passion for our profession and educating. Your guidance and compassion made two years of master’s program so transformative.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28575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Also, I would like to express gratitude to my groupmate and friend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Yerbolat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Kakimov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for the support, hard work and discussion during the research project.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70F41A7-FB5C-4F79-B2A8-C73906B565AB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b="1" dirty="0">
              <a:latin typeface="Aharoni (Headings)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D238C29-EE59-447E-A4F8-A284FF2F0248}"/>
              </a:ext>
            </a:extLst>
          </p:cNvPr>
          <p:cNvSpPr txBox="1">
            <a:spLocks/>
          </p:cNvSpPr>
          <p:nvPr/>
        </p:nvSpPr>
        <p:spPr>
          <a:xfrm>
            <a:off x="186035" y="1577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kern="0" dirty="0">
                <a:solidFill>
                  <a:schemeClr val="bg1"/>
                </a:solidFill>
                <a:effectLst/>
                <a:latin typeface="Aharoni (Headings)"/>
                <a:ea typeface="Times New Roman" panose="02020603050405020304" pitchFamily="18" charset="0"/>
                <a:cs typeface="Times New Roman" panose="02020603050405020304" pitchFamily="18" charset="0"/>
              </a:rPr>
              <a:t>ACKNOWLEDGEMENTS</a:t>
            </a:r>
            <a:endParaRPr lang="en-US" b="1" dirty="0">
              <a:solidFill>
                <a:schemeClr val="bg1"/>
              </a:solidFill>
              <a:latin typeface="Aharoni (Headings)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A74F0F-1C00-4727-A5FA-DEAC9C60F500}"/>
              </a:ext>
            </a:extLst>
          </p:cNvPr>
          <p:cNvSpPr txBox="1"/>
          <p:nvPr/>
        </p:nvSpPr>
        <p:spPr>
          <a:xfrm>
            <a:off x="11480800" y="6354619"/>
            <a:ext cx="498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24</a:t>
            </a:r>
          </a:p>
        </p:txBody>
      </p:sp>
    </p:spTree>
    <p:extLst>
      <p:ext uri="{BB962C8B-B14F-4D97-AF65-F5344CB8AC3E}">
        <p14:creationId xmlns:p14="http://schemas.microsoft.com/office/powerpoint/2010/main" val="1060801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7F5A09-6C7E-47EB-9BEC-E6C7B7BFE2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[1]        C. Asia, “Information Brief : Energy Prospective in North and Central Asia,” 2015.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[2]        A. T. NGUYEN, “The Relationship between Economic Growth, Energy Consumption and Carbon Dioxide Emissions: Evidence from Central Asia,”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Eurasian Journal of Business and Economics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vol. 12, no. 24, pp. 1–15, 2019,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10.17015/ejbe.2019.024.01.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[3]        Y. Cheng, Z. Wang, X. Ye, and Y. D. Wei, “Spatiotemporal dynamics of carbon intensity from energy consumption in China,”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Journal of Geographical Sciences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vol. 24, no. 4, pp. 631–650, May 2014,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10.1007/s11442-014-1110-6.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[4]        Y. Wu, Q. Zhu, and B. Zhu, “Comparisons of decoupling trends of global economic growth and energy consumption between developed and developing countries,”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Energy Policy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vol. 116, no. December 2017, pp. 30–38, 2018,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10.1016/j.enpol.2018.01.047.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[5]        F. Bran and I.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Ioan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“Indicators to measure decoupling of economic growth from ecologic pressure,”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Metalurgia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International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vol. 14, no. SPEC. ISS. 9, pp. 158–162, 2009.</a:t>
            </a: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[6]        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http://www.materialflows.net/decoupling-material-use-and-economic-performance/</a:t>
            </a: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endParaRPr lang="en-US" sz="1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70F41A7-FB5C-4F79-B2A8-C73906B565AB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b="1" dirty="0">
              <a:latin typeface="Aharoni (Headings)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D238C29-EE59-447E-A4F8-A284FF2F0248}"/>
              </a:ext>
            </a:extLst>
          </p:cNvPr>
          <p:cNvSpPr txBox="1">
            <a:spLocks/>
          </p:cNvSpPr>
          <p:nvPr/>
        </p:nvSpPr>
        <p:spPr>
          <a:xfrm>
            <a:off x="186035" y="1577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kern="0" dirty="0">
                <a:solidFill>
                  <a:schemeClr val="bg1"/>
                </a:solidFill>
                <a:effectLst/>
                <a:latin typeface="Aharoni (Headings)"/>
                <a:ea typeface="Times New Roman" panose="02020603050405020304" pitchFamily="18" charset="0"/>
                <a:cs typeface="Times New Roman" panose="02020603050405020304" pitchFamily="18" charset="0"/>
              </a:rPr>
              <a:t>REFERENCE LIST</a:t>
            </a:r>
            <a:endParaRPr lang="en-US" b="1" dirty="0">
              <a:solidFill>
                <a:schemeClr val="bg1"/>
              </a:solidFill>
              <a:latin typeface="Aharoni (Headings)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5B6481-69CE-4F18-97D0-2795EEB3725D}"/>
              </a:ext>
            </a:extLst>
          </p:cNvPr>
          <p:cNvSpPr txBox="1"/>
          <p:nvPr/>
        </p:nvSpPr>
        <p:spPr>
          <a:xfrm>
            <a:off x="11480800" y="6363855"/>
            <a:ext cx="498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25</a:t>
            </a:r>
          </a:p>
        </p:txBody>
      </p:sp>
    </p:spTree>
    <p:extLst>
      <p:ext uri="{BB962C8B-B14F-4D97-AF65-F5344CB8AC3E}">
        <p14:creationId xmlns:p14="http://schemas.microsoft.com/office/powerpoint/2010/main" val="11106696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7F5A09-6C7E-47EB-9BEC-E6C7B7BFE2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[7]       C.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Xiong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D. Yang, J.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Huo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and Y. Zhao, “The relationship between energy consumption and economic growth and the development strategy of a low-carbon economy in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kazakhstan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,” </a:t>
            </a:r>
            <a:r>
              <a:rPr lang="en-US" sz="1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Journal of Arid Land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vol. 7, no. 5, pp. 706–715, 2015,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10.1007/s40333-015-0132-y.</a:t>
            </a: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[8]       C.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Xiong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D. Yang, J.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Huo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and Y. Zhao, “The relationship between energy consumption and economic growth and the development strategy of a low-carbon economy in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kazakhstan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,” </a:t>
            </a:r>
            <a:r>
              <a:rPr lang="en-US" sz="1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Journal of Arid Land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vol. 7, no. 5, pp. 706–715, Oct. 2015, </a:t>
            </a:r>
            <a:r>
              <a:rPr lang="en-US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</a:t>
            </a: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10.1007/s40333-015-0132-y.</a:t>
            </a: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U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[9]       “INDICATORS TO MEASURE DECOUPLING OF ENVIRONMENTAL PRESSURE FROM ECONOMIC GROWTH.” Accessed: Jan. 22, 2021. [Online]. Available: http://www.oecd.org/env/.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70F41A7-FB5C-4F79-B2A8-C73906B565AB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b="1" dirty="0">
              <a:latin typeface="Aharoni (Headings)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D238C29-EE59-447E-A4F8-A284FF2F0248}"/>
              </a:ext>
            </a:extLst>
          </p:cNvPr>
          <p:cNvSpPr txBox="1">
            <a:spLocks/>
          </p:cNvSpPr>
          <p:nvPr/>
        </p:nvSpPr>
        <p:spPr>
          <a:xfrm>
            <a:off x="186035" y="1577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kern="0" dirty="0">
                <a:solidFill>
                  <a:schemeClr val="bg1"/>
                </a:solidFill>
                <a:effectLst/>
                <a:latin typeface="Aharoni (Headings)"/>
                <a:ea typeface="Times New Roman" panose="02020603050405020304" pitchFamily="18" charset="0"/>
                <a:cs typeface="Times New Roman" panose="02020603050405020304" pitchFamily="18" charset="0"/>
              </a:rPr>
              <a:t>REFERENCE LIST</a:t>
            </a:r>
            <a:endParaRPr lang="en-US" b="1" dirty="0">
              <a:solidFill>
                <a:schemeClr val="bg1"/>
              </a:solidFill>
              <a:latin typeface="Aharoni (Headings)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0AE6FD1-D932-49F9-8778-B2DA9A4E5713}"/>
              </a:ext>
            </a:extLst>
          </p:cNvPr>
          <p:cNvSpPr txBox="1"/>
          <p:nvPr/>
        </p:nvSpPr>
        <p:spPr>
          <a:xfrm>
            <a:off x="11480800" y="6363855"/>
            <a:ext cx="498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26</a:t>
            </a:r>
          </a:p>
        </p:txBody>
      </p:sp>
    </p:spTree>
    <p:extLst>
      <p:ext uri="{BB962C8B-B14F-4D97-AF65-F5344CB8AC3E}">
        <p14:creationId xmlns:p14="http://schemas.microsoft.com/office/powerpoint/2010/main" val="42590013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7F5A09-6C7E-47EB-9BEC-E6C7B7BFE2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4800" dirty="0">
                <a:latin typeface="Aharoni (Headings)"/>
              </a:rPr>
              <a:t>THANK YOU FOR YOUR ATTENTION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70F41A7-FB5C-4F79-B2A8-C73906B565AB}"/>
              </a:ext>
            </a:extLst>
          </p:cNvPr>
          <p:cNvSpPr txBox="1">
            <a:spLocks/>
          </p:cNvSpPr>
          <p:nvPr/>
        </p:nvSpPr>
        <p:spPr>
          <a:xfrm>
            <a:off x="33635" y="53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b="1" dirty="0">
              <a:latin typeface="Aharoni (Headings)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D238C29-EE59-447E-A4F8-A284FF2F0248}"/>
              </a:ext>
            </a:extLst>
          </p:cNvPr>
          <p:cNvSpPr txBox="1">
            <a:spLocks/>
          </p:cNvSpPr>
          <p:nvPr/>
        </p:nvSpPr>
        <p:spPr>
          <a:xfrm>
            <a:off x="186035" y="157784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b="1" dirty="0">
              <a:solidFill>
                <a:schemeClr val="bg1"/>
              </a:solidFill>
              <a:latin typeface="Aharoni (Headings)"/>
            </a:endParaRPr>
          </a:p>
        </p:txBody>
      </p:sp>
    </p:spTree>
    <p:extLst>
      <p:ext uri="{BB962C8B-B14F-4D97-AF65-F5344CB8AC3E}">
        <p14:creationId xmlns:p14="http://schemas.microsoft.com/office/powerpoint/2010/main" val="40698309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hapesVTI">
  <a:themeElements>
    <a:clrScheme name="Shapes">
      <a:dk1>
        <a:sysClr val="windowText" lastClr="000000"/>
      </a:dk1>
      <a:lt1>
        <a:sysClr val="window" lastClr="FFFFFF"/>
      </a:lt1>
      <a:dk2>
        <a:srgbClr val="281B10"/>
      </a:dk2>
      <a:lt2>
        <a:srgbClr val="FFF9F5"/>
      </a:lt2>
      <a:accent1>
        <a:srgbClr val="EE7661"/>
      </a:accent1>
      <a:accent2>
        <a:srgbClr val="4E91F0"/>
      </a:accent2>
      <a:accent3>
        <a:srgbClr val="5B5260"/>
      </a:accent3>
      <a:accent4>
        <a:srgbClr val="2CC3B4"/>
      </a:accent4>
      <a:accent5>
        <a:srgbClr val="C097F8"/>
      </a:accent5>
      <a:accent6>
        <a:srgbClr val="FF9514"/>
      </a:accent6>
      <a:hlink>
        <a:srgbClr val="E50CBC"/>
      </a:hlink>
      <a:folHlink>
        <a:srgbClr val="6257FF"/>
      </a:folHlink>
    </a:clrScheme>
    <a:fontScheme name="Festival">
      <a:majorFont>
        <a:latin typeface="Aharon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apesVTI" id="{C78D20FD-A872-4243-8597-B534C62538FF}" vid="{7CAFCCF9-7834-41D6-B6AB-7D225A18A4E9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490</TotalTime>
  <Words>3190</Words>
  <Application>Microsoft Office PowerPoint</Application>
  <PresentationFormat>Widescreen</PresentationFormat>
  <Paragraphs>1443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29</vt:i4>
      </vt:variant>
    </vt:vector>
  </HeadingPairs>
  <TitlesOfParts>
    <vt:vector size="46" baseType="lpstr">
      <vt:lpstr>Aharoni</vt:lpstr>
      <vt:lpstr>Aharoni (Headings)</vt:lpstr>
      <vt:lpstr>Arial</vt:lpstr>
      <vt:lpstr>Avenir Next LT Pro</vt:lpstr>
      <vt:lpstr>Calibri</vt:lpstr>
      <vt:lpstr>Calibri Light</vt:lpstr>
      <vt:lpstr>Cambria Math</vt:lpstr>
      <vt:lpstr>Gill Sans</vt:lpstr>
      <vt:lpstr>Times New Roman</vt:lpstr>
      <vt:lpstr>TimesNewRoman</vt:lpstr>
      <vt:lpstr>TimesNewRoman,Bold</vt:lpstr>
      <vt:lpstr>Tw Cen MT</vt:lpstr>
      <vt:lpstr>Wingdings</vt:lpstr>
      <vt:lpstr>Office Theme</vt:lpstr>
      <vt:lpstr>ShapesVTI</vt:lpstr>
      <vt:lpstr>Office</vt:lpstr>
      <vt:lpstr>Office Theme</vt:lpstr>
      <vt:lpstr>EVALUATION OF DECOUPLING OF GDP, ENERGY, AND CO2 EMISSIONS IN CENTRAL ASIA</vt:lpstr>
      <vt:lpstr>PowerPoint Presentation</vt:lpstr>
      <vt:lpstr>PowerPoint Presentation</vt:lpstr>
      <vt:lpstr>decoupling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OECD DECOUPLING INDEX</vt:lpstr>
      <vt:lpstr>TAPIO DECOUPLING MODEL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EVALUATION OF DECOUPLING OF GDP, ENERGY, AND CO2 EMISSIONS IN CENTRAL ASIA</dc:title>
  <dc:creator>assyl adamov</dc:creator>
  <cp:lastModifiedBy>assyl adamov</cp:lastModifiedBy>
  <cp:revision>43</cp:revision>
  <dcterms:created xsi:type="dcterms:W3CDTF">2021-04-22T12:20:23Z</dcterms:created>
  <dcterms:modified xsi:type="dcterms:W3CDTF">2021-05-04T10:29:55Z</dcterms:modified>
</cp:coreProperties>
</file>