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1"/>
  </p:notesMasterIdLst>
  <p:sldIdLst>
    <p:sldId id="297" r:id="rId2"/>
    <p:sldId id="269" r:id="rId3"/>
    <p:sldId id="258" r:id="rId4"/>
    <p:sldId id="296" r:id="rId5"/>
    <p:sldId id="281" r:id="rId6"/>
    <p:sldId id="289" r:id="rId7"/>
    <p:sldId id="291" r:id="rId8"/>
    <p:sldId id="290" r:id="rId9"/>
    <p:sldId id="292" r:id="rId10"/>
    <p:sldId id="293" r:id="rId11"/>
    <p:sldId id="295" r:id="rId12"/>
    <p:sldId id="265" r:id="rId13"/>
    <p:sldId id="266" r:id="rId14"/>
    <p:sldId id="286" r:id="rId15"/>
    <p:sldId id="285" r:id="rId16"/>
    <p:sldId id="267" r:id="rId17"/>
    <p:sldId id="268" r:id="rId18"/>
    <p:sldId id="272" r:id="rId19"/>
    <p:sldId id="271" r:id="rId20"/>
    <p:sldId id="270" r:id="rId21"/>
    <p:sldId id="282" r:id="rId22"/>
    <p:sldId id="283" r:id="rId23"/>
    <p:sldId id="287" r:id="rId24"/>
    <p:sldId id="273" r:id="rId25"/>
    <p:sldId id="274" r:id="rId26"/>
    <p:sldId id="284" r:id="rId27"/>
    <p:sldId id="275" r:id="rId28"/>
    <p:sldId id="288" r:id="rId29"/>
    <p:sldId id="279" r:id="rId3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7C00"/>
    <a:srgbClr val="AD478B"/>
    <a:srgbClr val="AC478B"/>
    <a:srgbClr val="34319A"/>
    <a:srgbClr val="D2D1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82" d="100"/>
          <a:sy n="82" d="100"/>
        </p:scale>
        <p:origin x="-1488" y="-64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0797C-AB7C-4C8A-82C9-3EA40F89A2A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16B22-86FA-44FE-B611-F76705524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811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16B22-86FA-44FE-B611-F76705524FF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928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27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696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67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74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06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824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59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914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467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487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35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E6001-FD76-48C7-A106-783B3422DEDE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4C9AC-3773-4018-B460-B2FB58C09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91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универ\Конкурс\ПРЕЗЕНТАЦИЯ\isover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562025"/>
            <a:ext cx="1872207" cy="45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универ\Конкурс\ПРЕЗЕНТАЦИЯ\e4523d855331f3098f59d02ba4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475"/>
          <a:stretch/>
        </p:blipFill>
        <p:spPr bwMode="auto">
          <a:xfrm>
            <a:off x="7560840" y="4299942"/>
            <a:ext cx="1475655" cy="80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95736" y="4347128"/>
            <a:ext cx="430860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KAZAKHSTAN</a:t>
            </a:r>
          </a:p>
          <a:p>
            <a:pPr algn="ctr">
              <a:lnSpc>
                <a:spcPts val="1800"/>
              </a:lnSpc>
            </a:pPr>
            <a:r>
              <a:rPr lang="en-US" sz="2000" dirty="0" err="1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Satbayev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Kazakh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National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IrisUPC" panose="020B0604020202020204" pitchFamily="34" charset="-34"/>
              </a:rPr>
              <a:t>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Technical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IrisUPC" panose="020B0604020202020204" pitchFamily="34" charset="-34"/>
              </a:rPr>
              <a:t>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University</a:t>
            </a:r>
          </a:p>
          <a:p>
            <a:pPr algn="ctr">
              <a:lnSpc>
                <a:spcPts val="1800"/>
              </a:lnSpc>
            </a:pPr>
            <a:r>
              <a:rPr lang="en-US" sz="2000" dirty="0" err="1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Vyssotskaya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 Alexandra/</a:t>
            </a:r>
            <a:r>
              <a:rPr lang="en-US" sz="2000" dirty="0" err="1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Kalinina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 </a:t>
            </a:r>
            <a:r>
              <a:rPr lang="en-US" sz="2000" dirty="0" err="1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Arina</a:t>
            </a:r>
            <a:endParaRPr lang="en-US" sz="2000" dirty="0" smtClean="0">
              <a:solidFill>
                <a:schemeClr val="bg2">
                  <a:lumMod val="50000"/>
                </a:schemeClr>
              </a:solidFill>
              <a:latin typeface="IrisUPC" panose="020B0604020202020204" pitchFamily="34" charset="-34"/>
              <a:cs typeface="IrisUPC" panose="020B0604020202020204" pitchFamily="34" charset="-34"/>
            </a:endParaRPr>
          </a:p>
          <a:p>
            <a:pPr algn="ctr"/>
            <a:endParaRPr lang="en-US" sz="2400" dirty="0" smtClean="0">
              <a:latin typeface="IrisUPC" panose="020B0604020202020204" pitchFamily="34" charset="-34"/>
              <a:cs typeface="IrisUPC" panose="020B0604020202020204" pitchFamily="34" charset="-34"/>
            </a:endParaRPr>
          </a:p>
          <a:p>
            <a:endParaRPr lang="en-US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3522" y="51470"/>
            <a:ext cx="6556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RESIDENTIAL COMPLEX WIND OF CHANGE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IrisUPC" panose="020B0604020202020204" pitchFamily="34" charset="-34"/>
            </a:endParaRPr>
          </a:p>
        </p:txBody>
      </p:sp>
      <p:pic>
        <p:nvPicPr>
          <p:cNvPr id="6147" name="Picture 3" descr="D:\универ\Конкурс\ПРЕЗЕНТАЦИЯ\ГЛАDYSQ DBL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" t="25039" b="2818"/>
          <a:stretch/>
        </p:blipFill>
        <p:spPr bwMode="auto">
          <a:xfrm>
            <a:off x="0" y="584468"/>
            <a:ext cx="9143999" cy="371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7" y="4491144"/>
            <a:ext cx="1520525" cy="52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66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универ\Конкурс\ПРЕЗЕНТАЦИЯ\Новая папка\Рисунок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" r="383"/>
          <a:stretch/>
        </p:blipFill>
        <p:spPr bwMode="auto">
          <a:xfrm>
            <a:off x="0" y="-1588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699792" y="4948014"/>
            <a:ext cx="648072" cy="0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63888" y="4805689"/>
            <a:ext cx="1786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cs typeface="Times New Roman" panose="02020603050405020304" pitchFamily="18" charset="0"/>
              </a:rPr>
              <a:t>PEDESTRIAN</a:t>
            </a:r>
            <a:r>
              <a:rPr lang="en-US" sz="1600" dirty="0" smtClean="0">
                <a:latin typeface="+mj-lt"/>
                <a:cs typeface="Times New Roman" panose="02020603050405020304" pitchFamily="18" charset="0"/>
              </a:rPr>
              <a:t> PATHS</a:t>
            </a:r>
            <a:endParaRPr lang="ru-RU" sz="16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40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323528" y="4685389"/>
            <a:ext cx="648072" cy="0"/>
          </a:xfrm>
          <a:prstGeom prst="line">
            <a:avLst/>
          </a:prstGeom>
          <a:ln w="57150">
            <a:solidFill>
              <a:srgbClr val="3431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115617" y="4569972"/>
            <a:ext cx="3980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cs typeface="Times New Roman" panose="02020603050405020304" pitchFamily="18" charset="0"/>
              </a:rPr>
              <a:t>TRANSPORT AND</a:t>
            </a:r>
            <a:r>
              <a:rPr lang="en-US" sz="1600" dirty="0" smtClean="0">
                <a:cs typeface="Times New Roman" panose="02020603050405020304" pitchFamily="18" charset="0"/>
              </a:rPr>
              <a:t> </a:t>
            </a:r>
            <a:r>
              <a:rPr lang="en-US" sz="1600" dirty="0">
                <a:cs typeface="Times New Roman" panose="02020603050405020304" pitchFamily="18" charset="0"/>
              </a:rPr>
              <a:t>PEDESTRIAN</a:t>
            </a:r>
            <a:r>
              <a:rPr lang="en-US" sz="1600" dirty="0" smtClean="0">
                <a:latin typeface="+mj-lt"/>
                <a:cs typeface="Times New Roman" panose="02020603050405020304" pitchFamily="18" charset="0"/>
              </a:rPr>
              <a:t> CONECTIONS</a:t>
            </a:r>
            <a:endParaRPr lang="ru-RU" sz="16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34204" y="4936369"/>
            <a:ext cx="648072" cy="0"/>
          </a:xfrm>
          <a:prstGeom prst="line">
            <a:avLst/>
          </a:prstGeom>
          <a:ln w="57150">
            <a:solidFill>
              <a:srgbClr val="F07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26295" y="4809411"/>
            <a:ext cx="2825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cs typeface="Times New Roman" panose="02020603050405020304" pitchFamily="18" charset="0"/>
              </a:rPr>
              <a:t>BICYCLE AND PEDESTRIAN PATH</a:t>
            </a:r>
            <a:endParaRPr lang="ru-RU" sz="16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366768" y="4674612"/>
            <a:ext cx="648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56178" y="4555495"/>
            <a:ext cx="1934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cs typeface="Times New Roman" panose="02020603050405020304" pitchFamily="18" charset="0"/>
              </a:rPr>
              <a:t>BICYCLE PATH (EXPO)</a:t>
            </a:r>
            <a:endParaRPr lang="ru-RU" sz="16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8194" name="Picture 2" descr="D:\универ\Конкурс\ПРЕЗЕНТАЦИЯ\Новая папка\Р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" y="-3805"/>
            <a:ext cx="9144000" cy="455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5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123478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1 BEDROOM APARTMENT</a:t>
            </a:r>
            <a:endParaRPr lang="ru-RU" sz="3600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  <p:pic>
        <p:nvPicPr>
          <p:cNvPr id="1026" name="Picture 2" descr="D:\универ\Конкурс\ПРЕЗЕНТАЦИЯ\1\Новая папка\план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0" y="842400"/>
            <a:ext cx="3585600" cy="163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универ\Конкурс\ПРЕЗЕНТАЦИЯ\1\Новая папка\план3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00" y="1024065"/>
            <a:ext cx="3592216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D:\универ\Конкурс\ПРЕЗЕНТАЦИЯ\Новая папка\Рисунок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848" y="2638800"/>
            <a:ext cx="6059488" cy="22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07904" y="4803998"/>
            <a:ext cx="19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TYPICAL FLOOR PLAN</a:t>
            </a:r>
            <a:endParaRPr lang="ru-RU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8730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27784" y="123478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2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 BEDROOMS APARTMENT</a:t>
            </a:r>
            <a:endParaRPr lang="ru-RU" sz="3600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  <p:pic>
        <p:nvPicPr>
          <p:cNvPr id="2051" name="Picture 3" descr="D:\универ\Конкурс\ПРЕЗЕНТАЦИЯ\1\Новая папка\план2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0" y="842400"/>
            <a:ext cx="3585600" cy="163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универ\Конкурс\ПРЕЗЕНТАЦИЯ\1\Новая папка\план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00" y="1026000"/>
            <a:ext cx="3592800" cy="133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D:\универ\Конкурс\ПРЕЗЕНТАЦИЯ\Новая папка\Рисунок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200" y="2638800"/>
            <a:ext cx="6059488" cy="22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07904" y="4803998"/>
            <a:ext cx="19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TYPICAL FLOOR PLAN</a:t>
            </a:r>
            <a:endParaRPr lang="ru-RU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9541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27784" y="123478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3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 BEDROOMS APARTMENT</a:t>
            </a:r>
            <a:endParaRPr lang="ru-RU" sz="3600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  <p:pic>
        <p:nvPicPr>
          <p:cNvPr id="9" name="Picture 2" descr="D:\универ\Конкурс\ПРЕЗЕНТАЦИЯ\1\Новая папка\план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0" y="842400"/>
            <a:ext cx="3585600" cy="163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универ\Конкурс\ПРЕЗЕНТАЦИЯ\1\Новая папка\план3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00" y="1026000"/>
            <a:ext cx="3592800" cy="133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D:\универ\Конкурс\ПРЕЗЕНТАЦИЯ\Новая папка\Рисунок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200" y="2638800"/>
            <a:ext cx="6059487" cy="224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07904" y="4803998"/>
            <a:ext cx="19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TYPICAL FLOOR PLAN</a:t>
            </a:r>
            <a:endParaRPr lang="ru-RU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3014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27784" y="131012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4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 BEDROOMS APARTMENT</a:t>
            </a:r>
            <a:endParaRPr lang="ru-RU" sz="3600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  <p:pic>
        <p:nvPicPr>
          <p:cNvPr id="9" name="Picture 5" descr="D:\универ\Конкурс\ПРЕЗЕНТАЦИЯ\1\Новая папка\план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00" y="1026000"/>
            <a:ext cx="3592800" cy="133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универ\Конкурс\ПРЕЗЕНТАЦИЯ\1\Новая папка\план2 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0" y="842400"/>
            <a:ext cx="3585600" cy="163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D:\универ\Конкурс\ПРЕЗЕНТАЦИЯ\Новая папка\Рисунок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200" y="2638800"/>
            <a:ext cx="6059488" cy="22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07904" y="4803998"/>
            <a:ext cx="19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TYPICAL FLOOR PLAN</a:t>
            </a:r>
            <a:endParaRPr lang="ru-RU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6974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31501" y="123478"/>
            <a:ext cx="3066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DUPLEX APARTMENT</a:t>
            </a:r>
            <a:endParaRPr lang="ru-RU" sz="3600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  <p:pic>
        <p:nvPicPr>
          <p:cNvPr id="5122" name="Picture 2" descr="D:\универ\Конкурс\ПРЕЗЕНТАЦИЯ\1\Новая папка\план2 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0" y="842400"/>
            <a:ext cx="3585600" cy="163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универ\Конкурс\ПРЕЗЕНТАЦИЯ\1\Новая папка\план3 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00" y="1026000"/>
            <a:ext cx="3592800" cy="133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универ\Конкурс\ПРЕЗЕНТАЦИЯ\Новая папка\Рисунок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172" y="2639249"/>
            <a:ext cx="6053138" cy="22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07904" y="4803998"/>
            <a:ext cx="190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EVACUATION ROUTES</a:t>
            </a:r>
            <a:endParaRPr lang="ru-RU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1891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универ\Конкурс\1\Новая папка\1.bmp"/>
          <p:cNvPicPr>
            <a:picLocks noChangeAspect="1" noChangeArrowheads="1"/>
          </p:cNvPicPr>
          <p:nvPr/>
        </p:nvPicPr>
        <p:blipFill rotWithShape="1">
          <a:blip r:embed="rId2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1599644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TECHNICAL  ASPECTS</a:t>
            </a:r>
            <a:endParaRPr lang="ru-RU" sz="6000" b="1" dirty="0">
              <a:solidFill>
                <a:srgbClr val="0070C0"/>
              </a:solidFill>
              <a:latin typeface="Times New Roman" panose="02020603050405020304" pitchFamily="18" charset="0"/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6841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DETAILS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  <p:pic>
        <p:nvPicPr>
          <p:cNvPr id="9218" name="Picture 2" descr="D:\универ\Конкурс\ПРЕЗЕНТАЦИЯ\Новая папка\Рисунок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46" y="1059582"/>
            <a:ext cx="8820150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74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D:\универ\Конкурс\ПЕРЕДЕЛКА\виды\6.00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776" y="52215"/>
            <a:ext cx="166418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универ\Конкурс\ПЕРЕДЕЛКА\виды\9.00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60327"/>
            <a:ext cx="166418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D:\универ\Конкурс\ПЕРЕДЕЛКА\виды\12.00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68439"/>
            <a:ext cx="166418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D:\универ\Конкурс\ПЕРЕДЕЛКА\виды\15.00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776" y="3076551"/>
            <a:ext cx="1649554" cy="92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D:\универ\Конкурс\ПЕРЕДЕЛКА\виды\20.00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776" y="4092894"/>
            <a:ext cx="1649554" cy="92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56292" y="296239"/>
            <a:ext cx="1352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A.M.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56292" y="1359102"/>
            <a:ext cx="1094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A.M.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68344" y="2312630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P.M.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41660" y="3371210"/>
            <a:ext cx="1109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P.M.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41660" y="4321091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P.M.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6063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DAYLITHING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  <p:pic>
        <p:nvPicPr>
          <p:cNvPr id="10242" name="Picture 2" descr="D:\универ\Конкурс\ПРЕЗЕНТАЦИЯ\Новая папка\Рисунок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55" y="629918"/>
            <a:ext cx="4327525" cy="437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74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932" y="2039898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BIRTH OF IDEA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IrisUPC" panose="020B0604020202020204" pitchFamily="34" charset="-34"/>
            </a:endParaRPr>
          </a:p>
        </p:txBody>
      </p:sp>
      <p:pic>
        <p:nvPicPr>
          <p:cNvPr id="27652" name="Picture 4" descr="D:\универ\Конкурс\наброски\22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1" y="1934811"/>
            <a:ext cx="4680520" cy="89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D:\универ\Конкурс\наброски\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87" y="2931790"/>
            <a:ext cx="3104793" cy="194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универ\Конкурс\наброски\4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32751"/>
            <a:ext cx="3597440" cy="204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универ\Конкурс\наброски\1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8" b="10845"/>
          <a:stretch/>
        </p:blipFill>
        <p:spPr bwMode="auto">
          <a:xfrm>
            <a:off x="1763688" y="122993"/>
            <a:ext cx="5865812" cy="17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80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универ\Конкурс\ПРЕЗЕНТАЦИЯ\Новая папка\Рисунок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426"/>
            <a:ext cx="9144000" cy="490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IRRIGATION AND GREENING SYSTEM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8418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универ\Конкурс\ПРЕЗЕНТАЦИЯ\Новая папка\Рисунок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4" y="-11212"/>
            <a:ext cx="5486400" cy="5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0032" y="629275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HEATING/COOING</a:t>
            </a: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 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SYSTEM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06380" y="3507854"/>
            <a:ext cx="3203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solidFill>
                <a:schemeClr val="bg2">
                  <a:lumMod val="50000"/>
                </a:schemeClr>
              </a:solidFill>
              <a:latin typeface="IrisUPC" panose="020B0604020202020204" pitchFamily="34" charset="-34"/>
              <a:cs typeface="IrisUPC" panose="020B0604020202020204" pitchFamily="34" charset="-34"/>
            </a:endParaRPr>
          </a:p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AIRTIGHTNESS 0,6 V/h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IrisUPC" panose="020B0604020202020204" pitchFamily="34" charset="-34"/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0814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8227" y="141480"/>
            <a:ext cx="46495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ACOUSTIC</a:t>
            </a:r>
            <a:endParaRPr lang="ru-RU" sz="44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risUPC" panose="020B0604020202020204" pitchFamily="34" charset="-34"/>
              <a:cs typeface="IrisUPC" panose="020B0604020202020204" pitchFamily="34" charset="-34"/>
            </a:endParaRPr>
          </a:p>
          <a:p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 COMFORT</a:t>
            </a:r>
            <a:endParaRPr lang="ru-RU" sz="44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6216" y="1425387"/>
            <a:ext cx="2699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INSULATION 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  <a:latin typeface="IrisUPC" panose="020B0604020202020204" pitchFamily="34" charset="-34"/>
              <a:cs typeface="IrisUPC" panose="020B0604020202020204" pitchFamily="34" charset="-34"/>
            </a:endParaRP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BETWEEN ROOMS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IrisUPC" panose="020B0604020202020204" pitchFamily="34" charset="-34"/>
              </a:rPr>
              <a:t>60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 Db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  <a:latin typeface="IrisUPC" panose="020B0604020202020204" pitchFamily="34" charset="-34"/>
              <a:cs typeface="IrisUPC" panose="020B0604020202020204" pitchFamily="34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bg2">
                  <a:lumMod val="50000"/>
                </a:schemeClr>
              </a:solidFill>
              <a:latin typeface="IrisUPC" panose="020B0604020202020204" pitchFamily="34" charset="-34"/>
              <a:cs typeface="IrisUPC" panose="020B0604020202020204" pitchFamily="34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EXTERIOR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cs typeface="IrisUPC" panose="020B0604020202020204" pitchFamily="34" charset="-34"/>
              </a:rPr>
              <a:t>60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cs typeface="IrisUPC" panose="020B0604020202020204" pitchFamily="34" charset="-34"/>
              </a:rPr>
              <a:t>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Db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  <a:latin typeface="IrisUPC" panose="020B0604020202020204" pitchFamily="34" charset="-34"/>
              <a:cs typeface="IrisUPC" panose="020B0604020202020204" pitchFamily="34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bg2">
                  <a:lumMod val="50000"/>
                </a:schemeClr>
              </a:solidFill>
              <a:latin typeface="IrisUPC" panose="020B0604020202020204" pitchFamily="34" charset="-34"/>
              <a:cs typeface="IrisUPC" panose="020B0604020202020204" pitchFamily="34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TRIPLE GLAZING   SAINT-GOBAIN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  <p:pic>
        <p:nvPicPr>
          <p:cNvPr id="3" name="Picture 2" descr="D:\универ\Конкурс\ПРЕЗЕНТАЦИЯ\Новая папка\Рисунок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" y="-1588"/>
            <a:ext cx="6297613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26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универ\Конкурс\1\Новая папка\издвора.bmp"/>
          <p:cNvPicPr>
            <a:picLocks noChangeAspect="1" noChangeArrowheads="1"/>
          </p:cNvPicPr>
          <p:nvPr/>
        </p:nvPicPr>
        <p:blipFill rotWithShape="1">
          <a:blip r:embed="rId2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66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2392"/>
          <a:stretch/>
        </p:blipFill>
        <p:spPr bwMode="auto">
          <a:xfrm>
            <a:off x="0" y="-380578"/>
            <a:ext cx="9144000" cy="599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3169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CONSTRUCTION DETAILS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8287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380" y="294652"/>
            <a:ext cx="4788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MOUNT SYSTEM</a:t>
            </a:r>
            <a:endParaRPr lang="ru-RU" sz="4400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  <p:pic>
        <p:nvPicPr>
          <p:cNvPr id="3" name="Picture 2" descr="D:\универ\Конкурс\ПРЕЗЕНТАЦИЯ\Новая папка\Рисунок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6062"/>
            <a:ext cx="4267200" cy="362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универ\Конкурс\ПРЕЗЕНТАЦИЯ\Новая папка\Рисунок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05631"/>
            <a:ext cx="4359275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03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универ\Конкурс\ПРЕЗЕНТАЦИЯ\Новая папка\Рисунок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6063"/>
            <a:ext cx="4267200" cy="362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2699792" y="1059582"/>
            <a:ext cx="2061393" cy="12241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948264" y="51470"/>
            <a:ext cx="20162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build-up A in cm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20.0 Ground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 Geotextiles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3.0 Drainage membrane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 Geotextiles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10 XPS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2.0 Bitumen-polymer roof membrane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10.0 Roof covering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Space </a:t>
            </a:r>
            <a:r>
              <a:rPr lang="en-US" sz="800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truss</a:t>
            </a:r>
          </a:p>
          <a:p>
            <a:r>
              <a:rPr lang="en-US" sz="80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build-up B in cm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15.0 ISOVER Lite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1.0Interior plaster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60.0 Concrete wall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1.0Interior plaster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15.0 ISOVER </a:t>
            </a:r>
            <a:r>
              <a:rPr lang="en-US" sz="800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Lite</a:t>
            </a:r>
          </a:p>
          <a:p>
            <a:r>
              <a:rPr lang="en-US" sz="80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build-up С in cm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18.0 ISOVER mineral wool slab 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30.0  XPS between concrete rafters 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5.0 ISOVER Lite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1.3 Plaster board</a:t>
            </a:r>
            <a:endParaRPr lang="ru-RU" sz="800" dirty="0">
              <a:solidFill>
                <a:schemeClr val="bg2">
                  <a:lumMod val="75000"/>
                </a:schemeClr>
              </a:solidFill>
              <a:cs typeface="IrisUPC" panose="020B0604020202020204" pitchFamily="34" charset="-34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699791" y="2895786"/>
            <a:ext cx="2061393" cy="7560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948264" y="2732603"/>
            <a:ext cx="201622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build-up A in cm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15.0 ISOVER Lite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1.0Interior plaster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60.0 Concrete wall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1.0Interior plaster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15.0 ISOVER </a:t>
            </a:r>
            <a:r>
              <a:rPr lang="en-US" sz="800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Lite</a:t>
            </a:r>
          </a:p>
          <a:p>
            <a:r>
              <a:rPr lang="en-US" sz="80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build-up B in cm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2.0 </a:t>
            </a:r>
            <a:r>
              <a:rPr lang="en-US" sz="80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Rigips</a:t>
            </a:r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</a:t>
            </a:r>
            <a:r>
              <a:rPr lang="en-US" sz="80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Rigidur</a:t>
            </a:r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screed elements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15.0 ISOVER </a:t>
            </a:r>
            <a:r>
              <a:rPr lang="en-US" sz="80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Topdec</a:t>
            </a:r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Loft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16.0 Concrete ceiling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4.0 Gyproc-Ultra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1,0 GYPROC GN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1,0 GYPROC </a:t>
            </a:r>
            <a:r>
              <a:rPr lang="en-US" sz="800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GN</a:t>
            </a:r>
          </a:p>
          <a:p>
            <a:r>
              <a:rPr lang="en-US" sz="800" u="sng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</a:t>
            </a:r>
            <a:r>
              <a:rPr lang="en-US" sz="80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build-up С in cm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1.0Interior plaster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5.0 ISOVER </a:t>
            </a:r>
            <a:r>
              <a:rPr lang="en-US" sz="80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Akustic</a:t>
            </a:r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60.0 Concrete wall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5.0 ISOVER </a:t>
            </a:r>
            <a:r>
              <a:rPr lang="en-US" sz="80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Akustic</a:t>
            </a:r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1.0Interior plaster</a:t>
            </a:r>
            <a:endParaRPr lang="ru-RU" sz="800" dirty="0">
              <a:solidFill>
                <a:schemeClr val="bg2">
                  <a:lumMod val="75000"/>
                </a:schemeClr>
              </a:solidFill>
              <a:cs typeface="IrisUPC" panose="020B0604020202020204" pitchFamily="34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314267"/>
            <a:ext cx="4788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MATERIALS</a:t>
            </a:r>
            <a:endParaRPr lang="ru-RU" sz="4400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  <p:pic>
        <p:nvPicPr>
          <p:cNvPr id="3075" name="Picture 3" descr="D:\универ\Конкурс\ПРЕЗЕНТАЦИЯ\Новая папка\Рисунок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284" y="103009"/>
            <a:ext cx="2047875" cy="259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универ\Конкурс\ПРЕЗЕНТАЦИЯ\Новая папка\Рисунок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184" y="2813397"/>
            <a:ext cx="2047875" cy="220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76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универ\Конкурс\ПРЕЗЕНТАЦИЯ\Новая папка\Рисунок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6062"/>
            <a:ext cx="4267200" cy="362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948264" y="51470"/>
            <a:ext cx="2016224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build-up A in cm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1.0Interior plaster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30.0Concrete wall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2.0Exterior plaster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30.0ISOVER Facade (2 x 15 cm)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1.5Thick </a:t>
            </a:r>
            <a:r>
              <a:rPr lang="en-US" sz="750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plaster</a:t>
            </a:r>
          </a:p>
          <a:p>
            <a:r>
              <a:rPr lang="en-US" sz="750" u="sng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</a:t>
            </a:r>
            <a:r>
              <a:rPr lang="en-US" sz="75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build-up B in cm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Floor covering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5.0Cement screed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Separating layer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2.0ISOVER Floating Floor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18.0Concrete ceiling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1.0Interior plaster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5.0 ISOVER </a:t>
            </a:r>
            <a:r>
              <a:rPr lang="en-US" sz="75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Akustic</a:t>
            </a:r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4.0 Gyproc-Ultra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1,0 GYPROC GN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1,0 GYPROC </a:t>
            </a:r>
            <a:r>
              <a:rPr lang="en-US" sz="750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GN</a:t>
            </a:r>
          </a:p>
          <a:p>
            <a:r>
              <a:rPr lang="en-US" sz="750" u="sng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</a:t>
            </a:r>
            <a:r>
              <a:rPr lang="en-US" sz="75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build-up С in cm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2.0Rigips </a:t>
            </a:r>
            <a:r>
              <a:rPr lang="en-US" sz="75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Rigidur</a:t>
            </a:r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screed elements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20.0ISOVER Floor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16.0Concrete ceiling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1.0Interior plaster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6.0ISOVER Integra UKF 1-032 (bet. </a:t>
            </a:r>
            <a:r>
              <a:rPr lang="en-US" sz="75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Rigips</a:t>
            </a:r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metal 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profiles CD 60 with damping)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1.0GYPROC GN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1,0 GYPROC GN</a:t>
            </a:r>
            <a:endParaRPr lang="ru-RU" sz="750" dirty="0">
              <a:solidFill>
                <a:schemeClr val="bg2">
                  <a:lumMod val="75000"/>
                </a:schemeClr>
              </a:solidFill>
              <a:cs typeface="IrisUPC" panose="020B0604020202020204" pitchFamily="34" charset="-34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3131840" y="1239603"/>
            <a:ext cx="1648122" cy="16921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948264" y="3144624"/>
            <a:ext cx="2016224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build-up A in cm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1.0Interior plaster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30.0Concrete wall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2.0Exterior plaster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30.0ISOVER Facade (2 x 15 cm)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1.5Thick </a:t>
            </a:r>
            <a:r>
              <a:rPr lang="en-US" sz="750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plaster</a:t>
            </a:r>
          </a:p>
          <a:p>
            <a:r>
              <a:rPr lang="en-US" sz="750" u="sng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</a:t>
            </a:r>
            <a:r>
              <a:rPr lang="en-US" sz="75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build-up B in cm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Floor covering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 5,0Screed</a:t>
            </a:r>
          </a:p>
          <a:p>
            <a:r>
              <a:rPr lang="en-US" sz="75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Vapour</a:t>
            </a:r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retarder and separating layers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 3,0ISOVER Floating Floor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 4,0XPS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16,0Reinforced concrete ceiling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30.0ISOVER Facade (2 x 15 cm)</a:t>
            </a:r>
          </a:p>
          <a:p>
            <a:r>
              <a:rPr lang="en-US" sz="75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 1,5Thick </a:t>
            </a:r>
            <a:r>
              <a:rPr lang="en-US" sz="750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plaster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3131840" y="3329781"/>
            <a:ext cx="1648122" cy="3220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699792" y="3329781"/>
            <a:ext cx="2080170" cy="5381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9552" y="314267"/>
            <a:ext cx="4788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MATERIALS</a:t>
            </a:r>
            <a:endParaRPr lang="ru-RU" sz="4400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  <p:pic>
        <p:nvPicPr>
          <p:cNvPr id="4" name="Picture 3" descr="D:\универ\Конкурс\ПРЕЗЕНТАЦИЯ\Новая папка\Рисунок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646" y="87078"/>
            <a:ext cx="200025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D:\универ\Конкурс\ПРЕЗЕНТАЦИЯ\Новая папка\Рисунок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62" y="2536150"/>
            <a:ext cx="2000250" cy="243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33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универ\Конкурс\ПРЕЗЕНТАЦИЯ\Новая папка\Рисунок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6062"/>
            <a:ext cx="4267200" cy="362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314267"/>
            <a:ext cx="4788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  <a:latin typeface="IrisUPC" panose="020B0604020202020204" pitchFamily="34" charset="-34"/>
                <a:cs typeface="IrisUPC" panose="020B0604020202020204" pitchFamily="34" charset="-34"/>
              </a:rPr>
              <a:t>MATERIALS</a:t>
            </a:r>
            <a:endParaRPr lang="ru-RU" sz="4400" dirty="0">
              <a:solidFill>
                <a:schemeClr val="bg2">
                  <a:lumMod val="50000"/>
                </a:schemeClr>
              </a:solidFill>
              <a:cs typeface="IrisUPC" panose="020B0604020202020204" pitchFamily="34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60235" y="483543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build-up A in cm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Ground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 Geotextiles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3.0 Drainage membrane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 Geotextiles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30.0 XPS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2.0 Bitumen-polymer roof membrane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30.0 Reinforced concrete ceiling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 Thick </a:t>
            </a:r>
            <a:r>
              <a:rPr lang="en-US" sz="800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plaster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60235" y="2787774"/>
            <a:ext cx="20162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build-up A in </a:t>
            </a:r>
            <a:r>
              <a:rPr lang="en-US" sz="800" u="sng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cm</a:t>
            </a:r>
            <a:endParaRPr lang="en-US" sz="800" dirty="0">
              <a:solidFill>
                <a:schemeClr val="bg2">
                  <a:lumMod val="75000"/>
                </a:schemeClr>
              </a:solidFill>
              <a:cs typeface="IrisUPC" panose="020B0604020202020204" pitchFamily="34" charset="-34"/>
            </a:endParaRP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1.0 Interior plaster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60.0 ISOVER XPS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60.0 Concrete wall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60.0 </a:t>
            </a:r>
            <a:r>
              <a:rPr lang="en-US" sz="800" dirty="0" smtClean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XPS</a:t>
            </a:r>
          </a:p>
          <a:p>
            <a:r>
              <a:rPr lang="en-US" sz="800" u="sng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Layer build-up B in cm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Floor covering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5,0Screed</a:t>
            </a:r>
          </a:p>
          <a:p>
            <a:r>
              <a:rPr lang="en-US" sz="80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Vapour</a:t>
            </a:r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retarder and separating layer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3,0ISOVER </a:t>
            </a:r>
            <a:r>
              <a:rPr lang="en-US" sz="80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Akustic</a:t>
            </a:r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 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4,0 XPS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0,5Sealing against moisture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30,0Concrete foundation slab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Separating layer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30.0 XPS</a:t>
            </a:r>
          </a:p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Granular </a:t>
            </a:r>
            <a:r>
              <a:rPr lang="en-US" sz="800" dirty="0" err="1">
                <a:solidFill>
                  <a:schemeClr val="bg2">
                    <a:lumMod val="75000"/>
                  </a:schemeClr>
                </a:solidFill>
                <a:cs typeface="IrisUPC" panose="020B0604020202020204" pitchFamily="34" charset="-34"/>
              </a:rPr>
              <a:t>subbase</a:t>
            </a:r>
            <a:endParaRPr lang="en-US" sz="800" dirty="0" smtClean="0">
              <a:solidFill>
                <a:schemeClr val="bg2">
                  <a:lumMod val="75000"/>
                </a:schemeClr>
              </a:solidFill>
              <a:cs typeface="IrisUPC" panose="020B0604020202020204" pitchFamily="34" charset="-34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2627784" y="1683872"/>
            <a:ext cx="1800201" cy="22560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627784" y="3802874"/>
            <a:ext cx="1800200" cy="6410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3" descr="D:\универ\Конкурс\ПРЕЗЕНТАЦИЯ\Новая папка\Рисунок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3478"/>
            <a:ext cx="2212975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D:\универ\Конкурс\ПРЕЗЕНТАЦИЯ\Новая папка\Рисунок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644" y="2593954"/>
            <a:ext cx="2218315" cy="236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46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3466"/>
            <a:ext cx="4824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Heat Demand Calculations</a:t>
            </a:r>
          </a:p>
          <a:p>
            <a:r>
              <a:rPr lang="en-US" sz="1600" dirty="0"/>
              <a:t>Transmission Heat Losses: 72367.07 kWh/a</a:t>
            </a:r>
          </a:p>
          <a:p>
            <a:r>
              <a:rPr lang="en-US" sz="1600" dirty="0"/>
              <a:t>Ventilation Heat Losses: 29408.23 kWh/a</a:t>
            </a:r>
          </a:p>
          <a:p>
            <a:r>
              <a:rPr lang="en-US" sz="1600" dirty="0"/>
              <a:t>Total Heat Losses: 101775.31 kWh/a</a:t>
            </a:r>
          </a:p>
          <a:p>
            <a:r>
              <a:rPr lang="en-US" sz="1600" dirty="0"/>
              <a:t>Internal Heat Gains: 26839.21 kWh/a</a:t>
            </a:r>
          </a:p>
          <a:p>
            <a:r>
              <a:rPr lang="en-US" sz="1600" dirty="0"/>
              <a:t>Available Solar Heat Gains: 38567.55 kWh/a</a:t>
            </a:r>
          </a:p>
          <a:p>
            <a:r>
              <a:rPr lang="en-US" sz="1600" dirty="0"/>
              <a:t>Total Heat Gains: 62650.41 kWh/a</a:t>
            </a:r>
          </a:p>
          <a:p>
            <a:r>
              <a:rPr lang="en-US" sz="1600" dirty="0"/>
              <a:t>Annual Heat Demand: 39124.90 kWh/a</a:t>
            </a:r>
          </a:p>
          <a:p>
            <a:r>
              <a:rPr lang="en-US" sz="1600" b="1" dirty="0">
                <a:solidFill>
                  <a:schemeClr val="bg2">
                    <a:lumMod val="75000"/>
                  </a:schemeClr>
                </a:solidFill>
              </a:rPr>
              <a:t>Specific Annual Heat Demand: 16.38 kWh/(m²a)</a:t>
            </a:r>
            <a:endParaRPr lang="ru-RU" sz="1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916108"/>
            <a:ext cx="54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Average U-Values</a:t>
            </a:r>
          </a:p>
          <a:p>
            <a:r>
              <a:rPr lang="pl-PL" sz="1600" dirty="0" smtClean="0"/>
              <a:t>Flat </a:t>
            </a:r>
            <a:r>
              <a:rPr lang="pl-PL" sz="1600" dirty="0"/>
              <a:t>Roof 0.11 W/(m²K)</a:t>
            </a:r>
          </a:p>
          <a:p>
            <a:r>
              <a:rPr lang="en-US" sz="1600" dirty="0"/>
              <a:t>Wall against air: 0.11 W/(m²K)</a:t>
            </a:r>
          </a:p>
          <a:p>
            <a:r>
              <a:rPr lang="en-US" sz="1600" dirty="0" smtClean="0"/>
              <a:t>Slab </a:t>
            </a:r>
            <a:r>
              <a:rPr lang="en-US" sz="1600" dirty="0"/>
              <a:t>against ground: 0.10 W/(m²K)</a:t>
            </a:r>
          </a:p>
          <a:p>
            <a:r>
              <a:rPr lang="en-US" sz="1600" dirty="0"/>
              <a:t>Slab against unheated cellar: 0.16 W/(m²K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Windows </a:t>
            </a:r>
            <a:r>
              <a:rPr lang="en-US" sz="1600" dirty="0"/>
              <a:t>0.73 W/(m²K)</a:t>
            </a:r>
          </a:p>
          <a:p>
            <a:r>
              <a:rPr lang="en-US" sz="1600" dirty="0"/>
              <a:t>Doors: 0.80 W/(m²K)</a:t>
            </a:r>
            <a:endParaRPr lang="ru-RU" sz="16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711" y="1923679"/>
            <a:ext cx="3554622" cy="2707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3"/>
          <a:stretch/>
        </p:blipFill>
        <p:spPr bwMode="auto">
          <a:xfrm>
            <a:off x="-36512" y="-20538"/>
            <a:ext cx="9180512" cy="636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71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THANK YOU!</a:t>
            </a:r>
            <a:endParaRPr lang="ru-RU" sz="60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  <p:pic>
        <p:nvPicPr>
          <p:cNvPr id="7" name="NOVOE (2)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47664" y="771550"/>
            <a:ext cx="6156684" cy="4104456"/>
          </a:xfrm>
        </p:spPr>
      </p:pic>
    </p:spTree>
    <p:extLst>
      <p:ext uri="{BB962C8B-B14F-4D97-AF65-F5344CB8AC3E}">
        <p14:creationId xmlns:p14="http://schemas.microsoft.com/office/powerpoint/2010/main" val="121312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5460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CONCEPT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IrisUPC" panose="020B0604020202020204" pitchFamily="34" charset="-34"/>
            </a:endParaRPr>
          </a:p>
        </p:txBody>
      </p:sp>
      <p:pic>
        <p:nvPicPr>
          <p:cNvPr id="1026" name="Picture 2" descr="D:\универ\Конкурс\ПРЕЗЕНТАЦИЯ\конц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22"/>
          <a:stretch/>
        </p:blipFill>
        <p:spPr bwMode="auto">
          <a:xfrm>
            <a:off x="2339752" y="0"/>
            <a:ext cx="5112568" cy="170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универ\Конкурс\ПРЕЗЕНТАЦИЯ\конц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107" y="3367211"/>
            <a:ext cx="5112213" cy="157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универ\Конкурс\ПРЕЗЕНТАЦИЯ\конц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27091"/>
            <a:ext cx="5112568" cy="156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3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5552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WIND DIAGRAM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IrisUPC" panose="020B0604020202020204" pitchFamily="34" charset="-34"/>
            </a:endParaRPr>
          </a:p>
        </p:txBody>
      </p:sp>
      <p:pic>
        <p:nvPicPr>
          <p:cNvPr id="2" name="Picture 2" descr="D:\универ\Конкурс\ПРЕЗЕНТАЦИЯ\ветер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" b="171"/>
          <a:stretch/>
        </p:blipFill>
        <p:spPr bwMode="auto">
          <a:xfrm>
            <a:off x="2771800" y="1"/>
            <a:ext cx="554083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37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385" y="257175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FACADE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44395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SECTION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  <p:pic>
        <p:nvPicPr>
          <p:cNvPr id="1026" name="Picture 2" descr="D:\универ\Конкурс\ПРЕЗЕНТАЦИЯ\фасад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016" y="-20538"/>
            <a:ext cx="9145016" cy="276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универ\Конкурс\ПРЕЗЕНТАЦИЯ\Новая папка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289357"/>
            <a:ext cx="9180512" cy="118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4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универ\Конкурс\ПРЕЗЕНТАЦИЯ\Новая папка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82" y="4762"/>
            <a:ext cx="5138738" cy="513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3779912" y="1098781"/>
            <a:ext cx="2938193" cy="5008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718105" y="1098781"/>
            <a:ext cx="17281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699792" y="1854864"/>
            <a:ext cx="4018313" cy="6088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718105" y="1854864"/>
            <a:ext cx="17281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04248" y="791004"/>
            <a:ext cx="1647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APRTMENT HOUSES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233718" y="1547087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PLAZA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4250581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MASTER PLAN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9688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универ\Конкурс\ПРЕЗЕНТАЦИЯ\Новая папка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61" y="2933"/>
            <a:ext cx="5121275" cy="512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 flipV="1">
            <a:off x="2195736" y="897564"/>
            <a:ext cx="3888432" cy="7560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084168" y="897564"/>
            <a:ext cx="23042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499995" y="1761660"/>
            <a:ext cx="2088229" cy="450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588224" y="1761660"/>
            <a:ext cx="1800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169450" y="2507141"/>
            <a:ext cx="2490782" cy="4867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660232" y="2507141"/>
            <a:ext cx="17281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2627784" y="1329612"/>
            <a:ext cx="3744416" cy="7560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372200" y="1329612"/>
            <a:ext cx="20162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4108442" y="3378645"/>
            <a:ext cx="2405729" cy="467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514171" y="3378645"/>
            <a:ext cx="18742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092280" y="657605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cs typeface="Times New Roman" panose="02020603050405020304" pitchFamily="18" charset="0"/>
              </a:rPr>
              <a:t>MALL</a:t>
            </a:r>
            <a:endParaRPr lang="ru-RU" sz="1400" dirty="0"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96586" y="1080143"/>
            <a:ext cx="643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cs typeface="Times New Roman" panose="02020603050405020304" pitchFamily="18" charset="0"/>
              </a:rPr>
              <a:t>PLAZA</a:t>
            </a:r>
            <a:endParaRPr lang="ru-RU" sz="1400" dirty="0"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60232" y="1468982"/>
            <a:ext cx="1476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cs typeface="Times New Roman" panose="02020603050405020304" pitchFamily="18" charset="0"/>
              </a:rPr>
              <a:t>INTERNAL YARDS</a:t>
            </a:r>
            <a:endParaRPr lang="ru-RU" sz="1400" dirty="0"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76256" y="2276310"/>
            <a:ext cx="1065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cs typeface="Times New Roman" panose="02020603050405020304" pitchFamily="18" charset="0"/>
              </a:rPr>
              <a:t>STAIRWELLS</a:t>
            </a:r>
            <a:endParaRPr lang="ru-RU" sz="1400" dirty="0"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89965" y="3147814"/>
            <a:ext cx="1277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cs typeface="Times New Roman" panose="02020603050405020304" pitchFamily="18" charset="0"/>
              </a:rPr>
              <a:t>PLAYGROUNDS</a:t>
            </a:r>
            <a:endParaRPr lang="ru-RU" sz="1400" dirty="0"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16219" y="4407955"/>
            <a:ext cx="197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ZONING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7493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универ\Конкурс\ПРЕЗЕНТАЦИЯ\Новая папка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49" y="-1588"/>
            <a:ext cx="5145087" cy="5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flipV="1">
            <a:off x="4067944" y="1059584"/>
            <a:ext cx="2304256" cy="9361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372200" y="1059582"/>
            <a:ext cx="154194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44208" y="828750"/>
            <a:ext cx="1402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PARKING SPACES</a:t>
            </a:r>
            <a:endParaRPr lang="ru-R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988688" y="2696021"/>
            <a:ext cx="1831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GARBAGE </a:t>
            </a:r>
            <a:r>
              <a:rPr lang="en-US" sz="1400" dirty="0"/>
              <a:t>RESERVOIRS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876256" y="2926853"/>
            <a:ext cx="20757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948264" y="1653831"/>
            <a:ext cx="17890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355976" y="1653831"/>
            <a:ext cx="2592288" cy="1057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3995936" y="2926853"/>
            <a:ext cx="2880320" cy="1211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92148" y="1422998"/>
            <a:ext cx="1612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TECHNICAL ROOMS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028413" y="4407955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isUPC" panose="020B0604020202020204" pitchFamily="34" charset="-34"/>
                <a:cs typeface="IrisUPC" panose="020B0604020202020204" pitchFamily="34" charset="-34"/>
              </a:rPr>
              <a:t>PARKING PLAN</a:t>
            </a:r>
            <a:endParaRPr lang="ru-RU" sz="3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Iris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420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универ\Конкурс\ПРЕЗЕНТАЦИЯ\Новая папка\Р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5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5760068" y="4948014"/>
            <a:ext cx="648072" cy="0"/>
          </a:xfrm>
          <a:prstGeom prst="line">
            <a:avLst/>
          </a:prstGeom>
          <a:ln w="57150">
            <a:solidFill>
              <a:srgbClr val="3431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52159" y="4803998"/>
            <a:ext cx="23403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cs typeface="Times New Roman" panose="02020603050405020304" pitchFamily="18" charset="0"/>
              </a:rPr>
              <a:t>TRANSPORT CONECTIONS</a:t>
            </a:r>
            <a:endParaRPr lang="ru-RU" sz="16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686434" y="4951714"/>
            <a:ext cx="6480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475845" y="4803998"/>
            <a:ext cx="1934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  <a:cs typeface="Times New Roman" panose="02020603050405020304" pitchFamily="18" charset="0"/>
              </a:rPr>
              <a:t>BICYCLE PATH (EXPO)</a:t>
            </a:r>
            <a:endParaRPr lang="ru-RU" sz="16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47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1567</TotalTime>
  <Words>594</Words>
  <Application>Microsoft Office PowerPoint</Application>
  <PresentationFormat>On-screen Show (16:9)</PresentationFormat>
  <Paragraphs>189</Paragraphs>
  <Slides>29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CONSTRUCTION DETAILS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Арина</dc:creator>
  <cp:lastModifiedBy>Ainash Shagmanova</cp:lastModifiedBy>
  <cp:revision>138</cp:revision>
  <dcterms:created xsi:type="dcterms:W3CDTF">2015-05-13T05:52:39Z</dcterms:created>
  <dcterms:modified xsi:type="dcterms:W3CDTF">2015-10-13T09:27:18Z</dcterms:modified>
</cp:coreProperties>
</file>