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handoutMasterIdLst>
    <p:handoutMasterId r:id="rId51"/>
  </p:handoutMasterIdLst>
  <p:sldIdLst>
    <p:sldId id="256" r:id="rId2"/>
    <p:sldId id="258" r:id="rId3"/>
    <p:sldId id="259" r:id="rId4"/>
    <p:sldId id="294" r:id="rId5"/>
    <p:sldId id="260" r:id="rId6"/>
    <p:sldId id="263" r:id="rId7"/>
    <p:sldId id="272" r:id="rId8"/>
    <p:sldId id="265" r:id="rId9"/>
    <p:sldId id="266" r:id="rId10"/>
    <p:sldId id="268" r:id="rId11"/>
    <p:sldId id="270" r:id="rId12"/>
    <p:sldId id="271" r:id="rId13"/>
    <p:sldId id="273" r:id="rId14"/>
    <p:sldId id="279" r:id="rId15"/>
    <p:sldId id="274" r:id="rId16"/>
    <p:sldId id="275" r:id="rId17"/>
    <p:sldId id="286" r:id="rId18"/>
    <p:sldId id="287" r:id="rId19"/>
    <p:sldId id="276" r:id="rId20"/>
    <p:sldId id="278" r:id="rId21"/>
    <p:sldId id="277" r:id="rId22"/>
    <p:sldId id="280" r:id="rId23"/>
    <p:sldId id="281" r:id="rId24"/>
    <p:sldId id="282" r:id="rId25"/>
    <p:sldId id="283" r:id="rId26"/>
    <p:sldId id="288" r:id="rId27"/>
    <p:sldId id="289" r:id="rId28"/>
    <p:sldId id="290" r:id="rId29"/>
    <p:sldId id="284" r:id="rId30"/>
    <p:sldId id="291" r:id="rId31"/>
    <p:sldId id="295" r:id="rId32"/>
    <p:sldId id="296" r:id="rId33"/>
    <p:sldId id="297" r:id="rId34"/>
    <p:sldId id="301" r:id="rId35"/>
    <p:sldId id="298" r:id="rId36"/>
    <p:sldId id="299" r:id="rId37"/>
    <p:sldId id="300" r:id="rId38"/>
    <p:sldId id="302" r:id="rId39"/>
    <p:sldId id="304" r:id="rId40"/>
    <p:sldId id="303" r:id="rId41"/>
    <p:sldId id="305" r:id="rId42"/>
    <p:sldId id="306" r:id="rId43"/>
    <p:sldId id="307" r:id="rId44"/>
    <p:sldId id="308" r:id="rId45"/>
    <p:sldId id="309" r:id="rId46"/>
    <p:sldId id="310" r:id="rId47"/>
    <p:sldId id="311" r:id="rId48"/>
    <p:sldId id="293" r:id="rId4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40" y="3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4454B76-39F8-4236-8A3B-EA8AD58F352D}" type="datetimeFigureOut">
              <a:rPr lang="en-US" smtClean="0"/>
              <a:t>6/16/2015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A439B285-90EC-4604-9B99-7F229F73A2F4}" type="slidenum">
              <a:rPr lang="en-US" smtClean="0"/>
              <a:t>‹#›</a:t>
            </a:fld>
            <a:endParaRPr lang="en-US"/>
          </a:p>
        </p:txBody>
      </p:sp>
    </p:spTree>
    <p:extLst>
      <p:ext uri="{BB962C8B-B14F-4D97-AF65-F5344CB8AC3E}">
        <p14:creationId xmlns:p14="http://schemas.microsoft.com/office/powerpoint/2010/main" val="33419858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4196AD0-B6B1-41D1-A1FB-70193F206C16}" type="datetimeFigureOut">
              <a:rPr lang="en-US" smtClean="0"/>
              <a:t>6/16/2015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B0BB3E6-967C-47EC-A629-AAF545DC9837}" type="slidenum">
              <a:rPr lang="en-US" smtClean="0"/>
              <a:t>‹#›</a:t>
            </a:fld>
            <a:endParaRPr lang="en-US"/>
          </a:p>
        </p:txBody>
      </p:sp>
    </p:spTree>
    <p:extLst>
      <p:ext uri="{BB962C8B-B14F-4D97-AF65-F5344CB8AC3E}">
        <p14:creationId xmlns:p14="http://schemas.microsoft.com/office/powerpoint/2010/main" val="19021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Идея (отклик у аудитории)</a:t>
            </a:r>
          </a:p>
          <a:p>
            <a:r>
              <a:rPr lang="ru-RU" dirty="0"/>
              <a:t>Время (подготовка)</a:t>
            </a:r>
          </a:p>
          <a:p>
            <a:r>
              <a:rPr lang="ru-RU" dirty="0"/>
              <a:t>Ресурсы (что есть и что нужно, партнеры)</a:t>
            </a:r>
          </a:p>
          <a:p>
            <a:r>
              <a:rPr lang="ru-RU" dirty="0"/>
              <a:t>Проведение мероприятия (организованность)</a:t>
            </a:r>
          </a:p>
          <a:p>
            <a:r>
              <a:rPr lang="ru-RU" dirty="0"/>
              <a:t>Результаты (продолжение работы со студентами)</a:t>
            </a:r>
          </a:p>
          <a:p>
            <a:endParaRPr lang="en-US" dirty="0"/>
          </a:p>
        </p:txBody>
      </p:sp>
      <p:sp>
        <p:nvSpPr>
          <p:cNvPr id="4" name="Slide Number Placeholder 3"/>
          <p:cNvSpPr>
            <a:spLocks noGrp="1"/>
          </p:cNvSpPr>
          <p:nvPr>
            <p:ph type="sldNum" sz="quarter" idx="10"/>
          </p:nvPr>
        </p:nvSpPr>
        <p:spPr/>
        <p:txBody>
          <a:bodyPr/>
          <a:lstStyle/>
          <a:p>
            <a:fld id="{4B0BB3E6-967C-47EC-A629-AAF545DC9837}" type="slidenum">
              <a:rPr lang="en-US" smtClean="0"/>
              <a:t>32</a:t>
            </a:fld>
            <a:endParaRPr lang="en-US"/>
          </a:p>
        </p:txBody>
      </p:sp>
    </p:spTree>
    <p:extLst>
      <p:ext uri="{BB962C8B-B14F-4D97-AF65-F5344CB8AC3E}">
        <p14:creationId xmlns:p14="http://schemas.microsoft.com/office/powerpoint/2010/main" val="2685605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FE07F9A-5D3A-4A0E-BA47-C86BEA93AAF6}" type="datetimeFigureOut">
              <a:rPr lang="en-US" smtClean="0"/>
              <a:pPr/>
              <a:t>6/16/2015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842091A-FF9D-4375-A369-A19832327E8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E07F9A-5D3A-4A0E-BA47-C86BEA93AAF6}" type="datetimeFigureOut">
              <a:rPr lang="en-US" smtClean="0"/>
              <a:pPr/>
              <a:t>6/16/2015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2091A-FF9D-4375-A369-A19832327E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FE07F9A-5D3A-4A0E-BA47-C86BEA93AAF6}" type="datetimeFigureOut">
              <a:rPr lang="en-US" smtClean="0"/>
              <a:pPr/>
              <a:t>6/16/2015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842091A-FF9D-4375-A369-A19832327E8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FE07F9A-5D3A-4A0E-BA47-C86BEA93AAF6}" type="datetimeFigureOut">
              <a:rPr lang="en-US" smtClean="0"/>
              <a:pPr/>
              <a:t>6/16/2015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842091A-FF9D-4375-A369-A19832327E8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FE07F9A-5D3A-4A0E-BA47-C86BEA93AAF6}" type="datetimeFigureOut">
              <a:rPr lang="en-US" smtClean="0"/>
              <a:pPr/>
              <a:t>6/16/2015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842091A-FF9D-4375-A369-A19832327E8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FE07F9A-5D3A-4A0E-BA47-C86BEA93AAF6}" type="datetimeFigureOut">
              <a:rPr lang="en-US" smtClean="0"/>
              <a:pPr/>
              <a:t>6/16/2015</a:t>
            </a:fld>
            <a:endParaRPr lang="en-US"/>
          </a:p>
        </p:txBody>
      </p:sp>
      <p:sp>
        <p:nvSpPr>
          <p:cNvPr id="10" name="Slide Number Placeholder 9"/>
          <p:cNvSpPr>
            <a:spLocks noGrp="1"/>
          </p:cNvSpPr>
          <p:nvPr>
            <p:ph type="sldNum" sz="quarter" idx="16"/>
          </p:nvPr>
        </p:nvSpPr>
        <p:spPr/>
        <p:txBody>
          <a:bodyPr rtlCol="0"/>
          <a:lstStyle/>
          <a:p>
            <a:fld id="{C842091A-FF9D-4375-A369-A19832327E8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FE07F9A-5D3A-4A0E-BA47-C86BEA93AAF6}" type="datetimeFigureOut">
              <a:rPr lang="en-US" smtClean="0"/>
              <a:pPr/>
              <a:t>6/16/2015</a:t>
            </a:fld>
            <a:endParaRPr lang="en-US"/>
          </a:p>
        </p:txBody>
      </p:sp>
      <p:sp>
        <p:nvSpPr>
          <p:cNvPr id="12" name="Slide Number Placeholder 11"/>
          <p:cNvSpPr>
            <a:spLocks noGrp="1"/>
          </p:cNvSpPr>
          <p:nvPr>
            <p:ph type="sldNum" sz="quarter" idx="16"/>
          </p:nvPr>
        </p:nvSpPr>
        <p:spPr/>
        <p:txBody>
          <a:bodyPr rtlCol="0"/>
          <a:lstStyle/>
          <a:p>
            <a:fld id="{C842091A-FF9D-4375-A369-A19832327E8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E07F9A-5D3A-4A0E-BA47-C86BEA93AAF6}" type="datetimeFigureOut">
              <a:rPr lang="en-US" smtClean="0"/>
              <a:pPr/>
              <a:t>6/16/2015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842091A-FF9D-4375-A369-A19832327E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07F9A-5D3A-4A0E-BA47-C86BEA93AAF6}" type="datetimeFigureOut">
              <a:rPr lang="en-US" smtClean="0"/>
              <a:pPr/>
              <a:t>6/16/2015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842091A-FF9D-4375-A369-A19832327E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FE07F9A-5D3A-4A0E-BA47-C86BEA93AAF6}" type="datetimeFigureOut">
              <a:rPr lang="en-US" smtClean="0"/>
              <a:pPr/>
              <a:t>6/16/2015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842091A-FF9D-4375-A369-A19832327E8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FE07F9A-5D3A-4A0E-BA47-C86BEA93AAF6}" type="datetimeFigureOut">
              <a:rPr lang="en-US" smtClean="0"/>
              <a:pPr/>
              <a:t>6/16/2015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842091A-FF9D-4375-A369-A19832327E8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FE07F9A-5D3A-4A0E-BA47-C86BEA93AAF6}" type="datetimeFigureOut">
              <a:rPr lang="en-US" smtClean="0"/>
              <a:pPr/>
              <a:t>6/16/2015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842091A-FF9D-4375-A369-A19832327E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drive.google.com/drive/"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nureference.gimlet.us/sites/1287/questions/new" TargetMode="Externa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ru-RU" dirty="0" smtClean="0"/>
              <a:t>Проект «Персональный библиотекарь»</a:t>
            </a:r>
            <a:endParaRPr lang="en-US" dirty="0"/>
          </a:p>
        </p:txBody>
      </p:sp>
      <p:sp>
        <p:nvSpPr>
          <p:cNvPr id="3" name="Subtitle 2"/>
          <p:cNvSpPr>
            <a:spLocks noGrp="1"/>
          </p:cNvSpPr>
          <p:nvPr>
            <p:ph type="subTitle" idx="1"/>
          </p:nvPr>
        </p:nvSpPr>
        <p:spPr>
          <a:xfrm>
            <a:off x="2438400" y="6248400"/>
            <a:ext cx="6705600" cy="487437"/>
          </a:xfrm>
        </p:spPr>
        <p:txBody>
          <a:bodyPr>
            <a:normAutofit fontScale="25000" lnSpcReduction="20000"/>
          </a:bodyPr>
          <a:lstStyle/>
          <a:p>
            <a:r>
              <a:rPr lang="ru-RU" sz="6400" dirty="0" smtClean="0"/>
              <a:t>Форум Лидеров Высшего Образования</a:t>
            </a:r>
            <a:r>
              <a:rPr lang="en-US" sz="6400" dirty="0" smtClean="0"/>
              <a:t>,</a:t>
            </a:r>
            <a:r>
              <a:rPr lang="ru-RU" sz="6400" dirty="0" smtClean="0"/>
              <a:t> Июнь</a:t>
            </a:r>
            <a:r>
              <a:rPr lang="en-US" sz="6400" dirty="0" smtClean="0"/>
              <a:t> 2015</a:t>
            </a:r>
            <a:r>
              <a:rPr lang="ru-RU" sz="6400" dirty="0" smtClean="0"/>
              <a:t/>
            </a:r>
            <a:br>
              <a:rPr lang="ru-RU" sz="6400" dirty="0" smtClean="0"/>
            </a:br>
            <a:r>
              <a:rPr lang="ru-RU" sz="6400" dirty="0" smtClean="0"/>
              <a:t>Координатор проекта: Дженнифер Ремпел, </a:t>
            </a:r>
            <a:br>
              <a:rPr lang="ru-RU" sz="6400" dirty="0" smtClean="0"/>
            </a:br>
            <a:r>
              <a:rPr lang="ru-RU" sz="6400" dirty="0" smtClean="0"/>
              <a:t>докладчик: Нурганым Агзамова</a:t>
            </a:r>
            <a:endParaRPr lang="en-US" sz="6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2)</a:t>
            </a:r>
            <a:endParaRPr lang="en-US" dirty="0">
              <a:solidFill>
                <a:schemeClr val="accent2"/>
              </a:solidFill>
            </a:endParaRPr>
          </a:p>
        </p:txBody>
      </p:sp>
      <p:pic>
        <p:nvPicPr>
          <p:cNvPr id="5" name="Content Placeholder 4" descr="PL7.jpg"/>
          <p:cNvPicPr>
            <a:picLocks noGrp="1" noChangeAspect="1"/>
          </p:cNvPicPr>
          <p:nvPr>
            <p:ph sz="quarter" idx="1"/>
          </p:nvPr>
        </p:nvPicPr>
        <p:blipFill>
          <a:blip r:embed="rId2" cstate="print"/>
          <a:stretch>
            <a:fillRect/>
          </a:stretch>
        </p:blipFill>
        <p:spPr>
          <a:xfrm>
            <a:off x="457200" y="2438400"/>
            <a:ext cx="4648200" cy="3098800"/>
          </a:xfrm>
        </p:spPr>
      </p:pic>
      <p:sp>
        <p:nvSpPr>
          <p:cNvPr id="4" name="Content Placeholder 3"/>
          <p:cNvSpPr>
            <a:spLocks noGrp="1"/>
          </p:cNvSpPr>
          <p:nvPr>
            <p:ph sz="quarter" idx="2"/>
          </p:nvPr>
        </p:nvSpPr>
        <p:spPr>
          <a:xfrm>
            <a:off x="5181600" y="1589567"/>
            <a:ext cx="3549501" cy="4572000"/>
          </a:xfrm>
        </p:spPr>
        <p:txBody>
          <a:bodyPr>
            <a:normAutofit fontScale="85000" lnSpcReduction="20000"/>
          </a:bodyPr>
          <a:lstStyle/>
          <a:p>
            <a:pPr marL="0" indent="0">
              <a:buNone/>
            </a:pPr>
            <a:r>
              <a:rPr lang="en-US" sz="4000" dirty="0" smtClean="0"/>
              <a:t>547 </a:t>
            </a:r>
            <a:r>
              <a:rPr lang="ru-RU" sz="4000" dirty="0" smtClean="0"/>
              <a:t>слушателей программы Довузовской подготовки были определены в качестве  целевой аудитории проекта, начиная с января 2015 года</a:t>
            </a:r>
            <a:r>
              <a:rPr lang="en-US" sz="4000" dirty="0" smtClean="0"/>
              <a:t>.</a:t>
            </a:r>
            <a:endParaRPr lang="en-US"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3)</a:t>
            </a:r>
            <a:endParaRPr lang="en-US" dirty="0">
              <a:solidFill>
                <a:schemeClr val="accent2"/>
              </a:solidFill>
            </a:endParaRPr>
          </a:p>
        </p:txBody>
      </p:sp>
      <p:sp>
        <p:nvSpPr>
          <p:cNvPr id="3" name="Content Placeholder 2"/>
          <p:cNvSpPr>
            <a:spLocks noGrp="1"/>
          </p:cNvSpPr>
          <p:nvPr>
            <p:ph sz="quarter" idx="1"/>
          </p:nvPr>
        </p:nvSpPr>
        <p:spPr>
          <a:xfrm>
            <a:off x="609600" y="1589567"/>
            <a:ext cx="7924800" cy="4572000"/>
          </a:xfrm>
        </p:spPr>
        <p:txBody>
          <a:bodyPr>
            <a:normAutofit fontScale="92500" lnSpcReduction="20000"/>
          </a:bodyPr>
          <a:lstStyle/>
          <a:p>
            <a:pPr>
              <a:buNone/>
            </a:pPr>
            <a:r>
              <a:rPr lang="ru-RU" sz="4800" dirty="0" smtClean="0"/>
              <a:t>Необходимые инструменты работы</a:t>
            </a:r>
            <a:r>
              <a:rPr lang="en-US" sz="4800" dirty="0" smtClean="0"/>
              <a:t>:</a:t>
            </a:r>
          </a:p>
          <a:p>
            <a:pPr>
              <a:buFont typeface="Wingdings" pitchFamily="2" charset="2"/>
              <a:buChar char="q"/>
            </a:pPr>
            <a:r>
              <a:rPr lang="ru-RU" sz="4800" dirty="0" smtClean="0"/>
              <a:t>График мероприятий</a:t>
            </a:r>
            <a:r>
              <a:rPr lang="en-US" sz="4800" dirty="0" smtClean="0"/>
              <a:t>;</a:t>
            </a:r>
          </a:p>
          <a:p>
            <a:pPr>
              <a:buFont typeface="Wingdings" pitchFamily="2" charset="2"/>
              <a:buChar char="q"/>
            </a:pPr>
            <a:r>
              <a:rPr lang="ru-RU" sz="4800" dirty="0" smtClean="0"/>
              <a:t>Черновики рассылки</a:t>
            </a:r>
            <a:r>
              <a:rPr lang="en-US" sz="4800" dirty="0" smtClean="0"/>
              <a:t>;</a:t>
            </a:r>
          </a:p>
          <a:p>
            <a:pPr>
              <a:buFont typeface="Wingdings" pitchFamily="2" charset="2"/>
              <a:buChar char="q"/>
            </a:pPr>
            <a:r>
              <a:rPr lang="ru-RU" sz="4800" dirty="0" smtClean="0"/>
              <a:t>Информационные пакеты</a:t>
            </a:r>
            <a:r>
              <a:rPr lang="en-US" sz="4800" dirty="0" smtClean="0"/>
              <a:t>;</a:t>
            </a:r>
          </a:p>
          <a:p>
            <a:pPr>
              <a:buFont typeface="Wingdings" pitchFamily="2" charset="2"/>
              <a:buChar char="q"/>
            </a:pPr>
            <a:r>
              <a:rPr lang="ru-RU" sz="4800" dirty="0" smtClean="0"/>
              <a:t>Программа сбора статистических данных</a:t>
            </a:r>
            <a:r>
              <a:rPr lang="en-US" sz="4800" dirty="0" smtClean="0"/>
              <a:t>.</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4)</a:t>
            </a:r>
            <a:endParaRPr lang="en-US" dirty="0">
              <a:solidFill>
                <a:schemeClr val="accent2"/>
              </a:solidFill>
            </a:endParaRPr>
          </a:p>
        </p:txBody>
      </p:sp>
      <p:sp>
        <p:nvSpPr>
          <p:cNvPr id="3" name="Content Placeholder 2"/>
          <p:cNvSpPr>
            <a:spLocks noGrp="1"/>
          </p:cNvSpPr>
          <p:nvPr>
            <p:ph sz="quarter" idx="1"/>
          </p:nvPr>
        </p:nvSpPr>
        <p:spPr>
          <a:xfrm>
            <a:off x="4648200" y="1752600"/>
            <a:ext cx="4114800" cy="4572000"/>
          </a:xfrm>
        </p:spPr>
        <p:txBody>
          <a:bodyPr>
            <a:normAutofit fontScale="77500" lnSpcReduction="20000"/>
          </a:bodyPr>
          <a:lstStyle/>
          <a:p>
            <a:r>
              <a:rPr lang="ru-RU" sz="5400" dirty="0" smtClean="0"/>
              <a:t>Обязательный инструктаж всех потенциальных Персональных</a:t>
            </a:r>
          </a:p>
          <a:p>
            <a:pPr marL="0" indent="0">
              <a:buNone/>
            </a:pPr>
            <a:r>
              <a:rPr lang="ru-RU" sz="5400" dirty="0" smtClean="0"/>
              <a:t>библиотекарей</a:t>
            </a:r>
            <a:r>
              <a:rPr lang="en-US" sz="5400" dirty="0" smtClean="0"/>
              <a:t>.</a:t>
            </a:r>
            <a:endParaRPr lang="en-US" sz="5400" dirty="0"/>
          </a:p>
        </p:txBody>
      </p:sp>
      <p:sp>
        <p:nvSpPr>
          <p:cNvPr id="4" name="Content Placeholder 3"/>
          <p:cNvSpPr>
            <a:spLocks noGrp="1"/>
          </p:cNvSpPr>
          <p:nvPr>
            <p:ph sz="quarter" idx="2"/>
          </p:nvPr>
        </p:nvSpPr>
        <p:spPr>
          <a:xfrm>
            <a:off x="533400" y="1752600"/>
            <a:ext cx="3886200" cy="4572000"/>
          </a:xfrm>
        </p:spPr>
        <p:txBody>
          <a:bodyPr>
            <a:normAutofit fontScale="77500" lnSpcReduction="20000"/>
          </a:bodyPr>
          <a:lstStyle/>
          <a:p>
            <a:endParaRPr lang="en-US" dirty="0"/>
          </a:p>
        </p:txBody>
      </p:sp>
      <p:pic>
        <p:nvPicPr>
          <p:cNvPr id="1026" name="Picture 2" descr="C:\Program Files\Microsoft Office\MEDIA\CAGCAT10\j0301252.wmf"/>
          <p:cNvPicPr>
            <a:picLocks noChangeAspect="1" noChangeArrowheads="1"/>
          </p:cNvPicPr>
          <p:nvPr/>
        </p:nvPicPr>
        <p:blipFill>
          <a:blip r:embed="rId2" cstate="print"/>
          <a:srcRect/>
          <a:stretch>
            <a:fillRect/>
          </a:stretch>
        </p:blipFill>
        <p:spPr bwMode="auto">
          <a:xfrm>
            <a:off x="609600" y="2438400"/>
            <a:ext cx="4185969" cy="3581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ru-RU" dirty="0" smtClean="0"/>
              <a:t>Информационный пакет</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2"/>
          </p:nvPr>
        </p:nvSpPr>
        <p:spPr>
          <a:xfrm>
            <a:off x="609600" y="1752600"/>
            <a:ext cx="7162800" cy="4343400"/>
          </a:xfrm>
        </p:spPr>
        <p:txBody>
          <a:bodyPr>
            <a:normAutofit fontScale="85000" lnSpcReduction="20000"/>
          </a:bodyPr>
          <a:lstStyle/>
          <a:p>
            <a:r>
              <a:rPr lang="ru-RU" sz="4000" dirty="0" smtClean="0"/>
              <a:t>Некоторые библиотекари не часто взаимодействовали со студентами (например, Служба Каталогизации, Формирования Фондов), поэтому было необходимо создать  информационную папку со всеми нужными инструкциями, для того чтобы сделать взаимодействие со студентами наиболее эффективным. </a:t>
            </a:r>
            <a:endParaRPr lang="en-US"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3200" dirty="0" smtClean="0"/>
              <a:t>Комплект Персонального библиотекаря включает</a:t>
            </a:r>
            <a:endParaRPr lang="en-US" sz="3200" dirty="0"/>
          </a:p>
        </p:txBody>
      </p:sp>
      <p:sp>
        <p:nvSpPr>
          <p:cNvPr id="3" name="Content Placeholder 2"/>
          <p:cNvSpPr>
            <a:spLocks noGrp="1"/>
          </p:cNvSpPr>
          <p:nvPr>
            <p:ph sz="quarter" idx="1"/>
          </p:nvPr>
        </p:nvSpPr>
        <p:spPr/>
        <p:txBody>
          <a:bodyPr>
            <a:normAutofit fontScale="85000" lnSpcReduction="20000"/>
          </a:bodyPr>
          <a:lstStyle/>
          <a:p>
            <a:pPr fontAlgn="base"/>
            <a:r>
              <a:rPr lang="ru-RU" dirty="0" smtClean="0"/>
              <a:t>Календарь с отметками о важных событиях, когда необходимо связаться со студентами</a:t>
            </a:r>
            <a:r>
              <a:rPr lang="en-US" dirty="0" smtClean="0"/>
              <a:t>;</a:t>
            </a:r>
          </a:p>
          <a:p>
            <a:pPr fontAlgn="base"/>
            <a:r>
              <a:rPr lang="en-US" dirty="0" smtClean="0"/>
              <a:t>FAQ </a:t>
            </a:r>
            <a:r>
              <a:rPr lang="ru-RU" dirty="0" smtClean="0"/>
              <a:t>о персональных библиотекарях</a:t>
            </a:r>
            <a:r>
              <a:rPr lang="en-US" dirty="0" smtClean="0"/>
              <a:t>; </a:t>
            </a:r>
          </a:p>
          <a:p>
            <a:pPr fontAlgn="base"/>
            <a:r>
              <a:rPr lang="ru-RU" dirty="0" smtClean="0"/>
              <a:t>Информационный листок о библиотеке</a:t>
            </a:r>
            <a:r>
              <a:rPr lang="en-US" dirty="0" smtClean="0"/>
              <a:t>;</a:t>
            </a:r>
          </a:p>
          <a:p>
            <a:pPr fontAlgn="base"/>
            <a:r>
              <a:rPr lang="ru-RU" dirty="0" smtClean="0"/>
              <a:t>Информация касательно политики и процедур НУ</a:t>
            </a:r>
            <a:r>
              <a:rPr lang="en-US" dirty="0" smtClean="0"/>
              <a:t>;</a:t>
            </a:r>
          </a:p>
          <a:p>
            <a:pPr fontAlgn="base"/>
            <a:r>
              <a:rPr lang="ru-RU" dirty="0" smtClean="0"/>
              <a:t>Информация касательно контактов и сервиса для студентов НУ</a:t>
            </a:r>
            <a:r>
              <a:rPr lang="en-US" dirty="0" smtClean="0"/>
              <a:t>;</a:t>
            </a:r>
          </a:p>
          <a:p>
            <a:pPr fontAlgn="base"/>
            <a:r>
              <a:rPr lang="ru-RU" dirty="0" smtClean="0"/>
              <a:t>Черновики писем рассылки</a:t>
            </a:r>
            <a:r>
              <a:rPr lang="en-US" dirty="0" smtClean="0"/>
              <a:t>;</a:t>
            </a:r>
          </a:p>
          <a:p>
            <a:pPr fontAlgn="base"/>
            <a:r>
              <a:rPr lang="ru-RU" dirty="0" smtClean="0"/>
              <a:t>Список предметных библиотекарей и их контактная информация</a:t>
            </a:r>
            <a:r>
              <a:rPr lang="en-US" dirty="0" smtClean="0"/>
              <a:t>;</a:t>
            </a:r>
          </a:p>
          <a:p>
            <a:pPr fontAlgn="base"/>
            <a:r>
              <a:rPr lang="ru-RU" dirty="0" smtClean="0"/>
              <a:t>Ссылки на ресурсы библиотеки НУ</a:t>
            </a:r>
            <a:r>
              <a:rPr lang="en-US" dirty="0" smtClean="0"/>
              <a:t>;</a:t>
            </a:r>
          </a:p>
          <a:p>
            <a:pPr fontAlgn="base"/>
            <a:r>
              <a:rPr lang="ru-RU" dirty="0" smtClean="0"/>
              <a:t>Ссылки на контакты в социальных сетях</a:t>
            </a:r>
            <a:r>
              <a:rPr lang="en-US" dirty="0" smtClean="0"/>
              <a:t>.</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20000"/>
          </a:bodyPr>
          <a:lstStyle/>
          <a:p>
            <a:r>
              <a:rPr lang="ru-RU" dirty="0" smtClean="0"/>
              <a:t>Информационный комплект был подготовлен посредством Гугл Документов, доступ к которому могли получить все персональные библиотекари</a:t>
            </a:r>
            <a:r>
              <a:rPr lang="en-US" dirty="0" smtClean="0"/>
              <a:t>.</a:t>
            </a:r>
          </a:p>
          <a:p>
            <a:r>
              <a:rPr lang="en-US" dirty="0" smtClean="0">
                <a:hlinkClick r:id="rId2"/>
              </a:rPr>
              <a:t>https://drive.google.com/drive/#folders/0Bw0O9uHtVXreRTlSblQ5T2FWWDQ</a:t>
            </a:r>
            <a:endParaRPr lang="en-US" dirty="0"/>
          </a:p>
        </p:txBody>
      </p:sp>
      <p:pic>
        <p:nvPicPr>
          <p:cNvPr id="1026" name="Picture 2"/>
          <p:cNvPicPr>
            <a:picLocks noGrp="1" noChangeAspect="1" noChangeArrowheads="1"/>
          </p:cNvPicPr>
          <p:nvPr>
            <p:ph sz="quarter" idx="2"/>
          </p:nvPr>
        </p:nvPicPr>
        <p:blipFill>
          <a:blip r:embed="rId3" cstate="print"/>
          <a:srcRect/>
          <a:stretch>
            <a:fillRect/>
          </a:stretch>
        </p:blipFill>
        <p:spPr bwMode="auto">
          <a:xfrm>
            <a:off x="4845050" y="1627604"/>
            <a:ext cx="3886200" cy="44949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Gimlet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2"/>
          </p:nvPr>
        </p:nvSpPr>
        <p:spPr>
          <a:xfrm>
            <a:off x="304800" y="1752600"/>
            <a:ext cx="4191000" cy="4343400"/>
          </a:xfrm>
        </p:spPr>
        <p:txBody>
          <a:bodyPr>
            <a:normAutofit fontScale="62500" lnSpcReduction="20000"/>
          </a:bodyPr>
          <a:lstStyle/>
          <a:p>
            <a:r>
              <a:rPr lang="ru-RU" sz="4000" dirty="0" smtClean="0">
                <a:solidFill>
                  <a:schemeClr val="bg1"/>
                </a:solidFill>
              </a:rPr>
              <a:t>Устройство для отслеживания библиотечной статистики </a:t>
            </a:r>
            <a:r>
              <a:rPr lang="en-US" sz="4000" dirty="0" smtClean="0">
                <a:solidFill>
                  <a:schemeClr val="bg1"/>
                </a:solidFill>
              </a:rPr>
              <a:t>Gimlet</a:t>
            </a:r>
            <a:r>
              <a:rPr lang="ru-RU" sz="4000" dirty="0">
                <a:solidFill>
                  <a:schemeClr val="bg1"/>
                </a:solidFill>
              </a:rPr>
              <a:t> </a:t>
            </a:r>
            <a:r>
              <a:rPr lang="ru-RU" sz="4000" dirty="0" smtClean="0">
                <a:solidFill>
                  <a:schemeClr val="bg1"/>
                </a:solidFill>
              </a:rPr>
              <a:t>использовалось для получения информации о взаимодействии студентов и персональных библиотекарей</a:t>
            </a:r>
            <a:r>
              <a:rPr lang="en-US" sz="4000" dirty="0" smtClean="0"/>
              <a:t>.</a:t>
            </a:r>
          </a:p>
          <a:p>
            <a:r>
              <a:rPr lang="en-US" sz="4000" dirty="0">
                <a:hlinkClick r:id="rId2"/>
              </a:rPr>
              <a:t>https://nureference.gimlet.us/sites/1287/questions/new</a:t>
            </a:r>
            <a:endParaRPr lang="en-US" sz="4000" dirty="0" smtClean="0"/>
          </a:p>
        </p:txBody>
      </p:sp>
      <p:pic>
        <p:nvPicPr>
          <p:cNvPr id="1026" name="Picture 2">
            <a:hlinkClick r:id="rId2"/>
          </p:cNvPr>
          <p:cNvPicPr>
            <a:picLocks noGrp="1" noChangeAspect="1" noChangeArrowheads="1"/>
          </p:cNvPicPr>
          <p:nvPr>
            <p:ph sz="quarter" idx="1"/>
          </p:nvPr>
        </p:nvPicPr>
        <p:blipFill>
          <a:blip r:embed="rId3" cstate="print"/>
          <a:srcRect/>
          <a:stretch>
            <a:fillRect/>
          </a:stretch>
        </p:blipFill>
        <p:spPr bwMode="auto">
          <a:xfrm>
            <a:off x="4876800" y="2590800"/>
            <a:ext cx="3676650" cy="2819400"/>
          </a:xfrm>
          <a:prstGeom prst="rect">
            <a:avLst/>
          </a:prstGeom>
          <a:noFill/>
          <a:ln w="9525">
            <a:solidFill>
              <a:srgbClr val="92D050"/>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u-RU" dirty="0" smtClean="0"/>
              <a:t>Инструктаж для библиотекарей</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normAutofit fontScale="90000"/>
          </a:bodyPr>
          <a:lstStyle/>
          <a:p>
            <a:r>
              <a:rPr lang="ru-RU" sz="3600" dirty="0" smtClean="0"/>
              <a:t>Что представляет собой проект «Персональный библиотекарь»</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4800" y="1589567"/>
            <a:ext cx="3581400" cy="4572000"/>
          </a:xfrm>
        </p:spPr>
        <p:txBody>
          <a:bodyPr>
            <a:normAutofit fontScale="77500" lnSpcReduction="20000"/>
          </a:bodyPr>
          <a:lstStyle/>
          <a:p>
            <a:r>
              <a:rPr lang="ru-RU" sz="3200" dirty="0" smtClean="0"/>
              <a:t>В ноябре 2014 года, все персональные библиотекари посетили практическое занятие, где были разъяснены основные обязанности и использование в работе информационного пакеты и системы </a:t>
            </a:r>
            <a:r>
              <a:rPr lang="en-US" sz="3200" dirty="0" smtClean="0"/>
              <a:t>Gimlet.</a:t>
            </a:r>
            <a:endParaRPr lang="en-US" sz="3200" dirty="0"/>
          </a:p>
        </p:txBody>
      </p:sp>
      <p:pic>
        <p:nvPicPr>
          <p:cNvPr id="5" name="Content Placeholder 4" descr="pl_tutorial.jpg"/>
          <p:cNvPicPr>
            <a:picLocks noGrp="1" noChangeAspect="1"/>
          </p:cNvPicPr>
          <p:nvPr>
            <p:ph sz="quarter" idx="2"/>
          </p:nvPr>
        </p:nvPicPr>
        <p:blipFill>
          <a:blip r:embed="rId2" cstate="print"/>
          <a:stretch>
            <a:fillRect/>
          </a:stretch>
        </p:blipFill>
        <p:spPr>
          <a:xfrm>
            <a:off x="3886200" y="1752600"/>
            <a:ext cx="4845050" cy="484505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normAutofit fontScale="90000"/>
          </a:bodyPr>
          <a:lstStyle/>
          <a:p>
            <a:r>
              <a:rPr lang="ru-RU" dirty="0" smtClean="0"/>
              <a:t>Ознакомительное мероприятие</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09600" y="1589567"/>
            <a:ext cx="3581400" cy="4572000"/>
          </a:xfrm>
        </p:spPr>
        <p:txBody>
          <a:bodyPr>
            <a:normAutofit fontScale="77500" lnSpcReduction="20000"/>
          </a:bodyPr>
          <a:lstStyle/>
          <a:p>
            <a:r>
              <a:rPr lang="ru-RU" sz="3600" dirty="0" smtClean="0"/>
              <a:t>С целью улучшения  сотрудничества между студентами и библиотекарями было запланировано мероприятие, которое было проведено перед началом учебного семестра в январе 2015 года. </a:t>
            </a:r>
            <a:endParaRPr lang="en-US" sz="3600" dirty="0"/>
          </a:p>
        </p:txBody>
      </p:sp>
      <p:pic>
        <p:nvPicPr>
          <p:cNvPr id="6" name="Content Placeholder 5" descr="PL9.jpg"/>
          <p:cNvPicPr>
            <a:picLocks noGrp="1" noChangeAspect="1"/>
          </p:cNvPicPr>
          <p:nvPr>
            <p:ph sz="quarter" idx="2"/>
          </p:nvPr>
        </p:nvPicPr>
        <p:blipFill>
          <a:blip r:embed="rId2" cstate="print"/>
          <a:stretch>
            <a:fillRect/>
          </a:stretch>
        </p:blipFill>
        <p:spPr>
          <a:xfrm>
            <a:off x="4343400" y="2514600"/>
            <a:ext cx="4474368" cy="298291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lstStyle/>
          <a:p>
            <a:r>
              <a:rPr lang="ru-RU" dirty="0" smtClean="0"/>
              <a:t>Необходимый инструментарий</a:t>
            </a:r>
            <a:r>
              <a:rPr lang="en-US" dirty="0" smtClean="0"/>
              <a:t>:</a:t>
            </a:r>
            <a:endParaRPr lang="en-US" dirty="0"/>
          </a:p>
        </p:txBody>
      </p:sp>
      <p:sp>
        <p:nvSpPr>
          <p:cNvPr id="3" name="Content Placeholder 2"/>
          <p:cNvSpPr>
            <a:spLocks noGrp="1"/>
          </p:cNvSpPr>
          <p:nvPr>
            <p:ph sz="quarter" idx="1"/>
          </p:nvPr>
        </p:nvSpPr>
        <p:spPr/>
        <p:txBody>
          <a:bodyPr>
            <a:noAutofit/>
          </a:bodyPr>
          <a:lstStyle/>
          <a:p>
            <a:r>
              <a:rPr lang="ru-RU" sz="3600" dirty="0" smtClean="0"/>
              <a:t>Помещение для проведения мероприятия</a:t>
            </a:r>
            <a:r>
              <a:rPr lang="en-US" sz="3600" dirty="0" smtClean="0"/>
              <a:t>;</a:t>
            </a:r>
          </a:p>
          <a:p>
            <a:r>
              <a:rPr lang="ru-RU" sz="3600" dirty="0" smtClean="0"/>
              <a:t>Стерео система</a:t>
            </a:r>
            <a:r>
              <a:rPr lang="en-US" sz="3600" dirty="0" smtClean="0"/>
              <a:t>;</a:t>
            </a:r>
          </a:p>
          <a:p>
            <a:r>
              <a:rPr lang="ru-RU" sz="3600" dirty="0" smtClean="0"/>
              <a:t>Студенческие номера</a:t>
            </a:r>
            <a:r>
              <a:rPr lang="en-US" sz="3600" dirty="0" smtClean="0"/>
              <a:t>;</a:t>
            </a:r>
          </a:p>
          <a:p>
            <a:r>
              <a:rPr lang="ru-RU" sz="3600" dirty="0" smtClean="0"/>
              <a:t>Игры</a:t>
            </a:r>
            <a:r>
              <a:rPr lang="en-US" sz="3600" dirty="0" smtClean="0"/>
              <a:t>;</a:t>
            </a:r>
          </a:p>
          <a:p>
            <a:r>
              <a:rPr lang="ru-RU" sz="3600" dirty="0" smtClean="0"/>
              <a:t>Еда и напитки</a:t>
            </a:r>
            <a:r>
              <a:rPr lang="en-US" sz="3600" dirty="0" smtClean="0"/>
              <a:t>;</a:t>
            </a:r>
          </a:p>
          <a:p>
            <a:r>
              <a:rPr lang="ru-RU" sz="3600" dirty="0" smtClean="0"/>
              <a:t>Продвижение мероприятия</a:t>
            </a:r>
            <a:r>
              <a:rPr lang="en-US" sz="3600" dirty="0" smtClean="0"/>
              <a:t>;</a:t>
            </a:r>
          </a:p>
          <a:p>
            <a:r>
              <a:rPr lang="ru-RU" sz="3600" dirty="0" smtClean="0"/>
              <a:t>Участие персональных библиотекарей</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5" name="Picture Placeholder 4" descr="PL9.jpg"/>
          <p:cNvPicPr>
            <a:picLocks noGrp="1" noChangeAspect="1"/>
          </p:cNvPicPr>
          <p:nvPr>
            <p:ph type="pic" idx="1"/>
          </p:nvPr>
        </p:nvPicPr>
        <p:blipFill>
          <a:blip r:embed="rId2" cstate="print"/>
          <a:srcRect t="4815" b="4815"/>
          <a:stretch>
            <a:fillRect/>
          </a:stretch>
        </p:blip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5" name="Picture Placeholder 4" descr="PL3.jpg"/>
          <p:cNvPicPr>
            <a:picLocks noGrp="1" noChangeAspect="1"/>
          </p:cNvPicPr>
          <p:nvPr>
            <p:ph type="pic" idx="1"/>
          </p:nvPr>
        </p:nvPicPr>
        <p:blipFill>
          <a:blip r:embed="rId2" cstate="print"/>
          <a:srcRect t="4815" b="4815"/>
          <a:stretch>
            <a:fillRect/>
          </a:stretch>
        </p:blip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5" name="Picture Placeholder 4" descr="PL8.jpg"/>
          <p:cNvPicPr>
            <a:picLocks noGrp="1" noChangeAspect="1"/>
          </p:cNvPicPr>
          <p:nvPr>
            <p:ph type="pic" idx="1"/>
          </p:nvPr>
        </p:nvPicPr>
        <p:blipFill>
          <a:blip r:embed="rId2" cstate="print"/>
          <a:srcRect t="4815" b="4815"/>
          <a:stretch>
            <a:fillRect/>
          </a:stretch>
        </p:blip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5" name="Picture Placeholder 4" descr="PL4.jpg"/>
          <p:cNvPicPr>
            <a:picLocks noGrp="1" noChangeAspect="1"/>
          </p:cNvPicPr>
          <p:nvPr>
            <p:ph type="pic" idx="1"/>
          </p:nvPr>
        </p:nvPicPr>
        <p:blipFill>
          <a:blip r:embed="rId2" cstate="print"/>
          <a:srcRect t="4815" b="4815"/>
          <a:stretch>
            <a:fillRect/>
          </a:stretch>
        </p:blip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5" name="Picture Placeholder 4" descr="PL5.jpg"/>
          <p:cNvPicPr>
            <a:picLocks noGrp="1" noChangeAspect="1"/>
          </p:cNvPicPr>
          <p:nvPr>
            <p:ph type="pic" idx="1"/>
          </p:nvPr>
        </p:nvPicPr>
        <p:blipFill>
          <a:blip r:embed="rId2" cstate="print"/>
          <a:srcRect t="4815" b="4815"/>
          <a:stretch>
            <a:fillRect/>
          </a:stretch>
        </p:blip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ru-RU" dirty="0" smtClean="0"/>
              <a:t>Результаты</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quarter" idx="1"/>
          </p:nvPr>
        </p:nvSpPr>
        <p:spPr>
          <a:xfrm>
            <a:off x="609600" y="1589566"/>
            <a:ext cx="4038600" cy="4887433"/>
          </a:xfrm>
        </p:spPr>
        <p:txBody>
          <a:bodyPr>
            <a:normAutofit fontScale="85000" lnSpcReduction="20000"/>
          </a:bodyPr>
          <a:lstStyle/>
          <a:p>
            <a:r>
              <a:rPr lang="ru-RU" sz="3600" dirty="0" smtClean="0"/>
              <a:t>Проект «Персональный Библиотекарь» дает возможность студенту работать с библиотекарем один на один, мгновенно получая информационную поддержку в университетской среде</a:t>
            </a:r>
            <a:r>
              <a:rPr lang="en-US" sz="3600" dirty="0" smtClean="0"/>
              <a:t>.</a:t>
            </a:r>
            <a:endParaRPr lang="en-US" sz="3600" dirty="0"/>
          </a:p>
        </p:txBody>
      </p:sp>
      <p:pic>
        <p:nvPicPr>
          <p:cNvPr id="7" name="Content Placeholder 6" descr="PL1.jpg"/>
          <p:cNvPicPr>
            <a:picLocks noGrp="1" noChangeAspect="1"/>
          </p:cNvPicPr>
          <p:nvPr>
            <p:ph sz="quarter" idx="2"/>
          </p:nvPr>
        </p:nvPicPr>
        <p:blipFill>
          <a:blip r:embed="rId2" cstate="print"/>
          <a:stretch>
            <a:fillRect/>
          </a:stretch>
        </p:blipFill>
        <p:spPr>
          <a:xfrm>
            <a:off x="4572000" y="2579687"/>
            <a:ext cx="4159250" cy="2772833"/>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lnSpcReduction="10000"/>
          </a:bodyPr>
          <a:lstStyle/>
          <a:p>
            <a:r>
              <a:rPr lang="ru-RU" dirty="0" smtClean="0"/>
              <a:t>Проект был запущен в январе</a:t>
            </a:r>
            <a:r>
              <a:rPr lang="en-US" dirty="0" smtClean="0"/>
              <a:t> 2015.</a:t>
            </a:r>
          </a:p>
          <a:p>
            <a:r>
              <a:rPr lang="ru-RU" dirty="0" smtClean="0"/>
              <a:t>ПБ продолжают взаимодействие со студентами по электронной почте и проводят личные консультации</a:t>
            </a:r>
            <a:r>
              <a:rPr lang="en-US" dirty="0" smtClean="0"/>
              <a:t>.</a:t>
            </a:r>
          </a:p>
          <a:p>
            <a:r>
              <a:rPr lang="ru-RU" dirty="0" smtClean="0"/>
              <a:t>Статистика работы проекта ведется посредством системы </a:t>
            </a:r>
            <a:r>
              <a:rPr lang="en-US" dirty="0" smtClean="0"/>
              <a:t>Gimlet.</a:t>
            </a:r>
          </a:p>
          <a:p>
            <a:r>
              <a:rPr lang="ru-RU" dirty="0" smtClean="0"/>
              <a:t>Опросы о качестве работы будут проведены, как среди студентов, так и среди самих ПБ.</a:t>
            </a:r>
            <a:endParaRPr lang="en-US" dirty="0" smtClean="0"/>
          </a:p>
          <a:p>
            <a:r>
              <a:rPr lang="ru-RU" dirty="0" smtClean="0"/>
              <a:t>Результаты будут использованы для развития проекта осенью 2015</a:t>
            </a:r>
            <a:r>
              <a:rPr lang="en-US" dirty="0" smtClean="0"/>
              <a:t>.</a:t>
            </a:r>
            <a:endParaRPr lang="en-US" dirty="0"/>
          </a:p>
        </p:txBody>
      </p:sp>
    </p:spTree>
    <p:extLst>
      <p:ext uri="{BB962C8B-B14F-4D97-AF65-F5344CB8AC3E}">
        <p14:creationId xmlns:p14="http://schemas.microsoft.com/office/powerpoint/2010/main" val="40758131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r>
              <a:rPr lang="ru-RU" dirty="0" smtClean="0"/>
              <a:t>Ночь Гарри </a:t>
            </a:r>
            <a:r>
              <a:rPr lang="ru-RU" dirty="0" err="1" smtClean="0"/>
              <a:t>потТера</a:t>
            </a:r>
            <a:endParaRPr lang="ru-RU" dirty="0"/>
          </a:p>
        </p:txBody>
      </p:sp>
      <p:sp>
        <p:nvSpPr>
          <p:cNvPr id="5" name="Подзаголовок 4"/>
          <p:cNvSpPr>
            <a:spLocks noGrp="1"/>
          </p:cNvSpPr>
          <p:nvPr>
            <p:ph type="subTitle" idx="1"/>
          </p:nvPr>
        </p:nvSpPr>
        <p:spPr/>
        <p:txBody>
          <a:bodyPr/>
          <a:lstStyle/>
          <a:p>
            <a:r>
              <a:rPr lang="ru-RU" dirty="0" smtClean="0"/>
              <a:t>Как это было</a:t>
            </a:r>
            <a:endParaRPr lang="ru-RU" dirty="0"/>
          </a:p>
        </p:txBody>
      </p:sp>
    </p:spTree>
    <p:extLst>
      <p:ext uri="{BB962C8B-B14F-4D97-AF65-F5344CB8AC3E}">
        <p14:creationId xmlns:p14="http://schemas.microsoft.com/office/powerpoint/2010/main" val="934552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dirty="0" smtClean="0"/>
              <a:t>Планирование совместных мероприятий</a:t>
            </a:r>
            <a:endParaRPr lang="ru-RU" dirty="0"/>
          </a:p>
        </p:txBody>
      </p:sp>
      <p:sp>
        <p:nvSpPr>
          <p:cNvPr id="3" name="Объект 2"/>
          <p:cNvSpPr>
            <a:spLocks noGrp="1"/>
          </p:cNvSpPr>
          <p:nvPr>
            <p:ph sz="quarter" idx="1"/>
          </p:nvPr>
        </p:nvSpPr>
        <p:spPr>
          <a:xfrm>
            <a:off x="533400" y="1600200"/>
            <a:ext cx="8232648" cy="4800600"/>
          </a:xfrm>
        </p:spPr>
        <p:txBody>
          <a:bodyPr>
            <a:normAutofit/>
          </a:bodyPr>
          <a:lstStyle/>
          <a:p>
            <a:r>
              <a:rPr lang="ru-RU" sz="4000" dirty="0" smtClean="0"/>
              <a:t>Идея </a:t>
            </a:r>
          </a:p>
          <a:p>
            <a:r>
              <a:rPr lang="ru-RU" sz="4000" dirty="0" smtClean="0"/>
              <a:t>Время</a:t>
            </a:r>
          </a:p>
          <a:p>
            <a:r>
              <a:rPr lang="ru-RU" sz="4000" dirty="0" smtClean="0"/>
              <a:t>Ресурсы</a:t>
            </a:r>
          </a:p>
          <a:p>
            <a:r>
              <a:rPr lang="ru-RU" sz="4000" dirty="0" smtClean="0"/>
              <a:t>Проведение мероприятия</a:t>
            </a:r>
          </a:p>
          <a:p>
            <a:r>
              <a:rPr lang="ru-RU" sz="4000" dirty="0" smtClean="0"/>
              <a:t>Результаты</a:t>
            </a:r>
          </a:p>
        </p:txBody>
      </p:sp>
    </p:spTree>
    <p:extLst>
      <p:ext uri="{BB962C8B-B14F-4D97-AF65-F5344CB8AC3E}">
        <p14:creationId xmlns:p14="http://schemas.microsoft.com/office/powerpoint/2010/main" val="39491483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endParaRPr lang="ru-RU"/>
          </a:p>
        </p:txBody>
      </p:sp>
      <p:pic>
        <p:nvPicPr>
          <p:cNvPr id="1026" name="Picture 2" descr="C:\Users\nurganym.agzamova\Downloads\gTboQpK09b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156700" cy="5856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4529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endParaRPr lang="ru-RU" dirty="0"/>
          </a:p>
        </p:txBody>
      </p:sp>
      <p:pic>
        <p:nvPicPr>
          <p:cNvPr id="5122" name="Picture 2" descr="C:\Users\nurganym.agzamova\Downloads\MjV7FoJcs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6603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nurganym.agzamova\Downloads\nn602HqUPK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0"/>
            <a:ext cx="4445000" cy="680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47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
          </p:nvPr>
        </p:nvSpPr>
        <p:spPr/>
        <p:txBody>
          <a:bodyPr/>
          <a:lstStyle/>
          <a:p>
            <a:endParaRPr lang="ru-RU"/>
          </a:p>
        </p:txBody>
      </p:sp>
      <p:pic>
        <p:nvPicPr>
          <p:cNvPr id="2050" name="Picture 2" descr="C:\Users\nurganym.agzamova\Downloads\aOQg_1xPU7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60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083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endParaRPr lang="ru-RU"/>
          </a:p>
        </p:txBody>
      </p:sp>
      <p:pic>
        <p:nvPicPr>
          <p:cNvPr id="3074" name="Picture 2" descr="C:\Users\nurganym.agzamova\Downloads\bRaX5Sigxx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2190"/>
            <a:ext cx="9144000" cy="60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2008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endParaRPr lang="ru-RU"/>
          </a:p>
        </p:txBody>
      </p:sp>
      <p:pic>
        <p:nvPicPr>
          <p:cNvPr id="4098" name="Picture 2" descr="C:\Users\nurganym.agzamova\Downloads\ISo5uNJ055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 y="381000"/>
            <a:ext cx="9144000" cy="60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6522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C:\Users\nurganym.agzamova\Downloads\WX-oHrIepq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8200"/>
            <a:ext cx="9144000" cy="5164931"/>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nurganym.agzamova\Downloads\WX-oHrIepq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46534"/>
            <a:ext cx="9144000" cy="5164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14313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endParaRPr lang="ru-RU"/>
          </a:p>
        </p:txBody>
      </p:sp>
      <p:pic>
        <p:nvPicPr>
          <p:cNvPr id="8194" name="Picture 2" descr="C:\Users\nurganym.agzamova\Downloads\BeFfdKcY5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144000" cy="6101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4552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quarter" idx="1"/>
          </p:nvPr>
        </p:nvSpPr>
        <p:spPr>
          <a:xfrm>
            <a:off x="457200" y="1600200"/>
            <a:ext cx="3352800" cy="5344633"/>
          </a:xfrm>
        </p:spPr>
        <p:txBody>
          <a:bodyPr>
            <a:normAutofit fontScale="85000" lnSpcReduction="10000"/>
          </a:bodyPr>
          <a:lstStyle/>
          <a:p>
            <a:r>
              <a:rPr lang="ru-RU" dirty="0" smtClean="0"/>
              <a:t>Персональные библиотекари есть в таких университетах с мировым именем, как например Йельский университет, Университет Дьюка, Университет Торонто и Университет Бостона, которые активно внедряют в свою работу данную практику. </a:t>
            </a:r>
            <a:endParaRPr lang="en-US" dirty="0"/>
          </a:p>
        </p:txBody>
      </p:sp>
      <p:pic>
        <p:nvPicPr>
          <p:cNvPr id="1026" name="Picture 2"/>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bwMode="auto">
          <a:xfrm>
            <a:off x="3810000" y="2209800"/>
            <a:ext cx="4945023" cy="34074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810000" y="5721584"/>
            <a:ext cx="4038600" cy="338554"/>
          </a:xfrm>
          <a:prstGeom prst="rect">
            <a:avLst/>
          </a:prstGeom>
          <a:noFill/>
        </p:spPr>
        <p:txBody>
          <a:bodyPr wrap="square" rtlCol="0">
            <a:spAutoFit/>
          </a:bodyPr>
          <a:lstStyle/>
          <a:p>
            <a:r>
              <a:rPr lang="en-US" sz="800" dirty="0" smtClean="0"/>
              <a:t>Yale University’s Sterling Memorial University. </a:t>
            </a:r>
            <a:r>
              <a:rPr lang="en-US" sz="800" dirty="0"/>
              <a:t>Source: Carol M. </a:t>
            </a:r>
            <a:r>
              <a:rPr lang="en-US" sz="800" dirty="0" smtClean="0"/>
              <a:t>Highsmith, Wikimedia Commons.</a:t>
            </a:r>
            <a:endParaRPr lang="en-US" sz="800" dirty="0"/>
          </a:p>
        </p:txBody>
      </p:sp>
    </p:spTree>
    <p:extLst>
      <p:ext uri="{BB962C8B-B14F-4D97-AF65-F5344CB8AC3E}">
        <p14:creationId xmlns:p14="http://schemas.microsoft.com/office/powerpoint/2010/main" val="10888337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C:\Users\nurganym.agzamova\Downloads\XyjyClMDSz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2190"/>
            <a:ext cx="9144000" cy="60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39660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3120" y="180975"/>
            <a:ext cx="8153400" cy="990600"/>
          </a:xfrm>
        </p:spPr>
        <p:txBody>
          <a:bodyPr>
            <a:normAutofit fontScale="90000"/>
          </a:bodyPr>
          <a:lstStyle/>
          <a:p>
            <a:pPr algn="ctr"/>
            <a:r>
              <a:rPr lang="ru-RU" dirty="0" smtClean="0"/>
              <a:t>Страница Библиотеки НУ в </a:t>
            </a:r>
            <a:r>
              <a:rPr lang="en-US" dirty="0" smtClean="0"/>
              <a:t>Facebook</a:t>
            </a:r>
            <a:endParaRPr lang="ru-RU" dirty="0"/>
          </a:p>
        </p:txBody>
      </p:sp>
      <p:sp>
        <p:nvSpPr>
          <p:cNvPr id="3" name="Объект 2"/>
          <p:cNvSpPr>
            <a:spLocks noGrp="1"/>
          </p:cNvSpPr>
          <p:nvPr>
            <p:ph sz="quarter" idx="1"/>
          </p:nvPr>
        </p:nvSpPr>
        <p:spPr/>
        <p:txBody>
          <a:bodyPr/>
          <a:lstStyle/>
          <a:p>
            <a:endParaRPr lang="ru-RU" dirty="0"/>
          </a:p>
        </p:txBody>
      </p:sp>
      <p:pic>
        <p:nvPicPr>
          <p:cNvPr id="4" name="Рисунок 3"/>
          <p:cNvPicPr>
            <a:picLocks noChangeAspect="1"/>
          </p:cNvPicPr>
          <p:nvPr/>
        </p:nvPicPr>
        <p:blipFill>
          <a:blip r:embed="rId2"/>
          <a:stretch>
            <a:fillRect/>
          </a:stretch>
        </p:blipFill>
        <p:spPr>
          <a:xfrm>
            <a:off x="1219200" y="1426902"/>
            <a:ext cx="6105525" cy="5419725"/>
          </a:xfrm>
          <a:prstGeom prst="rect">
            <a:avLst/>
          </a:prstGeom>
        </p:spPr>
      </p:pic>
    </p:spTree>
    <p:extLst>
      <p:ext uri="{BB962C8B-B14F-4D97-AF65-F5344CB8AC3E}">
        <p14:creationId xmlns:p14="http://schemas.microsoft.com/office/powerpoint/2010/main" val="41462160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Дайджест Библиотеки НУ</a:t>
            </a:r>
            <a:endParaRPr lang="ru-RU" dirty="0"/>
          </a:p>
        </p:txBody>
      </p:sp>
      <p:pic>
        <p:nvPicPr>
          <p:cNvPr id="4" name="Рисунок 3"/>
          <p:cNvPicPr>
            <a:picLocks noChangeAspect="1"/>
          </p:cNvPicPr>
          <p:nvPr/>
        </p:nvPicPr>
        <p:blipFill>
          <a:blip r:embed="rId2"/>
          <a:stretch>
            <a:fillRect/>
          </a:stretch>
        </p:blipFill>
        <p:spPr>
          <a:xfrm>
            <a:off x="990600" y="1524000"/>
            <a:ext cx="6877050" cy="5467350"/>
          </a:xfrm>
          <a:prstGeom prst="rect">
            <a:avLst/>
          </a:prstGeom>
        </p:spPr>
      </p:pic>
    </p:spTree>
    <p:extLst>
      <p:ext uri="{BB962C8B-B14F-4D97-AF65-F5344CB8AC3E}">
        <p14:creationId xmlns:p14="http://schemas.microsoft.com/office/powerpoint/2010/main" val="41018898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Книжные выставки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1219200"/>
            <a:ext cx="4229100" cy="5638800"/>
          </a:xfrm>
          <a:prstGeom prst="rect">
            <a:avLst/>
          </a:prstGeom>
        </p:spPr>
      </p:pic>
    </p:spTree>
    <p:extLst>
      <p:ext uri="{BB962C8B-B14F-4D97-AF65-F5344CB8AC3E}">
        <p14:creationId xmlns:p14="http://schemas.microsoft.com/office/powerpoint/2010/main" val="34950347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914400" y="1447800"/>
            <a:ext cx="7010400" cy="5257800"/>
          </a:xfrm>
        </p:spPr>
      </p:pic>
    </p:spTree>
    <p:extLst>
      <p:ext uri="{BB962C8B-B14F-4D97-AF65-F5344CB8AC3E}">
        <p14:creationId xmlns:p14="http://schemas.microsoft.com/office/powerpoint/2010/main" val="1166041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133600" y="1524000"/>
            <a:ext cx="3962400" cy="5283200"/>
          </a:xfrm>
        </p:spPr>
      </p:pic>
    </p:spTree>
    <p:extLst>
      <p:ext uri="{BB962C8B-B14F-4D97-AF65-F5344CB8AC3E}">
        <p14:creationId xmlns:p14="http://schemas.microsoft.com/office/powerpoint/2010/main" val="16093616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286000" y="1515533"/>
            <a:ext cx="4006850" cy="5342467"/>
          </a:xfrm>
        </p:spPr>
      </p:pic>
    </p:spTree>
    <p:extLst>
      <p:ext uri="{BB962C8B-B14F-4D97-AF65-F5344CB8AC3E}">
        <p14:creationId xmlns:p14="http://schemas.microsoft.com/office/powerpoint/2010/main" val="11100021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38399" y="1524001"/>
            <a:ext cx="3994149" cy="5325532"/>
          </a:xfrm>
        </p:spPr>
      </p:pic>
    </p:spTree>
    <p:extLst>
      <p:ext uri="{BB962C8B-B14F-4D97-AF65-F5344CB8AC3E}">
        <p14:creationId xmlns:p14="http://schemas.microsoft.com/office/powerpoint/2010/main" val="11691998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ru-RU" dirty="0" smtClean="0"/>
              <a:t>Благодарим за внимание</a:t>
            </a:r>
            <a:r>
              <a:rPr lang="en-US" dirty="0" smtClean="0"/>
              <a:t>!</a:t>
            </a:r>
            <a:br>
              <a:rPr lang="en-US" dirty="0" smtClean="0"/>
            </a:b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06470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t>Обязанности личного библиотекаря</a:t>
            </a:r>
            <a:r>
              <a:rPr lang="en-US" dirty="0" smtClean="0"/>
              <a:t>:</a:t>
            </a:r>
            <a:endParaRPr lang="en-US" dirty="0"/>
          </a:p>
        </p:txBody>
      </p:sp>
      <p:sp>
        <p:nvSpPr>
          <p:cNvPr id="4" name="Content Placeholder 3"/>
          <p:cNvSpPr>
            <a:spLocks noGrp="1"/>
          </p:cNvSpPr>
          <p:nvPr>
            <p:ph sz="quarter" idx="2"/>
          </p:nvPr>
        </p:nvSpPr>
        <p:spPr>
          <a:xfrm>
            <a:off x="381000" y="1600200"/>
            <a:ext cx="8502501" cy="4572000"/>
          </a:xfrm>
        </p:spPr>
        <p:txBody>
          <a:bodyPr>
            <a:normAutofit fontScale="92500" lnSpcReduction="10000"/>
          </a:bodyPr>
          <a:lstStyle/>
          <a:p>
            <a:r>
              <a:rPr lang="ru-RU" sz="4000" dirty="0" smtClean="0"/>
              <a:t>Своевременно оповещать студентов о новостях и сервисах библиотеки</a:t>
            </a:r>
            <a:r>
              <a:rPr lang="en-US" sz="4000" dirty="0" smtClean="0"/>
              <a:t>;</a:t>
            </a:r>
          </a:p>
          <a:p>
            <a:r>
              <a:rPr lang="ru-RU" sz="4000" dirty="0" smtClean="0"/>
              <a:t>Предоставлять информационную поддержку</a:t>
            </a:r>
            <a:r>
              <a:rPr lang="en-US" sz="4000" dirty="0" smtClean="0"/>
              <a:t>;</a:t>
            </a:r>
          </a:p>
          <a:p>
            <a:r>
              <a:rPr lang="ru-RU" sz="4000" dirty="0" smtClean="0"/>
              <a:t>Присутствие и активное участие на ознакомительном мероприятии</a:t>
            </a:r>
            <a:r>
              <a:rPr lang="en-US" sz="4000" dirty="0" smtClean="0"/>
              <a:t>;</a:t>
            </a:r>
          </a:p>
          <a:p>
            <a:r>
              <a:rPr lang="ru-RU" sz="4000" dirty="0" smtClean="0"/>
              <a:t>Сбор статистических данных по работе со студентами</a:t>
            </a:r>
            <a:r>
              <a:rPr lang="en-US" sz="4000" dirty="0" smtClean="0"/>
              <a:t>.</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u-RU" dirty="0" smtClean="0"/>
              <a:t>План действий для библиотеки НУ</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09600" y="1752600"/>
            <a:ext cx="7924800" cy="4343400"/>
          </a:xfrm>
        </p:spPr>
        <p:txBody>
          <a:bodyPr>
            <a:normAutofit lnSpcReduction="10000"/>
          </a:bodyPr>
          <a:lstStyle/>
          <a:p>
            <a:r>
              <a:rPr lang="ru-RU" sz="4800" dirty="0" smtClean="0"/>
              <a:t>Был создан тщательно продуманный пошаговый план для создания программы Персонального Библиотекаря, включая календарь мероприятий. </a:t>
            </a:r>
            <a:endParaRPr lang="en-US" sz="4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6000" dirty="0" smtClean="0"/>
              <a:t>Стоило определиться с</a:t>
            </a:r>
            <a:r>
              <a:rPr lang="en-US" sz="6000" dirty="0" smtClean="0"/>
              <a:t>:</a:t>
            </a:r>
            <a:endParaRPr lang="en-US" sz="6000" dirty="0"/>
          </a:p>
        </p:txBody>
      </p:sp>
      <p:sp>
        <p:nvSpPr>
          <p:cNvPr id="3" name="Content Placeholder 2"/>
          <p:cNvSpPr>
            <a:spLocks noGrp="1"/>
          </p:cNvSpPr>
          <p:nvPr>
            <p:ph sz="quarter" idx="1"/>
          </p:nvPr>
        </p:nvSpPr>
        <p:spPr>
          <a:xfrm>
            <a:off x="612648" y="1600200"/>
            <a:ext cx="8302752" cy="4800600"/>
          </a:xfrm>
        </p:spPr>
        <p:txBody>
          <a:bodyPr>
            <a:normAutofit fontScale="77500" lnSpcReduction="20000"/>
          </a:bodyPr>
          <a:lstStyle/>
          <a:p>
            <a:pPr marL="742950" indent="-742950">
              <a:buFont typeface="+mj-lt"/>
              <a:buAutoNum type="arabicParenR"/>
            </a:pPr>
            <a:r>
              <a:rPr lang="ru-RU" sz="4400" dirty="0" smtClean="0"/>
              <a:t>Тем, кто войдет в состав команды персональных библиотекарей и их количество</a:t>
            </a:r>
          </a:p>
          <a:p>
            <a:pPr marL="742950" indent="-742950">
              <a:buFont typeface="+mj-lt"/>
              <a:buAutoNum type="arabicParenR"/>
            </a:pPr>
            <a:r>
              <a:rPr lang="kk-KZ" sz="4400" dirty="0"/>
              <a:t>Ц</a:t>
            </a:r>
            <a:r>
              <a:rPr lang="ru-RU" sz="4400" dirty="0" smtClean="0"/>
              <a:t>елевой аудиторией и количеством студентов приходится на одного личного библиотекаря </a:t>
            </a:r>
          </a:p>
          <a:p>
            <a:pPr marL="742950" indent="-742950">
              <a:buFont typeface="+mj-lt"/>
              <a:buAutoNum type="arabicParenR"/>
            </a:pPr>
            <a:r>
              <a:rPr lang="ru-RU" sz="4400" dirty="0" smtClean="0"/>
              <a:t>Созданием условий для реализации программы</a:t>
            </a:r>
            <a:endParaRPr lang="en-US" sz="4400" dirty="0" smtClean="0"/>
          </a:p>
          <a:p>
            <a:pPr marL="742950" indent="-742950">
              <a:buFont typeface="+mj-lt"/>
              <a:buAutoNum type="arabicParenR"/>
            </a:pPr>
            <a:r>
              <a:rPr lang="ru-RU" sz="4400" dirty="0" smtClean="0"/>
              <a:t>Подготовкой и обучением библиотекарей для работы в проекте</a:t>
            </a:r>
            <a:endParaRPr lang="en-US" sz="4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solidFill>
                  <a:schemeClr val="accent2"/>
                </a:solidFill>
              </a:rPr>
              <a:t>1)</a:t>
            </a:r>
            <a:endParaRPr lang="en-US" dirty="0">
              <a:solidFill>
                <a:schemeClr val="accent2"/>
              </a:solidFill>
            </a:endParaRPr>
          </a:p>
        </p:txBody>
      </p:sp>
      <p:sp>
        <p:nvSpPr>
          <p:cNvPr id="6" name="Content Placeholder 5"/>
          <p:cNvSpPr>
            <a:spLocks noGrp="1"/>
          </p:cNvSpPr>
          <p:nvPr>
            <p:ph sz="quarter" idx="1"/>
          </p:nvPr>
        </p:nvSpPr>
        <p:spPr>
          <a:xfrm>
            <a:off x="609600" y="1589567"/>
            <a:ext cx="3505200" cy="4572000"/>
          </a:xfrm>
        </p:spPr>
        <p:txBody>
          <a:bodyPr>
            <a:normAutofit fontScale="85000" lnSpcReduction="10000"/>
          </a:bodyPr>
          <a:lstStyle/>
          <a:p>
            <a:pPr marL="0" indent="0">
              <a:buFont typeface="Wingdings" pitchFamily="2" charset="2"/>
              <a:buChar char="q"/>
            </a:pPr>
            <a:r>
              <a:rPr lang="en-US" sz="3600" dirty="0" smtClean="0"/>
              <a:t> </a:t>
            </a:r>
            <a:r>
              <a:rPr lang="ru-RU" sz="3600" dirty="0" smtClean="0"/>
              <a:t>Библиотекари из всех отделов будут участвовать в проекте</a:t>
            </a:r>
            <a:r>
              <a:rPr lang="en-US" sz="3600" dirty="0" smtClean="0"/>
              <a:t>.</a:t>
            </a:r>
          </a:p>
          <a:p>
            <a:pPr marL="0" indent="0">
              <a:buFont typeface="Wingdings" pitchFamily="2" charset="2"/>
              <a:buChar char="q"/>
            </a:pPr>
            <a:r>
              <a:rPr lang="en-US" sz="3600" dirty="0" smtClean="0"/>
              <a:t> 14 </a:t>
            </a:r>
            <a:r>
              <a:rPr lang="ru-RU" sz="3600" dirty="0" smtClean="0"/>
              <a:t>сотрудников библиотеки НУ изъявили желание работать в качестве Персонального Библиотекаря</a:t>
            </a:r>
            <a:r>
              <a:rPr lang="en-US" sz="3600" dirty="0" smtClean="0"/>
              <a:t>.</a:t>
            </a:r>
            <a:endParaRPr lang="en-US" sz="3600" dirty="0"/>
          </a:p>
        </p:txBody>
      </p:sp>
      <p:pic>
        <p:nvPicPr>
          <p:cNvPr id="5" name="Content Placeholder 4" descr="PL2.jpg"/>
          <p:cNvPicPr>
            <a:picLocks noGrp="1" noChangeAspect="1"/>
          </p:cNvPicPr>
          <p:nvPr>
            <p:ph sz="quarter" idx="2"/>
          </p:nvPr>
        </p:nvPicPr>
        <p:blipFill>
          <a:blip r:embed="rId2" cstate="print"/>
          <a:stretch>
            <a:fillRect/>
          </a:stretch>
        </p:blipFill>
        <p:spPr>
          <a:xfrm>
            <a:off x="4191000" y="2438400"/>
            <a:ext cx="4686300" cy="31242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468</TotalTime>
  <Words>612</Words>
  <Application>Microsoft Office PowerPoint</Application>
  <PresentationFormat>Экран (4:3)</PresentationFormat>
  <Paragraphs>87</Paragraphs>
  <Slides>48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Median</vt:lpstr>
      <vt:lpstr>Проект «Персональный библиотекарь»</vt:lpstr>
      <vt:lpstr>Что представляет собой проект «Персональный библиотекарь»?</vt:lpstr>
      <vt:lpstr>Презентация PowerPoint</vt:lpstr>
      <vt:lpstr>Презентация PowerPoint</vt:lpstr>
      <vt:lpstr>Обязанности личного библиотекаря:</vt:lpstr>
      <vt:lpstr>План действий для библиотеки НУ</vt:lpstr>
      <vt:lpstr>Презентация PowerPoint</vt:lpstr>
      <vt:lpstr>Стоило определиться с:</vt:lpstr>
      <vt:lpstr>1)</vt:lpstr>
      <vt:lpstr>2)</vt:lpstr>
      <vt:lpstr>3)</vt:lpstr>
      <vt:lpstr>4)</vt:lpstr>
      <vt:lpstr>Информационный пакет</vt:lpstr>
      <vt:lpstr>Презентация PowerPoint</vt:lpstr>
      <vt:lpstr>Комплект Персонального библиотекаря включает</vt:lpstr>
      <vt:lpstr>Презентация PowerPoint</vt:lpstr>
      <vt:lpstr>Gimlet</vt:lpstr>
      <vt:lpstr>Презентация PowerPoint</vt:lpstr>
      <vt:lpstr>Инструктаж для библиотекарей</vt:lpstr>
      <vt:lpstr>Презентация PowerPoint</vt:lpstr>
      <vt:lpstr>Ознакомительное мероприятие</vt:lpstr>
      <vt:lpstr>Презентация PowerPoint</vt:lpstr>
      <vt:lpstr>Необходимый инструментарий:</vt:lpstr>
      <vt:lpstr>Презентация PowerPoint</vt:lpstr>
      <vt:lpstr>Презентация PowerPoint</vt:lpstr>
      <vt:lpstr>Презентация PowerPoint</vt:lpstr>
      <vt:lpstr>Презентация PowerPoint</vt:lpstr>
      <vt:lpstr>Презентация PowerPoint</vt:lpstr>
      <vt:lpstr>Результаты</vt:lpstr>
      <vt:lpstr>Презентация PowerPoint</vt:lpstr>
      <vt:lpstr>Ночь Гарри потТера</vt:lpstr>
      <vt:lpstr>Планирование совместных мероприятий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Страница Библиотеки НУ в Facebook</vt:lpstr>
      <vt:lpstr>Дайджест Библиотеки НУ</vt:lpstr>
      <vt:lpstr>Книжные выставки </vt:lpstr>
      <vt:lpstr>Презентация PowerPoint</vt:lpstr>
      <vt:lpstr>Презентация PowerPoint</vt:lpstr>
      <vt:lpstr>Презентация PowerPoint</vt:lpstr>
      <vt:lpstr>Презентация PowerPoint</vt:lpstr>
      <vt:lpstr>Благодарим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Launching a pl program at NUL</dc:title>
  <dc:creator>user</dc:creator>
  <cp:lastModifiedBy>Anar Dautova</cp:lastModifiedBy>
  <cp:revision>79</cp:revision>
  <cp:lastPrinted>2015-06-12T02:53:17Z</cp:lastPrinted>
  <dcterms:created xsi:type="dcterms:W3CDTF">2015-05-18T09:29:52Z</dcterms:created>
  <dcterms:modified xsi:type="dcterms:W3CDTF">2015-06-16T13:43:25Z</dcterms:modified>
</cp:coreProperties>
</file>