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7"/>
  </p:notesMasterIdLst>
  <p:sldIdLst>
    <p:sldId id="268" r:id="rId2"/>
    <p:sldId id="257" r:id="rId3"/>
    <p:sldId id="258" r:id="rId4"/>
    <p:sldId id="259" r:id="rId5"/>
    <p:sldId id="276" r:id="rId6"/>
    <p:sldId id="277" r:id="rId7"/>
    <p:sldId id="269" r:id="rId8"/>
    <p:sldId id="270" r:id="rId9"/>
    <p:sldId id="272" r:id="rId10"/>
    <p:sldId id="273" r:id="rId11"/>
    <p:sldId id="275" r:id="rId12"/>
    <p:sldId id="278" r:id="rId13"/>
    <p:sldId id="279" r:id="rId14"/>
    <p:sldId id="265" r:id="rId15"/>
    <p:sldId id="266" r:id="rId16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620" autoAdjust="0"/>
  </p:normalViewPr>
  <p:slideViewPr>
    <p:cSldViewPr>
      <p:cViewPr varScale="1">
        <p:scale>
          <a:sx n="100" d="100"/>
          <a:sy n="100" d="100"/>
        </p:scale>
        <p:origin x="18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31737AD3-DD5F-41D4-BDDC-F45066446611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A05D6E64-FC4F-4CFF-8847-4F825E8BE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28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205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2871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79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937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9378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937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2871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640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137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722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70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70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70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70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2871">
              <a:defRPr/>
            </a:pPr>
            <a:r>
              <a:rPr lang="en-US" i="1" dirty="0"/>
              <a:t>Example: </a:t>
            </a:r>
            <a:r>
              <a:rPr lang="en-US" i="1" dirty="0" smtClean="0"/>
              <a:t>http://nu.kz.libguides.com/c.php?g=570701&amp;wvideo=h7g8vt3izn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70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D6E64-FC4F-4CFF-8847-4F825E8BE40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937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tunes.apple.com/us/app/au2go/id881440294?mt=8" TargetMode="External"/><Relationship Id="rId7" Type="http://schemas.openxmlformats.org/officeDocument/2006/relationships/hyperlink" Target="https://www.libsuccess.org/index.php?title=M-Librarie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.nypl.org/" TargetMode="External"/><Relationship Id="rId5" Type="http://schemas.openxmlformats.org/officeDocument/2006/relationships/hyperlink" Target="http://www.library.upenn.edu/m/" TargetMode="External"/><Relationship Id="rId4" Type="http://schemas.openxmlformats.org/officeDocument/2006/relationships/hyperlink" Target="http://libraries.adelphi.edu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android.com/index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mobisitegalore.com./" TargetMode="External"/><Relationship Id="rId4" Type="http://schemas.openxmlformats.org/officeDocument/2006/relationships/hyperlink" Target="https://www.iii.com/products/sierra-ils/encore-discovery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searchgate.net/publication/271906602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Обзор </a:t>
            </a:r>
            <a:r>
              <a:rPr lang="ru-RU" dirty="0">
                <a:effectLst/>
              </a:rPr>
              <a:t>доступных мобильных технологий для </a:t>
            </a:r>
            <a:r>
              <a:rPr lang="ru-RU" dirty="0" smtClean="0">
                <a:effectLst/>
              </a:rPr>
              <a:t>библиотек</a:t>
            </a:r>
            <a:endParaRPr lang="ru-RU" dirty="0"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Байдюсенова</a:t>
            </a:r>
            <a:r>
              <a:rPr lang="ru-RU" b="1" dirty="0" smtClean="0"/>
              <a:t> </a:t>
            </a:r>
            <a:r>
              <a:rPr lang="ru-RU" b="1" dirty="0" err="1" smtClean="0"/>
              <a:t>Гульжан</a:t>
            </a:r>
            <a:r>
              <a:rPr lang="ru-RU" b="1" dirty="0" smtClean="0"/>
              <a:t> </a:t>
            </a:r>
            <a:r>
              <a:rPr lang="ru-RU" b="1" dirty="0" err="1" smtClean="0"/>
              <a:t>Биржановна</a:t>
            </a:r>
            <a:endParaRPr lang="ru-RU" dirty="0"/>
          </a:p>
          <a:p>
            <a:r>
              <a:rPr lang="ru-RU" dirty="0" smtClean="0"/>
              <a:t>Эксперт-менеджер</a:t>
            </a:r>
            <a:endParaRPr lang="en-US" dirty="0" smtClean="0"/>
          </a:p>
          <a:p>
            <a:r>
              <a:rPr lang="ru-RU" dirty="0" smtClean="0"/>
              <a:t>Службы учета и каталогизации фонда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65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15390" y="615950"/>
            <a:ext cx="8445730" cy="2632075"/>
          </a:xfrm>
        </p:spPr>
        <p:txBody>
          <a:bodyPr>
            <a:noAutofit/>
          </a:bodyPr>
          <a:lstStyle/>
          <a:p>
            <a:r>
              <a:rPr lang="ru-RU" sz="2800" b="0" dirty="0" smtClean="0">
                <a:solidFill>
                  <a:schemeClr val="tx1"/>
                </a:solidFill>
                <a:effectLst/>
                <a:latin typeface="+mn-lt"/>
              </a:rPr>
              <a:t>В библиотеке Назарбаев университета </a:t>
            </a:r>
            <a:r>
              <a:rPr lang="ru-RU" sz="2800" b="0" dirty="0">
                <a:solidFill>
                  <a:schemeClr val="tx1"/>
                </a:solidFill>
                <a:effectLst/>
                <a:latin typeface="+mn-lt"/>
              </a:rPr>
              <a:t>студенты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+mn-lt"/>
              </a:rPr>
              <a:t>могут использовать </a:t>
            </a:r>
            <a:r>
              <a:rPr lang="ru-RU" sz="2800" b="0" dirty="0">
                <a:solidFill>
                  <a:schemeClr val="tx1"/>
                </a:solidFill>
                <a:effectLst/>
                <a:latin typeface="+mn-lt"/>
              </a:rPr>
              <a:t>E-Readers (Prestigio и Jet book) в течение 2 недель и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+mn-lt"/>
              </a:rPr>
              <a:t>продлевать срок пользования </a:t>
            </a:r>
            <a:r>
              <a:rPr lang="ru-RU" sz="2800" b="0" dirty="0">
                <a:solidFill>
                  <a:schemeClr val="tx1"/>
                </a:solidFill>
                <a:effectLst/>
                <a:latin typeface="+mn-lt"/>
              </a:rPr>
              <a:t>на </a:t>
            </a:r>
            <a:r>
              <a:rPr lang="en-US" sz="2800" b="0" dirty="0" smtClean="0">
                <a:solidFill>
                  <a:schemeClr val="tx1"/>
                </a:solidFill>
                <a:effectLst/>
                <a:latin typeface="+mn-lt"/>
              </a:rPr>
              <a:t>Circulation D</a:t>
            </a:r>
            <a:r>
              <a:rPr lang="ru-RU" sz="2800" b="0" dirty="0" err="1" smtClean="0">
                <a:solidFill>
                  <a:schemeClr val="tx1"/>
                </a:solidFill>
                <a:effectLst/>
                <a:latin typeface="+mn-lt"/>
              </a:rPr>
              <a:t>esk</a:t>
            </a:r>
            <a:endParaRPr lang="ru-RU" sz="2800" b="0" dirty="0"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3" name="Picture 1" descr="Электронная книга Prestigio eReader Libretto PER3072B (Black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33799"/>
            <a:ext cx="1615440" cy="1935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jetBoo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962400"/>
            <a:ext cx="2082413" cy="269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Pictures\20180330_10545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0774">
            <a:off x="2819400" y="3934691"/>
            <a:ext cx="3082554" cy="210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65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65262" y="396657"/>
            <a:ext cx="7664335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Мобильные сайты и мобильные приложения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7123" y="1911965"/>
            <a:ext cx="83806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Мобильный </a:t>
            </a:r>
            <a:r>
              <a:rPr lang="ru-RU" dirty="0"/>
              <a:t>сайт похож на любой другой веб-сайт, поскольку он состоит из HTML-страниц на основе браузера, которые связаны друг с другом и доступны через Интернет (для мобильных сетей, как правило, сетей Wi-Fi или 3G или 4G). </a:t>
            </a:r>
            <a:r>
              <a:rPr lang="ru-RU" dirty="0" smtClean="0"/>
              <a:t> Очевидной характеристикой которой является </a:t>
            </a:r>
            <a:r>
              <a:rPr lang="ru-RU" dirty="0"/>
              <a:t>мобильный веб-сайт от стандартного веб-сайта, является тот факт, что он предназначен для меньшего портативного дисплея и интерфейса сенсорного экрана.</a:t>
            </a:r>
          </a:p>
        </p:txBody>
      </p:sp>
      <p:sp>
        <p:nvSpPr>
          <p:cNvPr id="5" name="Прямоугольник 4"/>
          <p:cNvSpPr/>
          <p:nvPr/>
        </p:nvSpPr>
        <p:spPr>
          <a:xfrm rot="237249">
            <a:off x="1499567" y="3916815"/>
            <a:ext cx="73265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Мобильное приложение, </a:t>
            </a:r>
            <a:r>
              <a:rPr lang="ru-RU" dirty="0" smtClean="0"/>
              <a:t> представляет </a:t>
            </a:r>
            <a:r>
              <a:rPr lang="ru-RU" dirty="0"/>
              <a:t>собой тип прикладного программного обеспечения, предназначенного для работы на мобильном устройстве, таком как смартфон или планшетный компьютер. </a:t>
            </a:r>
            <a:r>
              <a:rPr lang="ru-RU" dirty="0" smtClean="0"/>
              <a:t> Это </a:t>
            </a:r>
            <a:r>
              <a:rPr lang="ru-RU" dirty="0"/>
              <a:t>использование программного обеспечения было популяризировано </a:t>
            </a:r>
            <a:r>
              <a:rPr lang="ru-RU" dirty="0" err="1"/>
              <a:t>Apple</a:t>
            </a:r>
            <a:r>
              <a:rPr lang="ru-RU" dirty="0"/>
              <a:t> </a:t>
            </a:r>
            <a:r>
              <a:rPr lang="ru-RU" dirty="0" err="1"/>
              <a:t>Inc</a:t>
            </a:r>
            <a:r>
              <a:rPr lang="ru-RU" dirty="0"/>
              <a:t>. и его </a:t>
            </a:r>
            <a:r>
              <a:rPr lang="ru-RU" dirty="0" err="1"/>
              <a:t>App</a:t>
            </a:r>
            <a:r>
              <a:rPr lang="ru-RU" dirty="0"/>
              <a:t> </a:t>
            </a:r>
            <a:r>
              <a:rPr lang="ru-RU" dirty="0" err="1"/>
              <a:t>Store</a:t>
            </a:r>
            <a:r>
              <a:rPr lang="ru-RU" dirty="0"/>
              <a:t>, который продает тысячи приложений для </a:t>
            </a:r>
            <a:r>
              <a:rPr lang="ru-RU" dirty="0" err="1"/>
              <a:t>iPhone</a:t>
            </a:r>
            <a:r>
              <a:rPr lang="ru-RU" dirty="0"/>
              <a:t>, </a:t>
            </a:r>
            <a:r>
              <a:rPr lang="ru-RU" dirty="0" err="1"/>
              <a:t>iPad</a:t>
            </a:r>
            <a:r>
              <a:rPr lang="ru-RU" dirty="0"/>
              <a:t> и </a:t>
            </a:r>
            <a:r>
              <a:rPr lang="ru-RU" dirty="0" err="1"/>
              <a:t>iPod</a:t>
            </a:r>
            <a:r>
              <a:rPr lang="ru-RU" dirty="0"/>
              <a:t> </a:t>
            </a:r>
            <a:r>
              <a:rPr lang="ru-RU" dirty="0" err="1"/>
              <a:t>Touch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11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2880" y="152400"/>
            <a:ext cx="8861367" cy="685800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Примеры веб-сайтов мобильных библиотек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2880" y="705846"/>
            <a:ext cx="838061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/>
              <a:t>Adelphi University Libraries Mobile (AU2GO). </a:t>
            </a:r>
            <a:r>
              <a:rPr lang="ru-RU" dirty="0"/>
              <a:t>Предлагает библиотечные часы, контактную информацию сотрудников библиотеки, ссылку на блог библиотеки «</a:t>
            </a:r>
            <a:r>
              <a:rPr lang="ru-RU" dirty="0" err="1"/>
              <a:t>biBLIOGraphy</a:t>
            </a:r>
            <a:r>
              <a:rPr lang="ru-RU" dirty="0"/>
              <a:t>» и многое другое</a:t>
            </a:r>
            <a:r>
              <a:rPr lang="ru-RU" dirty="0" smtClean="0"/>
              <a:t>. </a:t>
            </a:r>
            <a:r>
              <a:rPr lang="en-US" dirty="0" smtClean="0"/>
              <a:t> </a:t>
            </a:r>
            <a:r>
              <a:rPr lang="en-US" i="1" dirty="0" smtClean="0"/>
              <a:t>Access: </a:t>
            </a:r>
            <a:r>
              <a:rPr lang="en-US" u="sng" dirty="0">
                <a:hlinkClick r:id="rId3"/>
              </a:rPr>
              <a:t>https://</a:t>
            </a:r>
            <a:r>
              <a:rPr lang="en-US" u="sng" dirty="0" smtClean="0">
                <a:hlinkClick r:id="rId3"/>
              </a:rPr>
              <a:t>itunes.apple.com/us/app/au2go/id881440294?mt=8</a:t>
            </a:r>
            <a:endParaRPr lang="en-US" u="sng" dirty="0" smtClean="0"/>
          </a:p>
          <a:p>
            <a:pPr lvl="0"/>
            <a:r>
              <a:rPr lang="en-US" u="sng" dirty="0">
                <a:hlinkClick r:id="rId4"/>
              </a:rPr>
              <a:t>http://libraries.adelphi.edu</a:t>
            </a:r>
            <a:r>
              <a:rPr lang="en-US" u="sng" dirty="0" smtClean="0">
                <a:hlinkClick r:id="rId4"/>
              </a:rPr>
              <a:t>/</a:t>
            </a:r>
            <a:endParaRPr lang="en-US" u="sng" dirty="0" smtClean="0"/>
          </a:p>
          <a:p>
            <a:pPr lvl="0"/>
            <a:r>
              <a:rPr lang="en-US" b="1" dirty="0" err="1" smtClean="0"/>
              <a:t>PENNLibraries</a:t>
            </a:r>
            <a:r>
              <a:rPr lang="en-US" b="1" dirty="0" smtClean="0"/>
              <a:t>, University of Pennsylvania. </a:t>
            </a:r>
            <a:r>
              <a:rPr lang="ru-RU" dirty="0"/>
              <a:t>Множество информации на кончиках ваших пальцев, таких как мобильные версии баз данных, поиск изображений, видеоролики </a:t>
            </a:r>
            <a:r>
              <a:rPr lang="ru-RU" dirty="0" smtClean="0"/>
              <a:t>о </a:t>
            </a:r>
            <a:r>
              <a:rPr lang="ru-RU" dirty="0"/>
              <a:t>библиотеке и многое другое</a:t>
            </a:r>
            <a:r>
              <a:rPr lang="ru-RU" dirty="0" smtClean="0"/>
              <a:t>. </a:t>
            </a:r>
            <a:r>
              <a:rPr lang="en-US" dirty="0" smtClean="0"/>
              <a:t> </a:t>
            </a:r>
            <a:r>
              <a:rPr lang="en-US" i="1" dirty="0" smtClean="0"/>
              <a:t>Access: </a:t>
            </a:r>
            <a:r>
              <a:rPr lang="en-US" u="sng" dirty="0" smtClean="0">
                <a:hlinkClick r:id="rId5"/>
              </a:rPr>
              <a:t>http://www.library.upenn.edu/m/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408250">
            <a:off x="1822572" y="3569112"/>
            <a:ext cx="711285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Библиотеки могут предоставлять широкий спектр мобильных услуг заинтересованным пользователям</a:t>
            </a:r>
            <a:r>
              <a:rPr lang="ru-RU" dirty="0" smtClean="0"/>
              <a:t>:</a:t>
            </a:r>
            <a:endParaRPr lang="ru-RU" dirty="0"/>
          </a:p>
          <a:p>
            <a:r>
              <a:rPr lang="en-US" dirty="0"/>
              <a:t> </a:t>
            </a:r>
            <a:r>
              <a:rPr lang="ru-RU" dirty="0"/>
              <a:t>Мобильные онлайн-каталоги общедоступного доступа </a:t>
            </a:r>
            <a:r>
              <a:rPr lang="en-US" dirty="0" smtClean="0"/>
              <a:t> </a:t>
            </a:r>
            <a:r>
              <a:rPr lang="en-US" dirty="0"/>
              <a:t>(OPACs</a:t>
            </a:r>
            <a:r>
              <a:rPr lang="en-US" dirty="0" smtClean="0"/>
              <a:t>)—</a:t>
            </a:r>
            <a:r>
              <a:rPr lang="ru-RU" dirty="0" smtClean="0"/>
              <a:t>Библиотеки </a:t>
            </a:r>
            <a:r>
              <a:rPr lang="ru-RU" dirty="0"/>
              <a:t>предоставляют доступ к своим OPAC с помощью сайтов, оптимизированных для мобильных устройств. Мобильный бета-сайт </a:t>
            </a:r>
            <a:r>
              <a:rPr lang="ru-RU" dirty="0" err="1"/>
              <a:t>New</a:t>
            </a:r>
            <a:r>
              <a:rPr lang="ru-RU" dirty="0"/>
              <a:t> </a:t>
            </a:r>
            <a:r>
              <a:rPr lang="ru-RU" dirty="0" err="1"/>
              <a:t>York</a:t>
            </a:r>
            <a:r>
              <a:rPr lang="ru-RU" dirty="0"/>
              <a:t> </a:t>
            </a:r>
            <a:r>
              <a:rPr lang="ru-RU" dirty="0" err="1"/>
              <a:t>Public</a:t>
            </a:r>
            <a:r>
              <a:rPr lang="ru-RU" dirty="0"/>
              <a:t> </a:t>
            </a:r>
            <a:r>
              <a:rPr lang="ru-RU" dirty="0" err="1"/>
              <a:t>Library</a:t>
            </a:r>
            <a:r>
              <a:rPr lang="ru-RU" dirty="0"/>
              <a:t> поддерживает мобильный OPAC и позволяет пользователям просматривать места </a:t>
            </a:r>
            <a:r>
              <a:rPr lang="ru-RU" dirty="0" smtClean="0"/>
              <a:t>нахождение и </a:t>
            </a:r>
            <a:r>
              <a:rPr lang="ru-RU" dirty="0"/>
              <a:t>часы </a:t>
            </a:r>
            <a:r>
              <a:rPr lang="ru-RU" dirty="0" smtClean="0"/>
              <a:t>работы библиотек </a:t>
            </a:r>
            <a:r>
              <a:rPr lang="en-US" dirty="0" smtClean="0"/>
              <a:t>(see </a:t>
            </a:r>
            <a:r>
              <a:rPr lang="en-US" u="sng" dirty="0">
                <a:hlinkClick r:id="rId6"/>
              </a:rPr>
              <a:t>https://m.nypl.org</a:t>
            </a:r>
            <a:r>
              <a:rPr lang="en-US" u="sng" dirty="0" smtClean="0">
                <a:hlinkClick r:id="rId6"/>
              </a:rPr>
              <a:t>/</a:t>
            </a:r>
            <a:r>
              <a:rPr lang="en-US" dirty="0" smtClean="0"/>
              <a:t>)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Для </a:t>
            </a:r>
            <a:r>
              <a:rPr lang="ru-RU" dirty="0"/>
              <a:t>получения дополнительной информации посетите </a:t>
            </a:r>
            <a:r>
              <a:rPr lang="ru-RU" dirty="0" smtClean="0"/>
              <a:t>M-библиотеки</a:t>
            </a:r>
            <a:r>
              <a:rPr lang="en-US" dirty="0" smtClean="0"/>
              <a:t>: </a:t>
            </a:r>
            <a:r>
              <a:rPr lang="en-US" dirty="0"/>
              <a:t>A Best Practices Wiki (</a:t>
            </a:r>
            <a:r>
              <a:rPr lang="en-US" u="sng" dirty="0">
                <a:hlinkClick r:id="rId7"/>
              </a:rPr>
              <a:t>https://www.libsuccess.org/index.php?title=M-Libraries</a:t>
            </a:r>
            <a:r>
              <a:rPr lang="en-US" dirty="0"/>
              <a:t>)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8105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5512" y="138113"/>
            <a:ext cx="8429106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Мобильные </a:t>
            </a:r>
            <a:r>
              <a:rPr lang="ru-RU" dirty="0"/>
              <a:t>веб-сайты, OPAC и </a:t>
            </a:r>
            <a:r>
              <a:rPr lang="ru-RU" dirty="0" smtClean="0"/>
              <a:t>мобильные приложения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5884" y="1187333"/>
            <a:ext cx="838061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Creating </a:t>
            </a:r>
            <a:r>
              <a:rPr lang="en-US" sz="2400" dirty="0"/>
              <a:t> </a:t>
            </a:r>
            <a:r>
              <a:rPr lang="en-US" sz="2400" b="1" dirty="0"/>
              <a:t>Android Developers. </a:t>
            </a:r>
            <a:r>
              <a:rPr lang="ru-RU" sz="2400" dirty="0"/>
              <a:t>Ресурсы для создания приложений для </a:t>
            </a:r>
            <a:r>
              <a:rPr lang="ru-RU" sz="2400" dirty="0" err="1"/>
              <a:t>Android</a:t>
            </a:r>
            <a:r>
              <a:rPr lang="ru-RU" sz="2400" dirty="0"/>
              <a:t>. Включает руководство разработчика, учебные пособия и видео</a:t>
            </a:r>
            <a:r>
              <a:rPr lang="ru-RU" sz="2400" dirty="0" smtClean="0"/>
              <a:t>.</a:t>
            </a:r>
            <a:r>
              <a:rPr lang="en-US" sz="2400" dirty="0" smtClean="0"/>
              <a:t> </a:t>
            </a:r>
            <a:r>
              <a:rPr lang="en-US" sz="2400" i="1" dirty="0"/>
              <a:t>Access: </a:t>
            </a:r>
            <a:r>
              <a:rPr lang="en-US" sz="2400" u="sng" dirty="0">
                <a:hlinkClick r:id="rId3"/>
              </a:rPr>
              <a:t>https://developer.android.com/index.html</a:t>
            </a:r>
            <a:endParaRPr lang="ru-RU" sz="2400" dirty="0"/>
          </a:p>
          <a:p>
            <a:r>
              <a:rPr lang="en-US" sz="2400" dirty="0"/>
              <a:t> </a:t>
            </a:r>
            <a:r>
              <a:rPr lang="en-US" sz="2400" b="1" dirty="0" err="1"/>
              <a:t>AirPac</a:t>
            </a:r>
            <a:r>
              <a:rPr lang="en-US" sz="2400" b="1" dirty="0"/>
              <a:t> (Innovative Interfaces). </a:t>
            </a:r>
            <a:r>
              <a:rPr lang="ru-RU" sz="2400" dirty="0"/>
              <a:t>Предлагает мобильную версию каталога библиотек инновационных интерфейсов (III). Включает такие функции, как обложки, интегрированные расположения библиотек с помощью программного обеспечения </a:t>
            </a:r>
            <a:r>
              <a:rPr lang="ru-RU" sz="2400" dirty="0" err="1"/>
              <a:t>Google</a:t>
            </a:r>
            <a:r>
              <a:rPr lang="ru-RU" sz="2400" dirty="0"/>
              <a:t> </a:t>
            </a:r>
            <a:r>
              <a:rPr lang="ru-RU" sz="2400" dirty="0" err="1"/>
              <a:t>Maps</a:t>
            </a:r>
            <a:r>
              <a:rPr lang="ru-RU" sz="2400" dirty="0"/>
              <a:t>, запросы и обновления элементов и многое другое. </a:t>
            </a:r>
            <a:r>
              <a:rPr lang="ru-RU" sz="2400" dirty="0" smtClean="0"/>
              <a:t> </a:t>
            </a:r>
            <a:r>
              <a:rPr lang="en-US" sz="2400" i="1" dirty="0" smtClean="0"/>
              <a:t>Access</a:t>
            </a:r>
            <a:r>
              <a:rPr lang="en-US" sz="2400" i="1" dirty="0"/>
              <a:t>: </a:t>
            </a:r>
            <a:r>
              <a:rPr lang="en-US" sz="2400" u="sng" dirty="0">
                <a:hlinkClick r:id="rId4"/>
              </a:rPr>
              <a:t>https://www.iii.com/products/sierra-ils/encore-discovery/</a:t>
            </a:r>
            <a:endParaRPr lang="ru-RU" sz="2400" dirty="0"/>
          </a:p>
          <a:p>
            <a:r>
              <a:rPr lang="en-US" sz="2400" dirty="0"/>
              <a:t> </a:t>
            </a:r>
            <a:r>
              <a:rPr lang="en-US" sz="2400" b="1" dirty="0" err="1" smtClean="0"/>
              <a:t>MobiSiteGalore</a:t>
            </a:r>
            <a:r>
              <a:rPr lang="en-US" sz="2400" b="1" dirty="0"/>
              <a:t>. </a:t>
            </a:r>
            <a:r>
              <a:rPr lang="ru-RU" sz="2400" dirty="0"/>
              <a:t>Создайте мобильный веб-сайт менее чем за 60 минут. Никаких технических или технических знаний не требуется. </a:t>
            </a:r>
            <a:r>
              <a:rPr lang="en-US" sz="2400" dirty="0" smtClean="0"/>
              <a:t> </a:t>
            </a:r>
            <a:r>
              <a:rPr lang="en-US" sz="2400" i="1" dirty="0"/>
              <a:t>Access: </a:t>
            </a:r>
            <a:r>
              <a:rPr lang="en-US" sz="2400" u="sng" dirty="0">
                <a:hlinkClick r:id="rId5"/>
              </a:rPr>
              <a:t>http://mobisitegalore.com</a:t>
            </a:r>
            <a:r>
              <a:rPr lang="en-US" sz="2400" u="sng" dirty="0" smtClean="0">
                <a:hlinkClick r:id="rId5"/>
              </a:rPr>
              <a:t>./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1153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04800" y="35169"/>
            <a:ext cx="7696200" cy="7121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Выводы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half" idx="4294967295"/>
          </p:nvPr>
        </p:nvSpPr>
        <p:spPr>
          <a:xfrm>
            <a:off x="119787" y="914400"/>
            <a:ext cx="8675823" cy="5260783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Применение </a:t>
            </a:r>
            <a:r>
              <a:rPr lang="ru-RU" sz="2400" dirty="0"/>
              <a:t>мобильной технологии в библиотечных услугах - необходимость </a:t>
            </a:r>
            <a:r>
              <a:rPr lang="ru-RU" sz="2400" dirty="0" smtClean="0"/>
              <a:t>времени. </a:t>
            </a:r>
            <a:r>
              <a:rPr lang="ru-RU" sz="2400" dirty="0"/>
              <a:t>Взаимодействие с сообществом пользователей может быть достигнуто </a:t>
            </a:r>
            <a:r>
              <a:rPr lang="ru-RU" sz="2400" dirty="0" smtClean="0"/>
              <a:t>благодаря </a:t>
            </a:r>
            <a:r>
              <a:rPr lang="ru-RU" sz="2400" dirty="0"/>
              <a:t>продвижению в мобильной </a:t>
            </a:r>
            <a:r>
              <a:rPr lang="ru-RU" sz="2400" dirty="0" smtClean="0"/>
              <a:t>технологии.</a:t>
            </a:r>
          </a:p>
          <a:p>
            <a:r>
              <a:rPr lang="ru-RU" sz="2400" dirty="0" smtClean="0"/>
              <a:t>Академические </a:t>
            </a:r>
            <a:r>
              <a:rPr lang="ru-RU" sz="2400" dirty="0"/>
              <a:t>учреждения </a:t>
            </a:r>
            <a:r>
              <a:rPr lang="ru-RU" sz="2400" dirty="0" smtClean="0"/>
              <a:t>предлагают </a:t>
            </a:r>
            <a:r>
              <a:rPr lang="ru-RU" sz="2400" dirty="0"/>
              <a:t>свой продукт и услуги с помощью мобильных </a:t>
            </a:r>
            <a:r>
              <a:rPr lang="ru-RU" sz="2400" dirty="0" smtClean="0"/>
              <a:t>устройств. Мобильная </a:t>
            </a:r>
            <a:r>
              <a:rPr lang="ru-RU" sz="2400" dirty="0"/>
              <a:t>революция предлагает </a:t>
            </a:r>
            <a:r>
              <a:rPr lang="ru-RU" sz="2400" dirty="0" smtClean="0"/>
              <a:t>кардинальные изменения, </a:t>
            </a:r>
            <a:r>
              <a:rPr lang="ru-RU" sz="2400" dirty="0"/>
              <a:t>так и возможности для академических </a:t>
            </a:r>
            <a:r>
              <a:rPr lang="ru-RU" sz="2400" dirty="0" smtClean="0"/>
              <a:t>библиотек.</a:t>
            </a:r>
          </a:p>
          <a:p>
            <a:r>
              <a:rPr lang="ru-RU" sz="2400" dirty="0" smtClean="0"/>
              <a:t>Библиотеки особенно должны использовать несколько инструментов и методов для распространения информации среди пользователей, для этого очень важно использовать технологию, чтобы мобильные технологии стали благом для библиотек.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65512" y="274638"/>
            <a:ext cx="7764087" cy="1143000"/>
          </a:xfrm>
        </p:spPr>
        <p:txBody>
          <a:bodyPr/>
          <a:lstStyle/>
          <a:p>
            <a:r>
              <a:rPr lang="ru-RU" dirty="0" smtClean="0"/>
              <a:t>Ссылки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1481138"/>
            <a:ext cx="8229600" cy="4525962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Ms. </a:t>
            </a:r>
            <a:r>
              <a:rPr lang="en-US" dirty="0" err="1"/>
              <a:t>Dhara</a:t>
            </a:r>
            <a:r>
              <a:rPr lang="en-US" dirty="0"/>
              <a:t> Sharma and Mr. </a:t>
            </a:r>
            <a:r>
              <a:rPr lang="en-US" dirty="0" err="1"/>
              <a:t>Dipti</a:t>
            </a:r>
            <a:r>
              <a:rPr lang="en-US" dirty="0"/>
              <a:t> </a:t>
            </a:r>
            <a:r>
              <a:rPr lang="en-US" dirty="0" err="1"/>
              <a:t>Ranjan</a:t>
            </a:r>
            <a:r>
              <a:rPr lang="en-US" dirty="0"/>
              <a:t> </a:t>
            </a:r>
            <a:r>
              <a:rPr lang="en-US" dirty="0" err="1"/>
              <a:t>Sahoo</a:t>
            </a:r>
            <a:r>
              <a:rPr lang="en-US" dirty="0"/>
              <a:t>. Application of Mobile Technology in Library Services: An Overview (International Journal of Information Technology and Library Science, 2014)</a:t>
            </a:r>
            <a:endParaRPr lang="ru-RU" dirty="0"/>
          </a:p>
          <a:p>
            <a:pPr lvl="0"/>
            <a:r>
              <a:rPr lang="en-US" dirty="0" err="1"/>
              <a:t>Sudhir</a:t>
            </a:r>
            <a:r>
              <a:rPr lang="en-US" dirty="0"/>
              <a:t> </a:t>
            </a:r>
            <a:r>
              <a:rPr lang="en-US" dirty="0" err="1"/>
              <a:t>Ramdas</a:t>
            </a:r>
            <a:r>
              <a:rPr lang="en-US" dirty="0"/>
              <a:t> </a:t>
            </a:r>
            <a:r>
              <a:rPr lang="en-US" dirty="0" err="1"/>
              <a:t>Nagarkar</a:t>
            </a:r>
            <a:r>
              <a:rPr lang="en-US" dirty="0"/>
              <a:t>. Use of Mobile Technology in Library services. </a:t>
            </a:r>
            <a:r>
              <a:rPr lang="en-US" i="1" dirty="0"/>
              <a:t>Indian Streams Research Journal. 2011 (Dec); 3(11): 1-4 ISSN </a:t>
            </a:r>
            <a:r>
              <a:rPr lang="en-US" i="1" dirty="0" smtClean="0"/>
              <a:t>No: </a:t>
            </a:r>
            <a:r>
              <a:rPr lang="en-US" i="1" dirty="0"/>
              <a:t>2230-7850</a:t>
            </a:r>
            <a:endParaRPr lang="ru-RU" i="1" dirty="0"/>
          </a:p>
          <a:p>
            <a:r>
              <a:rPr lang="en-US" dirty="0" err="1"/>
              <a:t>Sagar</a:t>
            </a:r>
            <a:r>
              <a:rPr lang="en-US" dirty="0"/>
              <a:t> S. </a:t>
            </a:r>
            <a:r>
              <a:rPr lang="en-US" dirty="0" err="1"/>
              <a:t>Kumbhar</a:t>
            </a:r>
            <a:r>
              <a:rPr lang="en-US" dirty="0"/>
              <a:t>. Mobile Based Services: Application and Challenges </a:t>
            </a:r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</a:t>
            </a:r>
            <a:r>
              <a:rPr lang="en-US" u="sng" dirty="0" smtClean="0">
                <a:hlinkClick r:id="rId2"/>
              </a:rPr>
              <a:t>www.researchgate.net/publication/271906602</a:t>
            </a:r>
            <a:endParaRPr lang="en-US" u="sng" dirty="0" smtClean="0"/>
          </a:p>
          <a:p>
            <a:pPr lv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  <a:p>
            <a:r>
              <a:rPr lang="ru-RU" dirty="0"/>
              <a:t>Традиционные услуги библиотеки теперь переходят на мобильные информационные службы </a:t>
            </a:r>
            <a:r>
              <a:rPr lang="ru-RU" dirty="0" smtClean="0"/>
              <a:t>библиотеки, но есть </a:t>
            </a:r>
            <a:r>
              <a:rPr lang="ru-RU" dirty="0"/>
              <a:t>проблемы с предоставлением необходимой информации пользователям в нужное </a:t>
            </a:r>
            <a:r>
              <a:rPr lang="ru-RU" dirty="0" smtClean="0"/>
              <a:t>время.</a:t>
            </a:r>
          </a:p>
          <a:p>
            <a:r>
              <a:rPr lang="ru-RU" dirty="0" smtClean="0"/>
              <a:t>Мобильные </a:t>
            </a:r>
            <a:r>
              <a:rPr lang="ru-RU" dirty="0"/>
              <a:t>технологии сделали общение и доступ к информации очень удобным и своевременным для </a:t>
            </a:r>
            <a:r>
              <a:rPr lang="ru-RU" dirty="0" smtClean="0"/>
              <a:t>пользователей.</a:t>
            </a:r>
          </a:p>
          <a:p>
            <a:r>
              <a:rPr lang="ru-RU" dirty="0" smtClean="0"/>
              <a:t>Применение </a:t>
            </a:r>
            <a:r>
              <a:rPr lang="ru-RU" dirty="0"/>
              <a:t>мобильной технологии в библиотечных услугах - необходимость </a:t>
            </a:r>
            <a:r>
              <a:rPr lang="ru-RU" dirty="0" smtClean="0"/>
              <a:t>нынешнего времени.  Взаимодействие </a:t>
            </a:r>
            <a:r>
              <a:rPr lang="ru-RU" dirty="0"/>
              <a:t>с сообществом пользователей может быть достигнуто благодаря продвижению </a:t>
            </a:r>
            <a:r>
              <a:rPr lang="ru-RU" dirty="0" smtClean="0"/>
              <a:t>мобильной технологии.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Вводная часть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Службы SMS-уведомлений</a:t>
            </a:r>
            <a:br>
              <a:rPr lang="ru-RU" dirty="0"/>
            </a:br>
            <a:r>
              <a:rPr lang="ru-RU" dirty="0"/>
              <a:t>QR-коды на мобильных телефонах</a:t>
            </a:r>
            <a:br>
              <a:rPr lang="ru-RU" dirty="0"/>
            </a:br>
            <a:r>
              <a:rPr lang="ru-RU" dirty="0"/>
              <a:t>OPAC на мобильных телефонах</a:t>
            </a:r>
            <a:br>
              <a:rPr lang="ru-RU" dirty="0"/>
            </a:br>
            <a:r>
              <a:rPr lang="ru-RU" dirty="0"/>
              <a:t>Электронные ресурсы с мобильными интерфейсами</a:t>
            </a:r>
            <a:br>
              <a:rPr lang="ru-RU" dirty="0"/>
            </a:br>
            <a:r>
              <a:rPr lang="ru-RU" dirty="0"/>
              <a:t>Виртуальные / аудио-туры</a:t>
            </a:r>
            <a:br>
              <a:rPr lang="ru-RU" dirty="0"/>
            </a:br>
            <a:r>
              <a:rPr lang="ru-RU" dirty="0"/>
              <a:t>Мобильные устройства: электронные считыватели, смартфоны, планшеты ...</a:t>
            </a:r>
            <a:br>
              <a:rPr lang="ru-RU" dirty="0"/>
            </a:br>
            <a:r>
              <a:rPr lang="ru-RU" dirty="0"/>
              <a:t>Мобильные сайты и мобильные приложения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«Перейдя на </a:t>
            </a:r>
            <a:r>
              <a:rPr lang="ru-RU" dirty="0" smtClean="0"/>
              <a:t>мобильные технологии, </a:t>
            </a:r>
            <a:r>
              <a:rPr lang="ru-RU" dirty="0"/>
              <a:t>библиотека делает гигантский шаг к тому, чтобы стать круглогодичным сервисом» (</a:t>
            </a:r>
            <a:r>
              <a:rPr lang="ru-RU" dirty="0" err="1"/>
              <a:t>Impact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Mobile</a:t>
            </a:r>
            <a:r>
              <a:rPr lang="ru-RU" dirty="0"/>
              <a:t> </a:t>
            </a:r>
            <a:r>
              <a:rPr lang="ru-RU" dirty="0" err="1"/>
              <a:t>Technology</a:t>
            </a:r>
            <a:r>
              <a:rPr lang="ru-RU" dirty="0"/>
              <a:t> </a:t>
            </a:r>
            <a:r>
              <a:rPr lang="ru-RU" dirty="0" err="1"/>
              <a:t>On</a:t>
            </a:r>
            <a:r>
              <a:rPr lang="ru-RU" dirty="0"/>
              <a:t> </a:t>
            </a:r>
            <a:r>
              <a:rPr lang="ru-RU" dirty="0" err="1"/>
              <a:t>Libraries</a:t>
            </a:r>
            <a:r>
              <a:rPr lang="ru-RU" dirty="0"/>
              <a:t>, 2013)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200" dirty="0"/>
              <a:t>Мобильные технологии и </a:t>
            </a:r>
            <a:r>
              <a:rPr lang="ru-RU" sz="3200" dirty="0" smtClean="0"/>
              <a:t>библиотечные услуги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r>
              <a:rPr lang="ru-RU" dirty="0" smtClean="0"/>
              <a:t>Позволяет отправлять </a:t>
            </a:r>
            <a:r>
              <a:rPr lang="ru-RU" dirty="0"/>
              <a:t>SMS для получения </a:t>
            </a:r>
            <a:r>
              <a:rPr lang="ru-RU" dirty="0" smtClean="0"/>
              <a:t>информации о запрашиваемых книгах</a:t>
            </a:r>
          </a:p>
          <a:p>
            <a:r>
              <a:rPr lang="ru-RU" dirty="0" smtClean="0"/>
              <a:t>Информирует пользователя </a:t>
            </a:r>
            <a:r>
              <a:rPr lang="ru-RU" dirty="0"/>
              <a:t>о </a:t>
            </a:r>
            <a:r>
              <a:rPr lang="ru-RU" dirty="0" smtClean="0"/>
              <a:t>библиотечных мероприятиях</a:t>
            </a:r>
          </a:p>
          <a:p>
            <a:r>
              <a:rPr lang="ru-RU" dirty="0" smtClean="0"/>
              <a:t>Оповещает о текущей задолженности в библиотеке.</a:t>
            </a:r>
          </a:p>
          <a:p>
            <a:r>
              <a:rPr lang="ru-RU" dirty="0" smtClean="0"/>
              <a:t>Служба </a:t>
            </a:r>
            <a:r>
              <a:rPr lang="ru-RU" dirty="0"/>
              <a:t>OPAC.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Служба </a:t>
            </a:r>
            <a:r>
              <a:rPr lang="ru-RU" dirty="0" smtClean="0"/>
              <a:t>SMS - оповещения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QR-</a:t>
            </a:r>
            <a:r>
              <a:rPr lang="ru-RU" dirty="0"/>
              <a:t>коды на мобильных </a:t>
            </a:r>
            <a:r>
              <a:rPr lang="ru-RU" dirty="0" smtClean="0"/>
              <a:t>телефонах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>
          <a:xfrm>
            <a:off x="2859578" y="3611607"/>
            <a:ext cx="5903422" cy="1199704"/>
          </a:xfrm>
        </p:spPr>
        <p:txBody>
          <a:bodyPr>
            <a:normAutofit fontScale="92500"/>
          </a:bodyPr>
          <a:lstStyle/>
          <a:p>
            <a:pPr lvl="0"/>
            <a:r>
              <a:rPr lang="ru-RU" sz="2400" dirty="0" smtClean="0"/>
              <a:t>QR-код </a:t>
            </a:r>
            <a:r>
              <a:rPr lang="ru-RU" sz="2400" dirty="0"/>
              <a:t>означает «быстрый ответ»</a:t>
            </a:r>
            <a:br>
              <a:rPr lang="ru-RU" sz="2400" dirty="0"/>
            </a:br>
            <a:r>
              <a:rPr lang="ru-RU" sz="2400" dirty="0"/>
              <a:t>используется для хранения текста URL и </a:t>
            </a:r>
            <a:r>
              <a:rPr lang="ru-RU" sz="2400" dirty="0" smtClean="0"/>
              <a:t>т.д.,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известен </a:t>
            </a:r>
            <a:r>
              <a:rPr lang="ru-RU" sz="2400" dirty="0"/>
              <a:t>как «мобильная </a:t>
            </a:r>
            <a:r>
              <a:rPr lang="ru-RU" sz="2400" dirty="0" smtClean="0"/>
              <a:t>маркировка»</a:t>
            </a:r>
            <a:endParaRPr lang="en-US" dirty="0" smtClean="0"/>
          </a:p>
        </p:txBody>
      </p:sp>
      <p:pic>
        <p:nvPicPr>
          <p:cNvPr id="1026" name="Picture 2" descr="https://www.socialmediaexaminer.com/wp-content/uploads/2013/03/jb-qr-co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08" y="3048000"/>
            <a:ext cx="2382983" cy="339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45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OPAC на мобильных телефонах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Каталог онлайн-доступа к библиотеке, который обеспечивает доступ к услугам и коллекциям библиотеки.</a:t>
            </a:r>
            <a:endParaRPr lang="en-US" dirty="0" smtClean="0"/>
          </a:p>
        </p:txBody>
      </p:sp>
      <p:pic>
        <p:nvPicPr>
          <p:cNvPr id="1026" name="Picture 2" descr="http://www.perumonec.ac.in/libimages/OPAC-LOGO-1024x33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1"/>
            <a:ext cx="4191000" cy="138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9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62000" y="1066800"/>
            <a:ext cx="7772400" cy="1829761"/>
          </a:xfrm>
        </p:spPr>
        <p:txBody>
          <a:bodyPr>
            <a:normAutofit fontScale="90000"/>
          </a:bodyPr>
          <a:lstStyle/>
          <a:p>
            <a:r>
              <a:rPr lang="ru-RU" dirty="0"/>
              <a:t>Электронные ресурсы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мобильными интерфейсами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>
          <a:xfrm>
            <a:off x="3839556" y="2930929"/>
            <a:ext cx="4771043" cy="1880382"/>
          </a:xfrm>
        </p:spPr>
        <p:txBody>
          <a:bodyPr>
            <a:noAutofit/>
          </a:bodyPr>
          <a:lstStyle/>
          <a:p>
            <a:pPr lvl="0"/>
            <a:r>
              <a:rPr lang="ru-RU" sz="1800" dirty="0" smtClean="0"/>
              <a:t>текст </a:t>
            </a:r>
            <a:r>
              <a:rPr lang="ru-RU" sz="1800" dirty="0"/>
              <a:t>и </a:t>
            </a:r>
            <a:r>
              <a:rPr lang="ru-RU" sz="1800" dirty="0" smtClean="0"/>
              <a:t>аудио материалами,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электронные книги, электронные журналы;</a:t>
            </a:r>
            <a:br>
              <a:rPr lang="ru-RU" sz="1800" dirty="0"/>
            </a:br>
            <a:r>
              <a:rPr lang="ru-RU" sz="1800" dirty="0"/>
              <a:t>фильмы, изображения и статьи</a:t>
            </a:r>
            <a:br>
              <a:rPr lang="ru-RU" sz="1800" dirty="0"/>
            </a:br>
            <a:r>
              <a:rPr lang="ru-RU" sz="1800" dirty="0"/>
              <a:t>базы данных, которые могут использоваться на мобильных устройствах</a:t>
            </a:r>
            <a:endParaRPr lang="en-US" sz="1800" dirty="0" smtClean="0"/>
          </a:p>
        </p:txBody>
      </p:sp>
      <p:pic>
        <p:nvPicPr>
          <p:cNvPr id="5" name="Picture 2" descr="http://www.ictworks.org/wp-content/uploads/2013/02/Mobile-tech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65069"/>
            <a:ext cx="3610956" cy="235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4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31520" y="304800"/>
            <a:ext cx="8113742" cy="18297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Библиотечные виртуальные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аудио туры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>
          <a:xfrm>
            <a:off x="735677" y="2248320"/>
            <a:ext cx="7772400" cy="1199704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dirty="0"/>
              <a:t>Посещать </a:t>
            </a:r>
            <a:r>
              <a:rPr lang="ru-RU" dirty="0" smtClean="0"/>
              <a:t>семинары без отрыва от работы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Программы обучения / </a:t>
            </a:r>
            <a:r>
              <a:rPr lang="ru-RU" dirty="0" smtClean="0"/>
              <a:t>ориентационные курсы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Возможность использования в </a:t>
            </a:r>
            <a:r>
              <a:rPr lang="ru-RU" dirty="0"/>
              <a:t>разных географических точках</a:t>
            </a:r>
          </a:p>
          <a:p>
            <a:pPr lvl="0"/>
            <a:endParaRPr lang="en-US" dirty="0" smtClean="0"/>
          </a:p>
        </p:txBody>
      </p:sp>
      <p:pic>
        <p:nvPicPr>
          <p:cNvPr id="5" name="Picture 2" descr="http://media2.picsearch.com/is?haMCo2v3pXrGh48TL2uldZJDYYoc4wfu0an-6CqpC2M&amp;height=1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237" y="3810000"/>
            <a:ext cx="32480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97237" y="5006686"/>
            <a:ext cx="2956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http://www.ncl.ac.uk/tour/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21114680">
            <a:off x="212297" y="3556594"/>
            <a:ext cx="49763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Например</a:t>
            </a:r>
            <a:r>
              <a:rPr lang="ru-RU" dirty="0"/>
              <a:t>, Библиотека Конгресса предоставляет приложение, подготовленное для пользователей iPhone, которое </a:t>
            </a:r>
            <a:r>
              <a:rPr lang="ru-RU" dirty="0" smtClean="0"/>
              <a:t>представляет </a:t>
            </a:r>
            <a:r>
              <a:rPr lang="ru-RU" dirty="0"/>
              <a:t>виртуальный тур Библиотеки </a:t>
            </a:r>
            <a:r>
              <a:rPr lang="ru-RU" dirty="0" smtClean="0"/>
              <a:t>Конгресса, основной </a:t>
            </a:r>
            <a:r>
              <a:rPr lang="ru-RU" dirty="0"/>
              <a:t>читальный зал, большой зал, собрание Библии и т. </a:t>
            </a:r>
            <a:r>
              <a:rPr lang="ru-RU" dirty="0" smtClean="0"/>
              <a:t>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436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9600" y="274638"/>
            <a:ext cx="7620000" cy="1143000"/>
          </a:xfrm>
        </p:spPr>
        <p:txBody>
          <a:bodyPr/>
          <a:lstStyle/>
          <a:p>
            <a:r>
              <a:rPr lang="ru-RU" dirty="0"/>
              <a:t>Мобильные устройства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00579" y="1263379"/>
            <a:ext cx="434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E-readers, smartphone, tablets…</a:t>
            </a:r>
          </a:p>
        </p:txBody>
      </p:sp>
      <p:sp>
        <p:nvSpPr>
          <p:cNvPr id="4" name="Прямоугольник 3"/>
          <p:cNvSpPr/>
          <p:nvPr/>
        </p:nvSpPr>
        <p:spPr>
          <a:xfrm rot="481988">
            <a:off x="415636" y="1852469"/>
            <a:ext cx="8380615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dirty="0" smtClean="0"/>
              <a:t>Примеры </a:t>
            </a:r>
            <a:r>
              <a:rPr lang="ru-RU" sz="2300" dirty="0"/>
              <a:t>мобильных ИТ-устройств включают:</a:t>
            </a:r>
            <a:br>
              <a:rPr lang="ru-RU" sz="2300" dirty="0"/>
            </a:br>
            <a:r>
              <a:rPr lang="ru-RU" sz="2300" dirty="0"/>
              <a:t>Мобильные телефоны и смартфоны </a:t>
            </a:r>
            <a:endParaRPr lang="ru-RU" sz="2300" dirty="0" smtClean="0"/>
          </a:p>
          <a:p>
            <a:r>
              <a:rPr lang="ru-RU" sz="2300" dirty="0" smtClean="0"/>
              <a:t>Компьютеры </a:t>
            </a:r>
            <a:r>
              <a:rPr lang="ru-RU" sz="2300" dirty="0"/>
              <a:t>Paltop или персональные цифровые помощники</a:t>
            </a:r>
            <a:br>
              <a:rPr lang="ru-RU" sz="2300" dirty="0"/>
            </a:br>
            <a:r>
              <a:rPr lang="ru-RU" sz="2300" dirty="0" smtClean="0"/>
              <a:t>Беспроводная </a:t>
            </a:r>
            <a:r>
              <a:rPr lang="ru-RU" sz="2300" dirty="0"/>
              <a:t>точность (Wi-Fi) - это технология беспроводной локальной сети</a:t>
            </a:r>
            <a:br>
              <a:rPr lang="ru-RU" sz="2300" dirty="0"/>
            </a:br>
            <a:r>
              <a:rPr lang="ru-RU" sz="2300" dirty="0"/>
              <a:t>Bluetooth - Беспроводное подключение мобильных устройств</a:t>
            </a:r>
            <a:br>
              <a:rPr lang="ru-RU" sz="2300" dirty="0"/>
            </a:br>
            <a:r>
              <a:rPr lang="ru-RU" sz="2300" dirty="0"/>
              <a:t>«Третье поколение» (3G), глобальная система мобильной связи (GSM) и службы передачи данных с общей пакетной радиосети (GPRS) - услуги передачи данных для мобильных </a:t>
            </a:r>
            <a:r>
              <a:rPr lang="ru-RU" sz="2300" dirty="0" smtClean="0"/>
              <a:t>телефонов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221740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ustom 1">
      <a:majorFont>
        <a:latin typeface="Tahoma"/>
        <a:ea typeface=""/>
        <a:cs typeface=""/>
      </a:majorFont>
      <a:minorFont>
        <a:latin typeface="Cambria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1037</TotalTime>
  <Words>781</Words>
  <Application>Microsoft Office PowerPoint</Application>
  <PresentationFormat>On-screen Show (4:3)</PresentationFormat>
  <Paragraphs>69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Cambria</vt:lpstr>
      <vt:lpstr>Tahoma</vt:lpstr>
      <vt:lpstr>Verdana</vt:lpstr>
      <vt:lpstr>Wingdings 2</vt:lpstr>
      <vt:lpstr>Wingdings 3</vt:lpstr>
      <vt:lpstr>Concourse</vt:lpstr>
      <vt:lpstr>Обзор доступных мобильных технологий для библиотек</vt:lpstr>
      <vt:lpstr>Вводная часть</vt:lpstr>
      <vt:lpstr>Мобильные технологии и библиотечные услуги</vt:lpstr>
      <vt:lpstr>Служба SMS - оповещения</vt:lpstr>
      <vt:lpstr> QR-коды на мобильных телефонах</vt:lpstr>
      <vt:lpstr>OPAC на мобильных телефонах</vt:lpstr>
      <vt:lpstr>Электронные ресурсы  с мобильными интерфейсами</vt:lpstr>
      <vt:lpstr>Библиотечные виртуальные /  аудио туры</vt:lpstr>
      <vt:lpstr>Мобильные устройства</vt:lpstr>
      <vt:lpstr>В библиотеке Назарбаев университета студенты могут использовать E-Readers (Prestigio и Jet book) в течение 2 недель и продлевать срок пользования на Circulation Desk</vt:lpstr>
      <vt:lpstr>Мобильные сайты и мобильные приложения</vt:lpstr>
      <vt:lpstr>Примеры веб-сайтов мобильных библиотек</vt:lpstr>
      <vt:lpstr>Мобильные веб-сайты, OPAC и мобильные приложения</vt:lpstr>
      <vt:lpstr>Выводы</vt:lpstr>
      <vt:lpstr>Ссылки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Mobile technology in Library services</dc:title>
  <dc:creator>SNEHA</dc:creator>
  <cp:lastModifiedBy>Gulzhan Baidyussenova</cp:lastModifiedBy>
  <cp:revision>79</cp:revision>
  <cp:lastPrinted>2018-04-12T11:13:27Z</cp:lastPrinted>
  <dcterms:created xsi:type="dcterms:W3CDTF">2006-08-16T00:00:00Z</dcterms:created>
  <dcterms:modified xsi:type="dcterms:W3CDTF">2018-05-29T04:29:16Z</dcterms:modified>
</cp:coreProperties>
</file>