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jpg" ContentType="image/jpg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8288000" cy="10287000"/>
  <p:notesSz cx="18288000" cy="10287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7999" cy="1028699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4061281" y="4979194"/>
            <a:ext cx="3368040" cy="114300"/>
          </a:xfrm>
          <a:custGeom>
            <a:avLst/>
            <a:gdLst/>
            <a:ahLst/>
            <a:cxnLst/>
            <a:rect l="l" t="t" r="r" b="b"/>
            <a:pathLst>
              <a:path w="3368040" h="114300">
                <a:moveTo>
                  <a:pt x="3367682" y="114299"/>
                </a:moveTo>
                <a:lnTo>
                  <a:pt x="0" y="114299"/>
                </a:lnTo>
                <a:lnTo>
                  <a:pt x="0" y="0"/>
                </a:lnTo>
                <a:lnTo>
                  <a:pt x="3367682" y="0"/>
                </a:lnTo>
                <a:lnTo>
                  <a:pt x="3367682" y="1142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048303" y="3766344"/>
            <a:ext cx="10191392" cy="1397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600" b="0" i="0">
                <a:solidFill>
                  <a:srgbClr val="D3FD25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2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3085"/>
              </a:lnSpc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600" b="0" i="0">
                <a:solidFill>
                  <a:srgbClr val="D3FD25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2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3085"/>
              </a:lnSpc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600" b="0" i="0">
                <a:solidFill>
                  <a:srgbClr val="D3FD25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3085"/>
              </a:lnSpc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600" b="0" i="0">
                <a:solidFill>
                  <a:srgbClr val="D3FD25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3085"/>
              </a:lnSpc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3085"/>
              </a:lnSpc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8287999" cy="10286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36040" y="981471"/>
            <a:ext cx="5197475" cy="10312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600" b="0" i="0">
                <a:solidFill>
                  <a:srgbClr val="D3FD25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484272" y="2736786"/>
            <a:ext cx="15253335" cy="5237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2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7460988" y="9443370"/>
            <a:ext cx="280034" cy="4089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3085"/>
              </a:lnSpc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6634370" y="4979194"/>
            <a:ext cx="1637030" cy="114300"/>
          </a:xfrm>
          <a:custGeom>
            <a:avLst/>
            <a:gdLst/>
            <a:ahLst/>
            <a:cxnLst/>
            <a:rect l="l" t="t" r="r" b="b"/>
            <a:pathLst>
              <a:path w="1637029" h="114300">
                <a:moveTo>
                  <a:pt x="1636476" y="114299"/>
                </a:moveTo>
                <a:lnTo>
                  <a:pt x="0" y="114299"/>
                </a:lnTo>
                <a:lnTo>
                  <a:pt x="0" y="0"/>
                </a:lnTo>
                <a:lnTo>
                  <a:pt x="1636476" y="0"/>
                </a:lnTo>
                <a:lnTo>
                  <a:pt x="1636476" y="1142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8704271" y="4979194"/>
            <a:ext cx="1487805" cy="114300"/>
          </a:xfrm>
          <a:custGeom>
            <a:avLst/>
            <a:gdLst/>
            <a:ahLst/>
            <a:cxnLst/>
            <a:rect l="l" t="t" r="r" b="b"/>
            <a:pathLst>
              <a:path w="1487804" h="114300">
                <a:moveTo>
                  <a:pt x="1487536" y="114299"/>
                </a:moveTo>
                <a:lnTo>
                  <a:pt x="0" y="114299"/>
                </a:lnTo>
                <a:lnTo>
                  <a:pt x="0" y="0"/>
                </a:lnTo>
                <a:lnTo>
                  <a:pt x="1487536" y="0"/>
                </a:lnTo>
                <a:lnTo>
                  <a:pt x="1487536" y="1142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000087" y="3766344"/>
            <a:ext cx="12287885" cy="1397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0">
                <a:solidFill>
                  <a:srgbClr val="FFFFFF"/>
                </a:solidFill>
              </a:rPr>
              <a:t>Senior Project: </a:t>
            </a:r>
            <a:r>
              <a:rPr dirty="0" sz="9000" spc="-10"/>
              <a:t>entervue</a:t>
            </a:r>
            <a:endParaRPr sz="9000"/>
          </a:p>
        </p:txBody>
      </p:sp>
      <p:sp>
        <p:nvSpPr>
          <p:cNvPr id="5" name="object 5" descr=""/>
          <p:cNvSpPr txBox="1"/>
          <p:nvPr/>
        </p:nvSpPr>
        <p:spPr>
          <a:xfrm>
            <a:off x="6895513" y="5396071"/>
            <a:ext cx="4497070" cy="2860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3600">
                <a:solidFill>
                  <a:srgbClr val="D9D9D9"/>
                </a:solidFill>
                <a:latin typeface="Arial MT"/>
                <a:cs typeface="Arial MT"/>
              </a:rPr>
              <a:t>Advisor: Fatih </a:t>
            </a:r>
            <a:r>
              <a:rPr dirty="0" sz="3600" spc="-10">
                <a:solidFill>
                  <a:srgbClr val="D9D9D9"/>
                </a:solidFill>
                <a:latin typeface="Arial MT"/>
                <a:cs typeface="Arial MT"/>
              </a:rPr>
              <a:t>Demirci</a:t>
            </a:r>
            <a:endParaRPr sz="3600">
              <a:latin typeface="Arial MT"/>
              <a:cs typeface="Arial MT"/>
            </a:endParaRPr>
          </a:p>
          <a:p>
            <a:pPr algn="ctr" marL="113664" marR="106045">
              <a:lnSpc>
                <a:spcPts val="3600"/>
              </a:lnSpc>
              <a:spcBef>
                <a:spcPts val="3600"/>
              </a:spcBef>
            </a:pPr>
            <a:r>
              <a:rPr dirty="0" sz="3600">
                <a:solidFill>
                  <a:srgbClr val="A6A6A6"/>
                </a:solidFill>
                <a:latin typeface="Arial MT"/>
                <a:cs typeface="Arial MT"/>
              </a:rPr>
              <a:t>Nurzhigit </a:t>
            </a:r>
            <a:r>
              <a:rPr dirty="0" sz="3600" spc="-10">
                <a:solidFill>
                  <a:srgbClr val="A6A6A6"/>
                </a:solidFill>
                <a:latin typeface="Arial MT"/>
                <a:cs typeface="Arial MT"/>
              </a:rPr>
              <a:t>Askaraliyev </a:t>
            </a:r>
            <a:r>
              <a:rPr dirty="0" sz="3600">
                <a:solidFill>
                  <a:srgbClr val="A6A6A6"/>
                </a:solidFill>
                <a:latin typeface="Arial MT"/>
                <a:cs typeface="Arial MT"/>
              </a:rPr>
              <a:t>Arslan </a:t>
            </a:r>
            <a:r>
              <a:rPr dirty="0" sz="3600" spc="-10">
                <a:solidFill>
                  <a:srgbClr val="A6A6A6"/>
                </a:solidFill>
                <a:latin typeface="Arial MT"/>
                <a:cs typeface="Arial MT"/>
              </a:rPr>
              <a:t>Aimenov </a:t>
            </a:r>
            <a:r>
              <a:rPr dirty="0" sz="3600">
                <a:solidFill>
                  <a:srgbClr val="A6A6A6"/>
                </a:solidFill>
                <a:latin typeface="Arial MT"/>
                <a:cs typeface="Arial MT"/>
              </a:rPr>
              <a:t>Ansar </a:t>
            </a:r>
            <a:r>
              <a:rPr dirty="0" sz="3600" spc="-10">
                <a:solidFill>
                  <a:srgbClr val="A6A6A6"/>
                </a:solidFill>
                <a:latin typeface="Arial MT"/>
                <a:cs typeface="Arial MT"/>
              </a:rPr>
              <a:t>Askhat</a:t>
            </a:r>
            <a:r>
              <a:rPr dirty="0" sz="3600" spc="900">
                <a:solidFill>
                  <a:srgbClr val="A6A6A6"/>
                </a:solidFill>
                <a:latin typeface="Arial MT"/>
                <a:cs typeface="Arial MT"/>
              </a:rPr>
              <a:t> </a:t>
            </a:r>
            <a:r>
              <a:rPr dirty="0" sz="3600">
                <a:solidFill>
                  <a:srgbClr val="A6A6A6"/>
                </a:solidFill>
                <a:latin typeface="Arial MT"/>
                <a:cs typeface="Arial MT"/>
              </a:rPr>
              <a:t>Sergey </a:t>
            </a:r>
            <a:r>
              <a:rPr dirty="0" sz="3600" spc="-25">
                <a:solidFill>
                  <a:srgbClr val="A6A6A6"/>
                </a:solidFill>
                <a:latin typeface="Arial MT"/>
                <a:cs typeface="Arial MT"/>
              </a:rPr>
              <a:t>Kim</a:t>
            </a:r>
            <a:endParaRPr sz="3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349240" algn="l"/>
              </a:tabLst>
            </a:pPr>
            <a:r>
              <a:rPr dirty="0" sz="9000">
                <a:solidFill>
                  <a:srgbClr val="FFFFFF"/>
                </a:solidFill>
              </a:rPr>
              <a:t>thanks </a:t>
            </a:r>
            <a:r>
              <a:rPr dirty="0" sz="9000" spc="-25">
                <a:solidFill>
                  <a:srgbClr val="FFFFFF"/>
                </a:solidFill>
              </a:rPr>
              <a:t>for</a:t>
            </a:r>
            <a:r>
              <a:rPr dirty="0" sz="9000">
                <a:solidFill>
                  <a:srgbClr val="FFFFFF"/>
                </a:solidFill>
              </a:rPr>
              <a:t>	</a:t>
            </a:r>
            <a:r>
              <a:rPr dirty="0" sz="9000" spc="-10">
                <a:solidFill>
                  <a:srgbClr val="FFFFFF"/>
                </a:solidFill>
              </a:rPr>
              <a:t>watching!</a:t>
            </a:r>
            <a:endParaRPr sz="9000"/>
          </a:p>
        </p:txBody>
      </p:sp>
      <p:sp>
        <p:nvSpPr>
          <p:cNvPr id="3" name="object 3" descr=""/>
          <p:cNvSpPr txBox="1"/>
          <p:nvPr/>
        </p:nvSpPr>
        <p:spPr>
          <a:xfrm>
            <a:off x="5776624" y="5396833"/>
            <a:ext cx="6734809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>
                <a:solidFill>
                  <a:srgbClr val="FFFFFF"/>
                </a:solidFill>
                <a:latin typeface="Arial MT"/>
                <a:cs typeface="Arial MT"/>
              </a:rPr>
              <a:t>prepare for your </a:t>
            </a:r>
            <a:r>
              <a:rPr dirty="0" sz="3600">
                <a:solidFill>
                  <a:srgbClr val="D3FD25"/>
                </a:solidFill>
                <a:latin typeface="Arial MT"/>
                <a:cs typeface="Arial MT"/>
              </a:rPr>
              <a:t>entervue </a:t>
            </a:r>
            <a:r>
              <a:rPr dirty="0" sz="3600">
                <a:solidFill>
                  <a:srgbClr val="FFFFFF"/>
                </a:solidFill>
                <a:latin typeface="Arial MT"/>
                <a:cs typeface="Arial MT"/>
              </a:rPr>
              <a:t>with </a:t>
            </a:r>
            <a:r>
              <a:rPr dirty="0" u="sng" sz="3600" spc="-2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MT"/>
                <a:cs typeface="Arial MT"/>
              </a:rPr>
              <a:t>us</a:t>
            </a:r>
            <a:endParaRPr sz="3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introduction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20214" y="3035236"/>
            <a:ext cx="161925" cy="161924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20214" y="3606736"/>
            <a:ext cx="161925" cy="161924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20214" y="4178236"/>
            <a:ext cx="161925" cy="161924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20214" y="4749736"/>
            <a:ext cx="161925" cy="161924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20214" y="5892736"/>
            <a:ext cx="161925" cy="161924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2096105" y="2736786"/>
            <a:ext cx="13960475" cy="4094479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12700" marR="5016500">
              <a:lnSpc>
                <a:spcPts val="4500"/>
              </a:lnSpc>
              <a:spcBef>
                <a:spcPts val="700"/>
              </a:spcBef>
              <a:tabLst>
                <a:tab pos="2087245" algn="l"/>
                <a:tab pos="6266815" algn="l"/>
                <a:tab pos="7986395" algn="l"/>
              </a:tabLst>
            </a:pPr>
            <a:r>
              <a:rPr dirty="0" sz="4200" spc="-30">
                <a:solidFill>
                  <a:srgbClr val="FFFFFF"/>
                </a:solidFill>
                <a:latin typeface="Arial MT"/>
                <a:cs typeface="Arial MT"/>
              </a:rPr>
              <a:t>Mock-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interview</a:t>
            </a:r>
            <a:r>
              <a:rPr dirty="0" sz="4200" spc="-1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200" spc="-10">
                <a:solidFill>
                  <a:srgbClr val="D9D9D9"/>
                </a:solidFill>
                <a:latin typeface="Arial MT"/>
                <a:cs typeface="Arial MT"/>
              </a:rPr>
              <a:t>simulating</a:t>
            </a:r>
            <a:r>
              <a:rPr dirty="0" sz="4200">
                <a:solidFill>
                  <a:srgbClr val="D9D9D9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Mobile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25">
                <a:solidFill>
                  <a:srgbClr val="FFFFFF"/>
                </a:solidFill>
                <a:latin typeface="Arial MT"/>
                <a:cs typeface="Arial MT"/>
              </a:rPr>
              <a:t>App 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Practice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questions</a:t>
            </a:r>
            <a:endParaRPr sz="4200">
              <a:latin typeface="Arial MT"/>
              <a:cs typeface="Arial MT"/>
            </a:endParaRPr>
          </a:p>
          <a:p>
            <a:pPr marL="12700">
              <a:lnSpc>
                <a:spcPts val="4170"/>
              </a:lnSpc>
              <a:tabLst>
                <a:tab pos="1376045" algn="l"/>
                <a:tab pos="2413635" algn="l"/>
                <a:tab pos="5408295" algn="l"/>
                <a:tab pos="6179185" algn="l"/>
              </a:tabLst>
            </a:pP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Train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25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Real</a:t>
            </a:r>
            <a:r>
              <a:rPr dirty="0" sz="4200" spc="-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200" spc="-10">
                <a:solidFill>
                  <a:srgbClr val="D9D9D9"/>
                </a:solidFill>
                <a:latin typeface="Arial MT"/>
                <a:cs typeface="Arial MT"/>
              </a:rPr>
              <a:t>modes</a:t>
            </a:r>
            <a:r>
              <a:rPr dirty="0" sz="4200">
                <a:solidFill>
                  <a:srgbClr val="D9D9D9"/>
                </a:solidFill>
                <a:latin typeface="Arial MT"/>
                <a:cs typeface="Arial MT"/>
              </a:rPr>
              <a:t>	</a:t>
            </a:r>
            <a:r>
              <a:rPr dirty="0" sz="4200" spc="-25">
                <a:solidFill>
                  <a:srgbClr val="D9D9D9"/>
                </a:solidFill>
                <a:latin typeface="Arial MT"/>
                <a:cs typeface="Arial MT"/>
              </a:rPr>
              <a:t>for</a:t>
            </a:r>
            <a:r>
              <a:rPr dirty="0" sz="4200">
                <a:solidFill>
                  <a:srgbClr val="D9D9D9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D9D9D9"/>
                </a:solidFill>
                <a:latin typeface="Arial MT"/>
                <a:cs typeface="Arial MT"/>
              </a:rPr>
              <a:t>interview</a:t>
            </a:r>
            <a:endParaRPr sz="4200">
              <a:latin typeface="Arial MT"/>
              <a:cs typeface="Arial MT"/>
            </a:endParaRPr>
          </a:p>
          <a:p>
            <a:pPr marL="12700" marR="298450">
              <a:lnSpc>
                <a:spcPts val="4500"/>
              </a:lnSpc>
              <a:spcBef>
                <a:spcPts val="330"/>
              </a:spcBef>
              <a:tabLst>
                <a:tab pos="634365" algn="l"/>
                <a:tab pos="3629025" algn="l"/>
                <a:tab pos="4015104" algn="l"/>
                <a:tab pos="4815840" algn="l"/>
                <a:tab pos="6654165" algn="l"/>
                <a:tab pos="6920230" algn="l"/>
                <a:tab pos="8818880" algn="l"/>
                <a:tab pos="9084310" algn="l"/>
                <a:tab pos="11457940" algn="l"/>
              </a:tabLst>
            </a:pPr>
            <a:r>
              <a:rPr dirty="0" sz="4200" spc="-25">
                <a:solidFill>
                  <a:srgbClr val="D9D9D9"/>
                </a:solidFill>
                <a:latin typeface="Arial MT"/>
                <a:cs typeface="Arial MT"/>
              </a:rPr>
              <a:t>IT</a:t>
            </a:r>
            <a:r>
              <a:rPr dirty="0" sz="4200">
                <a:solidFill>
                  <a:srgbClr val="D9D9D9"/>
                </a:solidFill>
                <a:latin typeface="Arial MT"/>
                <a:cs typeface="Arial MT"/>
              </a:rPr>
              <a:t>	jobs:</a:t>
            </a:r>
            <a:r>
              <a:rPr dirty="0" sz="4200" spc="-90">
                <a:solidFill>
                  <a:srgbClr val="D9D9D9"/>
                </a:solidFill>
                <a:latin typeface="Arial MT"/>
                <a:cs typeface="Arial MT"/>
              </a:rPr>
              <a:t> 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frontend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developer,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backend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developer,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database administration,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20">
                <a:solidFill>
                  <a:srgbClr val="FFFFFF"/>
                </a:solidFill>
                <a:latin typeface="Arial MT"/>
                <a:cs typeface="Arial MT"/>
              </a:rPr>
              <a:t>data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science,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software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engineering</a:t>
            </a:r>
            <a:endParaRPr sz="4200">
              <a:latin typeface="Arial MT"/>
              <a:cs typeface="Arial MT"/>
            </a:endParaRPr>
          </a:p>
          <a:p>
            <a:pPr marL="12700" marR="5080">
              <a:lnSpc>
                <a:spcPts val="4500"/>
              </a:lnSpc>
              <a:tabLst>
                <a:tab pos="1168400" algn="l"/>
                <a:tab pos="1405890" algn="l"/>
                <a:tab pos="2680335" algn="l"/>
                <a:tab pos="2828290" algn="l"/>
                <a:tab pos="3718560" algn="l"/>
                <a:tab pos="3983990" algn="l"/>
                <a:tab pos="5022215" algn="l"/>
                <a:tab pos="6177915" algn="l"/>
                <a:tab pos="6831965" algn="l"/>
                <a:tab pos="8609330" algn="l"/>
                <a:tab pos="9766300" algn="l"/>
                <a:tab pos="12138025" algn="l"/>
              </a:tabLst>
            </a:pPr>
            <a:r>
              <a:rPr dirty="0" sz="4200" spc="-20">
                <a:solidFill>
                  <a:srgbClr val="D9D9D9"/>
                </a:solidFill>
                <a:latin typeface="Arial MT"/>
                <a:cs typeface="Arial MT"/>
              </a:rPr>
              <a:t>Used</a:t>
            </a:r>
            <a:r>
              <a:rPr dirty="0" sz="4200">
                <a:solidFill>
                  <a:srgbClr val="D9D9D9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D9D9D9"/>
                </a:solidFill>
                <a:latin typeface="Arial MT"/>
                <a:cs typeface="Arial MT"/>
              </a:rPr>
              <a:t>tools</a:t>
            </a:r>
            <a:r>
              <a:rPr dirty="0" sz="4200">
                <a:solidFill>
                  <a:srgbClr val="D9D9D9"/>
                </a:solidFill>
                <a:latin typeface="Arial MT"/>
                <a:cs typeface="Arial MT"/>
              </a:rPr>
              <a:t>	</a:t>
            </a:r>
            <a:r>
              <a:rPr dirty="0" sz="4200" spc="-25">
                <a:solidFill>
                  <a:srgbClr val="D9D9D9"/>
                </a:solidFill>
                <a:latin typeface="Arial MT"/>
                <a:cs typeface="Arial MT"/>
              </a:rPr>
              <a:t>and</a:t>
            </a:r>
            <a:r>
              <a:rPr dirty="0" sz="4200">
                <a:solidFill>
                  <a:srgbClr val="D9D9D9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D9D9D9"/>
                </a:solidFill>
                <a:latin typeface="Arial MT"/>
                <a:cs typeface="Arial MT"/>
              </a:rPr>
              <a:t>applications:</a:t>
            </a:r>
            <a:r>
              <a:rPr dirty="0" sz="4200">
                <a:solidFill>
                  <a:srgbClr val="D9D9D9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FlutterFlow,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Firebase,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OpenAI </a:t>
            </a:r>
            <a:r>
              <a:rPr dirty="0" sz="4200" spc="-20">
                <a:solidFill>
                  <a:srgbClr val="FFFFFF"/>
                </a:solidFill>
                <a:latin typeface="Arial MT"/>
                <a:cs typeface="Arial MT"/>
              </a:rPr>
              <a:t>API,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Flutter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25">
                <a:solidFill>
                  <a:srgbClr val="FFFFFF"/>
                </a:solidFill>
                <a:latin typeface="Arial MT"/>
                <a:cs typeface="Arial MT"/>
              </a:rPr>
              <a:t>TTS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25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25">
                <a:solidFill>
                  <a:srgbClr val="FFFFFF"/>
                </a:solidFill>
                <a:latin typeface="Arial MT"/>
                <a:cs typeface="Arial MT"/>
              </a:rPr>
              <a:t>STT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packages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5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endParaRPr sz="4200">
              <a:latin typeface="Arial MT"/>
              <a:cs typeface="Arial MT"/>
            </a:endParaRPr>
          </a:p>
        </p:txBody>
      </p:sp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3085"/>
              </a:lnSpc>
            </a:pPr>
            <a:fld id="{81D60167-4931-47E6-BA6A-407CBD079E47}" type="slidenum">
              <a:rPr dirty="0" spc="-50"/>
              <a:t>2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achievements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20214" y="3035236"/>
            <a:ext cx="161925" cy="161924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20214" y="3606736"/>
            <a:ext cx="161925" cy="161924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20214" y="4749736"/>
            <a:ext cx="161925" cy="161924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20214" y="5321236"/>
            <a:ext cx="161925" cy="161924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20214" y="5892736"/>
            <a:ext cx="161925" cy="161924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20214" y="6464236"/>
            <a:ext cx="161925" cy="161924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20214" y="7035735"/>
            <a:ext cx="161925" cy="161924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20214" y="7607235"/>
            <a:ext cx="161925" cy="161924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2096105" y="2736786"/>
            <a:ext cx="14375765" cy="5237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4770"/>
              </a:lnSpc>
              <a:spcBef>
                <a:spcPts val="100"/>
              </a:spcBef>
              <a:tabLst>
                <a:tab pos="1228090" algn="l"/>
                <a:tab pos="2058035" algn="l"/>
                <a:tab pos="2354580" algn="l"/>
              </a:tabLst>
            </a:pPr>
            <a:r>
              <a:rPr dirty="0" sz="4200" spc="-20">
                <a:solidFill>
                  <a:srgbClr val="FFFFFF"/>
                </a:solidFill>
                <a:latin typeface="Arial MT"/>
                <a:cs typeface="Arial MT"/>
              </a:rPr>
              <a:t>Sign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25">
                <a:solidFill>
                  <a:srgbClr val="FFFFFF"/>
                </a:solidFill>
                <a:latin typeface="Arial MT"/>
                <a:cs typeface="Arial MT"/>
              </a:rPr>
              <a:t>Up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50">
                <a:solidFill>
                  <a:srgbClr val="FFFFFF"/>
                </a:solidFill>
                <a:latin typeface="Arial MT"/>
                <a:cs typeface="Arial MT"/>
              </a:rPr>
              <a:t>/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Login</a:t>
            </a:r>
            <a:endParaRPr sz="4200">
              <a:latin typeface="Arial MT"/>
              <a:cs typeface="Arial MT"/>
            </a:endParaRPr>
          </a:p>
          <a:p>
            <a:pPr marL="12700" marR="5080">
              <a:lnSpc>
                <a:spcPts val="4500"/>
              </a:lnSpc>
              <a:spcBef>
                <a:spcPts val="330"/>
              </a:spcBef>
              <a:tabLst>
                <a:tab pos="3836670" algn="l"/>
                <a:tab pos="6386195" algn="l"/>
                <a:tab pos="8461375" algn="l"/>
                <a:tab pos="9944100" algn="l"/>
                <a:tab pos="11160125" algn="l"/>
                <a:tab pos="13591540" algn="l"/>
              </a:tabLst>
            </a:pPr>
            <a:r>
              <a:rPr dirty="0" sz="4200" spc="-25">
                <a:solidFill>
                  <a:srgbClr val="FFFFFF"/>
                </a:solidFill>
                <a:latin typeface="Arial MT"/>
                <a:cs typeface="Arial MT"/>
              </a:rPr>
              <a:t>Multiple-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Choice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Questions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Training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20">
                <a:solidFill>
                  <a:srgbClr val="FFFFFF"/>
                </a:solidFill>
                <a:latin typeface="Arial MT"/>
                <a:cs typeface="Arial MT"/>
              </a:rPr>
              <a:t>Mode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20">
                <a:solidFill>
                  <a:srgbClr val="A6A6A6"/>
                </a:solidFill>
                <a:latin typeface="Arial MT"/>
                <a:cs typeface="Arial MT"/>
              </a:rPr>
              <a:t>(100</a:t>
            </a:r>
            <a:r>
              <a:rPr dirty="0" sz="4200">
                <a:solidFill>
                  <a:srgbClr val="A6A6A6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A6A6A6"/>
                </a:solidFill>
                <a:latin typeface="Arial MT"/>
                <a:cs typeface="Arial MT"/>
              </a:rPr>
              <a:t>questions</a:t>
            </a:r>
            <a:r>
              <a:rPr dirty="0" sz="4200">
                <a:solidFill>
                  <a:srgbClr val="A6A6A6"/>
                </a:solidFill>
                <a:latin typeface="Arial MT"/>
                <a:cs typeface="Arial MT"/>
              </a:rPr>
              <a:t>	</a:t>
            </a:r>
            <a:r>
              <a:rPr dirty="0" sz="4200" spc="-25">
                <a:solidFill>
                  <a:srgbClr val="A6A6A6"/>
                </a:solidFill>
                <a:latin typeface="Arial MT"/>
                <a:cs typeface="Arial MT"/>
              </a:rPr>
              <a:t>per </a:t>
            </a:r>
            <a:r>
              <a:rPr dirty="0" sz="4200" spc="-10">
                <a:solidFill>
                  <a:srgbClr val="A6A6A6"/>
                </a:solidFill>
                <a:latin typeface="Arial MT"/>
                <a:cs typeface="Arial MT"/>
              </a:rPr>
              <a:t>section)</a:t>
            </a:r>
            <a:endParaRPr sz="4200">
              <a:latin typeface="Arial MT"/>
              <a:cs typeface="Arial MT"/>
            </a:endParaRPr>
          </a:p>
          <a:p>
            <a:pPr marL="12700" marR="6499860">
              <a:lnSpc>
                <a:spcPts val="4500"/>
              </a:lnSpc>
              <a:tabLst>
                <a:tab pos="4458335" algn="l"/>
                <a:tab pos="4755515" algn="l"/>
                <a:tab pos="6830059" algn="l"/>
              </a:tabLst>
            </a:pPr>
            <a:r>
              <a:rPr dirty="0" sz="4200" spc="-25">
                <a:solidFill>
                  <a:srgbClr val="FFFFFF"/>
                </a:solidFill>
                <a:latin typeface="Arial MT"/>
                <a:cs typeface="Arial MT"/>
              </a:rPr>
              <a:t>AI-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Interviewer</a:t>
            </a:r>
            <a:r>
              <a:rPr dirty="0" sz="4200" spc="-1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200" spc="-20">
                <a:solidFill>
                  <a:srgbClr val="A6A6A6"/>
                </a:solidFill>
                <a:latin typeface="Arial MT"/>
                <a:cs typeface="Arial MT"/>
              </a:rPr>
              <a:t>(via</a:t>
            </a:r>
            <a:r>
              <a:rPr dirty="0" sz="4200">
                <a:solidFill>
                  <a:srgbClr val="A6A6A6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A6A6A6"/>
                </a:solidFill>
                <a:latin typeface="Arial MT"/>
                <a:cs typeface="Arial MT"/>
              </a:rPr>
              <a:t>ChatGPT</a:t>
            </a:r>
            <a:r>
              <a:rPr dirty="0" sz="4200">
                <a:solidFill>
                  <a:srgbClr val="A6A6A6"/>
                </a:solidFill>
                <a:latin typeface="Arial MT"/>
                <a:cs typeface="Arial MT"/>
              </a:rPr>
              <a:t>	</a:t>
            </a:r>
            <a:r>
              <a:rPr dirty="0" sz="4200" spc="-20">
                <a:solidFill>
                  <a:srgbClr val="A6A6A6"/>
                </a:solidFill>
                <a:latin typeface="Arial MT"/>
                <a:cs typeface="Arial MT"/>
              </a:rPr>
              <a:t>API) 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Speech-to-Text </a:t>
            </a:r>
            <a:r>
              <a:rPr dirty="0" sz="4200" spc="-20">
                <a:solidFill>
                  <a:srgbClr val="A6A6A6"/>
                </a:solidFill>
                <a:latin typeface="Arial MT"/>
                <a:cs typeface="Arial MT"/>
              </a:rPr>
              <a:t>(for</a:t>
            </a:r>
            <a:r>
              <a:rPr dirty="0" sz="4200">
                <a:solidFill>
                  <a:srgbClr val="A6A6A6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A6A6A6"/>
                </a:solidFill>
                <a:latin typeface="Arial MT"/>
                <a:cs typeface="Arial MT"/>
              </a:rPr>
              <a:t>interviewer) 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Text-to-Speech </a:t>
            </a:r>
            <a:r>
              <a:rPr dirty="0" sz="4200" spc="-20">
                <a:solidFill>
                  <a:srgbClr val="A6A6A6"/>
                </a:solidFill>
                <a:latin typeface="Arial MT"/>
                <a:cs typeface="Arial MT"/>
              </a:rPr>
              <a:t>(for</a:t>
            </a:r>
            <a:r>
              <a:rPr dirty="0" sz="4200">
                <a:solidFill>
                  <a:srgbClr val="A6A6A6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A6A6A6"/>
                </a:solidFill>
                <a:latin typeface="Arial MT"/>
                <a:cs typeface="Arial MT"/>
              </a:rPr>
              <a:t>user)</a:t>
            </a:r>
            <a:endParaRPr sz="4200">
              <a:latin typeface="Arial MT"/>
              <a:cs typeface="Arial MT"/>
            </a:endParaRPr>
          </a:p>
          <a:p>
            <a:pPr marL="12700" marR="7060565">
              <a:lnSpc>
                <a:spcPts val="4500"/>
              </a:lnSpc>
              <a:tabLst>
                <a:tab pos="1286510" algn="l"/>
                <a:tab pos="2205990" algn="l"/>
                <a:tab pos="3480435" algn="l"/>
                <a:tab pos="3925570" algn="l"/>
                <a:tab pos="4963795" algn="l"/>
              </a:tabLst>
            </a:pPr>
            <a:r>
              <a:rPr dirty="0" sz="4200" spc="-20">
                <a:solidFill>
                  <a:srgbClr val="FFFFFF"/>
                </a:solidFill>
                <a:latin typeface="Arial MT"/>
                <a:cs typeface="Arial MT"/>
              </a:rPr>
              <a:t>User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Evaluation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25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Feedback Tracking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20">
                <a:solidFill>
                  <a:srgbClr val="FFFFFF"/>
                </a:solidFill>
                <a:latin typeface="Arial MT"/>
                <a:cs typeface="Arial MT"/>
              </a:rPr>
              <a:t>User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Progress</a:t>
            </a:r>
            <a:endParaRPr sz="4200">
              <a:latin typeface="Arial MT"/>
              <a:cs typeface="Arial MT"/>
            </a:endParaRPr>
          </a:p>
          <a:p>
            <a:pPr marL="12700">
              <a:lnSpc>
                <a:spcPts val="4440"/>
              </a:lnSpc>
              <a:tabLst>
                <a:tab pos="1672589" algn="l"/>
              </a:tabLst>
            </a:pP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Admin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20">
                <a:solidFill>
                  <a:srgbClr val="FFFFFF"/>
                </a:solidFill>
                <a:latin typeface="Arial MT"/>
                <a:cs typeface="Arial MT"/>
              </a:rPr>
              <a:t>Page</a:t>
            </a:r>
            <a:endParaRPr sz="4200">
              <a:latin typeface="Arial MT"/>
              <a:cs typeface="Arial MT"/>
            </a:endParaRPr>
          </a:p>
        </p:txBody>
      </p:sp>
      <p:sp>
        <p:nvSpPr>
          <p:cNvPr id="12" name="object 12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3085"/>
              </a:lnSpc>
            </a:pPr>
            <a:fld id="{81D60167-4931-47E6-BA6A-407CBD079E47}" type="slidenum">
              <a:rPr dirty="0" spc="-50"/>
              <a:t>2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509626" y="3766344"/>
            <a:ext cx="7268845" cy="1397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0" spc="-10"/>
              <a:t>demonstration</a:t>
            </a:r>
            <a:endParaRPr sz="9000"/>
          </a:p>
        </p:txBody>
      </p:sp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3085"/>
              </a:lnSpc>
            </a:pPr>
            <a:fld id="{81D60167-4931-47E6-BA6A-407CBD079E47}" type="slidenum">
              <a:rPr dirty="0" spc="-50"/>
              <a:t>2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8654" y="3049260"/>
            <a:ext cx="9429749" cy="45719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evaluation</a:t>
            </a:r>
          </a:p>
        </p:txBody>
      </p:sp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3085"/>
              </a:lnSpc>
            </a:pPr>
            <a:fld id="{81D60167-4931-47E6-BA6A-407CBD079E47}" type="slidenum">
              <a:rPr dirty="0" spc="-50"/>
              <a:t>2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72326" y="3285084"/>
            <a:ext cx="11201399" cy="45338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evaluation</a:t>
            </a:r>
          </a:p>
        </p:txBody>
      </p:sp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3085"/>
              </a:lnSpc>
            </a:pPr>
            <a:fld id="{81D60167-4931-47E6-BA6A-407CBD079E47}" type="slidenum">
              <a:rPr dirty="0" spc="-50"/>
              <a:t>2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71849" y="3036608"/>
            <a:ext cx="12230099" cy="475297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evaluation</a:t>
            </a:r>
          </a:p>
        </p:txBody>
      </p:sp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3085"/>
              </a:lnSpc>
            </a:pPr>
            <a:fld id="{81D60167-4931-47E6-BA6A-407CBD079E47}" type="slidenum">
              <a:rPr dirty="0" spc="-50"/>
              <a:t>2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36040" y="981471"/>
            <a:ext cx="4405630" cy="10312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388870" algn="l"/>
              </a:tabLst>
            </a:pPr>
            <a:r>
              <a:rPr dirty="0" spc="-10"/>
              <a:t>future</a:t>
            </a:r>
            <a:r>
              <a:rPr dirty="0"/>
              <a:t>	</a:t>
            </a:r>
            <a:r>
              <a:rPr dirty="0" spc="-10"/>
              <a:t>plans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20214" y="3606736"/>
            <a:ext cx="161925" cy="161924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20214" y="4178236"/>
            <a:ext cx="161925" cy="161924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20214" y="5321236"/>
            <a:ext cx="161925" cy="161924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20214" y="6464236"/>
            <a:ext cx="161925" cy="161924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2096105" y="3308286"/>
            <a:ext cx="14852650" cy="3522979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12700" marR="777240">
              <a:lnSpc>
                <a:spcPts val="4500"/>
              </a:lnSpc>
              <a:spcBef>
                <a:spcPts val="700"/>
              </a:spcBef>
              <a:tabLst>
                <a:tab pos="2206625" algn="l"/>
                <a:tab pos="2917190" algn="l"/>
                <a:tab pos="4371340" algn="l"/>
                <a:tab pos="5111750" algn="l"/>
                <a:tab pos="8194675" algn="l"/>
                <a:tab pos="8492490" algn="l"/>
                <a:tab pos="8876665" algn="l"/>
                <a:tab pos="9737090" algn="l"/>
                <a:tab pos="12792075" algn="l"/>
              </a:tabLst>
            </a:pPr>
            <a:r>
              <a:rPr dirty="0" sz="4200" spc="-10">
                <a:solidFill>
                  <a:srgbClr val="A6A6A6"/>
                </a:solidFill>
                <a:latin typeface="Arial MT"/>
                <a:cs typeface="Arial MT"/>
              </a:rPr>
              <a:t>Increase</a:t>
            </a:r>
            <a:r>
              <a:rPr dirty="0" sz="4200">
                <a:solidFill>
                  <a:srgbClr val="A6A6A6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question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diversity</a:t>
            </a:r>
            <a:r>
              <a:rPr dirty="0" sz="4200" spc="-15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200" spc="-10">
                <a:solidFill>
                  <a:srgbClr val="A6A6A6"/>
                </a:solidFill>
                <a:latin typeface="Arial MT"/>
                <a:cs typeface="Arial MT"/>
              </a:rPr>
              <a:t>across</a:t>
            </a:r>
            <a:r>
              <a:rPr dirty="0" sz="4200">
                <a:solidFill>
                  <a:srgbClr val="A6A6A6"/>
                </a:solidFill>
                <a:latin typeface="Arial MT"/>
                <a:cs typeface="Arial MT"/>
              </a:rPr>
              <a:t>	</a:t>
            </a:r>
            <a:r>
              <a:rPr dirty="0" sz="4200" spc="-25">
                <a:solidFill>
                  <a:srgbClr val="A6A6A6"/>
                </a:solidFill>
                <a:latin typeface="Arial MT"/>
                <a:cs typeface="Arial MT"/>
              </a:rPr>
              <a:t>all</a:t>
            </a:r>
            <a:r>
              <a:rPr dirty="0" sz="4200">
                <a:solidFill>
                  <a:srgbClr val="A6A6A6"/>
                </a:solidFill>
                <a:latin typeface="Arial MT"/>
                <a:cs typeface="Arial MT"/>
              </a:rPr>
              <a:t>	</a:t>
            </a:r>
            <a:r>
              <a:rPr dirty="0" sz="4200" spc="-25">
                <a:solidFill>
                  <a:srgbClr val="A6A6A6"/>
                </a:solidFill>
                <a:latin typeface="Arial MT"/>
                <a:cs typeface="Arial MT"/>
              </a:rPr>
              <a:t>job</a:t>
            </a:r>
            <a:r>
              <a:rPr dirty="0" sz="4200">
                <a:solidFill>
                  <a:srgbClr val="A6A6A6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A6A6A6"/>
                </a:solidFill>
                <a:latin typeface="Arial MT"/>
                <a:cs typeface="Arial MT"/>
              </a:rPr>
              <a:t>positions. </a:t>
            </a:r>
            <a:r>
              <a:rPr dirty="0" sz="4200">
                <a:solidFill>
                  <a:srgbClr val="A6A6A6"/>
                </a:solidFill>
                <a:latin typeface="Arial MT"/>
                <a:cs typeface="Arial MT"/>
              </a:rPr>
              <a:t>Optimize</a:t>
            </a:r>
            <a:r>
              <a:rPr dirty="0" sz="4200" spc="-170">
                <a:solidFill>
                  <a:srgbClr val="A6A6A6"/>
                </a:solidFill>
                <a:latin typeface="Arial MT"/>
                <a:cs typeface="Arial MT"/>
              </a:rPr>
              <a:t> </a:t>
            </a:r>
            <a:r>
              <a:rPr dirty="0" sz="4200" spc="-25">
                <a:solidFill>
                  <a:srgbClr val="FFFFFF"/>
                </a:solidFill>
                <a:latin typeface="Arial MT"/>
                <a:cs typeface="Arial MT"/>
              </a:rPr>
              <a:t>AI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behavior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>
                <a:solidFill>
                  <a:srgbClr val="A6A6A6"/>
                </a:solidFill>
                <a:latin typeface="Arial MT"/>
                <a:cs typeface="Arial MT"/>
              </a:rPr>
              <a:t>and</a:t>
            </a:r>
            <a:r>
              <a:rPr dirty="0" sz="4200" spc="-75">
                <a:solidFill>
                  <a:srgbClr val="A6A6A6"/>
                </a:solidFill>
                <a:latin typeface="Arial MT"/>
                <a:cs typeface="Arial MT"/>
              </a:rPr>
              <a:t> 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response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generation</a:t>
            </a:r>
            <a:r>
              <a:rPr dirty="0" sz="4200" spc="-2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200" spc="-10">
                <a:solidFill>
                  <a:srgbClr val="A6A6A6"/>
                </a:solidFill>
                <a:latin typeface="Arial MT"/>
                <a:cs typeface="Arial MT"/>
              </a:rPr>
              <a:t>during</a:t>
            </a:r>
            <a:r>
              <a:rPr dirty="0" sz="4200">
                <a:solidFill>
                  <a:srgbClr val="A6A6A6"/>
                </a:solidFill>
                <a:latin typeface="Arial MT"/>
                <a:cs typeface="Arial MT"/>
              </a:rPr>
              <a:t>	</a:t>
            </a:r>
            <a:r>
              <a:rPr dirty="0" sz="4200" spc="-20">
                <a:solidFill>
                  <a:srgbClr val="A6A6A6"/>
                </a:solidFill>
                <a:latin typeface="Arial MT"/>
                <a:cs typeface="Arial MT"/>
              </a:rPr>
              <a:t>mock </a:t>
            </a:r>
            <a:r>
              <a:rPr dirty="0" sz="4200" spc="-10">
                <a:solidFill>
                  <a:srgbClr val="A6A6A6"/>
                </a:solidFill>
                <a:latin typeface="Arial MT"/>
                <a:cs typeface="Arial MT"/>
              </a:rPr>
              <a:t>interviews.</a:t>
            </a:r>
            <a:endParaRPr sz="4200">
              <a:latin typeface="Arial MT"/>
              <a:cs typeface="Arial MT"/>
            </a:endParaRPr>
          </a:p>
          <a:p>
            <a:pPr marL="12700" marR="5080">
              <a:lnSpc>
                <a:spcPts val="4500"/>
              </a:lnSpc>
              <a:tabLst>
                <a:tab pos="1050290" algn="l"/>
                <a:tab pos="2146935" algn="l"/>
                <a:tab pos="6298565" algn="l"/>
                <a:tab pos="7336790" algn="l"/>
                <a:tab pos="11666220" algn="l"/>
                <a:tab pos="14097635" algn="l"/>
              </a:tabLst>
            </a:pPr>
            <a:r>
              <a:rPr dirty="0" sz="4200" spc="-10">
                <a:solidFill>
                  <a:srgbClr val="A6A6A6"/>
                </a:solidFill>
                <a:latin typeface="Arial MT"/>
                <a:cs typeface="Arial MT"/>
              </a:rPr>
              <a:t>Conduct</a:t>
            </a:r>
            <a:r>
              <a:rPr dirty="0" sz="4200">
                <a:solidFill>
                  <a:srgbClr val="A6A6A6"/>
                </a:solidFill>
                <a:latin typeface="Arial MT"/>
                <a:cs typeface="Arial MT"/>
              </a:rPr>
              <a:t>	additional</a:t>
            </a:r>
            <a:r>
              <a:rPr dirty="0" sz="4200" spc="-180">
                <a:solidFill>
                  <a:srgbClr val="A6A6A6"/>
                </a:solidFill>
                <a:latin typeface="Arial MT"/>
                <a:cs typeface="Arial MT"/>
              </a:rPr>
              <a:t> 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testing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25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refinement</a:t>
            </a:r>
            <a:r>
              <a:rPr dirty="0" sz="4200" spc="-2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4200" spc="-10">
                <a:solidFill>
                  <a:srgbClr val="A6A6A6"/>
                </a:solidFill>
                <a:latin typeface="Arial MT"/>
                <a:cs typeface="Arial MT"/>
              </a:rPr>
              <a:t>before</a:t>
            </a:r>
            <a:r>
              <a:rPr dirty="0" sz="4200">
                <a:solidFill>
                  <a:srgbClr val="A6A6A6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A6A6A6"/>
                </a:solidFill>
                <a:latin typeface="Arial MT"/>
                <a:cs typeface="Arial MT"/>
              </a:rPr>
              <a:t>launching</a:t>
            </a:r>
            <a:r>
              <a:rPr dirty="0" sz="4200">
                <a:solidFill>
                  <a:srgbClr val="A6A6A6"/>
                </a:solidFill>
                <a:latin typeface="Arial MT"/>
                <a:cs typeface="Arial MT"/>
              </a:rPr>
              <a:t>	</a:t>
            </a:r>
            <a:r>
              <a:rPr dirty="0" sz="4200" spc="-25">
                <a:solidFill>
                  <a:srgbClr val="A6A6A6"/>
                </a:solidFill>
                <a:latin typeface="Arial MT"/>
                <a:cs typeface="Arial MT"/>
              </a:rPr>
              <a:t>the app</a:t>
            </a:r>
            <a:r>
              <a:rPr dirty="0" sz="4200">
                <a:solidFill>
                  <a:srgbClr val="A6A6A6"/>
                </a:solidFill>
                <a:latin typeface="Arial MT"/>
                <a:cs typeface="Arial MT"/>
              </a:rPr>
              <a:t>	</a:t>
            </a:r>
            <a:r>
              <a:rPr dirty="0" sz="4200" spc="-10">
                <a:solidFill>
                  <a:srgbClr val="A6A6A6"/>
                </a:solidFill>
                <a:latin typeface="Arial MT"/>
                <a:cs typeface="Arial MT"/>
              </a:rPr>
              <a:t>publicly.</a:t>
            </a:r>
            <a:endParaRPr sz="4200">
              <a:latin typeface="Arial MT"/>
              <a:cs typeface="Arial MT"/>
            </a:endParaRPr>
          </a:p>
          <a:p>
            <a:pPr marL="12700">
              <a:lnSpc>
                <a:spcPts val="4440"/>
              </a:lnSpc>
              <a:tabLst>
                <a:tab pos="1109345" algn="l"/>
                <a:tab pos="4933950" algn="l"/>
                <a:tab pos="6089650" algn="l"/>
                <a:tab pos="7127875" algn="l"/>
              </a:tabLst>
            </a:pPr>
            <a:r>
              <a:rPr dirty="0" sz="4200" spc="-25">
                <a:solidFill>
                  <a:srgbClr val="A6A6A6"/>
                </a:solidFill>
                <a:latin typeface="Arial MT"/>
                <a:cs typeface="Arial MT"/>
              </a:rPr>
              <a:t>Use</a:t>
            </a:r>
            <a:r>
              <a:rPr dirty="0" sz="4200">
                <a:solidFill>
                  <a:srgbClr val="A6A6A6"/>
                </a:solidFill>
                <a:latin typeface="Arial MT"/>
                <a:cs typeface="Arial MT"/>
              </a:rPr>
              <a:t>	more</a:t>
            </a:r>
            <a:r>
              <a:rPr dirty="0" sz="4200" spc="-100">
                <a:solidFill>
                  <a:srgbClr val="A6A6A6"/>
                </a:solidFill>
                <a:latin typeface="Arial MT"/>
                <a:cs typeface="Arial MT"/>
              </a:rPr>
              <a:t> </a:t>
            </a:r>
            <a:r>
              <a:rPr dirty="0" sz="4200" spc="-10">
                <a:solidFill>
                  <a:srgbClr val="FFFFFF"/>
                </a:solidFill>
                <a:latin typeface="Arial MT"/>
                <a:cs typeface="Arial MT"/>
              </a:rPr>
              <a:t>advanced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25">
                <a:solidFill>
                  <a:srgbClr val="FFFFFF"/>
                </a:solidFill>
                <a:latin typeface="Arial MT"/>
                <a:cs typeface="Arial MT"/>
              </a:rPr>
              <a:t>TTS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4200" spc="-25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4200">
                <a:solidFill>
                  <a:srgbClr val="FFFFFF"/>
                </a:solidFill>
                <a:latin typeface="Arial MT"/>
                <a:cs typeface="Arial MT"/>
              </a:rPr>
              <a:t>	SST </a:t>
            </a:r>
            <a:r>
              <a:rPr dirty="0" sz="4200" spc="-10">
                <a:solidFill>
                  <a:srgbClr val="A6A6A6"/>
                </a:solidFill>
                <a:latin typeface="Arial MT"/>
                <a:cs typeface="Arial MT"/>
              </a:rPr>
              <a:t>libraries</a:t>
            </a:r>
            <a:endParaRPr sz="4200">
              <a:latin typeface="Arial MT"/>
              <a:cs typeface="Arial M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7486388" y="9443370"/>
            <a:ext cx="216535" cy="4089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085"/>
              </a:lnSpc>
            </a:pPr>
            <a:r>
              <a:rPr dirty="0" sz="2700" spc="-50">
                <a:solidFill>
                  <a:srgbClr val="FFFFFF"/>
                </a:solidFill>
                <a:latin typeface="Arial MT"/>
                <a:cs typeface="Arial MT"/>
              </a:rPr>
              <a:t>9</a:t>
            </a:r>
            <a:endParaRPr sz="27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conclusion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63089" y="3606736"/>
            <a:ext cx="161925" cy="161924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63089" y="4749736"/>
            <a:ext cx="161925" cy="161924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63089" y="5892736"/>
            <a:ext cx="161925" cy="161924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63089" y="7035735"/>
            <a:ext cx="161925" cy="161924"/>
          </a:xfrm>
          <a:prstGeom prst="rect">
            <a:avLst/>
          </a:prstGeom>
        </p:spPr>
      </p:pic>
      <p:sp>
        <p:nvSpPr>
          <p:cNvPr id="7" name="object 7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4770"/>
              </a:lnSpc>
              <a:spcBef>
                <a:spcPts val="100"/>
              </a:spcBef>
              <a:tabLst>
                <a:tab pos="1079500" algn="l"/>
                <a:tab pos="3244215" algn="l"/>
                <a:tab pos="4282440" algn="l"/>
              </a:tabLst>
            </a:pPr>
            <a:r>
              <a:rPr dirty="0" spc="-25"/>
              <a:t>Key</a:t>
            </a:r>
            <a:r>
              <a:rPr dirty="0"/>
              <a:t>	</a:t>
            </a:r>
            <a:r>
              <a:rPr dirty="0" spc="-10"/>
              <a:t>Findings</a:t>
            </a:r>
            <a:r>
              <a:rPr dirty="0"/>
              <a:t>	</a:t>
            </a:r>
            <a:r>
              <a:rPr dirty="0" spc="-25"/>
              <a:t>and</a:t>
            </a:r>
            <a:r>
              <a:rPr dirty="0"/>
              <a:t>	</a:t>
            </a:r>
            <a:r>
              <a:rPr dirty="0" spc="-10"/>
              <a:t>Contributions</a:t>
            </a:r>
          </a:p>
          <a:p>
            <a:pPr marL="770890" marR="5080">
              <a:lnSpc>
                <a:spcPts val="4500"/>
              </a:lnSpc>
              <a:spcBef>
                <a:spcPts val="330"/>
              </a:spcBef>
              <a:tabLst>
                <a:tab pos="3023870" algn="l"/>
                <a:tab pos="3321050" algn="l"/>
                <a:tab pos="3409950" algn="l"/>
                <a:tab pos="3794760" algn="l"/>
                <a:tab pos="3883660" algn="l"/>
                <a:tab pos="4596130" algn="l"/>
                <a:tab pos="5099685" algn="l"/>
                <a:tab pos="6493510" algn="l"/>
                <a:tab pos="6582409" algn="l"/>
                <a:tab pos="6849745" algn="l"/>
                <a:tab pos="7887970" algn="l"/>
                <a:tab pos="8747125" algn="l"/>
                <a:tab pos="9487535" algn="l"/>
                <a:tab pos="9932670" algn="l"/>
                <a:tab pos="11415395" algn="l"/>
                <a:tab pos="12334240" algn="l"/>
                <a:tab pos="13312775" algn="l"/>
              </a:tabLst>
            </a:pPr>
            <a:r>
              <a:rPr dirty="0" spc="-10">
                <a:solidFill>
                  <a:srgbClr val="A6A6A6"/>
                </a:solidFill>
              </a:rPr>
              <a:t>Successfully</a:t>
            </a:r>
            <a:r>
              <a:rPr dirty="0">
                <a:solidFill>
                  <a:srgbClr val="A6A6A6"/>
                </a:solidFill>
              </a:rPr>
              <a:t>		</a:t>
            </a:r>
            <a:r>
              <a:rPr dirty="0" spc="-10">
                <a:solidFill>
                  <a:srgbClr val="A6A6A6"/>
                </a:solidFill>
              </a:rPr>
              <a:t>developed</a:t>
            </a:r>
            <a:r>
              <a:rPr dirty="0">
                <a:solidFill>
                  <a:srgbClr val="A6A6A6"/>
                </a:solidFill>
              </a:rPr>
              <a:t>	an</a:t>
            </a:r>
            <a:r>
              <a:rPr dirty="0" spc="-50">
                <a:solidFill>
                  <a:srgbClr val="A6A6A6"/>
                </a:solidFill>
              </a:rPr>
              <a:t> </a:t>
            </a:r>
            <a:r>
              <a:rPr dirty="0" spc="-10"/>
              <a:t>interview</a:t>
            </a:r>
            <a:r>
              <a:rPr dirty="0"/>
              <a:t>	</a:t>
            </a:r>
            <a:r>
              <a:rPr dirty="0" spc="-10"/>
              <a:t>preparation</a:t>
            </a:r>
            <a:r>
              <a:rPr dirty="0"/>
              <a:t>	</a:t>
            </a:r>
            <a:r>
              <a:rPr dirty="0" spc="-25"/>
              <a:t>app </a:t>
            </a:r>
            <a:r>
              <a:rPr dirty="0" spc="-10">
                <a:solidFill>
                  <a:srgbClr val="A6A6A6"/>
                </a:solidFill>
              </a:rPr>
              <a:t>supporting</a:t>
            </a:r>
            <a:r>
              <a:rPr dirty="0">
                <a:solidFill>
                  <a:srgbClr val="A6A6A6"/>
                </a:solidFill>
              </a:rPr>
              <a:t>		</a:t>
            </a:r>
            <a:r>
              <a:rPr dirty="0" spc="-20">
                <a:solidFill>
                  <a:srgbClr val="A6A6A6"/>
                </a:solidFill>
              </a:rPr>
              <a:t>both</a:t>
            </a:r>
            <a:r>
              <a:rPr dirty="0">
                <a:solidFill>
                  <a:srgbClr val="A6A6A6"/>
                </a:solidFill>
              </a:rPr>
              <a:t>	</a:t>
            </a:r>
            <a:r>
              <a:rPr dirty="0" spc="-10"/>
              <a:t>technical</a:t>
            </a:r>
            <a:r>
              <a:rPr dirty="0"/>
              <a:t>	</a:t>
            </a:r>
            <a:r>
              <a:rPr dirty="0" spc="-25"/>
              <a:t>and</a:t>
            </a:r>
            <a:r>
              <a:rPr dirty="0"/>
              <a:t>	soft </a:t>
            </a:r>
            <a:r>
              <a:rPr dirty="0" spc="-10">
                <a:solidFill>
                  <a:srgbClr val="A6A6A6"/>
                </a:solidFill>
              </a:rPr>
              <a:t>skill</a:t>
            </a:r>
            <a:r>
              <a:rPr dirty="0">
                <a:solidFill>
                  <a:srgbClr val="A6A6A6"/>
                </a:solidFill>
              </a:rPr>
              <a:t>	</a:t>
            </a:r>
            <a:r>
              <a:rPr dirty="0" spc="-10">
                <a:solidFill>
                  <a:srgbClr val="A6A6A6"/>
                </a:solidFill>
              </a:rPr>
              <a:t>development. Integrated</a:t>
            </a:r>
            <a:r>
              <a:rPr dirty="0">
                <a:solidFill>
                  <a:srgbClr val="A6A6A6"/>
                </a:solidFill>
              </a:rPr>
              <a:t>	</a:t>
            </a:r>
            <a:r>
              <a:rPr dirty="0" spc="-10"/>
              <a:t>customizable</a:t>
            </a:r>
            <a:r>
              <a:rPr dirty="0"/>
              <a:t>		</a:t>
            </a:r>
            <a:r>
              <a:rPr dirty="0" spc="-10"/>
              <a:t>question</a:t>
            </a:r>
            <a:r>
              <a:rPr dirty="0"/>
              <a:t>	banks</a:t>
            </a:r>
            <a:r>
              <a:rPr dirty="0" spc="-114"/>
              <a:t> </a:t>
            </a:r>
            <a:r>
              <a:rPr dirty="0" spc="-20">
                <a:solidFill>
                  <a:srgbClr val="A6A6A6"/>
                </a:solidFill>
              </a:rPr>
              <a:t>with</a:t>
            </a:r>
            <a:r>
              <a:rPr dirty="0">
                <a:solidFill>
                  <a:srgbClr val="A6A6A6"/>
                </a:solidFill>
              </a:rPr>
              <a:t>	</a:t>
            </a:r>
            <a:r>
              <a:rPr dirty="0" spc="-10">
                <a:solidFill>
                  <a:srgbClr val="A6A6A6"/>
                </a:solidFill>
              </a:rPr>
              <a:t>manual</a:t>
            </a:r>
            <a:r>
              <a:rPr dirty="0">
                <a:solidFill>
                  <a:srgbClr val="A6A6A6"/>
                </a:solidFill>
              </a:rPr>
              <a:t>	</a:t>
            </a:r>
            <a:r>
              <a:rPr dirty="0" spc="-10">
                <a:solidFill>
                  <a:srgbClr val="A6A6A6"/>
                </a:solidFill>
              </a:rPr>
              <a:t>difficulty selection</a:t>
            </a:r>
            <a:r>
              <a:rPr dirty="0">
                <a:solidFill>
                  <a:srgbClr val="A6A6A6"/>
                </a:solidFill>
              </a:rPr>
              <a:t>	</a:t>
            </a:r>
            <a:r>
              <a:rPr dirty="0" spc="-25">
                <a:solidFill>
                  <a:srgbClr val="A6A6A6"/>
                </a:solidFill>
              </a:rPr>
              <a:t>for</a:t>
            </a:r>
            <a:r>
              <a:rPr dirty="0">
                <a:solidFill>
                  <a:srgbClr val="A6A6A6"/>
                </a:solidFill>
              </a:rPr>
              <a:t>	</a:t>
            </a:r>
            <a:r>
              <a:rPr dirty="0" spc="-20">
                <a:solidFill>
                  <a:srgbClr val="A6A6A6"/>
                </a:solidFill>
              </a:rPr>
              <a:t>each</a:t>
            </a:r>
            <a:r>
              <a:rPr dirty="0">
                <a:solidFill>
                  <a:srgbClr val="A6A6A6"/>
                </a:solidFill>
              </a:rPr>
              <a:t>	</a:t>
            </a:r>
            <a:r>
              <a:rPr dirty="0" spc="-10">
                <a:solidFill>
                  <a:srgbClr val="A6A6A6"/>
                </a:solidFill>
              </a:rPr>
              <a:t>question.</a:t>
            </a:r>
          </a:p>
          <a:p>
            <a:pPr marL="770890" marR="924560">
              <a:lnSpc>
                <a:spcPts val="4500"/>
              </a:lnSpc>
              <a:tabLst>
                <a:tab pos="4002404" algn="l"/>
                <a:tab pos="6225540" algn="l"/>
                <a:tab pos="6877684" algn="l"/>
                <a:tab pos="12452350" algn="l"/>
              </a:tabLst>
            </a:pPr>
            <a:r>
              <a:rPr dirty="0" spc="-10">
                <a:solidFill>
                  <a:srgbClr val="A6A6A6"/>
                </a:solidFill>
              </a:rPr>
              <a:t>Implemented</a:t>
            </a:r>
            <a:r>
              <a:rPr dirty="0">
                <a:solidFill>
                  <a:srgbClr val="A6A6A6"/>
                </a:solidFill>
              </a:rPr>
              <a:t>	</a:t>
            </a:r>
            <a:r>
              <a:rPr dirty="0" spc="-25"/>
              <a:t>real-</a:t>
            </a:r>
            <a:r>
              <a:rPr dirty="0" spc="-20"/>
              <a:t>time</a:t>
            </a:r>
            <a:r>
              <a:rPr dirty="0"/>
              <a:t>	</a:t>
            </a:r>
            <a:r>
              <a:rPr dirty="0" spc="-25"/>
              <a:t>AI</a:t>
            </a:r>
            <a:r>
              <a:rPr dirty="0"/>
              <a:t>	feedback</a:t>
            </a:r>
            <a:r>
              <a:rPr dirty="0" spc="-125"/>
              <a:t> </a:t>
            </a:r>
            <a:r>
              <a:rPr dirty="0">
                <a:solidFill>
                  <a:srgbClr val="A6A6A6"/>
                </a:solidFill>
              </a:rPr>
              <a:t>and</a:t>
            </a:r>
            <a:r>
              <a:rPr dirty="0" spc="-120">
                <a:solidFill>
                  <a:srgbClr val="A6A6A6"/>
                </a:solidFill>
              </a:rPr>
              <a:t> </a:t>
            </a:r>
            <a:r>
              <a:rPr dirty="0" spc="-10"/>
              <a:t>progress</a:t>
            </a:r>
            <a:r>
              <a:rPr dirty="0"/>
              <a:t>	</a:t>
            </a:r>
            <a:r>
              <a:rPr dirty="0" spc="-10"/>
              <a:t>tracking </a:t>
            </a:r>
            <a:r>
              <a:rPr dirty="0" spc="-10">
                <a:solidFill>
                  <a:srgbClr val="A6A6A6"/>
                </a:solidFill>
              </a:rPr>
              <a:t>features.</a:t>
            </a:r>
          </a:p>
          <a:p>
            <a:pPr marL="770890" marR="657225">
              <a:lnSpc>
                <a:spcPts val="4500"/>
              </a:lnSpc>
              <a:tabLst>
                <a:tab pos="2816860" algn="l"/>
                <a:tab pos="4624705" algn="l"/>
                <a:tab pos="5217795" algn="l"/>
                <a:tab pos="9072245" algn="l"/>
                <a:tab pos="9932035" algn="l"/>
                <a:tab pos="12540615" algn="l"/>
              </a:tabLst>
            </a:pPr>
            <a:r>
              <a:rPr dirty="0" spc="-10">
                <a:solidFill>
                  <a:srgbClr val="A6A6A6"/>
                </a:solidFill>
              </a:rPr>
              <a:t>Created</a:t>
            </a:r>
            <a:r>
              <a:rPr dirty="0">
                <a:solidFill>
                  <a:srgbClr val="A6A6A6"/>
                </a:solidFill>
              </a:rPr>
              <a:t>	a</a:t>
            </a:r>
            <a:r>
              <a:rPr dirty="0" spc="-25">
                <a:solidFill>
                  <a:srgbClr val="A6A6A6"/>
                </a:solidFill>
              </a:rPr>
              <a:t> </a:t>
            </a:r>
            <a:r>
              <a:rPr dirty="0" spc="-10"/>
              <a:t>realistic</a:t>
            </a:r>
            <a:r>
              <a:rPr dirty="0"/>
              <a:t>	environment</a:t>
            </a:r>
            <a:r>
              <a:rPr dirty="0" spc="-235"/>
              <a:t> </a:t>
            </a:r>
            <a:r>
              <a:rPr dirty="0" spc="-25">
                <a:solidFill>
                  <a:srgbClr val="A6A6A6"/>
                </a:solidFill>
              </a:rPr>
              <a:t>for</a:t>
            </a:r>
            <a:r>
              <a:rPr dirty="0">
                <a:solidFill>
                  <a:srgbClr val="A6A6A6"/>
                </a:solidFill>
              </a:rPr>
              <a:t>	</a:t>
            </a:r>
            <a:r>
              <a:rPr dirty="0" spc="-25"/>
              <a:t>job</a:t>
            </a:r>
            <a:r>
              <a:rPr dirty="0"/>
              <a:t>	seekers</a:t>
            </a:r>
            <a:r>
              <a:rPr dirty="0" spc="-150"/>
              <a:t> </a:t>
            </a:r>
            <a:r>
              <a:rPr dirty="0" spc="-25">
                <a:solidFill>
                  <a:srgbClr val="A6A6A6"/>
                </a:solidFill>
              </a:rPr>
              <a:t>to</a:t>
            </a:r>
            <a:r>
              <a:rPr dirty="0">
                <a:solidFill>
                  <a:srgbClr val="A6A6A6"/>
                </a:solidFill>
              </a:rPr>
              <a:t>	</a:t>
            </a:r>
            <a:r>
              <a:rPr dirty="0" spc="-10">
                <a:solidFill>
                  <a:srgbClr val="A6A6A6"/>
                </a:solidFill>
              </a:rPr>
              <a:t>enhance </a:t>
            </a:r>
            <a:r>
              <a:rPr dirty="0" spc="-25"/>
              <a:t>interview-</a:t>
            </a:r>
            <a:r>
              <a:rPr dirty="0" spc="-10"/>
              <a:t>taking</a:t>
            </a:r>
            <a:r>
              <a:rPr dirty="0"/>
              <a:t>	</a:t>
            </a:r>
            <a:r>
              <a:rPr dirty="0" spc="-10">
                <a:solidFill>
                  <a:srgbClr val="A6A6A6"/>
                </a:solidFill>
              </a:rPr>
              <a:t>skills.</a:t>
            </a:r>
          </a:p>
        </p:txBody>
      </p:sp>
      <p:sp>
        <p:nvSpPr>
          <p:cNvPr id="8" name="object 8" descr=""/>
          <p:cNvSpPr txBox="1"/>
          <p:nvPr/>
        </p:nvSpPr>
        <p:spPr>
          <a:xfrm>
            <a:off x="17486388" y="9443370"/>
            <a:ext cx="407034" cy="4089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085"/>
              </a:lnSpc>
            </a:pPr>
            <a:r>
              <a:rPr dirty="0" sz="2700" spc="-25">
                <a:solidFill>
                  <a:srgbClr val="FFFFFF"/>
                </a:solidFill>
                <a:latin typeface="Arial MT"/>
                <a:cs typeface="Arial MT"/>
              </a:rPr>
              <a:t>10</a:t>
            </a:r>
            <a:endParaRPr sz="27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Nurzhigit Askaraliyev</dc:creator>
  <cp:keywords>DAGlpVmvjGk,BAEysHsOfFc,0</cp:keywords>
  <dc:title>Senior SPRING FINAL</dc:title>
  <dcterms:created xsi:type="dcterms:W3CDTF">2025-05-18T17:38:16Z</dcterms:created>
  <dcterms:modified xsi:type="dcterms:W3CDTF">2025-05-18T17:38:16Z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2025-05-18T00:00:00Z</vt:filetime>
  </property>
  <property fmtid="{D5CDD505-2E9C-101B-9397-08002B2CF9AE}" pid="3" name="Creator">
    <vt:lpwstr>Canva</vt:lpwstr>
  </property>
  <property fmtid="{D5CDD505-2E9C-101B-9397-08002B2CF9AE}" pid="4" name="LastSaved">
    <vt:filetime>2025-05-18T00:00:00Z</vt:filetime>
  </property>
  <property fmtid="{D5CDD505-2E9C-101B-9397-08002B2CF9AE}" pid="5" name="Producer">
    <vt:lpwstr>Canva</vt:lpwstr>
  </property>
</Properties>
</file>