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74140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18296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18296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274140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274140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274140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182960"/>
            <a:ext cx="8229240" cy="2983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822924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922320" y="646200"/>
            <a:ext cx="7299000" cy="3983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182960"/>
            <a:ext cx="8229240" cy="2983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274140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274140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18296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18296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274140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274140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274140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182960"/>
            <a:ext cx="8229240" cy="29833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822924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822924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922320" y="646200"/>
            <a:ext cx="7299000" cy="3983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274140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274140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18296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18296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274140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274140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274140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922320" y="646200"/>
            <a:ext cx="7299000" cy="3983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298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274140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18296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274140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/>
          </p:nvPr>
        </p:nvSpPr>
        <p:spPr>
          <a:xfrm>
            <a:off x="8335080" y="4631040"/>
            <a:ext cx="54540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4783320"/>
            <a:ext cx="210276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83680" y="4783320"/>
            <a:ext cx="210276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03B4F87E-12AB-4AFF-9A2C-35893AF5F6B7}" type="slidenum">
              <a:rPr lang="ru" sz="800" b="0" strike="noStrike" spc="-1">
                <a:solidFill>
                  <a:srgbClr val="888888"/>
                </a:solidFill>
                <a:latin typeface="Arial"/>
                <a:ea typeface="Arial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/>
          </p:nvPr>
        </p:nvSpPr>
        <p:spPr>
          <a:xfrm>
            <a:off x="3108960" y="4783320"/>
            <a:ext cx="292572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457200" y="4783320"/>
            <a:ext cx="210276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83680" y="4783320"/>
            <a:ext cx="210276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1B6D3E9F-976E-41FE-9938-4DE25DA380B5}" type="slidenum">
              <a:rPr lang="ru" sz="800" b="0" strike="noStrike" spc="-1">
                <a:solidFill>
                  <a:srgbClr val="888888"/>
                </a:solidFill>
                <a:latin typeface="Arial"/>
                <a:ea typeface="Arial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922320" y="646200"/>
            <a:ext cx="7299000" cy="858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27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182960"/>
            <a:ext cx="822924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3108960" y="4783320"/>
            <a:ext cx="292572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57200" y="4783320"/>
            <a:ext cx="210276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6583680" y="4783320"/>
            <a:ext cx="2102760" cy="29833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D32A3A10-31CA-4CF9-81BE-08BD1DD08A23}" type="slidenum">
              <a:rPr lang="ru" sz="800" b="0" strike="noStrike" spc="-1">
                <a:solidFill>
                  <a:srgbClr val="888888"/>
                </a:solidFill>
                <a:latin typeface="Arial"/>
                <a:ea typeface="Arial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6" Type="http://schemas.openxmlformats.org/officeDocument/2006/relationships/hyperlink" Target="mailto:mkairatbekkyzy@nu.edu.kz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nu-kz.libcal.com/appointments/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nu-kz.libcal.com/" TargetMode="Externa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nu.kz.libguides.com/guides?b=s&amp;group_id=14361" TargetMode="External"/><Relationship Id="rId5" Type="http://schemas.openxmlformats.org/officeDocument/2006/relationships/hyperlink" Target="https://nu-kz.libanswers.com/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s://nu.kz.libguides.com/asknuria" TargetMode="Externa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-3600" y="0"/>
            <a:ext cx="9146880" cy="514512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3E98A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4" name="Google Shape;94;g19b6f839a29_0_0"/>
          <p:cNvPicPr/>
          <p:nvPr/>
        </p:nvPicPr>
        <p:blipFill>
          <a:blip r:embed="rId2"/>
          <a:stretch/>
        </p:blipFill>
        <p:spPr>
          <a:xfrm>
            <a:off x="4000680" y="0"/>
            <a:ext cx="5142600" cy="5142600"/>
          </a:xfrm>
          <a:prstGeom prst="rect">
            <a:avLst/>
          </a:prstGeom>
          <a:ln w="0">
            <a:noFill/>
          </a:ln>
        </p:spPr>
      </p:pic>
      <p:pic>
        <p:nvPicPr>
          <p:cNvPr id="125" name="Google Shape;95;g19b6f839a29_0_0"/>
          <p:cNvPicPr/>
          <p:nvPr/>
        </p:nvPicPr>
        <p:blipFill>
          <a:blip r:embed="rId3"/>
          <a:stretch/>
        </p:blipFill>
        <p:spPr>
          <a:xfrm>
            <a:off x="71280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26" name="Google Shape;96;g19b6f839a29_0_0"/>
          <p:cNvPicPr/>
          <p:nvPr/>
        </p:nvPicPr>
        <p:blipFill>
          <a:blip r:embed="rId4"/>
          <a:stretch/>
        </p:blipFill>
        <p:spPr>
          <a:xfrm>
            <a:off x="7128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27" name="Group 2"/>
          <p:cNvGrpSpPr/>
          <p:nvPr/>
        </p:nvGrpSpPr>
        <p:grpSpPr>
          <a:xfrm>
            <a:off x="442440" y="4503960"/>
            <a:ext cx="180000" cy="268920"/>
            <a:chOff x="442440" y="4503960"/>
            <a:chExt cx="180000" cy="268920"/>
          </a:xfrm>
        </p:grpSpPr>
        <p:sp>
          <p:nvSpPr>
            <p:cNvPr id="128" name="CustomShape 3"/>
            <p:cNvSpPr/>
            <p:nvPr/>
          </p:nvSpPr>
          <p:spPr>
            <a:xfrm>
              <a:off x="44244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29" name="Google Shape;99;g19b6f839a29_0_0"/>
            <p:cNvPicPr/>
            <p:nvPr/>
          </p:nvPicPr>
          <p:blipFill>
            <a:blip r:embed="rId5"/>
            <a:stretch/>
          </p:blipFill>
          <p:spPr>
            <a:xfrm>
              <a:off x="50112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30" name="CustomShape 4"/>
          <p:cNvSpPr/>
          <p:nvPr/>
        </p:nvSpPr>
        <p:spPr>
          <a:xfrm>
            <a:off x="457200" y="1600200"/>
            <a:ext cx="6817680" cy="2202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7920" rIns="0" bIns="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3600" b="0" strike="noStrike" spc="-1">
                <a:solidFill>
                  <a:srgbClr val="FFFFFF"/>
                </a:solidFill>
                <a:latin typeface="Prata"/>
                <a:ea typeface="Prata"/>
              </a:rPr>
              <a:t>Информационно-библиографическое обслуживание удаленных пользователей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131" name="TextShape 5"/>
          <p:cNvSpPr txBox="1"/>
          <p:nvPr/>
        </p:nvSpPr>
        <p:spPr>
          <a:xfrm>
            <a:off x="8335080" y="4631040"/>
            <a:ext cx="545760" cy="2986920"/>
          </a:xfrm>
          <a:prstGeom prst="rect">
            <a:avLst/>
          </a:prstGeom>
          <a:noFill/>
          <a:ln w="0">
            <a:noFill/>
          </a:ln>
        </p:spPr>
        <p:txBody>
          <a:bodyPr lIns="0" tIns="360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900" b="0" strike="noStrike" spc="-1">
                <a:solidFill>
                  <a:srgbClr val="FFFFFF"/>
                </a:solidFill>
                <a:latin typeface="Inter Medium"/>
                <a:ea typeface="Inter Medium"/>
              </a:rPr>
              <a:t>nu.edu.kz</a:t>
            </a:r>
            <a:endParaRPr lang="en-US" sz="900" b="0" strike="noStrike" spc="-1">
              <a:latin typeface="Times New Roman"/>
            </a:endParaRPr>
          </a:p>
        </p:txBody>
      </p:sp>
      <p:sp>
        <p:nvSpPr>
          <p:cNvPr id="132" name="CustomShape 6"/>
          <p:cNvSpPr/>
          <p:nvPr/>
        </p:nvSpPr>
        <p:spPr>
          <a:xfrm>
            <a:off x="436680" y="318240"/>
            <a:ext cx="2250360" cy="144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7200" rIns="0" bIns="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900" b="0" strike="noStrike" spc="-1">
                <a:solidFill>
                  <a:srgbClr val="FFFFFF"/>
                </a:solidFill>
                <a:latin typeface="Inter"/>
                <a:ea typeface="Inter"/>
              </a:rPr>
              <a:t>Мадина Кайратбеккызы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133" name="CustomShape 7"/>
          <p:cNvSpPr/>
          <p:nvPr/>
        </p:nvSpPr>
        <p:spPr>
          <a:xfrm>
            <a:off x="436680" y="511560"/>
            <a:ext cx="2250360" cy="28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7200" rIns="0" bIns="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900" b="0" strike="noStrike" spc="-1" dirty="0">
                <a:solidFill>
                  <a:srgbClr val="FFFFFF"/>
                </a:solidFill>
                <a:latin typeface="Inter Medium"/>
                <a:ea typeface="Inter Medium"/>
              </a:rPr>
              <a:t>Библиотека Назарбаев Университета </a:t>
            </a:r>
            <a:endParaRPr lang="en-US" sz="900" b="0" strike="noStrike" spc="-1" dirty="0" smtClean="0">
              <a:solidFill>
                <a:srgbClr val="FFFFFF"/>
              </a:solidFill>
              <a:latin typeface="Inter Medium"/>
              <a:ea typeface="Inter Medium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900" b="0" strike="noStrike" spc="-1" dirty="0" smtClean="0">
                <a:solidFill>
                  <a:srgbClr val="FFFFFF"/>
                </a:solidFill>
                <a:latin typeface="Inter Medium"/>
                <a:ea typeface="Inter Medium"/>
              </a:rPr>
              <a:t>5-9 </a:t>
            </a:r>
            <a:r>
              <a:rPr lang="ru" sz="900" b="0" strike="noStrike" spc="-1" dirty="0">
                <a:solidFill>
                  <a:srgbClr val="FFFFFF"/>
                </a:solidFill>
                <a:latin typeface="Inter Medium"/>
                <a:ea typeface="Inter Medium"/>
              </a:rPr>
              <a:t>декабря, 2022 | 9.00 - 17.30</a:t>
            </a:r>
            <a:endParaRPr lang="en-US" sz="9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0" y="0"/>
            <a:ext cx="4547520" cy="5143680"/>
          </a:xfrm>
          <a:custGeom>
            <a:avLst/>
            <a:gdLst/>
            <a:ahLst/>
            <a:cxnLst/>
            <a:rect l="l" t="t" r="r" b="b"/>
            <a:pathLst>
              <a:path w="9999980" h="9503410">
                <a:moveTo>
                  <a:pt x="9999695" y="0"/>
                </a:moveTo>
                <a:lnTo>
                  <a:pt x="0" y="0"/>
                </a:lnTo>
                <a:lnTo>
                  <a:pt x="0" y="9503281"/>
                </a:lnTo>
                <a:lnTo>
                  <a:pt x="9999695" y="9503281"/>
                </a:lnTo>
                <a:lnTo>
                  <a:pt x="9999695" y="0"/>
                </a:lnTo>
                <a:close/>
              </a:path>
            </a:pathLst>
          </a:custGeom>
          <a:solidFill>
            <a:srgbClr val="3E98A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06" name="Group 2"/>
          <p:cNvGrpSpPr/>
          <p:nvPr/>
        </p:nvGrpSpPr>
        <p:grpSpPr>
          <a:xfrm>
            <a:off x="442440" y="4503960"/>
            <a:ext cx="1175760" cy="268920"/>
            <a:chOff x="442440" y="4503960"/>
            <a:chExt cx="1175760" cy="268920"/>
          </a:xfrm>
        </p:grpSpPr>
        <p:pic>
          <p:nvPicPr>
            <p:cNvPr id="207" name="Google Shape;241;p11"/>
            <p:cNvPicPr/>
            <p:nvPr/>
          </p:nvPicPr>
          <p:blipFill>
            <a:blip r:embed="rId2"/>
            <a:stretch/>
          </p:blipFill>
          <p:spPr>
            <a:xfrm>
              <a:off x="712800" y="4529160"/>
              <a:ext cx="905400" cy="91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08" name="Google Shape;242;p11"/>
            <p:cNvPicPr/>
            <p:nvPr/>
          </p:nvPicPr>
          <p:blipFill>
            <a:blip r:embed="rId3"/>
            <a:stretch/>
          </p:blipFill>
          <p:spPr>
            <a:xfrm>
              <a:off x="712800" y="4655520"/>
              <a:ext cx="839880" cy="914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09" name="CustomShape 3"/>
            <p:cNvSpPr/>
            <p:nvPr/>
          </p:nvSpPr>
          <p:spPr>
            <a:xfrm>
              <a:off x="44244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15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23" y="289864"/>
                  </a:lnTo>
                  <a:lnTo>
                    <a:pt x="164541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84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504" y="381088"/>
                  </a:lnTo>
                  <a:lnTo>
                    <a:pt x="151498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24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30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70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56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85" y="386359"/>
                  </a:lnTo>
                  <a:lnTo>
                    <a:pt x="272453" y="371424"/>
                  </a:lnTo>
                  <a:lnTo>
                    <a:pt x="274015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803" y="566966"/>
                  </a:lnTo>
                  <a:lnTo>
                    <a:pt x="114655" y="581075"/>
                  </a:lnTo>
                  <a:lnTo>
                    <a:pt x="155130" y="589127"/>
                  </a:lnTo>
                  <a:lnTo>
                    <a:pt x="198221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64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210" name="Google Shape;244;p11"/>
          <p:cNvPicPr/>
          <p:nvPr/>
        </p:nvPicPr>
        <p:blipFill>
          <a:blip r:embed="rId4"/>
          <a:stretch/>
        </p:blipFill>
        <p:spPr>
          <a:xfrm>
            <a:off x="501120" y="4503960"/>
            <a:ext cx="63720" cy="54360"/>
          </a:xfrm>
          <a:prstGeom prst="rect">
            <a:avLst/>
          </a:prstGeom>
          <a:ln w="0">
            <a:noFill/>
          </a:ln>
        </p:spPr>
      </p:pic>
      <p:sp>
        <p:nvSpPr>
          <p:cNvPr id="211" name="TextShape 4"/>
          <p:cNvSpPr txBox="1"/>
          <p:nvPr/>
        </p:nvSpPr>
        <p:spPr>
          <a:xfrm>
            <a:off x="922320" y="646200"/>
            <a:ext cx="7299000" cy="1159200"/>
          </a:xfrm>
          <a:prstGeom prst="rect">
            <a:avLst/>
          </a:prstGeom>
          <a:noFill/>
          <a:ln w="0">
            <a:noFill/>
          </a:ln>
        </p:spPr>
        <p:txBody>
          <a:bodyPr lIns="0" tIns="137880" rIns="0" bIns="0">
            <a:noAutofit/>
          </a:bodyPr>
          <a:lstStyle/>
          <a:p>
            <a:pPr marL="4660920">
              <a:lnSpc>
                <a:spcPct val="100000"/>
              </a:lnSpc>
              <a:tabLst>
                <a:tab pos="0" algn="l"/>
              </a:tabLst>
            </a:pPr>
            <a:r>
              <a:rPr lang="ru" sz="2700" b="0" strike="noStrike" spc="-1" dirty="0">
                <a:solidFill>
                  <a:srgbClr val="FFFFFF"/>
                </a:solidFill>
                <a:latin typeface="Prata"/>
                <a:ea typeface="Prata"/>
              </a:rPr>
              <a:t>Title of the page</a:t>
            </a:r>
            <a:r>
              <a:rPr dirty="0"/>
              <a:t/>
            </a:r>
            <a:br>
              <a:rPr dirty="0"/>
            </a:br>
            <a:r>
              <a:rPr lang="ru" sz="1300" b="0" strike="noStrike" spc="-1" dirty="0">
                <a:solidFill>
                  <a:srgbClr val="FFFFFF"/>
                </a:solidFill>
                <a:latin typeface="Inter Medium"/>
                <a:ea typeface="Inter Medium"/>
              </a:rPr>
              <a:t>Subtitle of the talk</a:t>
            </a:r>
            <a:endParaRPr lang="en-US" sz="13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CustomShape 5"/>
          <p:cNvSpPr/>
          <p:nvPr/>
        </p:nvSpPr>
        <p:spPr>
          <a:xfrm>
            <a:off x="5591880" y="1785960"/>
            <a:ext cx="2498040" cy="182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5040" rIns="0" bIns="0">
            <a:spAutoFit/>
          </a:bodyPr>
          <a:lstStyle/>
          <a:p>
            <a:pPr>
              <a:lnSpc>
                <a:spcPct val="132000"/>
              </a:lnSpc>
              <a:tabLst>
                <a:tab pos="0" algn="l"/>
              </a:tabLst>
            </a:pPr>
            <a:r>
              <a:rPr lang="ru" sz="700" b="0" strike="noStrike" spc="-1" dirty="0">
                <a:solidFill>
                  <a:srgbClr val="FFFFFF"/>
                </a:solidFill>
                <a:latin typeface="Inter"/>
                <a:ea typeface="Inter"/>
              </a:rPr>
              <a:t>Lorem ipsum dolor sit amet, consectetuer adipiscing elit, sed  diam nonummy nibh euismod tinciLorem ipsum dolor sit amet,  consectetuer adipiscing elit, sed diam nonummy nibh euis-  mod tincidunt ut laoreet dolore magna aliquam erat volutpat.  Ut wisi enim ad minim veniam, quis nostrud exerci tation ul-  lamcorper suscipit lobortis nisl ut aliquip ex ea commodo  consequat. Duis autem vel eum iriure dolor in hendrerit in vul-  putate velit esse molestie consequat, vel illum dolore eu feu-  giat nulla facilisis at vero eros et accumsan et iusto odio  dignissim qui blandit praesent luptatum zzril delenit augue  duis dolore te feugait nulla facilisi.</a:t>
            </a:r>
            <a:endParaRPr lang="en-US" sz="700" b="0" strike="noStrike" spc="-1" dirty="0">
              <a:latin typeface="Arial"/>
            </a:endParaRPr>
          </a:p>
        </p:txBody>
      </p:sp>
      <p:sp>
        <p:nvSpPr>
          <p:cNvPr id="213" name="TextShape 6"/>
          <p:cNvSpPr txBox="1"/>
          <p:nvPr/>
        </p:nvSpPr>
        <p:spPr>
          <a:xfrm>
            <a:off x="457200" y="1036800"/>
            <a:ext cx="3886200" cy="792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ru-RU" sz="4000" b="0" strike="noStrike" spc="-1" dirty="0">
                <a:solidFill>
                  <a:srgbClr val="FFFFFF"/>
                </a:solidFill>
                <a:latin typeface="Times New Roman"/>
                <a:ea typeface="Arial"/>
              </a:rPr>
              <a:t>Благодарю за </a:t>
            </a:r>
            <a:endParaRPr lang="en-US" sz="4000" b="0" strike="noStrike" spc="-1" dirty="0">
              <a:latin typeface="Arial"/>
            </a:endParaRPr>
          </a:p>
          <a:p>
            <a:r>
              <a:rPr lang="ru-RU" sz="4000" b="0" strike="noStrike" spc="-1" dirty="0">
                <a:solidFill>
                  <a:srgbClr val="FFFFFF"/>
                </a:solidFill>
                <a:latin typeface="Times New Roman"/>
                <a:ea typeface="Arial"/>
              </a:rPr>
              <a:t>внимание!</a:t>
            </a:r>
            <a:endParaRPr lang="en-US" sz="4000" b="0" strike="noStrike" spc="-1" dirty="0">
              <a:latin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43554" t="45083" r="42892" b="19108"/>
          <a:stretch/>
        </p:blipFill>
        <p:spPr>
          <a:xfrm>
            <a:off x="7838044" y="2571840"/>
            <a:ext cx="877731" cy="1246377"/>
          </a:xfrm>
          <a:prstGeom prst="rect">
            <a:avLst/>
          </a:prstGeom>
        </p:spPr>
      </p:pic>
      <p:sp>
        <p:nvSpPr>
          <p:cNvPr id="15" name="TextShape 1"/>
          <p:cNvSpPr txBox="1"/>
          <p:nvPr/>
        </p:nvSpPr>
        <p:spPr>
          <a:xfrm>
            <a:off x="5173375" y="3802958"/>
            <a:ext cx="3867064" cy="817282"/>
          </a:xfrm>
          <a:prstGeom prst="rect">
            <a:avLst/>
          </a:prstGeom>
          <a:noFill/>
          <a:ln w="0">
            <a:noFill/>
          </a:ln>
        </p:spPr>
        <p:txBody>
          <a:bodyPr lIns="0" tIns="13788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spc="-1" dirty="0" err="1" smtClean="0">
                <a:solidFill>
                  <a:srgbClr val="DB9251"/>
                </a:solidFill>
                <a:latin typeface="Prata"/>
              </a:rPr>
              <a:t>Мадина</a:t>
            </a:r>
            <a:r>
              <a:rPr lang="ru-RU" sz="1600" spc="-1" dirty="0" smtClean="0">
                <a:solidFill>
                  <a:srgbClr val="DB9251"/>
                </a:solidFill>
                <a:latin typeface="Prata"/>
              </a:rPr>
              <a:t> </a:t>
            </a:r>
            <a:r>
              <a:rPr lang="ru-RU" sz="1600" spc="-1" dirty="0" err="1" smtClean="0">
                <a:solidFill>
                  <a:srgbClr val="DB9251"/>
                </a:solidFill>
                <a:latin typeface="Prata"/>
              </a:rPr>
              <a:t>Кайратбеккызы</a:t>
            </a:r>
            <a:r>
              <a:rPr lang="en-US" sz="1600" spc="-1" dirty="0" smtClean="0">
                <a:solidFill>
                  <a:srgbClr val="DB9251"/>
                </a:solidFill>
                <a:latin typeface="Prata"/>
              </a:rPr>
              <a:t>, </a:t>
            </a:r>
            <a:r>
              <a:rPr lang="ru-RU" sz="1200" spc="-1" dirty="0" smtClean="0">
                <a:latin typeface="Prata"/>
              </a:rPr>
              <a:t>руководитель Информационно-библиографического офиса</a:t>
            </a:r>
            <a:endParaRPr lang="ru-RU" sz="1200" spc="-1" dirty="0" smtClean="0">
              <a:latin typeface="Prata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200" spc="-1" dirty="0" smtClean="0">
                <a:solidFill>
                  <a:srgbClr val="DB9251"/>
                </a:solidFill>
                <a:latin typeface="Prata"/>
                <a:hlinkClick r:id="rId6"/>
              </a:rPr>
              <a:t>mkairatbekkyzy@nu.edu.kz</a:t>
            </a:r>
            <a:endParaRPr lang="en-US" sz="1200" spc="-1" dirty="0" smtClean="0">
              <a:solidFill>
                <a:srgbClr val="DB9251"/>
              </a:solidFill>
              <a:latin typeface="Prata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3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685800" y="441000"/>
            <a:ext cx="2643480" cy="996840"/>
          </a:xfrm>
          <a:prstGeom prst="rect">
            <a:avLst/>
          </a:prstGeom>
          <a:noFill/>
          <a:ln w="0">
            <a:noFill/>
          </a:ln>
        </p:spPr>
        <p:txBody>
          <a:bodyPr lIns="0" tIns="13788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2700" b="0" strike="noStrike" spc="-1" dirty="0">
                <a:solidFill>
                  <a:srgbClr val="DB9251"/>
                </a:solidFill>
                <a:latin typeface="Prata"/>
                <a:ea typeface="Prata"/>
              </a:rPr>
              <a:t>Обзор темы </a:t>
            </a:r>
            <a:r>
              <a:rPr dirty="0"/>
              <a:t/>
            </a:r>
            <a:br>
              <a:rPr dirty="0"/>
            </a:br>
            <a:r>
              <a:rPr lang="ru-RU" sz="1300" spc="-1" dirty="0" smtClean="0">
                <a:solidFill>
                  <a:srgbClr val="000000"/>
                </a:solidFill>
                <a:latin typeface="Inter Medium"/>
              </a:rPr>
              <a:t>Мы рассмотрим</a:t>
            </a:r>
            <a:r>
              <a:rPr lang="ru" sz="1300" b="0" strike="noStrike" spc="-1" dirty="0" smtClean="0">
                <a:solidFill>
                  <a:srgbClr val="000000"/>
                </a:solidFill>
                <a:latin typeface="Inter Medium"/>
                <a:ea typeface="Inter Medium"/>
              </a:rPr>
              <a:t>:</a:t>
            </a:r>
            <a:endParaRPr lang="en-US" sz="13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1371600" y="1437840"/>
            <a:ext cx="6400800" cy="1858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5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Кто такой удаленный </a:t>
            </a:r>
            <a:r>
              <a:rPr lang="ru" sz="15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пользователь</a:t>
            </a: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5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Информационные потребности удаленного пользователя</a:t>
            </a: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5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5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Информационно-библиографические </a:t>
            </a:r>
            <a:r>
              <a:rPr lang="ru" sz="15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услуги, оказываемые Библиотекой Назарбаев Университета дистанционно </a:t>
            </a: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5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Инструменты, используемые для </a:t>
            </a:r>
            <a:r>
              <a:rPr lang="ru" sz="15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организации услуг</a:t>
            </a:r>
            <a:endParaRPr lang="en-US" sz="1500" b="0" strike="noStrike" spc="-1" dirty="0">
              <a:latin typeface="Arial"/>
            </a:endParaRPr>
          </a:p>
        </p:txBody>
      </p:sp>
      <p:pic>
        <p:nvPicPr>
          <p:cNvPr id="4" name="Google Shape;227;p10"/>
          <p:cNvPicPr/>
          <p:nvPr/>
        </p:nvPicPr>
        <p:blipFill>
          <a:blip r:embed="rId2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5" name="Google Shape;228;p10"/>
          <p:cNvPicPr/>
          <p:nvPr/>
        </p:nvPicPr>
        <p:blipFill>
          <a:blip r:embed="rId3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6" name="Group 3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7" name="CustomShape 4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8" name="Google Shape;231;p10"/>
            <p:cNvPicPr/>
            <p:nvPr/>
          </p:nvPicPr>
          <p:blipFill>
            <a:blip r:embed="rId4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2"/>
          <p:cNvSpPr/>
          <p:nvPr/>
        </p:nvSpPr>
        <p:spPr>
          <a:xfrm>
            <a:off x="6156720" y="2134080"/>
            <a:ext cx="2498040" cy="182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9" name="Google Shape;227;p10"/>
          <p:cNvPicPr/>
          <p:nvPr/>
        </p:nvPicPr>
        <p:blipFill>
          <a:blip r:embed="rId2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40" name="Google Shape;228;p10"/>
          <p:cNvPicPr/>
          <p:nvPr/>
        </p:nvPicPr>
        <p:blipFill>
          <a:blip r:embed="rId3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41" name="Group 3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142" name="CustomShape 4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43" name="Google Shape;231;p10"/>
            <p:cNvPicPr/>
            <p:nvPr/>
          </p:nvPicPr>
          <p:blipFill>
            <a:blip r:embed="rId4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44" name="TextShape 5"/>
          <p:cNvSpPr txBox="1"/>
          <p:nvPr/>
        </p:nvSpPr>
        <p:spPr>
          <a:xfrm>
            <a:off x="5943600" y="1577880"/>
            <a:ext cx="2743200" cy="2079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1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Пользователь, находящийся за пределами территории библиотеки и пользующийся её услугами с помощью информационно-коммуникационных технологий. </a:t>
            </a:r>
            <a:endParaRPr lang="en-US" sz="1100" b="0" strike="noStrike" spc="-1" dirty="0">
              <a:latin typeface="Arial"/>
            </a:endParaRPr>
          </a:p>
        </p:txBody>
      </p:sp>
      <p:sp>
        <p:nvSpPr>
          <p:cNvPr id="145" name="TextShape 6"/>
          <p:cNvSpPr txBox="1"/>
          <p:nvPr/>
        </p:nvSpPr>
        <p:spPr>
          <a:xfrm>
            <a:off x="328320" y="-1800"/>
            <a:ext cx="2643480" cy="1113480"/>
          </a:xfrm>
          <a:prstGeom prst="rect">
            <a:avLst/>
          </a:prstGeom>
          <a:noFill/>
          <a:ln w="0">
            <a:noFill/>
          </a:ln>
        </p:spPr>
        <p:txBody>
          <a:bodyPr lIns="0" tIns="13788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2400" b="0" strike="noStrike" spc="-1" dirty="0">
                <a:solidFill>
                  <a:srgbClr val="DB9251"/>
                </a:solidFill>
                <a:latin typeface="Prata"/>
                <a:ea typeface="Prata"/>
              </a:rPr>
              <a:t>Удаленный пользователь</a:t>
            </a:r>
            <a:r>
              <a:rPr lang="ru" sz="2700" b="0" strike="noStrike" spc="-1" dirty="0">
                <a:solidFill>
                  <a:srgbClr val="DB9251"/>
                </a:solidFill>
                <a:latin typeface="Prata"/>
                <a:ea typeface="Prata"/>
              </a:rPr>
              <a:t> </a:t>
            </a:r>
            <a:r>
              <a:rPr dirty="0"/>
              <a:t/>
            </a:r>
            <a:br>
              <a:rPr dirty="0"/>
            </a:br>
            <a:r>
              <a:rPr lang="ru" sz="1300" b="0" strike="noStrike" spc="-1" dirty="0">
                <a:solidFill>
                  <a:srgbClr val="000000"/>
                </a:solidFill>
                <a:latin typeface="Inter Medium"/>
                <a:ea typeface="Inter Medium"/>
              </a:rPr>
              <a:t>в контексте библиотеки </a:t>
            </a:r>
            <a:endParaRPr lang="en-US" sz="13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Picture 145"/>
          <p:cNvPicPr/>
          <p:nvPr/>
        </p:nvPicPr>
        <p:blipFill>
          <a:blip r:embed="rId5"/>
          <a:stretch/>
        </p:blipFill>
        <p:spPr>
          <a:xfrm>
            <a:off x="489240" y="1162440"/>
            <a:ext cx="5225760" cy="3554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457200" y="228600"/>
            <a:ext cx="3200400" cy="1479240"/>
          </a:xfrm>
          <a:prstGeom prst="rect">
            <a:avLst/>
          </a:prstGeom>
          <a:noFill/>
          <a:ln w="0">
            <a:noFill/>
          </a:ln>
        </p:spPr>
        <p:txBody>
          <a:bodyPr lIns="0" tIns="13788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2400" b="0" strike="noStrike" spc="-1">
                <a:solidFill>
                  <a:srgbClr val="DB9251"/>
                </a:solidFill>
                <a:latin typeface="Prata"/>
                <a:ea typeface="Prata"/>
              </a:rPr>
              <a:t>Информационные потребности </a:t>
            </a:r>
            <a:r>
              <a:rPr lang="ru" sz="2700" b="0" strike="noStrike" spc="-1">
                <a:solidFill>
                  <a:srgbClr val="DB9251"/>
                </a:solidFill>
                <a:latin typeface="Prata"/>
                <a:ea typeface="Prata"/>
              </a:rPr>
              <a:t> </a:t>
            </a:r>
            <a:r>
              <a:t/>
            </a:r>
            <a:br/>
            <a:r>
              <a:rPr lang="ru" sz="1300" b="0" strike="noStrike" spc="-1">
                <a:solidFill>
                  <a:srgbClr val="000000"/>
                </a:solidFill>
                <a:latin typeface="Inter Medium"/>
                <a:ea typeface="Inter Medium"/>
              </a:rPr>
              <a:t>удаленного пользователя</a:t>
            </a:r>
            <a:endParaRPr lang="en-US" sz="13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8" name="Picture 147"/>
          <p:cNvPicPr/>
          <p:nvPr/>
        </p:nvPicPr>
        <p:blipFill>
          <a:blip r:embed="rId2"/>
          <a:stretch/>
        </p:blipFill>
        <p:spPr>
          <a:xfrm>
            <a:off x="797760" y="1371600"/>
            <a:ext cx="4597200" cy="3248640"/>
          </a:xfrm>
          <a:prstGeom prst="rect">
            <a:avLst/>
          </a:prstGeom>
          <a:ln w="0">
            <a:noFill/>
          </a:ln>
        </p:spPr>
      </p:pic>
      <p:pic>
        <p:nvPicPr>
          <p:cNvPr id="149" name="Google Shape;227;p10_0"/>
          <p:cNvPicPr/>
          <p:nvPr/>
        </p:nvPicPr>
        <p:blipFill>
          <a:blip r:embed="rId3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50" name="Google Shape;228;p10_0"/>
          <p:cNvPicPr/>
          <p:nvPr/>
        </p:nvPicPr>
        <p:blipFill>
          <a:blip r:embed="rId4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51" name="Group 2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152" name="CustomShape 3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53" name="Google Shape;231;p10_0"/>
            <p:cNvPicPr/>
            <p:nvPr/>
          </p:nvPicPr>
          <p:blipFill>
            <a:blip r:embed="rId5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54" name="TextShape 4"/>
          <p:cNvSpPr txBox="1"/>
          <p:nvPr/>
        </p:nvSpPr>
        <p:spPr>
          <a:xfrm>
            <a:off x="5715000" y="663480"/>
            <a:ext cx="2743200" cy="2862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ru" sz="11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Информационные потребности удаленного пользователя не зависят от его места нахождения</a:t>
            </a:r>
            <a:r>
              <a:rPr lang="ru" sz="11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.</a:t>
            </a:r>
            <a:r>
              <a:rPr lang="en-US" sz="11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 </a:t>
            </a:r>
            <a:r>
              <a:rPr lang="ru-RU" sz="11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В библиотеке или вне стен библиотеки он может нуждаться в одной и той же информации.</a:t>
            </a:r>
            <a:endParaRPr lang="en-US" sz="1100" b="0" strike="noStrike" spc="-1" dirty="0">
              <a:latin typeface="Arial"/>
            </a:endParaRPr>
          </a:p>
          <a:p>
            <a:endParaRPr lang="en-US" sz="1100" b="0" strike="noStrike" spc="-1" dirty="0">
              <a:latin typeface="Arial"/>
            </a:endParaRPr>
          </a:p>
          <a:p>
            <a:endParaRPr lang="en-US" sz="1100" b="0" strike="noStrike" spc="-1" dirty="0">
              <a:latin typeface="Arial"/>
            </a:endParaRPr>
          </a:p>
          <a:p>
            <a:r>
              <a:rPr lang="ru" sz="11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Задача библиотеки организовать онлайн пространство библиотеки так, чтобы пользователь смог максимально удовлетворить свои информационные потребности </a:t>
            </a:r>
            <a:r>
              <a:rPr lang="ru" sz="11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с минимальным участием библиотекаря</a:t>
            </a:r>
            <a:r>
              <a:rPr lang="ru" sz="11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. </a:t>
            </a: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  <a:p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ru" sz="11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 </a:t>
            </a:r>
            <a:endParaRPr lang="en-US" sz="11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457560" y="229320"/>
            <a:ext cx="6172200" cy="1845000"/>
          </a:xfrm>
          <a:prstGeom prst="rect">
            <a:avLst/>
          </a:prstGeom>
          <a:noFill/>
          <a:ln w="0">
            <a:noFill/>
          </a:ln>
        </p:spPr>
        <p:txBody>
          <a:bodyPr lIns="0" tIns="13788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2400" b="0" strike="noStrike" spc="-1">
                <a:solidFill>
                  <a:srgbClr val="DB9251"/>
                </a:solidFill>
                <a:latin typeface="Prata"/>
                <a:ea typeface="Prata"/>
              </a:rPr>
              <a:t>Информационно-библиографические услуги, оказываемые дистанционно </a:t>
            </a:r>
            <a:r>
              <a:rPr lang="ru" sz="2700" b="0" strike="noStrike" spc="-1">
                <a:solidFill>
                  <a:srgbClr val="DB9251"/>
                </a:solidFill>
                <a:latin typeface="Prata"/>
                <a:ea typeface="Prata"/>
              </a:rPr>
              <a:t> </a:t>
            </a:r>
            <a:r>
              <a:t/>
            </a:r>
            <a:br/>
            <a:r>
              <a:rPr lang="ru" sz="1300" b="0" strike="noStrike" spc="-1">
                <a:solidFill>
                  <a:srgbClr val="000000"/>
                </a:solidFill>
                <a:latin typeface="Inter Medium"/>
                <a:ea typeface="Inter Medium"/>
              </a:rPr>
              <a:t>Библиотека Назарбаев Университета </a:t>
            </a:r>
            <a:endParaRPr lang="en-US" sz="1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TextShape 2"/>
          <p:cNvSpPr txBox="1"/>
          <p:nvPr/>
        </p:nvSpPr>
        <p:spPr>
          <a:xfrm>
            <a:off x="5715000" y="1600200"/>
            <a:ext cx="3200400" cy="2210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100" b="0" strike="noStrike" spc="-1" dirty="0">
                <a:solidFill>
                  <a:srgbClr val="000000"/>
                </a:solidFill>
                <a:latin typeface="Inter"/>
                <a:ea typeface="Inter"/>
                <a:hlinkClick r:id="rId2"/>
              </a:rPr>
              <a:t>Библиотечные сессии</a:t>
            </a: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100" b="0" strike="noStrike" spc="-1" dirty="0">
                <a:solidFill>
                  <a:srgbClr val="000000"/>
                </a:solidFill>
                <a:latin typeface="Inter"/>
                <a:ea typeface="Inter"/>
                <a:hlinkClick r:id="rId3"/>
              </a:rPr>
              <a:t>Индивидуальные консультации</a:t>
            </a: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100" b="0" strike="noStrike" spc="-1" dirty="0" smtClean="0">
                <a:solidFill>
                  <a:srgbClr val="000000"/>
                </a:solidFill>
                <a:latin typeface="Inter"/>
                <a:ea typeface="Inter"/>
                <a:hlinkClick r:id="rId4"/>
              </a:rPr>
              <a:t>Спроси </a:t>
            </a:r>
            <a:r>
              <a:rPr lang="en-US" sz="1100" b="0" strike="noStrike" spc="-1" dirty="0" smtClean="0">
                <a:solidFill>
                  <a:srgbClr val="000000"/>
                </a:solidFill>
                <a:latin typeface="Inter"/>
                <a:ea typeface="Inter"/>
                <a:hlinkClick r:id="rId4"/>
              </a:rPr>
              <a:t>NURIA </a:t>
            </a:r>
            <a:r>
              <a:rPr lang="ru" sz="11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(чат</a:t>
            </a:r>
            <a:r>
              <a:rPr lang="ru" sz="11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, </a:t>
            </a:r>
            <a:r>
              <a:rPr lang="ru-RU" sz="1100" spc="-1" dirty="0" smtClean="0">
                <a:solidFill>
                  <a:srgbClr val="000000"/>
                </a:solidFill>
                <a:latin typeface="Inter"/>
                <a:ea typeface="Inter"/>
              </a:rPr>
              <a:t>эл. почта, </a:t>
            </a:r>
            <a:r>
              <a:rPr lang="ru" sz="11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база </a:t>
            </a:r>
            <a:r>
              <a:rPr lang="ru" sz="1100" b="0" strike="noStrike" spc="-1" dirty="0" smtClean="0">
                <a:solidFill>
                  <a:srgbClr val="000000"/>
                </a:solidFill>
                <a:latin typeface="Inter"/>
                <a:ea typeface="Inter"/>
                <a:hlinkClick r:id="rId5"/>
              </a:rPr>
              <a:t>FAQ</a:t>
            </a:r>
            <a:r>
              <a:rPr lang="ru" sz="11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) </a:t>
            </a: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100" b="0" strike="noStrike" spc="-1" dirty="0">
                <a:solidFill>
                  <a:srgbClr val="000000"/>
                </a:solidFill>
                <a:latin typeface="Inter"/>
                <a:ea typeface="Inter"/>
                <a:hlinkClick r:id="rId6"/>
              </a:rPr>
              <a:t>Библиотечные руководства </a:t>
            </a:r>
            <a:r>
              <a:rPr lang="ru" sz="11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, в т.ч. </a:t>
            </a:r>
            <a:r>
              <a:rPr lang="ru-RU" sz="1100" spc="-1" dirty="0">
                <a:solidFill>
                  <a:srgbClr val="000000"/>
                </a:solidFill>
                <a:latin typeface="Inter"/>
                <a:ea typeface="Inter"/>
              </a:rPr>
              <a:t>р</a:t>
            </a:r>
            <a:r>
              <a:rPr lang="ru" sz="11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уководства по </a:t>
            </a:r>
            <a:r>
              <a:rPr lang="ru-RU" sz="1100" spc="-1" dirty="0" err="1" smtClean="0">
                <a:solidFill>
                  <a:srgbClr val="000000"/>
                </a:solidFill>
                <a:latin typeface="Inter"/>
                <a:ea typeface="Inter"/>
              </a:rPr>
              <a:t>м</a:t>
            </a:r>
            <a:r>
              <a:rPr lang="ru-RU" sz="1100" spc="-1" dirty="0" err="1" smtClean="0">
                <a:solidFill>
                  <a:srgbClr val="000000"/>
                </a:solidFill>
                <a:latin typeface="Inter"/>
                <a:ea typeface="Inter"/>
              </a:rPr>
              <a:t>едийно</a:t>
            </a:r>
            <a:r>
              <a:rPr lang="ru-RU" sz="1100" spc="-1" dirty="0" smtClean="0">
                <a:solidFill>
                  <a:srgbClr val="000000"/>
                </a:solidFill>
                <a:latin typeface="Inter"/>
                <a:ea typeface="Inter"/>
              </a:rPr>
              <a:t>-информационной грамотности</a:t>
            </a: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  <a:p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</p:txBody>
      </p:sp>
      <p:sp>
        <p:nvSpPr>
          <p:cNvPr id="157" name="TextShape 3"/>
          <p:cNvSpPr txBox="1"/>
          <p:nvPr/>
        </p:nvSpPr>
        <p:spPr>
          <a:xfrm>
            <a:off x="3195229" y="4059720"/>
            <a:ext cx="2588760" cy="346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0" strike="noStrike" spc="-1" dirty="0">
                <a:latin typeface="Arial"/>
              </a:rPr>
              <a:t>https://library.nu.edu.kz/</a:t>
            </a:r>
          </a:p>
        </p:txBody>
      </p:sp>
      <p:pic>
        <p:nvPicPr>
          <p:cNvPr id="158" name="Google Shape;227;p10_2"/>
          <p:cNvPicPr/>
          <p:nvPr/>
        </p:nvPicPr>
        <p:blipFill>
          <a:blip r:embed="rId7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59" name="Google Shape;228;p10_2"/>
          <p:cNvPicPr/>
          <p:nvPr/>
        </p:nvPicPr>
        <p:blipFill>
          <a:blip r:embed="rId8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60" name="Group 4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161" name="CustomShape 5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62" name="Google Shape;231;p10_2"/>
            <p:cNvPicPr/>
            <p:nvPr/>
          </p:nvPicPr>
          <p:blipFill>
            <a:blip r:embed="rId9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63" name="Picture 162"/>
          <p:cNvPicPr/>
          <p:nvPr/>
        </p:nvPicPr>
        <p:blipFill>
          <a:blip r:embed="rId10"/>
          <a:stretch/>
        </p:blipFill>
        <p:spPr>
          <a:xfrm>
            <a:off x="457200" y="1600200"/>
            <a:ext cx="4862945" cy="2514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457200" y="228960"/>
            <a:ext cx="4114800" cy="1647000"/>
          </a:xfrm>
          <a:prstGeom prst="rect">
            <a:avLst/>
          </a:prstGeom>
          <a:noFill/>
          <a:ln w="0">
            <a:noFill/>
          </a:ln>
        </p:spPr>
        <p:txBody>
          <a:bodyPr lIns="0" tIns="13788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2400" b="0" strike="noStrike" spc="-1">
                <a:solidFill>
                  <a:srgbClr val="DB9251"/>
                </a:solidFill>
                <a:latin typeface="Prata"/>
                <a:ea typeface="Prata"/>
              </a:rPr>
              <a:t>Инструменты, используемые для организации услуг </a:t>
            </a:r>
            <a:r>
              <a:t/>
            </a:r>
            <a:br/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5" name="Picture 164"/>
          <p:cNvPicPr/>
          <p:nvPr/>
        </p:nvPicPr>
        <p:blipFill>
          <a:blip r:embed="rId2"/>
          <a:stretch/>
        </p:blipFill>
        <p:spPr>
          <a:xfrm>
            <a:off x="4620240" y="502920"/>
            <a:ext cx="3380760" cy="3154680"/>
          </a:xfrm>
          <a:prstGeom prst="rect">
            <a:avLst/>
          </a:prstGeom>
          <a:ln w="0">
            <a:noFill/>
          </a:ln>
        </p:spPr>
      </p:pic>
      <p:sp>
        <p:nvSpPr>
          <p:cNvPr id="166" name="TextShape 2"/>
          <p:cNvSpPr txBox="1"/>
          <p:nvPr/>
        </p:nvSpPr>
        <p:spPr>
          <a:xfrm>
            <a:off x="1371600" y="1692000"/>
            <a:ext cx="2743200" cy="3337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5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Система управления контентом (CMS)</a:t>
            </a: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5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 Система управления взаимоотношениями с клиентами (CRM)</a:t>
            </a: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5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Веб-сайт </a:t>
            </a:r>
            <a:r>
              <a:rPr lang="ru" sz="15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библиотеки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ru" sz="1500" spc="-1" dirty="0">
              <a:solidFill>
                <a:srgbClr val="000000"/>
              </a:solidFill>
              <a:latin typeface="Inter"/>
              <a:ea typeface="Inter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500" b="0" strike="noStrike" spc="-1" dirty="0" smtClean="0">
                <a:solidFill>
                  <a:srgbClr val="000000"/>
                </a:solidFill>
                <a:latin typeface="Inter"/>
                <a:ea typeface="Inter"/>
              </a:rPr>
              <a:t>Поисковая система</a:t>
            </a: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" sz="1500" b="0" strike="noStrike" spc="-1" dirty="0">
                <a:solidFill>
                  <a:srgbClr val="000000"/>
                </a:solidFill>
                <a:latin typeface="Inter"/>
                <a:ea typeface="Inter"/>
              </a:rPr>
              <a:t>Корпоративная почта и облачное хранилище</a:t>
            </a:r>
            <a:endParaRPr lang="en-US" sz="1500" b="0" strike="noStrike" spc="-1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endParaRPr lang="en-US" sz="15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100" b="0" strike="noStrike" spc="-1" dirty="0">
              <a:latin typeface="Arial"/>
            </a:endParaRPr>
          </a:p>
        </p:txBody>
      </p:sp>
      <p:pic>
        <p:nvPicPr>
          <p:cNvPr id="167" name="Google Shape;227;p10_1"/>
          <p:cNvPicPr/>
          <p:nvPr/>
        </p:nvPicPr>
        <p:blipFill>
          <a:blip r:embed="rId3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68" name="Google Shape;228;p10_1"/>
          <p:cNvPicPr/>
          <p:nvPr/>
        </p:nvPicPr>
        <p:blipFill>
          <a:blip r:embed="rId4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69" name="Group 3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170" name="CustomShape 4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71" name="Google Shape;231;p10_1"/>
            <p:cNvPicPr/>
            <p:nvPr/>
          </p:nvPicPr>
          <p:blipFill>
            <a:blip r:embed="rId5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457200" y="258120"/>
            <a:ext cx="3200400" cy="1341720"/>
          </a:xfrm>
          <a:prstGeom prst="rect">
            <a:avLst/>
          </a:prstGeom>
          <a:noFill/>
          <a:ln w="0">
            <a:noFill/>
          </a:ln>
        </p:spPr>
        <p:txBody>
          <a:bodyPr lIns="0" tIns="13788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2400" b="0" strike="noStrike" spc="-1" dirty="0">
                <a:solidFill>
                  <a:srgbClr val="DB9251"/>
                </a:solidFill>
                <a:latin typeface="Prata"/>
                <a:ea typeface="Prata"/>
              </a:rPr>
              <a:t>Пример</a:t>
            </a:r>
            <a:r>
              <a:rPr lang="ru" sz="2700" b="0" strike="noStrike" spc="-1" dirty="0">
                <a:solidFill>
                  <a:srgbClr val="DB9251"/>
                </a:solidFill>
                <a:latin typeface="Prata"/>
                <a:ea typeface="Prata"/>
              </a:rPr>
              <a:t> </a:t>
            </a:r>
            <a:r>
              <a:rPr dirty="0"/>
              <a:t/>
            </a:r>
            <a:br>
              <a:rPr dirty="0"/>
            </a:br>
            <a:r>
              <a:rPr lang="ru" sz="1300" b="0" strike="noStrike" spc="-1" dirty="0">
                <a:solidFill>
                  <a:srgbClr val="000000"/>
                </a:solidFill>
                <a:latin typeface="Inter Medium"/>
                <a:ea typeface="Inter Medium"/>
              </a:rPr>
              <a:t>FAQ (база часто задаваемых вопросов) </a:t>
            </a:r>
            <a:endParaRPr lang="en-US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" sz="1300" b="0" strike="noStrike" spc="-1" dirty="0">
                <a:solidFill>
                  <a:srgbClr val="000000"/>
                </a:solidFill>
                <a:latin typeface="Inter Medium"/>
                <a:ea typeface="Inter Medium"/>
              </a:rPr>
              <a:t>на CRM </a:t>
            </a:r>
            <a:r>
              <a:rPr lang="ru" sz="1300" b="0" strike="noStrike" spc="-1" dirty="0" smtClean="0">
                <a:solidFill>
                  <a:srgbClr val="000000"/>
                </a:solidFill>
                <a:latin typeface="Inter Medium"/>
                <a:ea typeface="Inter Medium"/>
              </a:rPr>
              <a:t>платформе (рабочая зона библиотекарей)</a:t>
            </a:r>
            <a:endParaRPr lang="en-US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3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3" name="Picture 8"/>
          <p:cNvPicPr/>
          <p:nvPr/>
        </p:nvPicPr>
        <p:blipFill>
          <a:blip r:embed="rId2"/>
          <a:stretch/>
        </p:blipFill>
        <p:spPr>
          <a:xfrm>
            <a:off x="3532908" y="382679"/>
            <a:ext cx="4970651" cy="3831873"/>
          </a:xfrm>
          <a:prstGeom prst="rect">
            <a:avLst/>
          </a:prstGeom>
          <a:ln w="0">
            <a:noFill/>
          </a:ln>
        </p:spPr>
      </p:pic>
      <p:pic>
        <p:nvPicPr>
          <p:cNvPr id="174" name="Google Shape;227;p10_3"/>
          <p:cNvPicPr/>
          <p:nvPr/>
        </p:nvPicPr>
        <p:blipFill>
          <a:blip r:embed="rId3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75" name="Google Shape;228;p10_3"/>
          <p:cNvPicPr/>
          <p:nvPr/>
        </p:nvPicPr>
        <p:blipFill>
          <a:blip r:embed="rId4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76" name="Group 2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177" name="CustomShape 3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78" name="Google Shape;231;p10_3"/>
            <p:cNvPicPr/>
            <p:nvPr/>
          </p:nvPicPr>
          <p:blipFill>
            <a:blip r:embed="rId5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6_0"/>
          <p:cNvPicPr/>
          <p:nvPr/>
        </p:nvPicPr>
        <p:blipFill>
          <a:blip r:embed="rId2"/>
          <a:stretch/>
        </p:blipFill>
        <p:spPr>
          <a:xfrm>
            <a:off x="3200400" y="457200"/>
            <a:ext cx="5029200" cy="3935880"/>
          </a:xfrm>
          <a:prstGeom prst="rect">
            <a:avLst/>
          </a:prstGeom>
          <a:ln w="0">
            <a:noFill/>
          </a:ln>
        </p:spPr>
      </p:pic>
      <p:sp>
        <p:nvSpPr>
          <p:cNvPr id="181" name="TextShape 1"/>
          <p:cNvSpPr txBox="1"/>
          <p:nvPr/>
        </p:nvSpPr>
        <p:spPr>
          <a:xfrm>
            <a:off x="245880" y="457200"/>
            <a:ext cx="2954520" cy="1033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ru" sz="2400" b="0" strike="noStrike" spc="-1" dirty="0">
                <a:solidFill>
                  <a:srgbClr val="DB9251"/>
                </a:solidFill>
                <a:latin typeface="Prata"/>
                <a:ea typeface="Prata"/>
              </a:rPr>
              <a:t>Пример</a:t>
            </a:r>
            <a:r>
              <a:rPr lang="ru" sz="2700" b="0" strike="noStrike" spc="-1" dirty="0">
                <a:solidFill>
                  <a:srgbClr val="DB9251"/>
                </a:solidFill>
                <a:latin typeface="Prata"/>
                <a:ea typeface="Prata"/>
              </a:rPr>
              <a:t> </a:t>
            </a:r>
            <a:r>
              <a:rPr dirty="0"/>
              <a:t/>
            </a:r>
            <a:br>
              <a:rPr dirty="0"/>
            </a:br>
            <a:r>
              <a:rPr lang="ru" sz="1300" b="0" strike="noStrike" spc="-1" dirty="0">
                <a:solidFill>
                  <a:srgbClr val="000000"/>
                </a:solidFill>
                <a:latin typeface="Inter Medium"/>
                <a:ea typeface="Inter Medium"/>
              </a:rPr>
              <a:t>База запросов пользователей и ответы сотрудников библиотеки на CRM </a:t>
            </a:r>
            <a:r>
              <a:rPr lang="ru" sz="1300" b="0" strike="noStrike" spc="-1" dirty="0" smtClean="0">
                <a:solidFill>
                  <a:srgbClr val="000000"/>
                </a:solidFill>
                <a:latin typeface="Inter Medium"/>
                <a:ea typeface="Inter Medium"/>
              </a:rPr>
              <a:t>платформе (рабочая зона библиотекарей)</a:t>
            </a:r>
            <a:endParaRPr lang="en-US" sz="1300" b="0" strike="noStrike" spc="-1" dirty="0">
              <a:latin typeface="Arial"/>
            </a:endParaRPr>
          </a:p>
        </p:txBody>
      </p:sp>
      <p:pic>
        <p:nvPicPr>
          <p:cNvPr id="182" name="Google Shape;227;p10_4"/>
          <p:cNvPicPr/>
          <p:nvPr/>
        </p:nvPicPr>
        <p:blipFill>
          <a:blip r:embed="rId3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83" name="Google Shape;228;p10_4"/>
          <p:cNvPicPr/>
          <p:nvPr/>
        </p:nvPicPr>
        <p:blipFill>
          <a:blip r:embed="rId4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84" name="Group 2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185" name="CustomShape 3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86" name="Google Shape;231;p10_4"/>
            <p:cNvPicPr/>
            <p:nvPr/>
          </p:nvPicPr>
          <p:blipFill>
            <a:blip r:embed="rId5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227;p10_5"/>
          <p:cNvPicPr/>
          <p:nvPr/>
        </p:nvPicPr>
        <p:blipFill>
          <a:blip r:embed="rId2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88" name="Google Shape;228;p10_5"/>
          <p:cNvPicPr/>
          <p:nvPr/>
        </p:nvPicPr>
        <p:blipFill>
          <a:blip r:embed="rId3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89" name="Group 1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190" name="CustomShape 2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1" name="Google Shape;231;p10_5"/>
            <p:cNvPicPr/>
            <p:nvPr/>
          </p:nvPicPr>
          <p:blipFill>
            <a:blip r:embed="rId4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92" name="Google Shape;227;p10_6"/>
          <p:cNvPicPr/>
          <p:nvPr/>
        </p:nvPicPr>
        <p:blipFill>
          <a:blip r:embed="rId2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93" name="Google Shape;228;p10_6"/>
          <p:cNvPicPr/>
          <p:nvPr/>
        </p:nvPicPr>
        <p:blipFill>
          <a:blip r:embed="rId3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94" name="Group 3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195" name="CustomShape 4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96" name="Google Shape;231;p10_6"/>
            <p:cNvPicPr/>
            <p:nvPr/>
          </p:nvPicPr>
          <p:blipFill>
            <a:blip r:embed="rId4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197" name="Google Shape;227;p10_7"/>
          <p:cNvPicPr/>
          <p:nvPr/>
        </p:nvPicPr>
        <p:blipFill>
          <a:blip r:embed="rId2"/>
          <a:stretch/>
        </p:blipFill>
        <p:spPr>
          <a:xfrm>
            <a:off x="6453360" y="4529160"/>
            <a:ext cx="905400" cy="91080"/>
          </a:xfrm>
          <a:prstGeom prst="rect">
            <a:avLst/>
          </a:prstGeom>
          <a:ln w="0">
            <a:noFill/>
          </a:ln>
        </p:spPr>
      </p:pic>
      <p:pic>
        <p:nvPicPr>
          <p:cNvPr id="198" name="Google Shape;228;p10_7"/>
          <p:cNvPicPr/>
          <p:nvPr/>
        </p:nvPicPr>
        <p:blipFill>
          <a:blip r:embed="rId3"/>
          <a:stretch/>
        </p:blipFill>
        <p:spPr>
          <a:xfrm>
            <a:off x="6453000" y="4655520"/>
            <a:ext cx="839880" cy="91440"/>
          </a:xfrm>
          <a:prstGeom prst="rect">
            <a:avLst/>
          </a:prstGeom>
          <a:ln w="0">
            <a:noFill/>
          </a:ln>
        </p:spPr>
      </p:pic>
      <p:grpSp>
        <p:nvGrpSpPr>
          <p:cNvPr id="199" name="Group 5"/>
          <p:cNvGrpSpPr/>
          <p:nvPr/>
        </p:nvGrpSpPr>
        <p:grpSpPr>
          <a:xfrm>
            <a:off x="6183000" y="4503960"/>
            <a:ext cx="180000" cy="268920"/>
            <a:chOff x="6183000" y="4503960"/>
            <a:chExt cx="180000" cy="268920"/>
          </a:xfrm>
        </p:grpSpPr>
        <p:sp>
          <p:nvSpPr>
            <p:cNvPr id="200" name="CustomShape 6"/>
            <p:cNvSpPr/>
            <p:nvPr/>
          </p:nvSpPr>
          <p:spPr>
            <a:xfrm>
              <a:off x="6183000" y="4503960"/>
              <a:ext cx="180000" cy="268920"/>
            </a:xfrm>
            <a:custGeom>
              <a:avLst/>
              <a:gdLst/>
              <a:ahLst/>
              <a:cxnLst/>
              <a:rect l="l" t="t" r="r" b="b"/>
              <a:pathLst>
                <a:path w="396875" h="591820">
                  <a:moveTo>
                    <a:pt x="274002" y="353999"/>
                  </a:moveTo>
                  <a:lnTo>
                    <a:pt x="259816" y="312775"/>
                  </a:lnTo>
                  <a:lnTo>
                    <a:pt x="217766" y="287337"/>
                  </a:lnTo>
                  <a:lnTo>
                    <a:pt x="200253" y="285978"/>
                  </a:lnTo>
                  <a:lnTo>
                    <a:pt x="186258" y="287007"/>
                  </a:lnTo>
                  <a:lnTo>
                    <a:pt x="174510" y="289864"/>
                  </a:lnTo>
                  <a:lnTo>
                    <a:pt x="164528" y="294233"/>
                  </a:lnTo>
                  <a:lnTo>
                    <a:pt x="155816" y="299758"/>
                  </a:lnTo>
                  <a:lnTo>
                    <a:pt x="178371" y="258546"/>
                  </a:lnTo>
                  <a:lnTo>
                    <a:pt x="182841" y="231736"/>
                  </a:lnTo>
                  <a:lnTo>
                    <a:pt x="166471" y="207594"/>
                  </a:lnTo>
                  <a:lnTo>
                    <a:pt x="126542" y="174371"/>
                  </a:lnTo>
                  <a:lnTo>
                    <a:pt x="126771" y="338061"/>
                  </a:lnTo>
                  <a:lnTo>
                    <a:pt x="126492" y="381088"/>
                  </a:lnTo>
                  <a:lnTo>
                    <a:pt x="151485" y="443865"/>
                  </a:lnTo>
                  <a:lnTo>
                    <a:pt x="186893" y="461352"/>
                  </a:lnTo>
                  <a:lnTo>
                    <a:pt x="227914" y="457060"/>
                  </a:lnTo>
                  <a:lnTo>
                    <a:pt x="265023" y="421995"/>
                  </a:lnTo>
                  <a:lnTo>
                    <a:pt x="237528" y="433616"/>
                  </a:lnTo>
                  <a:lnTo>
                    <a:pt x="210870" y="436321"/>
                  </a:lnTo>
                  <a:lnTo>
                    <a:pt x="166712" y="411645"/>
                  </a:lnTo>
                  <a:lnTo>
                    <a:pt x="156044" y="376593"/>
                  </a:lnTo>
                  <a:lnTo>
                    <a:pt x="156718" y="362369"/>
                  </a:lnTo>
                  <a:lnTo>
                    <a:pt x="161112" y="345833"/>
                  </a:lnTo>
                  <a:lnTo>
                    <a:pt x="170370" y="332892"/>
                  </a:lnTo>
                  <a:lnTo>
                    <a:pt x="183413" y="324091"/>
                  </a:lnTo>
                  <a:lnTo>
                    <a:pt x="199186" y="319989"/>
                  </a:lnTo>
                  <a:lnTo>
                    <a:pt x="214833" y="320916"/>
                  </a:lnTo>
                  <a:lnTo>
                    <a:pt x="228803" y="326402"/>
                  </a:lnTo>
                  <a:lnTo>
                    <a:pt x="239115" y="337337"/>
                  </a:lnTo>
                  <a:lnTo>
                    <a:pt x="243814" y="354571"/>
                  </a:lnTo>
                  <a:lnTo>
                    <a:pt x="242049" y="365594"/>
                  </a:lnTo>
                  <a:lnTo>
                    <a:pt x="236372" y="375666"/>
                  </a:lnTo>
                  <a:lnTo>
                    <a:pt x="227317" y="382752"/>
                  </a:lnTo>
                  <a:lnTo>
                    <a:pt x="215468" y="384835"/>
                  </a:lnTo>
                  <a:lnTo>
                    <a:pt x="225818" y="374129"/>
                  </a:lnTo>
                  <a:lnTo>
                    <a:pt x="226009" y="364731"/>
                  </a:lnTo>
                  <a:lnTo>
                    <a:pt x="224637" y="354431"/>
                  </a:lnTo>
                  <a:lnTo>
                    <a:pt x="220268" y="346697"/>
                  </a:lnTo>
                  <a:lnTo>
                    <a:pt x="213156" y="341744"/>
                  </a:lnTo>
                  <a:lnTo>
                    <a:pt x="203555" y="339788"/>
                  </a:lnTo>
                  <a:lnTo>
                    <a:pt x="192557" y="342176"/>
                  </a:lnTo>
                  <a:lnTo>
                    <a:pt x="183832" y="348945"/>
                  </a:lnTo>
                  <a:lnTo>
                    <a:pt x="178041" y="359257"/>
                  </a:lnTo>
                  <a:lnTo>
                    <a:pt x="175907" y="372262"/>
                  </a:lnTo>
                  <a:lnTo>
                    <a:pt x="177825" y="385737"/>
                  </a:lnTo>
                  <a:lnTo>
                    <a:pt x="212394" y="413664"/>
                  </a:lnTo>
                  <a:lnTo>
                    <a:pt x="222656" y="414083"/>
                  </a:lnTo>
                  <a:lnTo>
                    <a:pt x="232943" y="412280"/>
                  </a:lnTo>
                  <a:lnTo>
                    <a:pt x="244195" y="408241"/>
                  </a:lnTo>
                  <a:lnTo>
                    <a:pt x="258165" y="398665"/>
                  </a:lnTo>
                  <a:lnTo>
                    <a:pt x="267373" y="386359"/>
                  </a:lnTo>
                  <a:lnTo>
                    <a:pt x="272453" y="371424"/>
                  </a:lnTo>
                  <a:lnTo>
                    <a:pt x="274002" y="353999"/>
                  </a:lnTo>
                  <a:close/>
                  <a:moveTo>
                    <a:pt x="396417" y="299770"/>
                  </a:moveTo>
                  <a:lnTo>
                    <a:pt x="283489" y="299770"/>
                  </a:lnTo>
                  <a:lnTo>
                    <a:pt x="283502" y="393128"/>
                  </a:lnTo>
                  <a:lnTo>
                    <a:pt x="279552" y="417055"/>
                  </a:lnTo>
                  <a:lnTo>
                    <a:pt x="265569" y="445185"/>
                  </a:lnTo>
                  <a:lnTo>
                    <a:pt x="238290" y="468579"/>
                  </a:lnTo>
                  <a:lnTo>
                    <a:pt x="194437" y="478358"/>
                  </a:lnTo>
                  <a:lnTo>
                    <a:pt x="161150" y="470776"/>
                  </a:lnTo>
                  <a:lnTo>
                    <a:pt x="135369" y="451040"/>
                  </a:lnTo>
                  <a:lnTo>
                    <a:pt x="118706" y="423659"/>
                  </a:lnTo>
                  <a:lnTo>
                    <a:pt x="112788" y="393128"/>
                  </a:lnTo>
                  <a:lnTo>
                    <a:pt x="112788" y="299770"/>
                  </a:lnTo>
                  <a:lnTo>
                    <a:pt x="0" y="299770"/>
                  </a:lnTo>
                  <a:lnTo>
                    <a:pt x="38" y="387654"/>
                  </a:lnTo>
                  <a:lnTo>
                    <a:pt x="812" y="430110"/>
                  </a:lnTo>
                  <a:lnTo>
                    <a:pt x="7213" y="481253"/>
                  </a:lnTo>
                  <a:lnTo>
                    <a:pt x="32232" y="527837"/>
                  </a:lnTo>
                  <a:lnTo>
                    <a:pt x="78790" y="566966"/>
                  </a:lnTo>
                  <a:lnTo>
                    <a:pt x="114655" y="581075"/>
                  </a:lnTo>
                  <a:lnTo>
                    <a:pt x="155117" y="589127"/>
                  </a:lnTo>
                  <a:lnTo>
                    <a:pt x="198208" y="591693"/>
                  </a:lnTo>
                  <a:lnTo>
                    <a:pt x="241300" y="589127"/>
                  </a:lnTo>
                  <a:lnTo>
                    <a:pt x="281762" y="581075"/>
                  </a:lnTo>
                  <a:lnTo>
                    <a:pt x="317614" y="566966"/>
                  </a:lnTo>
                  <a:lnTo>
                    <a:pt x="364172" y="527837"/>
                  </a:lnTo>
                  <a:lnTo>
                    <a:pt x="389204" y="481253"/>
                  </a:lnTo>
                  <a:lnTo>
                    <a:pt x="395617" y="430110"/>
                  </a:lnTo>
                  <a:lnTo>
                    <a:pt x="396417" y="365366"/>
                  </a:lnTo>
                  <a:lnTo>
                    <a:pt x="396417" y="299770"/>
                  </a:lnTo>
                  <a:close/>
                  <a:moveTo>
                    <a:pt x="396417" y="0"/>
                  </a:moveTo>
                  <a:lnTo>
                    <a:pt x="283502" y="0"/>
                  </a:lnTo>
                  <a:lnTo>
                    <a:pt x="283451" y="149123"/>
                  </a:lnTo>
                  <a:lnTo>
                    <a:pt x="113030" y="0"/>
                  </a:lnTo>
                  <a:lnTo>
                    <a:pt x="0" y="0"/>
                  </a:lnTo>
                  <a:lnTo>
                    <a:pt x="0" y="285978"/>
                  </a:lnTo>
                  <a:lnTo>
                    <a:pt x="112725" y="285978"/>
                  </a:lnTo>
                  <a:lnTo>
                    <a:pt x="112610" y="145135"/>
                  </a:lnTo>
                  <a:lnTo>
                    <a:pt x="283502" y="285978"/>
                  </a:lnTo>
                  <a:lnTo>
                    <a:pt x="396417" y="285978"/>
                  </a:lnTo>
                  <a:lnTo>
                    <a:pt x="396417" y="0"/>
                  </a:lnTo>
                  <a:close/>
                </a:path>
              </a:pathLst>
            </a:custGeom>
            <a:solidFill>
              <a:srgbClr val="E4B55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01" name="Google Shape;231;p10_7"/>
            <p:cNvPicPr/>
            <p:nvPr/>
          </p:nvPicPr>
          <p:blipFill>
            <a:blip r:embed="rId4"/>
            <a:stretch/>
          </p:blipFill>
          <p:spPr>
            <a:xfrm>
              <a:off x="6241680" y="4503960"/>
              <a:ext cx="63720" cy="543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02" name="TextShape 7"/>
          <p:cNvSpPr txBox="1"/>
          <p:nvPr/>
        </p:nvSpPr>
        <p:spPr>
          <a:xfrm>
            <a:off x="5960880" y="228600"/>
            <a:ext cx="2954520" cy="852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ru" sz="2400" b="0" strike="noStrike" spc="-1" dirty="0">
                <a:solidFill>
                  <a:srgbClr val="DB9251"/>
                </a:solidFill>
                <a:latin typeface="Prata"/>
                <a:ea typeface="Prata"/>
              </a:rPr>
              <a:t>Пример</a:t>
            </a:r>
            <a:r>
              <a:rPr lang="ru" sz="2700" b="0" strike="noStrike" spc="-1" dirty="0">
                <a:solidFill>
                  <a:srgbClr val="DB9251"/>
                </a:solidFill>
                <a:latin typeface="Prata"/>
                <a:ea typeface="Prata"/>
              </a:rPr>
              <a:t> </a:t>
            </a:r>
            <a:r>
              <a:rPr dirty="0"/>
              <a:t/>
            </a:r>
            <a:br>
              <a:rPr dirty="0"/>
            </a:br>
            <a:r>
              <a:rPr lang="ru" sz="1300" spc="-1" dirty="0" smtClean="0">
                <a:solidFill>
                  <a:srgbClr val="000000"/>
                </a:solidFill>
                <a:latin typeface="Inter Medium"/>
              </a:rPr>
              <a:t>Организация знаний сотрудников для общего использования (внутренние документы в облачном хранилище)</a:t>
            </a:r>
            <a:endParaRPr lang="en-US" sz="13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094" y="731991"/>
            <a:ext cx="2100175" cy="352989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4551" y="228600"/>
            <a:ext cx="2450075" cy="2851265"/>
          </a:xfrm>
          <a:prstGeom prst="rect">
            <a:avLst/>
          </a:prstGeom>
        </p:spPr>
      </p:pic>
      <p:cxnSp>
        <p:nvCxnSpPr>
          <p:cNvPr id="22" name="Curved Connector 21"/>
          <p:cNvCxnSpPr>
            <a:cxnSpLocks/>
          </p:cNvCxnSpPr>
          <p:nvPr/>
        </p:nvCxnSpPr>
        <p:spPr>
          <a:xfrm rot="5400000" flipH="1" flipV="1">
            <a:off x="1997211" y="2725895"/>
            <a:ext cx="1433943" cy="141037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305</Words>
  <Application>Microsoft Office PowerPoint</Application>
  <PresentationFormat>On-screen Show (16:9)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DejaVu Sans</vt:lpstr>
      <vt:lpstr>Inter</vt:lpstr>
      <vt:lpstr>Inter Medium</vt:lpstr>
      <vt:lpstr>Prata</vt:lpstr>
      <vt:lpstr>Symbol</vt:lpstr>
      <vt:lpstr>Times New Roman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Madina Kairatbekkyzy</cp:lastModifiedBy>
  <cp:revision>13</cp:revision>
  <dcterms:modified xsi:type="dcterms:W3CDTF">2022-12-07T04:08:18Z</dcterms:modified>
  <dc:language>en-US</dc:language>
</cp:coreProperties>
</file>