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61" r:id="rId3"/>
    <p:sldId id="277" r:id="rId4"/>
    <p:sldId id="264" r:id="rId5"/>
    <p:sldId id="270" r:id="rId6"/>
    <p:sldId id="282" r:id="rId7"/>
    <p:sldId id="283" r:id="rId8"/>
    <p:sldId id="284" r:id="rId9"/>
    <p:sldId id="285" r:id="rId10"/>
    <p:sldId id="278" r:id="rId11"/>
    <p:sldId id="271" r:id="rId12"/>
    <p:sldId id="281" r:id="rId13"/>
    <p:sldId id="273" r:id="rId14"/>
    <p:sldId id="272" r:id="rId15"/>
    <p:sldId id="275" r:id="rId16"/>
    <p:sldId id="276" r:id="rId17"/>
    <p:sldId id="280" r:id="rId18"/>
    <p:sldId id="26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3A3"/>
    <a:srgbClr val="013CBF"/>
    <a:srgbClr val="E20443"/>
    <a:srgbClr val="0003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 snapToGrid="0">
      <p:cViewPr varScale="1">
        <p:scale>
          <a:sx n="94" d="100"/>
          <a:sy n="94" d="100"/>
        </p:scale>
        <p:origin x="108" y="180"/>
      </p:cViewPr>
      <p:guideLst/>
    </p:cSldViewPr>
  </p:slideViewPr>
  <p:outlineViewPr>
    <p:cViewPr>
      <p:scale>
        <a:sx n="33" d="100"/>
        <a:sy n="33" d="100"/>
      </p:scale>
      <p:origin x="0" y="-180"/>
    </p:cViewPr>
  </p:outlineViewPr>
  <p:notesTextViewPr>
    <p:cViewPr>
      <p:scale>
        <a:sx n="1" d="1"/>
        <a:sy n="1" d="1"/>
      </p:scale>
      <p:origin x="0" y="-102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Загружено всего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Лист1!$C$39:$T$39</c:f>
              <c:strCache>
                <c:ptCount val="1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</c:strCache>
            </c:strRef>
          </c:cat>
          <c:val>
            <c:numRef>
              <c:f>Лист1!$C$37:$T$37</c:f>
              <c:numCache>
                <c:formatCode>General</c:formatCode>
                <c:ptCount val="18"/>
                <c:pt idx="0">
                  <c:v>211</c:v>
                </c:pt>
                <c:pt idx="1">
                  <c:v>320</c:v>
                </c:pt>
                <c:pt idx="2">
                  <c:v>278</c:v>
                </c:pt>
                <c:pt idx="3">
                  <c:v>145</c:v>
                </c:pt>
                <c:pt idx="4">
                  <c:v>443</c:v>
                </c:pt>
                <c:pt idx="5">
                  <c:v>779</c:v>
                </c:pt>
                <c:pt idx="6">
                  <c:v>696</c:v>
                </c:pt>
                <c:pt idx="7">
                  <c:v>680</c:v>
                </c:pt>
                <c:pt idx="8">
                  <c:v>757</c:v>
                </c:pt>
                <c:pt idx="9">
                  <c:v>4129</c:v>
                </c:pt>
                <c:pt idx="10">
                  <c:v>6015</c:v>
                </c:pt>
                <c:pt idx="11">
                  <c:v>7303</c:v>
                </c:pt>
                <c:pt idx="12">
                  <c:v>7869</c:v>
                </c:pt>
                <c:pt idx="13">
                  <c:v>11922</c:v>
                </c:pt>
                <c:pt idx="14">
                  <c:v>10033</c:v>
                </c:pt>
                <c:pt idx="15">
                  <c:v>13146</c:v>
                </c:pt>
                <c:pt idx="16">
                  <c:v>15523</c:v>
                </c:pt>
                <c:pt idx="17">
                  <c:v>12216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EC-4AF5-AF0E-52C4240FA477}"/>
            </c:ext>
          </c:extLst>
        </c:ser>
        <c:ser>
          <c:idx val="1"/>
          <c:order val="1"/>
          <c:tx>
            <c:v>Загружено год в год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Лист1!$C$39:$T$39</c:f>
              <c:strCache>
                <c:ptCount val="1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</c:strCache>
            </c:strRef>
          </c:cat>
          <c:val>
            <c:numRef>
              <c:f>Лист1!$C$38:$T$38</c:f>
              <c:numCache>
                <c:formatCode>General</c:formatCode>
                <c:ptCount val="18"/>
                <c:pt idx="0">
                  <c:v>80</c:v>
                </c:pt>
                <c:pt idx="1">
                  <c:v>56</c:v>
                </c:pt>
                <c:pt idx="2">
                  <c:v>113</c:v>
                </c:pt>
                <c:pt idx="3">
                  <c:v>2</c:v>
                </c:pt>
                <c:pt idx="4">
                  <c:v>197</c:v>
                </c:pt>
                <c:pt idx="5">
                  <c:v>109</c:v>
                </c:pt>
                <c:pt idx="6">
                  <c:v>117</c:v>
                </c:pt>
                <c:pt idx="7">
                  <c:v>164</c:v>
                </c:pt>
                <c:pt idx="8">
                  <c:v>138</c:v>
                </c:pt>
                <c:pt idx="9">
                  <c:v>750</c:v>
                </c:pt>
                <c:pt idx="10">
                  <c:v>923</c:v>
                </c:pt>
                <c:pt idx="11">
                  <c:v>2635</c:v>
                </c:pt>
                <c:pt idx="12">
                  <c:v>2174</c:v>
                </c:pt>
                <c:pt idx="13">
                  <c:v>2835</c:v>
                </c:pt>
                <c:pt idx="14">
                  <c:v>3856</c:v>
                </c:pt>
                <c:pt idx="15">
                  <c:v>4058</c:v>
                </c:pt>
                <c:pt idx="16">
                  <c:v>4713</c:v>
                </c:pt>
                <c:pt idx="17">
                  <c:v>4560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0EC-4AF5-AF0E-52C4240FA4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72423199"/>
        <c:axId val="272443999"/>
      </c:barChart>
      <c:catAx>
        <c:axId val="272423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72443999"/>
        <c:crosses val="autoZero"/>
        <c:auto val="1"/>
        <c:lblAlgn val="ctr"/>
        <c:lblOffset val="100"/>
        <c:noMultiLvlLbl val="0"/>
      </c:catAx>
      <c:valAx>
        <c:axId val="272443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724231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Лист2!$L$52:$L$62</c:f>
              <c:numCache>
                <c:formatCode>General</c:formatCode>
                <c:ptCount val="11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  <c:pt idx="6">
                  <c:v>10</c:v>
                </c:pt>
                <c:pt idx="7">
                  <c:v>11</c:v>
                </c:pt>
                <c:pt idx="8">
                  <c:v>12</c:v>
                </c:pt>
                <c:pt idx="9">
                  <c:v>13</c:v>
                </c:pt>
                <c:pt idx="10">
                  <c:v>14</c:v>
                </c:pt>
              </c:numCache>
            </c:numRef>
          </c:cat>
          <c:val>
            <c:numRef>
              <c:f>Лист2!$M$52:$M$62</c:f>
              <c:numCache>
                <c:formatCode>General</c:formatCode>
                <c:ptCount val="11"/>
                <c:pt idx="0">
                  <c:v>47</c:v>
                </c:pt>
                <c:pt idx="1">
                  <c:v>48</c:v>
                </c:pt>
                <c:pt idx="2">
                  <c:v>41</c:v>
                </c:pt>
                <c:pt idx="3">
                  <c:v>38</c:v>
                </c:pt>
                <c:pt idx="4">
                  <c:v>44</c:v>
                </c:pt>
                <c:pt idx="5">
                  <c:v>40</c:v>
                </c:pt>
                <c:pt idx="6">
                  <c:v>28</c:v>
                </c:pt>
                <c:pt idx="7">
                  <c:v>26</c:v>
                </c:pt>
                <c:pt idx="8">
                  <c:v>26</c:v>
                </c:pt>
                <c:pt idx="9">
                  <c:v>26</c:v>
                </c:pt>
                <c:pt idx="10">
                  <c:v>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775-4224-9283-8D6E2AA12E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9079823"/>
        <c:axId val="419076911"/>
      </c:lineChart>
      <c:catAx>
        <c:axId val="419079823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9076911"/>
        <c:crosses val="autoZero"/>
        <c:auto val="1"/>
        <c:lblAlgn val="ctr"/>
        <c:lblOffset val="100"/>
        <c:noMultiLvlLbl val="0"/>
      </c:catAx>
      <c:valAx>
        <c:axId val="419076911"/>
        <c:scaling>
          <c:orientation val="maxMin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90798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CDC26-DF7A-4B25-8CED-DF173198CCF7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479CC-97E9-4DEF-B7D5-036940AE8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04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Здравствуйте коллеги!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Благодарю за предоставленную возможность поделиться опытом эксплуатации институционального репозитория. Меня зовут Ефимов Александр Александрович, я представляю Уральский федеральный университет, который находится в Екатеринбурге (Россия). Отдел информационно-аналитического обеспечения. В УРФУ мы отвечаем за функционирование институционального репозитория и не входим в структуру библиотеки.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5479CC-97E9-4DEF-B7D5-036940AE837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7905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Говоря о динамике, системности работы и пр. проявлениях работы в формате, я люблю ссылаться на данную таблицу. К сожалению, в силу размеров эта таблица не очень хорошо читается на слайде, но презентации будут распространены и можно будет ознакомиться с содержимым, я же озвучу суть – Верхняя «белая» строка, пронумерованная от 2004 года до 2021 года – собственно годы работы репозитория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Dspace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Левый «белый» столбец – годы издания материалов. Материалы, изданные в период с 1920 года по 1989 объединены в одну строку.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Соответственно, «синий» столбик – количество материалов в архиве по конкретному году издания, «оранжевая» нижняя строка – динамика загрузки материалов в репозиторий. «Зеленая» диагональ – количество материалов, опубликованное в архиве в год издания. Всё что выше «зеленой» диагонали – это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ретроввод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терминологии каталогизатора. Всё что ниже – немногочисленные публикации например 2023 года, уже доступные в 2002-м.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Таким образом, одна таблица может дать информацию и о скорости загрузки актуальных данных (зеленое) и о ежегодном приросте (оранжевое) и о динамике и глубине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ретроввода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(синее) и пр.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Например, на сладе выше было сказано о старте пакетной загрузки в 2013-м году и мы видимо что в столбце «2012» оранжевая строка содержит число 757, а в столбце 2013 уже 4129. Дальше только рост. Мы формально установили себе планку примерно в 1000 публикаций в месяц и 12 000 публикаций в год. Позже мы к этому вернемся.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5479CC-97E9-4DEF-B7D5-036940AE837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060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Следующий слайд демонстрирует динамику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ретроввода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публикаций «год в год».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5479CC-97E9-4DEF-B7D5-036940AE837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3802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данном сайде показано распределение фонда репозитория по типам документов. Это относится только к Институциональному репозиторию УРФУ, но у коллег из упомянутых выше университетов соотношение примерно такое же, Материалы конференций, статьи в журналах и сборниках, различного уровня тезисы, а так же монографии и книги составляют основу фонда. Подобный состав фонда позволяет смело говорить и о научности и об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институциональности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репозитория.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5479CC-97E9-4DEF-B7D5-036940AE837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8464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данном сайде показано распределение фонда репозитория по типам документов. Это относится только к Институциональному репозиторию УРФУ, но у коллег из упомянутых выше университетов соотношение примерно такое же, Материалы конференций, статьи в журналах и сборниках, различного уровня тезисы, а так же монографии и книги составляют основу фонда. Подобный состав фонда позволяет смело говорить и о научности и об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институциональности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репозитория.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5479CC-97E9-4DEF-B7D5-036940AE8379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4113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Многие из собравшихся, следящие за активностью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Webometrics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наверняка знают что лаборатория публикует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исторчиески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как минимум два рейтинга – Университетов и репозиториев. Последний рейтинг разделяется еще на несколько – институциональные и агрегирующие, журнальные порталы, системы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CRIS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Во время подготовки к выступлению я не без удивления для себя обнаружил что «классический»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вебометрический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рейтинг репозиториев отменен 7 лет назад. Нет, я конечно знал об этом, но казалось что пришедший на смену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Transparent Ranking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пришел относительно недавно. Тем не менее, осенью 2022 года была опубликована четырнадцатая версия этого рейтинга.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Одним из результатов нашей многолетней системной работы стал график, изображённый на слайде. По горизонтальной оси мы видим редакции рейтинга с 4 по 14, по вертикальной – позицию в рейтинге. Можно отметить что мы всегда были в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50 мира, а в последней редакции вошли в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25. Что касается динамики, можно попытаться поискать связь между скоростью роста фонда и местом, сделать выводы относительно роста мира и нашего роста, но это будут выводы эмпирические. Это будет идея для дискуссии, а не технология, гарантирующая результат при применении.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5479CC-97E9-4DEF-B7D5-036940AE8379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7822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Вторым результатом можно считать востребованность контента репозитория. На слайде изображен скриншот страницы «Эффективность»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Google Webmaster Tools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За первые три недели сентября мы видим 19.7 миллионов показов наших материалов в поисковой выдаче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Google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336 тысяч переходов пользователей из поисковой выдачи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Google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репозиторий. Здесь можно уверенно говорить об отсутствии роботов. В целом же сентябрь завершился цифрами, отраженными в правой части слайда. На наш взгляд вполне достойно.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5479CC-97E9-4DEF-B7D5-036940AE8379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7927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Завершить своё выступление я хотел бы достаточно свободно сформулированными выводами: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Контент востребован. Не наш контент, а в принципе контент, типичный для институционального репозитория ВУЗа.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Описание и форма представления достоверны. Это следует из хорошего вхождения в поисковые индексы общих и специальных поисковых систем.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Мир растёт. Это наверное единственное бесспорное утверждение.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Мы растём примерно с такой же скоростью. Такой вывод можно сделать исходя из данных аналитических и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вебометрических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инструментов, а так же рейтингов. </a:t>
            </a:r>
            <a:r>
              <a:rPr lang="ru-R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 это не значит что прирост фонда в 1000+ заглавий гарантирует рост всем.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5479CC-97E9-4DEF-B7D5-036940AE8379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286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Доклад будет формально разделен на несколько частей. В своём выступлении я буду исходить из того что аудитория в целом знакома с предметом, но всё же введу не сколько терминов: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5479CC-97E9-4DEF-B7D5-036940AE837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983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обеспечения долговременного и надежного открытого доступа к результатам научных исследований, проводимых в учреждении.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Данное определение максимально общее и присутствует в статье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Wikipedia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посвященной институциональным репозиториям. Но всё же, важно отражать «дух» сущности, а не «букву», и если определяемый таком образом сервис называется Электронной библиотекой, Электронным архивом или как-то иначе, но тем не менее используется для длительного хранения, накопления а так же предоставления доступа к результатам научной и исследовательской деятельности организации, будем считать это институциональным репозиторием.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5479CC-97E9-4DEF-B7D5-036940AE837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769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 уже было отмечено выше, институциональный репозиторий решает задачи: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Обеспечение свободного доступа к результатам научных исследований, которые проводятся в университете через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самоархивирование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Доступ к научным исследованиям университета для мирового сообщества;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Сосредоточения материалов в одном месте;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Сохранение других электронных материалов, в том числе неопубликованных (т. н. серая литература), таких как диссертации и технические отчеты.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5479CC-97E9-4DEF-B7D5-036940AE837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086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Говоря же о качестве, ранжировании и оценке репозиториев, мы обычно обращаемся к TRANSPARENT RANKING: </a:t>
            </a:r>
            <a:r>
              <a:rPr lang="ru-RU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Institutional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Repositories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Google </a:t>
            </a:r>
            <a:r>
              <a:rPr lang="ru-RU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Scholar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CyberMetrics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Lab.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Целью этого рейтинга является поддержка инициатив открытого доступа и, следовательно, свободный доступ к научным публикациям в электронной форме и другим академическим материалам. Веб-индикаторы используются здесь для измерения глобальной видимости и влияния научных репозиториев.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Методика, применяемая при оценке в рамках данного рейтинга не бесспорна, едва ли повторяема, но тем не менее понятна. Не стоит относится к этому рейтингу как к соревнованию, но для оценки собственной динамики и мировой динамики он подходит как нельзя лучше.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5479CC-97E9-4DEF-B7D5-036940AE837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204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Когда с общими сведениями покончено, можно перейти собственно к сути. Что такое сегодня Институциональный репозиторий Уральского федерального университета? Если тезисно, то: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Проект стартовал в 2002 году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Использование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Dspace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началось в 2004 году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Пакетная загрузка практикуется с 2013 года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Проект зарегистрирован и индексируется в основных отраслевых агрегаторах (подробнее на слайде в нижней правой части)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Более 20 лет «высокой доступности»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Более 100 тысяч документов в открытом доступе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5479CC-97E9-4DEF-B7D5-036940AE837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551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чуть более полной картины, а так же для ответа на вопрос о масштабируемости и переносимости хороших практик рассмотрим еще пару репозиториев из Екатеринбурга:</a:t>
            </a:r>
          </a:p>
          <a:p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Электронный архив Российского государственного профессионально-педагогического университета: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Проект стартовал в 2014 году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Пакетная загрузка практикуется с 2014 года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Проект зарегистрирован и индексируется в основных отраслевых агрегаторах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Более 40 тысяч документов в открытом доступе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5479CC-97E9-4DEF-B7D5-036940AE837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01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Электронный архив Уральского государственного лесотехнического университета: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Проект стартовал в 2012 году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Пакетная загрузка практикуется с 2015 года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Проект зарегистрирован и индексируется в основных отраслевых агрегаторах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Более 10 тысяч документов в открытом доступе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Надо отметить что коллеги при нашей поддержке переняли многие практики, применяемые в УРФУ, что позволило добиться определённых результатов не зависимо от размера ВУЗа, материальной базы и пр. Я думал как бы сравнить три привезенных выше ВУЗа и решил сравнить их по году основания, чтобы показать историю и базу результатов научной деятельности, сравнить бюджетный набор на первый курс, чтобы показать разницу в размере ВУЗов и собственно сравнить репозитории.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5479CC-97E9-4DEF-B7D5-036940AE837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138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 таблицы на слайде видно, что самый маленький ВУЗ с бюджетным набором в 600 мест и общим объёмом студентов всех форм и уровней обучения показывает не плохой результат! Собственно, остальные два ВУЗа тоже большие молодцы.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5479CC-97E9-4DEF-B7D5-036940AE837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464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754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824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663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01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91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430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518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073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594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688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34F5-BDE2-4375-B83B-F49841317258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78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C34F5-BDE2-4375-B83B-F49841317258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AC15E-FCD1-4167-800F-1DB8497AB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83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hyperlink" Target="mailto:ideafix@ideafix.nam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alexander.efimov@urfu.ru" TargetMode="Externa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ideafix@ideafix.name" TargetMode="External"/><Relationship Id="rId5" Type="http://schemas.openxmlformats.org/officeDocument/2006/relationships/hyperlink" Target="mailto:alexander.efimov@urfu.ru" TargetMode="Externa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penaire.eu/search/dataprovider?datasourceId=opendoar____::da0d1111d2dc5d489242e60ebcbaf988" TargetMode="External"/><Relationship Id="rId13" Type="http://schemas.openxmlformats.org/officeDocument/2006/relationships/hyperlink" Target="https://duraspace.org/registry/entry/4419/" TargetMode="External"/><Relationship Id="rId3" Type="http://schemas.openxmlformats.org/officeDocument/2006/relationships/oleObject" Target="../embeddings/oleObject6.bin"/><Relationship Id="rId7" Type="http://schemas.openxmlformats.org/officeDocument/2006/relationships/hyperlink" Target="http://roar.eprints.org/423/" TargetMode="External"/><Relationship Id="rId12" Type="http://schemas.openxmlformats.org/officeDocument/2006/relationships/hyperlink" Target="https://www.openarchives.org/Register/BrowseSites?viewRecord=http://elar.urfu.ru/oai/reques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2.sherpa.ac.uk/id/repository/917" TargetMode="External"/><Relationship Id="rId11" Type="http://schemas.openxmlformats.org/officeDocument/2006/relationships/hyperlink" Target="https://scholar.google.com/scholar?hl=ru&amp;q=site%3Aelar.urfu.ru&amp;btnG=" TargetMode="External"/><Relationship Id="rId5" Type="http://schemas.openxmlformats.org/officeDocument/2006/relationships/hyperlink" Target="https://portal.issn.org/resource/issn/2310-757X" TargetMode="External"/><Relationship Id="rId15" Type="http://schemas.openxmlformats.org/officeDocument/2006/relationships/hyperlink" Target="https://elar.urfu.ru/handle/10995/100283" TargetMode="External"/><Relationship Id="rId10" Type="http://schemas.openxmlformats.org/officeDocument/2006/relationships/hyperlink" Target="http://www.base-search.net/Search/Results?lookfor=url%3Ahdl.handle.net%2F10995&amp;type=all&amp;oaboost=1&amp;ling=1&amp;name=&amp;thes=&amp;refid=dcresen&amp;newsearch=1" TargetMode="External"/><Relationship Id="rId4" Type="http://schemas.openxmlformats.org/officeDocument/2006/relationships/image" Target="../media/image4.emf"/><Relationship Id="rId9" Type="http://schemas.openxmlformats.org/officeDocument/2006/relationships/hyperlink" Target="http://www.worldcat.org/search?q=on%3ADGCNT+http%3A%2F%2Felar.urfu.ru&amp;qt=results_page" TargetMode="External"/><Relationship Id="rId14" Type="http://schemas.openxmlformats.org/officeDocument/2006/relationships/hyperlink" Target="https://core.ac.uk/search/repositories.id:(949)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penaire.eu/search/dataprovider?datasourceId=opendoar____::a9b4ec2eb4ab7b1b9c3392bb5388119d" TargetMode="External"/><Relationship Id="rId13" Type="http://schemas.openxmlformats.org/officeDocument/2006/relationships/hyperlink" Target="https://duraspace.org/registry/entry/5433/" TargetMode="External"/><Relationship Id="rId3" Type="http://schemas.openxmlformats.org/officeDocument/2006/relationships/oleObject" Target="../embeddings/oleObject7.bin"/><Relationship Id="rId7" Type="http://schemas.openxmlformats.org/officeDocument/2006/relationships/hyperlink" Target="http://roar.eprints.org/9020/" TargetMode="External"/><Relationship Id="rId12" Type="http://schemas.openxmlformats.org/officeDocument/2006/relationships/hyperlink" Target="http://www.openarchives.org/Register/BrowseSites?viewRecord=http:/elar.rsvpu.ru/oai/reques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2.sherpa.ac.uk/id/repository/3377" TargetMode="External"/><Relationship Id="rId11" Type="http://schemas.openxmlformats.org/officeDocument/2006/relationships/hyperlink" Target="https://scholar.google.ru/scholar?as_vis=0&amp;q=site:elar.rsvpu.ru" TargetMode="External"/><Relationship Id="rId5" Type="http://schemas.openxmlformats.org/officeDocument/2006/relationships/hyperlink" Target="http://road.issn.org/issn/2410-7328" TargetMode="External"/><Relationship Id="rId10" Type="http://schemas.openxmlformats.org/officeDocument/2006/relationships/hyperlink" Target="http://www.base-search.net/Search/Results?type0%5B%5D=all&amp;lookfor0%5B%5D=&amp;type0%5B%5D=tit&amp;lookfor0%5B%5D=&amp;type0%5B%5D=aut&amp;lookfor0%5B%5D=&amp;type0%5B%5D=subj&amp;lookfor0%5B%5D=&amp;type0%5B%5D=url&amp;lookfor0%5B%5D=elar.rsvpu.ru&amp;offset=10&amp;oaboost=1&amp;ling=0&amp;ling=1&amp;type0%5B%5D=country&amp;lookfor0%5B%5D=&amp;daterange=year&amp;yearfrom=&amp;yearto=&amp;alldoctype=all&amp;type1%5B%5D=doctype&amp;lookfor1%5B%5D=0002&amp;lookfor1%5B%5D=0001&amp;lookfor1%5B%5D=0003&amp;lookfor1%5B%5D=0004&amp;lookfor1%5B%5D=0005&amp;lookfor1%5B%5D=0101&amp;lookfor1%5B%5D=0102&amp;lookfor1%5B%5D=0103&amp;lookfor1%5B%5D=0104&amp;lookfor1%5B%5D=0105&amp;lookfor1%5B%5D=0106&amp;lookfor1%5B%5D=0107&amp;allrights=all&amp;cc_rights=all&amp;type2%5B%5D=rights&amp;lookfor2%5B%5D=CC-BY&amp;lookfor2%5B%5D=CC-BY-SA&amp;lookfor2%5B%5D=CC-BY-ND&amp;lookfor2%5B%5D=CC-BY-NC&amp;lookfor2%5B%5D=CC-BY-NC-SA&amp;lookfor2%5B%5D=CC-BY-NC-ND&amp;pd_rights=all&amp;lookfor3%5B%5D=CC0&amp;lookfor3%5B%5D=PDM&amp;type4%5B%5D=access&amp;lookfor4%5B%5D=1&amp;lookfor4%5B%5D=0&amp;lookfor4%5B%5D=2&amp;name=&amp;join=AND&amp;bool0%5B%5D=AND&amp;bool1%5B%5D=OR&amp;bool2%5B%5D=OR&amp;bool4%5B%5D=OR&amp;newsearch=1&amp;refid=dcadven" TargetMode="External"/><Relationship Id="rId4" Type="http://schemas.openxmlformats.org/officeDocument/2006/relationships/image" Target="../media/image4.emf"/><Relationship Id="rId9" Type="http://schemas.openxmlformats.org/officeDocument/2006/relationships/hyperlink" Target="http://www.worldcat.org/search?q=on%3ADGCNT+http%3A%2F%2Felar.rsvpu.ru%2F&amp;qt=results_page" TargetMode="External"/><Relationship Id="rId14" Type="http://schemas.openxmlformats.org/officeDocument/2006/relationships/hyperlink" Target="https://core.ac.uk/search/repositories.id:(1028)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penaire.eu/search/dataprovider?datasourceId=opendoar____::2b6921f2c64dee16ba21ebf17f3c2c92" TargetMode="External"/><Relationship Id="rId13" Type="http://schemas.openxmlformats.org/officeDocument/2006/relationships/hyperlink" Target="https://duraspace.org/registry/entry/5480/" TargetMode="External"/><Relationship Id="rId3" Type="http://schemas.openxmlformats.org/officeDocument/2006/relationships/oleObject" Target="../embeddings/oleObject8.bin"/><Relationship Id="rId7" Type="http://schemas.openxmlformats.org/officeDocument/2006/relationships/hyperlink" Target="http://roar.eprints.org/7243/" TargetMode="External"/><Relationship Id="rId12" Type="http://schemas.openxmlformats.org/officeDocument/2006/relationships/hyperlink" Target="https://www.openarchives.org/Register/BrowseSites?viewRecord=http://elar.usfeu.ru/oai/reques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2.sherpa.ac.uk/id/repository/2762" TargetMode="External"/><Relationship Id="rId11" Type="http://schemas.openxmlformats.org/officeDocument/2006/relationships/hyperlink" Target="https://scholar.google.com/scholar?hl=ru&amp;q=site%3Aelar.usfeu.ru&amp;btnG=" TargetMode="External"/><Relationship Id="rId5" Type="http://schemas.openxmlformats.org/officeDocument/2006/relationships/hyperlink" Target="http://road.issn.org/issn/2310-7561" TargetMode="External"/><Relationship Id="rId10" Type="http://schemas.openxmlformats.org/officeDocument/2006/relationships/hyperlink" Target="http://www.base-search.net/Search/Results?lookfor=url%3Aelar.usfeu.ru&amp;type=all&amp;oaboost=1&amp;ling=1&amp;name=&amp;thes=&amp;refid=dcresde&amp;newsearch=1" TargetMode="External"/><Relationship Id="rId4" Type="http://schemas.openxmlformats.org/officeDocument/2006/relationships/image" Target="../media/image4.emf"/><Relationship Id="rId9" Type="http://schemas.openxmlformats.org/officeDocument/2006/relationships/hyperlink" Target="http://www.worldcat.org/search?q=on%3ADGCNT+http%3A%2F%2Felar.usfeu.ru%2F&amp;qt=results_page" TargetMode="External"/><Relationship Id="rId14" Type="http://schemas.openxmlformats.org/officeDocument/2006/relationships/hyperlink" Target="https://core.ac.uk/search/repositories.id:(1026)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430"/>
            <a:ext cx="12192000" cy="687486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28507" y="2763756"/>
            <a:ext cx="10133900" cy="233169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altLang="ru-RU" sz="40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Открытые репозитории РФ:</a:t>
            </a:r>
            <a:br>
              <a:rPr lang="en-US" altLang="ru-RU" sz="40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30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дорога в ТОП 25 лучших репозиториев мира</a:t>
            </a:r>
            <a:r>
              <a:rPr lang="en-US" altLang="ru-RU" sz="30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*</a:t>
            </a:r>
            <a:endParaRPr lang="ru-RU" altLang="ru-RU" sz="3000" b="1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4750997"/>
              </p:ext>
            </p:extLst>
          </p:nvPr>
        </p:nvGraphicFramePr>
        <p:xfrm>
          <a:off x="1112947" y="638256"/>
          <a:ext cx="1750514" cy="79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4" imgW="893125" imgH="404520" progId="CorelDraw.Graphic.22">
                  <p:embed/>
                </p:oleObj>
              </mc:Choice>
              <mc:Fallback>
                <p:oleObj name="CorelDRAW" r:id="rId4" imgW="893125" imgH="404520" progId="CorelDraw.Graphic.2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2947" y="638256"/>
                        <a:ext cx="1750514" cy="792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F4A8022-5329-2C04-124A-890561168928}"/>
              </a:ext>
            </a:extLst>
          </p:cNvPr>
          <p:cNvSpPr/>
          <p:nvPr/>
        </p:nvSpPr>
        <p:spPr>
          <a:xfrm>
            <a:off x="518087" y="4703819"/>
            <a:ext cx="658327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Ефимов Александр Александрович</a:t>
            </a:r>
          </a:p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Заместитель начальника отдела</a:t>
            </a:r>
            <a:b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Информационно-аналитического сопровождения</a:t>
            </a:r>
            <a:b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alexander.efimov@urfu.ru</a:t>
            </a:r>
            <a:r>
              <a:rPr lang="en-US" sz="2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ideafix@ideafix.name</a:t>
            </a:r>
            <a:r>
              <a:rPr lang="en-US" sz="2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094F65-E308-4F51-E8EE-418AC3C9160D}"/>
              </a:ext>
            </a:extLst>
          </p:cNvPr>
          <p:cNvSpPr txBox="1"/>
          <p:nvPr/>
        </p:nvSpPr>
        <p:spPr>
          <a:xfrm>
            <a:off x="10084966" y="6316390"/>
            <a:ext cx="21070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effectLst/>
              </a:rPr>
              <a:t>* - </a:t>
            </a:r>
            <a:r>
              <a:rPr lang="ru-RU" dirty="0" err="1">
                <a:solidFill>
                  <a:schemeClr val="bg1"/>
                </a:solidFill>
                <a:effectLst/>
              </a:rPr>
              <a:t>Cybermetrics</a:t>
            </a:r>
            <a:r>
              <a:rPr lang="ru-RU" dirty="0">
                <a:solidFill>
                  <a:schemeClr val="bg1"/>
                </a:solidFill>
                <a:effectLst/>
              </a:rPr>
              <a:t> Lab</a:t>
            </a:r>
          </a:p>
        </p:txBody>
      </p:sp>
    </p:spTree>
    <p:extLst>
      <p:ext uri="{BB962C8B-B14F-4D97-AF65-F5344CB8AC3E}">
        <p14:creationId xmlns:p14="http://schemas.microsoft.com/office/powerpoint/2010/main" val="2579923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-27997" y="-30336"/>
          <a:ext cx="12242073" cy="97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9729871" imgH="771371" progId="CorelDraw.Graphic.22">
                  <p:embed/>
                </p:oleObj>
              </mc:Choice>
              <mc:Fallback>
                <p:oleObj name="CorelDRAW" r:id="rId2" imgW="9729871" imgH="771371" progId="CorelDraw.Graphic.22">
                  <p:embed/>
                  <p:pic>
                    <p:nvPicPr>
                      <p:cNvPr id="7" name="Объект 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27997" y="-30336"/>
                        <a:ext cx="12242073" cy="970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Объект 8">
            <a:extLst>
              <a:ext uri="{FF2B5EF4-FFF2-40B4-BE49-F238E27FC236}">
                <a16:creationId xmlns:a16="http://schemas.microsoft.com/office/drawing/2014/main" id="{11C76F02-CAF2-0B4F-DC52-6C7FE8530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u="sng" dirty="0"/>
              <a:t>Динамика</a:t>
            </a:r>
          </a:p>
        </p:txBody>
      </p:sp>
    </p:spTree>
    <p:extLst>
      <p:ext uri="{BB962C8B-B14F-4D97-AF65-F5344CB8AC3E}">
        <p14:creationId xmlns:p14="http://schemas.microsoft.com/office/powerpoint/2010/main" val="3761051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90313" y="254712"/>
          <a:ext cx="11244500" cy="604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774967" imgH="470848" progId="CorelDraw.Graphic.22">
                  <p:embed/>
                </p:oleObj>
              </mc:Choice>
              <mc:Fallback>
                <p:oleObj name="CorelDRAW" r:id="rId3" imgW="8774967" imgH="470848" progId="CorelDraw.Graphic.22">
                  <p:embed/>
                  <p:pic>
                    <p:nvPicPr>
                      <p:cNvPr id="6" name="Объект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0313" y="254712"/>
                        <a:ext cx="11244500" cy="604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97BD1BE-2FF0-6662-200B-2B8D41C4B523}"/>
              </a:ext>
            </a:extLst>
          </p:cNvPr>
          <p:cNvSpPr txBox="1"/>
          <p:nvPr/>
        </p:nvSpPr>
        <p:spPr>
          <a:xfrm>
            <a:off x="352337" y="1048516"/>
            <a:ext cx="1148247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2800" b="1" u="sng" dirty="0"/>
              <a:t>Зависимость года издания документа от года его публикации в электронном архиве</a:t>
            </a: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9499C645-CEC4-0514-9EE6-010332E163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717914"/>
              </p:ext>
            </p:extLst>
          </p:nvPr>
        </p:nvGraphicFramePr>
        <p:xfrm>
          <a:off x="352337" y="2063692"/>
          <a:ext cx="11482480" cy="4689461"/>
        </p:xfrm>
        <a:graphic>
          <a:graphicData uri="http://schemas.openxmlformats.org/drawingml/2006/table">
            <a:tbl>
              <a:tblPr/>
              <a:tblGrid>
                <a:gridCol w="574124">
                  <a:extLst>
                    <a:ext uri="{9D8B030D-6E8A-4147-A177-3AD203B41FA5}">
                      <a16:colId xmlns:a16="http://schemas.microsoft.com/office/drawing/2014/main" val="3944874639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3179649670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4068197955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2780732215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2086878610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2175308405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3017733351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2733560341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1425909955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1255712858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3196924520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925189093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618032858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3926601232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1918834827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1603113979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312801691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3686695532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3919542416"/>
                    </a:ext>
                  </a:extLst>
                </a:gridCol>
                <a:gridCol w="574124">
                  <a:extLst>
                    <a:ext uri="{9D8B030D-6E8A-4147-A177-3AD203B41FA5}">
                      <a16:colId xmlns:a16="http://schemas.microsoft.com/office/drawing/2014/main" val="3251657327"/>
                    </a:ext>
                  </a:extLst>
                </a:gridCol>
              </a:tblGrid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ГОД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ИТОГ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9650717"/>
                  </a:ext>
                </a:extLst>
              </a:tr>
              <a:tr h="237025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1920-1989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6389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8981889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787670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56661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496495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859382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6365711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877293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0203138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2671762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152296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00922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4874806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580402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121458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700819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650286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1490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515957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6621793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1741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0428740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222615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847551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543167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3093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853043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4474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17673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4927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597451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1783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5371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414285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1676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6320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983610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5979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6018293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2835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6536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1237256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7814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0052860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4058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2831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7936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518266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4713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4015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8728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319110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4560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4563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402489"/>
                  </a:ext>
                </a:extLst>
              </a:tr>
              <a:tr h="13095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ИТОГ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680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757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4129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6015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7303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7869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11922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10033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13146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15523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12216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92465</a:t>
                      </a:r>
                    </a:p>
                  </a:txBody>
                  <a:tcPr marL="6076" marR="6076" marT="60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75560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0440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90313" y="254712"/>
          <a:ext cx="11244500" cy="604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774967" imgH="470848" progId="CorelDraw.Graphic.22">
                  <p:embed/>
                </p:oleObj>
              </mc:Choice>
              <mc:Fallback>
                <p:oleObj name="CorelDRAW" r:id="rId3" imgW="8774967" imgH="470848" progId="CorelDraw.Graphic.22">
                  <p:embed/>
                  <p:pic>
                    <p:nvPicPr>
                      <p:cNvPr id="6" name="Объект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0313" y="254712"/>
                        <a:ext cx="11244500" cy="604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97BD1BE-2FF0-6662-200B-2B8D41C4B523}"/>
              </a:ext>
            </a:extLst>
          </p:cNvPr>
          <p:cNvSpPr txBox="1"/>
          <p:nvPr/>
        </p:nvSpPr>
        <p:spPr>
          <a:xfrm>
            <a:off x="352337" y="1048516"/>
            <a:ext cx="1148247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2800" b="1" u="sng" dirty="0"/>
              <a:t>Зависимость года издания документа от года его публикации в электронном архиве</a:t>
            </a:r>
          </a:p>
        </p:txBody>
      </p:sp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19DD210A-3DA3-2D27-39BA-17D8A15E6B6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8950849"/>
              </p:ext>
            </p:extLst>
          </p:nvPr>
        </p:nvGraphicFramePr>
        <p:xfrm>
          <a:off x="1249960" y="2057400"/>
          <a:ext cx="10058400" cy="4545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8267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90313" y="254712"/>
          <a:ext cx="11244500" cy="604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774967" imgH="470848" progId="CorelDraw.Graphic.22">
                  <p:embed/>
                </p:oleObj>
              </mc:Choice>
              <mc:Fallback>
                <p:oleObj name="CorelDRAW" r:id="rId3" imgW="8774967" imgH="470848" progId="CorelDraw.Graphic.22">
                  <p:embed/>
                  <p:pic>
                    <p:nvPicPr>
                      <p:cNvPr id="6" name="Объект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0313" y="254712"/>
                        <a:ext cx="11244500" cy="604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48D6208D-E3B2-138C-6885-376FAFA5CA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602807"/>
              </p:ext>
            </p:extLst>
          </p:nvPr>
        </p:nvGraphicFramePr>
        <p:xfrm>
          <a:off x="503338" y="1644242"/>
          <a:ext cx="11249632" cy="4959053"/>
        </p:xfrm>
        <a:graphic>
          <a:graphicData uri="http://schemas.openxmlformats.org/drawingml/2006/table">
            <a:tbl>
              <a:tblPr/>
              <a:tblGrid>
                <a:gridCol w="1030843">
                  <a:extLst>
                    <a:ext uri="{9D8B030D-6E8A-4147-A177-3AD203B41FA5}">
                      <a16:colId xmlns:a16="http://schemas.microsoft.com/office/drawing/2014/main" val="3292024142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3665914594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2624915387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4054620130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4043687867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1209281939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380679016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2118383245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784666844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1156642425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1036347968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2808313706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1096228357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238365113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180780859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2297101999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3977343579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2200082225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754745798"/>
                    </a:ext>
                  </a:extLst>
                </a:gridCol>
                <a:gridCol w="537831">
                  <a:extLst>
                    <a:ext uri="{9D8B030D-6E8A-4147-A177-3AD203B41FA5}">
                      <a16:colId xmlns:a16="http://schemas.microsoft.com/office/drawing/2014/main" val="1781357279"/>
                    </a:ext>
                  </a:extLst>
                </a:gridCol>
              </a:tblGrid>
              <a:tr h="243629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ИТОГ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3175204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Conference paper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3939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3759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6288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3825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7762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10148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7919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46392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789127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Article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2972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3446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1480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3955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2709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26333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299418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Newspaper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3181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589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5730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4727372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3444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515492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Thesis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3236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40460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Book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444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404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2849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2564412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Patent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169184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Master's thesis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254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612006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Review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0535416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Book chapter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553590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Technical Report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0044770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Presentation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904986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Learning Object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688006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Erratum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2152167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Journal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628245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Video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3288019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Editorial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309736"/>
                  </a:ext>
                </a:extLst>
              </a:tr>
              <a:tr h="261968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779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757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4130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6271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7458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7982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11922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10032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13142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15523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12216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92986</a:t>
                      </a:r>
                    </a:p>
                  </a:txBody>
                  <a:tcPr marL="7855" marR="7855" marT="78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10508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9917E39F-3488-05A1-E4A9-3A48DBD667B1}"/>
              </a:ext>
            </a:extLst>
          </p:cNvPr>
          <p:cNvSpPr txBox="1"/>
          <p:nvPr/>
        </p:nvSpPr>
        <p:spPr>
          <a:xfrm>
            <a:off x="352337" y="1048516"/>
            <a:ext cx="114824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2800" b="1" u="sng" dirty="0"/>
              <a:t>Зависимость типа документа от года публикации в электронном архиве</a:t>
            </a:r>
          </a:p>
        </p:txBody>
      </p:sp>
    </p:spTree>
    <p:extLst>
      <p:ext uri="{BB962C8B-B14F-4D97-AF65-F5344CB8AC3E}">
        <p14:creationId xmlns:p14="http://schemas.microsoft.com/office/powerpoint/2010/main" val="3938107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90313" y="254712"/>
          <a:ext cx="11244500" cy="604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774967" imgH="470848" progId="CorelDraw.Graphic.22">
                  <p:embed/>
                </p:oleObj>
              </mc:Choice>
              <mc:Fallback>
                <p:oleObj name="CorelDRAW" r:id="rId3" imgW="8774967" imgH="470848" progId="CorelDraw.Graphic.22">
                  <p:embed/>
                  <p:pic>
                    <p:nvPicPr>
                      <p:cNvPr id="6" name="Объект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0313" y="254712"/>
                        <a:ext cx="11244500" cy="604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F4D9E2D-483D-E951-7B28-F390EFEEA2E3}"/>
              </a:ext>
            </a:extLst>
          </p:cNvPr>
          <p:cNvSpPr txBox="1"/>
          <p:nvPr/>
        </p:nvSpPr>
        <p:spPr>
          <a:xfrm>
            <a:off x="3743588" y="1571736"/>
            <a:ext cx="609460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Conference </a:t>
            </a:r>
            <a:r>
              <a:rPr lang="ru-RU" dirty="0" err="1"/>
              <a:t>paper</a:t>
            </a:r>
            <a:r>
              <a:rPr lang="ru-RU" dirty="0"/>
              <a:t>	46392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/>
              <a:t>Article</a:t>
            </a:r>
            <a:r>
              <a:rPr lang="ru-RU" dirty="0"/>
              <a:t>				26333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/>
              <a:t>Newspaper</a:t>
            </a:r>
            <a:r>
              <a:rPr lang="ru-RU" dirty="0"/>
              <a:t>			5730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/>
              <a:t>Other</a:t>
            </a:r>
            <a:r>
              <a:rPr lang="ru-RU" dirty="0"/>
              <a:t>				3444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/>
              <a:t>Thesis</a:t>
            </a:r>
            <a:r>
              <a:rPr lang="ru-RU" dirty="0"/>
              <a:t>				3236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Book				2849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/>
              <a:t>Patent</a:t>
            </a:r>
            <a:r>
              <a:rPr lang="ru-RU" dirty="0"/>
              <a:t>				1932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/>
              <a:t>Master's</a:t>
            </a:r>
            <a:r>
              <a:rPr lang="ru-RU" dirty="0"/>
              <a:t> </a:t>
            </a:r>
            <a:r>
              <a:rPr lang="ru-RU" dirty="0" err="1"/>
              <a:t>thesis</a:t>
            </a:r>
            <a:r>
              <a:rPr lang="ru-RU" dirty="0"/>
              <a:t>		1847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Review			395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Book </a:t>
            </a:r>
            <a:r>
              <a:rPr lang="ru-RU" dirty="0" err="1"/>
              <a:t>chapter</a:t>
            </a:r>
            <a:r>
              <a:rPr lang="ru-RU" dirty="0"/>
              <a:t>		240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/>
              <a:t>Technical</a:t>
            </a:r>
            <a:r>
              <a:rPr lang="ru-RU" dirty="0"/>
              <a:t> Report		223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/>
              <a:t>Presentation</a:t>
            </a:r>
            <a:r>
              <a:rPr lang="ru-RU" dirty="0"/>
              <a:t>		116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Learning Object		96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/>
              <a:t>Erratum</a:t>
            </a:r>
            <a:r>
              <a:rPr lang="ru-RU" dirty="0"/>
              <a:t>			45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Journal			43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Video				39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/>
              <a:t>Editorial</a:t>
            </a:r>
            <a:r>
              <a:rPr lang="ru-RU" dirty="0"/>
              <a:t>			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ИТОГО			92986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720D95-97F9-7318-D58C-0C99A5CF5595}"/>
              </a:ext>
            </a:extLst>
          </p:cNvPr>
          <p:cNvSpPr txBox="1"/>
          <p:nvPr/>
        </p:nvSpPr>
        <p:spPr>
          <a:xfrm>
            <a:off x="352337" y="1048516"/>
            <a:ext cx="114824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2800" b="1" u="sng" dirty="0"/>
              <a:t>Количество документов в электронном архиве по типам</a:t>
            </a:r>
          </a:p>
        </p:txBody>
      </p:sp>
    </p:spTree>
    <p:extLst>
      <p:ext uri="{BB962C8B-B14F-4D97-AF65-F5344CB8AC3E}">
        <p14:creationId xmlns:p14="http://schemas.microsoft.com/office/powerpoint/2010/main" val="179796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90313" y="254712"/>
          <a:ext cx="11244500" cy="604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774967" imgH="470848" progId="CorelDraw.Graphic.22">
                  <p:embed/>
                </p:oleObj>
              </mc:Choice>
              <mc:Fallback>
                <p:oleObj name="CorelDRAW" r:id="rId3" imgW="8774967" imgH="470848" progId="CorelDraw.Graphic.22">
                  <p:embed/>
                  <p:pic>
                    <p:nvPicPr>
                      <p:cNvPr id="6" name="Объект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0313" y="254712"/>
                        <a:ext cx="11244500" cy="604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CAC8B151-A9D2-512C-66FE-68129686F4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0162689"/>
              </p:ext>
            </p:extLst>
          </p:nvPr>
        </p:nvGraphicFramePr>
        <p:xfrm>
          <a:off x="1325461" y="1850969"/>
          <a:ext cx="9689284" cy="4457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BC2968B-C1B8-ED3D-3F68-7E5343B194B5}"/>
              </a:ext>
            </a:extLst>
          </p:cNvPr>
          <p:cNvSpPr txBox="1"/>
          <p:nvPr/>
        </p:nvSpPr>
        <p:spPr>
          <a:xfrm>
            <a:off x="922789" y="1031738"/>
            <a:ext cx="105785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/>
              <a:t>Позиция в рейтинге </a:t>
            </a:r>
            <a:r>
              <a:rPr lang="en-US" sz="3600" b="1" u="sng" dirty="0"/>
              <a:t>TRANSPARENT RANKING</a:t>
            </a:r>
            <a:endParaRPr lang="ru-RU" sz="3600" b="1" u="sng" dirty="0"/>
          </a:p>
        </p:txBody>
      </p:sp>
    </p:spTree>
    <p:extLst>
      <p:ext uri="{BB962C8B-B14F-4D97-AF65-F5344CB8AC3E}">
        <p14:creationId xmlns:p14="http://schemas.microsoft.com/office/powerpoint/2010/main" val="3298785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90313" y="254712"/>
          <a:ext cx="11244500" cy="604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774967" imgH="470848" progId="CorelDraw.Graphic.22">
                  <p:embed/>
                </p:oleObj>
              </mc:Choice>
              <mc:Fallback>
                <p:oleObj name="CorelDRAW" r:id="rId3" imgW="8774967" imgH="470848" progId="CorelDraw.Graphic.22">
                  <p:embed/>
                  <p:pic>
                    <p:nvPicPr>
                      <p:cNvPr id="6" name="Объект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0313" y="254712"/>
                        <a:ext cx="11244500" cy="604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0019F2A-53B4-54BD-5CAC-6042D06FFD9D}"/>
              </a:ext>
            </a:extLst>
          </p:cNvPr>
          <p:cNvSpPr txBox="1"/>
          <p:nvPr/>
        </p:nvSpPr>
        <p:spPr>
          <a:xfrm>
            <a:off x="922789" y="1031738"/>
            <a:ext cx="105785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/>
              <a:t>Востребованность контента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98C63DD-5C18-B246-90E2-3BA9CD546A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776" y="1678069"/>
            <a:ext cx="9121629" cy="513091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45E260-9320-C24D-E2E3-0D542FA3AA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34405" y="1919782"/>
            <a:ext cx="2741832" cy="436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405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-27997" y="-30336"/>
          <a:ext cx="12242073" cy="97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9729871" imgH="771371" progId="CorelDraw.Graphic.22">
                  <p:embed/>
                </p:oleObj>
              </mc:Choice>
              <mc:Fallback>
                <p:oleObj name="CorelDRAW" r:id="rId3" imgW="9729871" imgH="771371" progId="CorelDraw.Graphic.22">
                  <p:embed/>
                  <p:pic>
                    <p:nvPicPr>
                      <p:cNvPr id="7" name="Объект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7997" y="-30336"/>
                        <a:ext cx="12242073" cy="970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Объект 8">
            <a:extLst>
              <a:ext uri="{FF2B5EF4-FFF2-40B4-BE49-F238E27FC236}">
                <a16:creationId xmlns:a16="http://schemas.microsoft.com/office/drawing/2014/main" id="{11C76F02-CAF2-0B4F-DC52-6C7FE8530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u="sng" dirty="0"/>
              <a:t>Выводы</a:t>
            </a:r>
          </a:p>
          <a:p>
            <a:pPr marL="0" indent="0" algn="ctr">
              <a:buNone/>
            </a:pPr>
            <a:endParaRPr lang="ru-RU" sz="3200" b="1" u="sng" dirty="0"/>
          </a:p>
          <a:p>
            <a:r>
              <a:rPr lang="ru-RU" sz="3200" b="1" dirty="0"/>
              <a:t>Контент востребован</a:t>
            </a:r>
          </a:p>
          <a:p>
            <a:r>
              <a:rPr lang="ru-RU" sz="3200" b="1" dirty="0"/>
              <a:t>Описание и форма представления достоверны</a:t>
            </a:r>
          </a:p>
          <a:p>
            <a:r>
              <a:rPr lang="ru-RU" sz="3200" b="1" dirty="0"/>
              <a:t>Мир растёт</a:t>
            </a:r>
          </a:p>
          <a:p>
            <a:r>
              <a:rPr lang="ru-RU" sz="3200" b="1" dirty="0"/>
              <a:t>Мы растём примерно с такой же скоростью</a:t>
            </a:r>
          </a:p>
          <a:p>
            <a:pPr marL="0" indent="0" algn="ctr">
              <a:buNone/>
            </a:pPr>
            <a:endParaRPr lang="ru-RU" sz="3200" b="1" u="sng" dirty="0"/>
          </a:p>
        </p:txBody>
      </p:sp>
    </p:spTree>
    <p:extLst>
      <p:ext uri="{BB962C8B-B14F-4D97-AF65-F5344CB8AC3E}">
        <p14:creationId xmlns:p14="http://schemas.microsoft.com/office/powerpoint/2010/main" val="3185367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430"/>
            <a:ext cx="12192000" cy="687486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28507" y="2763756"/>
            <a:ext cx="9907398" cy="233169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>
                <a:solidFill>
                  <a:schemeClr val="bg1"/>
                </a:solidFill>
              </a:rPr>
              <a:t>Благодарю за внимание!</a:t>
            </a:r>
            <a:endParaRPr lang="ru-RU" sz="5400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112947" y="638256"/>
          <a:ext cx="1750514" cy="79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93125" imgH="404520" progId="CorelDraw.Graphic.22">
                  <p:embed/>
                </p:oleObj>
              </mc:Choice>
              <mc:Fallback>
                <p:oleObj name="CorelDRAW" r:id="rId3" imgW="893125" imgH="404520" progId="CorelDraw.Graphic.22">
                  <p:embed/>
                  <p:pic>
                    <p:nvPicPr>
                      <p:cNvPr id="4" name="Объект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2947" y="638256"/>
                        <a:ext cx="1750514" cy="792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1F2F366-E361-DB0A-A48B-A3169F2FBD0C}"/>
              </a:ext>
            </a:extLst>
          </p:cNvPr>
          <p:cNvSpPr/>
          <p:nvPr/>
        </p:nvSpPr>
        <p:spPr>
          <a:xfrm>
            <a:off x="518087" y="4703819"/>
            <a:ext cx="658327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Ефимов Александр Александрович</a:t>
            </a:r>
          </a:p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Заместитель начальника отдела</a:t>
            </a:r>
            <a:b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Информационно-аналитического сопровождения</a:t>
            </a:r>
            <a:b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alexander.efimov@urfu.ru</a:t>
            </a:r>
            <a:r>
              <a:rPr lang="en-US" sz="2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ideafix@ideafix.name</a:t>
            </a:r>
            <a:r>
              <a:rPr lang="en-US" sz="2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306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9419928"/>
              </p:ext>
            </p:extLst>
          </p:nvPr>
        </p:nvGraphicFramePr>
        <p:xfrm>
          <a:off x="-27997" y="-30336"/>
          <a:ext cx="12242073" cy="97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9729871" imgH="771371" progId="CorelDraw.Graphic.22">
                  <p:embed/>
                </p:oleObj>
              </mc:Choice>
              <mc:Fallback>
                <p:oleObj name="CorelDRAW" r:id="rId3" imgW="9729871" imgH="771371" progId="CorelDraw.Graphic.2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7997" y="-30336"/>
                        <a:ext cx="12242073" cy="970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Объект 8">
            <a:extLst>
              <a:ext uri="{FF2B5EF4-FFF2-40B4-BE49-F238E27FC236}">
                <a16:creationId xmlns:a16="http://schemas.microsoft.com/office/drawing/2014/main" id="{11C76F02-CAF2-0B4F-DC52-6C7FE8530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u="sng" dirty="0"/>
              <a:t>План</a:t>
            </a:r>
          </a:p>
          <a:p>
            <a:r>
              <a:rPr lang="ru-RU" sz="3200" b="1" u="sng" dirty="0"/>
              <a:t>Общие сведения</a:t>
            </a:r>
            <a:br>
              <a:rPr lang="ru-RU" sz="3200" b="1" u="sng" dirty="0"/>
            </a:br>
            <a:br>
              <a:rPr lang="ru-RU" sz="3200" b="1" u="sng" dirty="0"/>
            </a:br>
            <a:r>
              <a:rPr lang="ru-RU" sz="3200" b="1" u="sng" dirty="0"/>
              <a:t>Часть первая</a:t>
            </a:r>
            <a:r>
              <a:rPr lang="ru-RU" sz="3200" b="1" dirty="0"/>
              <a:t> – Историческая справка</a:t>
            </a:r>
          </a:p>
          <a:p>
            <a:r>
              <a:rPr lang="ru-RU" sz="3200" b="1" u="sng" dirty="0"/>
              <a:t>Часть вторая</a:t>
            </a:r>
            <a:r>
              <a:rPr lang="ru-RU" sz="3200" b="1" dirty="0"/>
              <a:t> – Динамика</a:t>
            </a:r>
          </a:p>
          <a:p>
            <a:r>
              <a:rPr lang="ru-RU" sz="3200" b="1" u="sng" dirty="0"/>
              <a:t>Часть третья</a:t>
            </a:r>
            <a:r>
              <a:rPr lang="ru-RU" sz="3200" b="1" dirty="0"/>
              <a:t> – Результат</a:t>
            </a:r>
            <a:br>
              <a:rPr lang="ru-RU" sz="3200" b="1" dirty="0"/>
            </a:br>
            <a:endParaRPr lang="ru-RU" sz="3200" b="1" dirty="0"/>
          </a:p>
          <a:p>
            <a:r>
              <a:rPr lang="ru-RU" sz="3200" b="1" u="sng" dirty="0"/>
              <a:t>Выводы</a:t>
            </a:r>
            <a:endParaRPr lang="ru-RU" dirty="0"/>
          </a:p>
          <a:p>
            <a:pPr marL="0" indent="0" algn="ctr">
              <a:buNone/>
            </a:pPr>
            <a:endParaRPr lang="ru-RU" sz="3200" b="1" u="sng" dirty="0"/>
          </a:p>
        </p:txBody>
      </p:sp>
    </p:spTree>
    <p:extLst>
      <p:ext uri="{BB962C8B-B14F-4D97-AF65-F5344CB8AC3E}">
        <p14:creationId xmlns:p14="http://schemas.microsoft.com/office/powerpoint/2010/main" val="1742448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-27997" y="-30336"/>
          <a:ext cx="12242073" cy="97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9729871" imgH="771371" progId="CorelDraw.Graphic.22">
                  <p:embed/>
                </p:oleObj>
              </mc:Choice>
              <mc:Fallback>
                <p:oleObj name="CorelDRAW" r:id="rId3" imgW="9729871" imgH="771371" progId="CorelDraw.Graphic.22">
                  <p:embed/>
                  <p:pic>
                    <p:nvPicPr>
                      <p:cNvPr id="7" name="Объект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7997" y="-30336"/>
                        <a:ext cx="12242073" cy="970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Объект 8">
            <a:extLst>
              <a:ext uri="{FF2B5EF4-FFF2-40B4-BE49-F238E27FC236}">
                <a16:creationId xmlns:a16="http://schemas.microsoft.com/office/drawing/2014/main" id="{11C76F02-CAF2-0B4F-DC52-6C7FE8530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u="sng" dirty="0"/>
              <a:t>Общие сведения</a:t>
            </a:r>
          </a:p>
          <a:p>
            <a:pPr marL="0" indent="0" algn="just">
              <a:buNone/>
            </a:pPr>
            <a:r>
              <a:rPr lang="ru-RU" sz="3200" b="1" dirty="0"/>
              <a:t>Институциональный </a:t>
            </a:r>
            <a:r>
              <a:rPr lang="ru-RU" sz="3200" dirty="0"/>
              <a:t>репозиторий — электронный архив для длительного хранения, накопления и обеспечения долговременного и надежного открытого доступа к результатам научных исследований, проводимых в учреждении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3E6786-72F3-F38F-4105-AB732DD81702}"/>
              </a:ext>
            </a:extLst>
          </p:cNvPr>
          <p:cNvSpPr txBox="1"/>
          <p:nvPr/>
        </p:nvSpPr>
        <p:spPr>
          <a:xfrm>
            <a:off x="838200" y="6362671"/>
            <a:ext cx="65692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https://ru.wikipedia.org/wiki/Институциональный_репозиторий</a:t>
            </a:r>
          </a:p>
        </p:txBody>
      </p:sp>
    </p:spTree>
    <p:extLst>
      <p:ext uri="{BB962C8B-B14F-4D97-AF65-F5344CB8AC3E}">
        <p14:creationId xmlns:p14="http://schemas.microsoft.com/office/powerpoint/2010/main" val="434747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7960039"/>
              </p:ext>
            </p:extLst>
          </p:nvPr>
        </p:nvGraphicFramePr>
        <p:xfrm>
          <a:off x="590313" y="254712"/>
          <a:ext cx="11244500" cy="604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774967" imgH="470848" progId="CorelDraw.Graphic.22">
                  <p:embed/>
                </p:oleObj>
              </mc:Choice>
              <mc:Fallback>
                <p:oleObj name="CorelDRAW" r:id="rId3" imgW="8774967" imgH="470848" progId="CorelDraw.Graphic.2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0313" y="254712"/>
                        <a:ext cx="11244500" cy="604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5225D02-AAB1-7953-78FF-D3D8E34A6906}"/>
              </a:ext>
            </a:extLst>
          </p:cNvPr>
          <p:cNvSpPr txBox="1"/>
          <p:nvPr/>
        </p:nvSpPr>
        <p:spPr>
          <a:xfrm>
            <a:off x="1023457" y="989901"/>
            <a:ext cx="10695963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/>
              <a:t>Основные особенности институционального репозитория: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Обеспечение свободного доступа к результатам научных исследований, которые проводятся в университете через </a:t>
            </a:r>
            <a:r>
              <a:rPr lang="ru-RU" sz="3200" dirty="0" err="1"/>
              <a:t>самоархивирование</a:t>
            </a:r>
            <a:r>
              <a:rPr lang="ru-RU" sz="3200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Доступ к научным исследованиям университета для мирового сообщества;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Сосредоточения материалов в одном месте;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Сохранение других электронных материалов, в том числе неопубликованных (т. н. серая литература), таких как диссертации и технические отчеты.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6CA532-CF9D-F5C4-77FD-3A8F550E6638}"/>
              </a:ext>
            </a:extLst>
          </p:cNvPr>
          <p:cNvSpPr txBox="1"/>
          <p:nvPr/>
        </p:nvSpPr>
        <p:spPr>
          <a:xfrm>
            <a:off x="989901" y="6371249"/>
            <a:ext cx="65853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https://ru.wikipedia.org/wiki/Институциональный_репозиторий</a:t>
            </a:r>
          </a:p>
        </p:txBody>
      </p:sp>
    </p:spTree>
    <p:extLst>
      <p:ext uri="{BB962C8B-B14F-4D97-AF65-F5344CB8AC3E}">
        <p14:creationId xmlns:p14="http://schemas.microsoft.com/office/powerpoint/2010/main" val="1460565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90313" y="254712"/>
          <a:ext cx="11244500" cy="604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774967" imgH="470848" progId="CorelDraw.Graphic.22">
                  <p:embed/>
                </p:oleObj>
              </mc:Choice>
              <mc:Fallback>
                <p:oleObj name="CorelDRAW" r:id="rId3" imgW="8774967" imgH="470848" progId="CorelDraw.Graphic.22">
                  <p:embed/>
                  <p:pic>
                    <p:nvPicPr>
                      <p:cNvPr id="6" name="Объект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0313" y="254712"/>
                        <a:ext cx="11244500" cy="604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DC188DB-EB76-A531-A982-A9A4011D6980}"/>
              </a:ext>
            </a:extLst>
          </p:cNvPr>
          <p:cNvSpPr txBox="1"/>
          <p:nvPr/>
        </p:nvSpPr>
        <p:spPr>
          <a:xfrm>
            <a:off x="1023457" y="989901"/>
            <a:ext cx="106959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TRANSPARENT RANKING: </a:t>
            </a:r>
            <a:r>
              <a:rPr lang="en-US" sz="2600" b="1" dirty="0"/>
              <a:t>Institutional Repositories by Google Scholar</a:t>
            </a:r>
            <a:endParaRPr lang="en-US" sz="2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84B794-BC25-784B-796B-9E568FBE6A7E}"/>
              </a:ext>
            </a:extLst>
          </p:cNvPr>
          <p:cNvSpPr txBox="1"/>
          <p:nvPr/>
        </p:nvSpPr>
        <p:spPr>
          <a:xfrm>
            <a:off x="1023457" y="6418622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https://repositories.webometrics.info/en/Objetives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085130-F5A1-B6BA-73C1-F97160AF6DEB}"/>
              </a:ext>
            </a:extLst>
          </p:cNvPr>
          <p:cNvSpPr txBox="1"/>
          <p:nvPr/>
        </p:nvSpPr>
        <p:spPr>
          <a:xfrm>
            <a:off x="1023457" y="1905506"/>
            <a:ext cx="1051979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/>
              <a:t>Целью этого рейтинга является поддержка инициатив открытого доступа и, следовательно, свободный доступ к научным публикациям в электронной форме и другим академическим материалам. Веб-индикаторы используются здесь для измерения глобальной видимости и влияния научных репозиториев.</a:t>
            </a:r>
          </a:p>
        </p:txBody>
      </p:sp>
    </p:spTree>
    <p:extLst>
      <p:ext uri="{BB962C8B-B14F-4D97-AF65-F5344CB8AC3E}">
        <p14:creationId xmlns:p14="http://schemas.microsoft.com/office/powerpoint/2010/main" val="2346270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90313" y="254712"/>
          <a:ext cx="11244500" cy="604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774967" imgH="470848" progId="CorelDraw.Graphic.22">
                  <p:embed/>
                </p:oleObj>
              </mc:Choice>
              <mc:Fallback>
                <p:oleObj name="CorelDRAW" r:id="rId3" imgW="8774967" imgH="470848" progId="CorelDraw.Graphic.22">
                  <p:embed/>
                  <p:pic>
                    <p:nvPicPr>
                      <p:cNvPr id="6" name="Объект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0313" y="254712"/>
                        <a:ext cx="11244500" cy="604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DC188DB-EB76-A531-A982-A9A4011D6980}"/>
              </a:ext>
            </a:extLst>
          </p:cNvPr>
          <p:cNvSpPr txBox="1"/>
          <p:nvPr/>
        </p:nvSpPr>
        <p:spPr>
          <a:xfrm>
            <a:off x="1023457" y="989901"/>
            <a:ext cx="106959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Электронный научный архив УРФУ</a:t>
            </a:r>
            <a:endParaRPr lang="en-US" sz="2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F98AF-37B7-3E4D-96D0-CD6371290FE5}"/>
              </a:ext>
            </a:extLst>
          </p:cNvPr>
          <p:cNvSpPr txBox="1"/>
          <p:nvPr/>
        </p:nvSpPr>
        <p:spPr>
          <a:xfrm>
            <a:off x="9514926" y="3299067"/>
            <a:ext cx="253137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ISSN </a:t>
            </a:r>
            <a:r>
              <a:rPr lang="en-US" dirty="0">
                <a:hlinkClick r:id="rId5"/>
              </a:rPr>
              <a:t>2310-757X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>
                <a:hlinkClick r:id="rId6"/>
              </a:rPr>
              <a:t>OpenDOAR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>
                <a:hlinkClick r:id="rId7"/>
              </a:rPr>
              <a:t>ROAR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>
                <a:hlinkClick r:id="rId8"/>
              </a:rPr>
              <a:t>OpenAire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>
                <a:hlinkClick r:id="rId9"/>
              </a:rPr>
              <a:t>WorldCat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>
                <a:hlinkClick r:id="rId10"/>
              </a:rPr>
              <a:t>BASE Search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>
                <a:hlinkClick r:id="rId11"/>
              </a:rPr>
              <a:t>Google Scholar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>
                <a:hlinkClick r:id="rId12"/>
              </a:rPr>
              <a:t>OpenArchives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>
                <a:hlinkClick r:id="rId13"/>
              </a:rPr>
              <a:t>DURASPACE Registry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>
                <a:hlinkClick r:id="rId14"/>
              </a:rPr>
              <a:t>CORE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Database </a:t>
            </a:r>
            <a:r>
              <a:rPr lang="en-US" dirty="0">
                <a:hlinkClick r:id="rId15"/>
              </a:rPr>
              <a:t>2021621473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1DD489-2E84-BCD8-6311-6929BAF91E54}"/>
              </a:ext>
            </a:extLst>
          </p:cNvPr>
          <p:cNvSpPr txBox="1"/>
          <p:nvPr/>
        </p:nvSpPr>
        <p:spPr>
          <a:xfrm>
            <a:off x="439312" y="2293787"/>
            <a:ext cx="8630997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3200" dirty="0"/>
              <a:t> Проект стартовал в 2002 году</a:t>
            </a:r>
            <a:endParaRPr lang="en-US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ru-RU" sz="3200" dirty="0"/>
              <a:t>Использование </a:t>
            </a:r>
            <a:r>
              <a:rPr lang="en-US" sz="3200" dirty="0" err="1"/>
              <a:t>Dspace</a:t>
            </a:r>
            <a:r>
              <a:rPr lang="en-US" sz="3200" dirty="0"/>
              <a:t> </a:t>
            </a:r>
            <a:r>
              <a:rPr lang="ru-RU" sz="3200" dirty="0"/>
              <a:t>началось в 2004 году</a:t>
            </a:r>
            <a:endParaRPr lang="en-US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ru-RU" sz="3200" dirty="0"/>
              <a:t>Пакетная загрузка практикуется с 2013 года</a:t>
            </a:r>
            <a:endParaRPr lang="en-US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/>
              <a:t> Проект зарегистрирован и индексируется в основных отраслевых агрегаторах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/>
              <a:t> Более 20 лет «высокой доступности»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/>
              <a:t> Более 100 тысяч документов в открытом доступе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84157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90313" y="254712"/>
          <a:ext cx="11244500" cy="604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774967" imgH="470848" progId="CorelDraw.Graphic.22">
                  <p:embed/>
                </p:oleObj>
              </mc:Choice>
              <mc:Fallback>
                <p:oleObj name="CorelDRAW" r:id="rId3" imgW="8774967" imgH="470848" progId="CorelDraw.Graphic.22">
                  <p:embed/>
                  <p:pic>
                    <p:nvPicPr>
                      <p:cNvPr id="6" name="Объект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0313" y="254712"/>
                        <a:ext cx="11244500" cy="604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DC188DB-EB76-A531-A982-A9A4011D6980}"/>
              </a:ext>
            </a:extLst>
          </p:cNvPr>
          <p:cNvSpPr txBox="1"/>
          <p:nvPr/>
        </p:nvSpPr>
        <p:spPr>
          <a:xfrm>
            <a:off x="1023457" y="989901"/>
            <a:ext cx="106959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Электронный архив РГППУ</a:t>
            </a:r>
            <a:endParaRPr lang="en-US" sz="2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F98AF-37B7-3E4D-96D0-CD6371290FE5}"/>
              </a:ext>
            </a:extLst>
          </p:cNvPr>
          <p:cNvSpPr txBox="1"/>
          <p:nvPr/>
        </p:nvSpPr>
        <p:spPr>
          <a:xfrm>
            <a:off x="9514926" y="3299067"/>
            <a:ext cx="253137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ISSN </a:t>
            </a:r>
            <a:r>
              <a:rPr lang="en-US" dirty="0">
                <a:hlinkClick r:id="rId5"/>
              </a:rPr>
              <a:t>2410-7328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6"/>
              </a:rPr>
              <a:t> </a:t>
            </a:r>
            <a:r>
              <a:rPr lang="en-US" dirty="0" err="1">
                <a:hlinkClick r:id="rId6"/>
              </a:rPr>
              <a:t>OpenDOAR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7"/>
              </a:rPr>
              <a:t> ROAR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8"/>
              </a:rPr>
              <a:t> </a:t>
            </a:r>
            <a:r>
              <a:rPr lang="en-US" dirty="0" err="1">
                <a:hlinkClick r:id="rId8"/>
              </a:rPr>
              <a:t>OpenAire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9"/>
              </a:rPr>
              <a:t> </a:t>
            </a:r>
            <a:r>
              <a:rPr lang="en-US" dirty="0" err="1">
                <a:hlinkClick r:id="rId9"/>
              </a:rPr>
              <a:t>WorldCat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10"/>
              </a:rPr>
              <a:t> BASE Search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11"/>
              </a:rPr>
              <a:t> Google Scholar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12"/>
              </a:rPr>
              <a:t> </a:t>
            </a:r>
            <a:r>
              <a:rPr lang="en-US" dirty="0" err="1">
                <a:hlinkClick r:id="rId12"/>
              </a:rPr>
              <a:t>OpenArchives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13"/>
              </a:rPr>
              <a:t> DURASPACE Registry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14"/>
              </a:rPr>
              <a:t> CORE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1DD489-2E84-BCD8-6311-6929BAF91E54}"/>
              </a:ext>
            </a:extLst>
          </p:cNvPr>
          <p:cNvSpPr txBox="1"/>
          <p:nvPr/>
        </p:nvSpPr>
        <p:spPr>
          <a:xfrm>
            <a:off x="439312" y="2293787"/>
            <a:ext cx="8630997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3200" dirty="0"/>
              <a:t> Проект стартовал в 20</a:t>
            </a:r>
            <a:r>
              <a:rPr lang="en-US" sz="3200" dirty="0"/>
              <a:t>14</a:t>
            </a:r>
            <a:r>
              <a:rPr lang="ru-RU" sz="3200" dirty="0"/>
              <a:t> году</a:t>
            </a:r>
            <a:endParaRPr lang="en-US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/>
              <a:t> Пакетная загрузка практикуется с 201</a:t>
            </a:r>
            <a:r>
              <a:rPr lang="en-US" sz="3200" dirty="0"/>
              <a:t>4</a:t>
            </a:r>
            <a:r>
              <a:rPr lang="ru-RU" sz="3200" dirty="0"/>
              <a:t> года</a:t>
            </a:r>
            <a:endParaRPr lang="en-US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/>
              <a:t> Проект зарегистрирован и индексируется в основных отраслевых агрегаторах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/>
              <a:t> Более </a:t>
            </a:r>
            <a:r>
              <a:rPr lang="en-US" sz="3200" dirty="0"/>
              <a:t>4</a:t>
            </a:r>
            <a:r>
              <a:rPr lang="ru-RU" sz="3200" dirty="0"/>
              <a:t>0 тысяч документов в открытом доступе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24005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90313" y="254712"/>
          <a:ext cx="11244500" cy="604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774967" imgH="470848" progId="CorelDraw.Graphic.22">
                  <p:embed/>
                </p:oleObj>
              </mc:Choice>
              <mc:Fallback>
                <p:oleObj name="CorelDRAW" r:id="rId3" imgW="8774967" imgH="470848" progId="CorelDraw.Graphic.22">
                  <p:embed/>
                  <p:pic>
                    <p:nvPicPr>
                      <p:cNvPr id="6" name="Объект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0313" y="254712"/>
                        <a:ext cx="11244500" cy="604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DC188DB-EB76-A531-A982-A9A4011D6980}"/>
              </a:ext>
            </a:extLst>
          </p:cNvPr>
          <p:cNvSpPr txBox="1"/>
          <p:nvPr/>
        </p:nvSpPr>
        <p:spPr>
          <a:xfrm>
            <a:off x="1023457" y="989901"/>
            <a:ext cx="106959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Электронный УГЛТУ</a:t>
            </a:r>
            <a:endParaRPr lang="en-US" sz="2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F98AF-37B7-3E4D-96D0-CD6371290FE5}"/>
              </a:ext>
            </a:extLst>
          </p:cNvPr>
          <p:cNvSpPr txBox="1"/>
          <p:nvPr/>
        </p:nvSpPr>
        <p:spPr>
          <a:xfrm>
            <a:off x="9514926" y="3299067"/>
            <a:ext cx="253137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ISSN </a:t>
            </a:r>
            <a:r>
              <a:rPr lang="en-US" dirty="0">
                <a:hlinkClick r:id="rId5"/>
              </a:rPr>
              <a:t>2310-7561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6"/>
              </a:rPr>
              <a:t> </a:t>
            </a:r>
            <a:r>
              <a:rPr lang="en-US" dirty="0" err="1">
                <a:hlinkClick r:id="rId6"/>
              </a:rPr>
              <a:t>OpenDOAR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7"/>
              </a:rPr>
              <a:t> ROAR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8"/>
              </a:rPr>
              <a:t> </a:t>
            </a:r>
            <a:r>
              <a:rPr lang="en-US" dirty="0" err="1">
                <a:hlinkClick r:id="rId8"/>
              </a:rPr>
              <a:t>OpenAire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9"/>
              </a:rPr>
              <a:t> </a:t>
            </a:r>
            <a:r>
              <a:rPr lang="en-US" dirty="0" err="1">
                <a:hlinkClick r:id="rId9"/>
              </a:rPr>
              <a:t>WorldCat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10"/>
              </a:rPr>
              <a:t> BASE Search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11"/>
              </a:rPr>
              <a:t> Google Scholar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12"/>
              </a:rPr>
              <a:t> </a:t>
            </a:r>
            <a:r>
              <a:rPr lang="en-US" dirty="0" err="1">
                <a:hlinkClick r:id="rId12"/>
              </a:rPr>
              <a:t>OpenArchives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13"/>
              </a:rPr>
              <a:t> DURASPACE Registry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14"/>
              </a:rPr>
              <a:t> CORE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1DD489-2E84-BCD8-6311-6929BAF91E54}"/>
              </a:ext>
            </a:extLst>
          </p:cNvPr>
          <p:cNvSpPr txBox="1"/>
          <p:nvPr/>
        </p:nvSpPr>
        <p:spPr>
          <a:xfrm>
            <a:off x="439312" y="2293787"/>
            <a:ext cx="863099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3200" dirty="0"/>
              <a:t> Проект стартовал в 20</a:t>
            </a:r>
            <a:r>
              <a:rPr lang="en-US" sz="3200" dirty="0"/>
              <a:t>1</a:t>
            </a:r>
            <a:r>
              <a:rPr lang="ru-RU" sz="3200" dirty="0"/>
              <a:t>2 году</a:t>
            </a:r>
            <a:endParaRPr lang="en-US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ru-RU" sz="3200" dirty="0"/>
              <a:t>Пакетная загрузка практикуется с 201</a:t>
            </a:r>
            <a:r>
              <a:rPr lang="en-US" sz="3200" dirty="0"/>
              <a:t>5</a:t>
            </a:r>
            <a:r>
              <a:rPr lang="ru-RU" sz="3200" dirty="0"/>
              <a:t> года</a:t>
            </a:r>
            <a:endParaRPr lang="en-US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/>
              <a:t> Проект зарегистрирован и индексируется в основных отраслевых агрегаторах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/>
              <a:t> Более </a:t>
            </a:r>
            <a:r>
              <a:rPr lang="en-US" sz="3200" dirty="0"/>
              <a:t>10</a:t>
            </a:r>
            <a:r>
              <a:rPr lang="ru-RU" sz="3200" dirty="0"/>
              <a:t> лет «высокой доступности»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/>
              <a:t> Более 10 тысяч документов в открытом доступе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37506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90313" y="254712"/>
          <a:ext cx="11244500" cy="604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8774967" imgH="470848" progId="CorelDraw.Graphic.22">
                  <p:embed/>
                </p:oleObj>
              </mc:Choice>
              <mc:Fallback>
                <p:oleObj name="CorelDRAW" r:id="rId3" imgW="8774967" imgH="470848" progId="CorelDraw.Graphic.22">
                  <p:embed/>
                  <p:pic>
                    <p:nvPicPr>
                      <p:cNvPr id="6" name="Объект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0313" y="254712"/>
                        <a:ext cx="11244500" cy="604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DC188DB-EB76-A531-A982-A9A4011D6980}"/>
              </a:ext>
            </a:extLst>
          </p:cNvPr>
          <p:cNvSpPr txBox="1"/>
          <p:nvPr/>
        </p:nvSpPr>
        <p:spPr>
          <a:xfrm>
            <a:off x="1023457" y="989901"/>
            <a:ext cx="106959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ВУЗы</a:t>
            </a:r>
            <a:endParaRPr lang="en-US" sz="2600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36405941-4C00-EE1C-EE79-5D19568B9E9B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1574676"/>
          <a:ext cx="10805019" cy="4910016"/>
        </p:xfrm>
        <a:graphic>
          <a:graphicData uri="http://schemas.openxmlformats.org/drawingml/2006/table">
            <a:tbl>
              <a:tblPr/>
              <a:tblGrid>
                <a:gridCol w="1062789">
                  <a:extLst>
                    <a:ext uri="{9D8B030D-6E8A-4147-A177-3AD203B41FA5}">
                      <a16:colId xmlns:a16="http://schemas.microsoft.com/office/drawing/2014/main" val="3547138138"/>
                    </a:ext>
                  </a:extLst>
                </a:gridCol>
                <a:gridCol w="1815598">
                  <a:extLst>
                    <a:ext uri="{9D8B030D-6E8A-4147-A177-3AD203B41FA5}">
                      <a16:colId xmlns:a16="http://schemas.microsoft.com/office/drawing/2014/main" val="2798197756"/>
                    </a:ext>
                  </a:extLst>
                </a:gridCol>
                <a:gridCol w="2346991">
                  <a:extLst>
                    <a:ext uri="{9D8B030D-6E8A-4147-A177-3AD203B41FA5}">
                      <a16:colId xmlns:a16="http://schemas.microsoft.com/office/drawing/2014/main" val="424309670"/>
                    </a:ext>
                  </a:extLst>
                </a:gridCol>
                <a:gridCol w="2634831">
                  <a:extLst>
                    <a:ext uri="{9D8B030D-6E8A-4147-A177-3AD203B41FA5}">
                      <a16:colId xmlns:a16="http://schemas.microsoft.com/office/drawing/2014/main" val="2374655943"/>
                    </a:ext>
                  </a:extLst>
                </a:gridCol>
                <a:gridCol w="2944810">
                  <a:extLst>
                    <a:ext uri="{9D8B030D-6E8A-4147-A177-3AD203B41FA5}">
                      <a16:colId xmlns:a16="http://schemas.microsoft.com/office/drawing/2014/main" val="1715355015"/>
                    </a:ext>
                  </a:extLst>
                </a:gridCol>
              </a:tblGrid>
              <a:tr h="12275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ВУЗ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Год основания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Бюджетный набор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Старт репозитория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Количество документов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21733"/>
                  </a:ext>
                </a:extLst>
              </a:tr>
              <a:tr h="12275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УРФУ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100K+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3913406"/>
                  </a:ext>
                </a:extLst>
              </a:tr>
              <a:tr h="12275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РГППУ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40K+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6336500"/>
                  </a:ext>
                </a:extLst>
              </a:tr>
              <a:tr h="12275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УГЛТУ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10K+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32796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2257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982</TotalTime>
  <Words>3159</Words>
  <Application>Microsoft Office PowerPoint</Application>
  <PresentationFormat>Широкоэкранный</PresentationFormat>
  <Paragraphs>1269</Paragraphs>
  <Slides>18</Slides>
  <Notes>16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CorelDRAW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Design</dc:creator>
  <cp:lastModifiedBy>Ефимов Александр Александрович</cp:lastModifiedBy>
  <cp:revision>69</cp:revision>
  <dcterms:created xsi:type="dcterms:W3CDTF">2019-05-31T06:38:44Z</dcterms:created>
  <dcterms:modified xsi:type="dcterms:W3CDTF">2022-10-06T10:18:26Z</dcterms:modified>
</cp:coreProperties>
</file>