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200638" cy="30600650"/>
  <p:notesSz cx="6858000" cy="9144000"/>
  <p:defaultTextStyle>
    <a:defPPr>
      <a:defRPr lang="ru-RU"/>
    </a:defPPr>
    <a:lvl1pPr marL="0" algn="l" defTabSz="4217213" rtl="0" eaLnBrk="1" latinLnBrk="0" hangingPunct="1">
      <a:defRPr sz="8302" kern="1200">
        <a:solidFill>
          <a:schemeClr val="tx1"/>
        </a:solidFill>
        <a:latin typeface="+mn-lt"/>
        <a:ea typeface="+mn-ea"/>
        <a:cs typeface="+mn-cs"/>
      </a:defRPr>
    </a:lvl1pPr>
    <a:lvl2pPr marL="2108606" algn="l" defTabSz="4217213" rtl="0" eaLnBrk="1" latinLnBrk="0" hangingPunct="1">
      <a:defRPr sz="8302" kern="1200">
        <a:solidFill>
          <a:schemeClr val="tx1"/>
        </a:solidFill>
        <a:latin typeface="+mn-lt"/>
        <a:ea typeface="+mn-ea"/>
        <a:cs typeface="+mn-cs"/>
      </a:defRPr>
    </a:lvl2pPr>
    <a:lvl3pPr marL="4217213" algn="l" defTabSz="4217213" rtl="0" eaLnBrk="1" latinLnBrk="0" hangingPunct="1">
      <a:defRPr sz="8302" kern="1200">
        <a:solidFill>
          <a:schemeClr val="tx1"/>
        </a:solidFill>
        <a:latin typeface="+mn-lt"/>
        <a:ea typeface="+mn-ea"/>
        <a:cs typeface="+mn-cs"/>
      </a:defRPr>
    </a:lvl3pPr>
    <a:lvl4pPr marL="6325819" algn="l" defTabSz="4217213" rtl="0" eaLnBrk="1" latinLnBrk="0" hangingPunct="1">
      <a:defRPr sz="8302" kern="1200">
        <a:solidFill>
          <a:schemeClr val="tx1"/>
        </a:solidFill>
        <a:latin typeface="+mn-lt"/>
        <a:ea typeface="+mn-ea"/>
        <a:cs typeface="+mn-cs"/>
      </a:defRPr>
    </a:lvl4pPr>
    <a:lvl5pPr marL="8434426" algn="l" defTabSz="4217213" rtl="0" eaLnBrk="1" latinLnBrk="0" hangingPunct="1">
      <a:defRPr sz="8302" kern="1200">
        <a:solidFill>
          <a:schemeClr val="tx1"/>
        </a:solidFill>
        <a:latin typeface="+mn-lt"/>
        <a:ea typeface="+mn-ea"/>
        <a:cs typeface="+mn-cs"/>
      </a:defRPr>
    </a:lvl5pPr>
    <a:lvl6pPr marL="10543032" algn="l" defTabSz="4217213" rtl="0" eaLnBrk="1" latinLnBrk="0" hangingPunct="1">
      <a:defRPr sz="8302" kern="1200">
        <a:solidFill>
          <a:schemeClr val="tx1"/>
        </a:solidFill>
        <a:latin typeface="+mn-lt"/>
        <a:ea typeface="+mn-ea"/>
        <a:cs typeface="+mn-cs"/>
      </a:defRPr>
    </a:lvl6pPr>
    <a:lvl7pPr marL="12651638" algn="l" defTabSz="4217213" rtl="0" eaLnBrk="1" latinLnBrk="0" hangingPunct="1">
      <a:defRPr sz="8302" kern="1200">
        <a:solidFill>
          <a:schemeClr val="tx1"/>
        </a:solidFill>
        <a:latin typeface="+mn-lt"/>
        <a:ea typeface="+mn-ea"/>
        <a:cs typeface="+mn-cs"/>
      </a:defRPr>
    </a:lvl7pPr>
    <a:lvl8pPr marL="14760245" algn="l" defTabSz="4217213" rtl="0" eaLnBrk="1" latinLnBrk="0" hangingPunct="1">
      <a:defRPr sz="8302" kern="1200">
        <a:solidFill>
          <a:schemeClr val="tx1"/>
        </a:solidFill>
        <a:latin typeface="+mn-lt"/>
        <a:ea typeface="+mn-ea"/>
        <a:cs typeface="+mn-cs"/>
      </a:defRPr>
    </a:lvl8pPr>
    <a:lvl9pPr marL="16868851" algn="l" defTabSz="4217213" rtl="0" eaLnBrk="1" latinLnBrk="0" hangingPunct="1">
      <a:defRPr sz="830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638" userDrawn="1">
          <p15:clr>
            <a:srgbClr val="A4A3A4"/>
          </p15:clr>
        </p15:guide>
        <p15:guide id="2" pos="136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BF7"/>
    <a:srgbClr val="FFF0E1"/>
    <a:srgbClr val="FFECD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195" autoAdjust="0"/>
    <p:restoredTop sz="94660"/>
  </p:normalViewPr>
  <p:slideViewPr>
    <p:cSldViewPr>
      <p:cViewPr varScale="1">
        <p:scale>
          <a:sx n="14" d="100"/>
          <a:sy n="14" d="100"/>
        </p:scale>
        <p:origin x="-1888" y="-148"/>
      </p:cViewPr>
      <p:guideLst>
        <p:guide orient="horz" pos="9638"/>
        <p:guide pos="1360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17E3A-0D00-42A9-86CD-59A7C5A99061}" type="datetimeFigureOut">
              <a:rPr lang="en-US" smtClean="0"/>
              <a:t>6/9/2019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50950" y="1143000"/>
            <a:ext cx="435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F5332-00EF-4EC2-ACB9-4B6A45687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261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217213" rtl="0" eaLnBrk="1" latinLnBrk="0" hangingPunct="1">
      <a:defRPr sz="5534" kern="1200">
        <a:solidFill>
          <a:schemeClr val="tx1"/>
        </a:solidFill>
        <a:latin typeface="+mn-lt"/>
        <a:ea typeface="+mn-ea"/>
        <a:cs typeface="+mn-cs"/>
      </a:defRPr>
    </a:lvl1pPr>
    <a:lvl2pPr marL="2108606" algn="l" defTabSz="4217213" rtl="0" eaLnBrk="1" latinLnBrk="0" hangingPunct="1">
      <a:defRPr sz="5534" kern="1200">
        <a:solidFill>
          <a:schemeClr val="tx1"/>
        </a:solidFill>
        <a:latin typeface="+mn-lt"/>
        <a:ea typeface="+mn-ea"/>
        <a:cs typeface="+mn-cs"/>
      </a:defRPr>
    </a:lvl2pPr>
    <a:lvl3pPr marL="4217213" algn="l" defTabSz="4217213" rtl="0" eaLnBrk="1" latinLnBrk="0" hangingPunct="1">
      <a:defRPr sz="5534" kern="1200">
        <a:solidFill>
          <a:schemeClr val="tx1"/>
        </a:solidFill>
        <a:latin typeface="+mn-lt"/>
        <a:ea typeface="+mn-ea"/>
        <a:cs typeface="+mn-cs"/>
      </a:defRPr>
    </a:lvl3pPr>
    <a:lvl4pPr marL="6325819" algn="l" defTabSz="4217213" rtl="0" eaLnBrk="1" latinLnBrk="0" hangingPunct="1">
      <a:defRPr sz="5534" kern="1200">
        <a:solidFill>
          <a:schemeClr val="tx1"/>
        </a:solidFill>
        <a:latin typeface="+mn-lt"/>
        <a:ea typeface="+mn-ea"/>
        <a:cs typeface="+mn-cs"/>
      </a:defRPr>
    </a:lvl4pPr>
    <a:lvl5pPr marL="8434426" algn="l" defTabSz="4217213" rtl="0" eaLnBrk="1" latinLnBrk="0" hangingPunct="1">
      <a:defRPr sz="5534" kern="1200">
        <a:solidFill>
          <a:schemeClr val="tx1"/>
        </a:solidFill>
        <a:latin typeface="+mn-lt"/>
        <a:ea typeface="+mn-ea"/>
        <a:cs typeface="+mn-cs"/>
      </a:defRPr>
    </a:lvl5pPr>
    <a:lvl6pPr marL="10543032" algn="l" defTabSz="4217213" rtl="0" eaLnBrk="1" latinLnBrk="0" hangingPunct="1">
      <a:defRPr sz="5534" kern="1200">
        <a:solidFill>
          <a:schemeClr val="tx1"/>
        </a:solidFill>
        <a:latin typeface="+mn-lt"/>
        <a:ea typeface="+mn-ea"/>
        <a:cs typeface="+mn-cs"/>
      </a:defRPr>
    </a:lvl6pPr>
    <a:lvl7pPr marL="12651638" algn="l" defTabSz="4217213" rtl="0" eaLnBrk="1" latinLnBrk="0" hangingPunct="1">
      <a:defRPr sz="5534" kern="1200">
        <a:solidFill>
          <a:schemeClr val="tx1"/>
        </a:solidFill>
        <a:latin typeface="+mn-lt"/>
        <a:ea typeface="+mn-ea"/>
        <a:cs typeface="+mn-cs"/>
      </a:defRPr>
    </a:lvl7pPr>
    <a:lvl8pPr marL="14760245" algn="l" defTabSz="4217213" rtl="0" eaLnBrk="1" latinLnBrk="0" hangingPunct="1">
      <a:defRPr sz="5534" kern="1200">
        <a:solidFill>
          <a:schemeClr val="tx1"/>
        </a:solidFill>
        <a:latin typeface="+mn-lt"/>
        <a:ea typeface="+mn-ea"/>
        <a:cs typeface="+mn-cs"/>
      </a:defRPr>
    </a:lvl8pPr>
    <a:lvl9pPr marL="16868851" algn="l" defTabSz="4217213" rtl="0" eaLnBrk="1" latinLnBrk="0" hangingPunct="1">
      <a:defRPr sz="553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F5332-00EF-4EC2-ACB9-4B6A456877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606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40048" y="9506037"/>
            <a:ext cx="36720542" cy="655930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80096" y="17340368"/>
            <a:ext cx="30240447" cy="782016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1320462" y="1225447"/>
            <a:ext cx="9720144" cy="261097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60032" y="1225447"/>
            <a:ext cx="28440420" cy="261097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2553" y="19663753"/>
            <a:ext cx="36720542" cy="607762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12553" y="12969863"/>
            <a:ext cx="36720542" cy="669389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60032" y="7140154"/>
            <a:ext cx="19080282" cy="201950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960324" y="7140154"/>
            <a:ext cx="19080282" cy="201950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60032" y="6849731"/>
            <a:ext cx="19087784" cy="285464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60032" y="9704373"/>
            <a:ext cx="19087784" cy="176307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1945326" y="6849731"/>
            <a:ext cx="19095282" cy="285464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1945326" y="9704373"/>
            <a:ext cx="19095282" cy="176307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0034" y="1218359"/>
            <a:ext cx="14212712" cy="5185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890249" y="1218361"/>
            <a:ext cx="24150357" cy="26116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60034" y="6403472"/>
            <a:ext cx="14212712" cy="209316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67627" y="21420455"/>
            <a:ext cx="25920383" cy="25288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467627" y="2734225"/>
            <a:ext cx="25920383" cy="1836039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67627" y="23949261"/>
            <a:ext cx="25920383" cy="3591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0032" y="1225445"/>
            <a:ext cx="38880574" cy="5100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60032" y="7140154"/>
            <a:ext cx="38880574" cy="20195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160032" y="28362271"/>
            <a:ext cx="10080149" cy="162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4760218" y="28362271"/>
            <a:ext cx="13680202" cy="162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0960457" y="28362271"/>
            <a:ext cx="10080149" cy="162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26417" y="-397419"/>
            <a:ext cx="43200638" cy="4860152"/>
          </a:xfrm>
        </p:spPr>
        <p:txBody>
          <a:bodyPr>
            <a:normAutofit/>
          </a:bodyPr>
          <a:lstStyle/>
          <a:p>
            <a:r>
              <a:rPr lang="en-US" sz="11000" b="1" dirty="0" smtClean="0">
                <a:latin typeface="Garamond" panose="02020404030301010803" pitchFamily="18" charset="0"/>
              </a:rPr>
              <a:t>Evolving Gender </a:t>
            </a:r>
            <a:r>
              <a:rPr lang="en-US" sz="11000" b="1" dirty="0">
                <a:latin typeface="Garamond" panose="02020404030301010803" pitchFamily="18" charset="0"/>
              </a:rPr>
              <a:t>Issues and </a:t>
            </a:r>
            <a:r>
              <a:rPr lang="en-US" sz="11000" b="1" dirty="0" smtClean="0">
                <a:latin typeface="Garamond" panose="02020404030301010803" pitchFamily="18" charset="0"/>
              </a:rPr>
              <a:t>Women's Movements</a:t>
            </a:r>
            <a:br>
              <a:rPr lang="en-US" sz="11000" b="1" dirty="0" smtClean="0">
                <a:latin typeface="Garamond" panose="02020404030301010803" pitchFamily="18" charset="0"/>
              </a:rPr>
            </a:br>
            <a:r>
              <a:rPr lang="en-US" sz="11000" b="1" dirty="0" smtClean="0">
                <a:latin typeface="Garamond" panose="02020404030301010803" pitchFamily="18" charset="0"/>
              </a:rPr>
              <a:t> in</a:t>
            </a:r>
            <a:r>
              <a:rPr lang="en-US" sz="11000" b="1" dirty="0">
                <a:latin typeface="Garamond" panose="02020404030301010803" pitchFamily="18" charset="0"/>
              </a:rPr>
              <a:t> </a:t>
            </a:r>
            <a:r>
              <a:rPr lang="en-US" sz="11000" b="1" dirty="0" smtClean="0">
                <a:latin typeface="Garamond" panose="02020404030301010803" pitchFamily="18" charset="0"/>
              </a:rPr>
              <a:t>Kazakhstan</a:t>
            </a:r>
            <a:endParaRPr lang="en-US" sz="11000" b="1" dirty="0">
              <a:latin typeface="Garamond" panose="020204040303010108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9719" y="3635029"/>
            <a:ext cx="17211993" cy="2361911"/>
          </a:xfrm>
        </p:spPr>
        <p:txBody>
          <a:bodyPr>
            <a:noAutofit/>
          </a:bodyPr>
          <a:lstStyle/>
          <a:p>
            <a:r>
              <a:rPr lang="en-US" sz="4800" dirty="0" err="1" smtClean="0">
                <a:solidFill>
                  <a:schemeClr val="tx1"/>
                </a:solidFill>
                <a:latin typeface="Garamond" panose="02020404030301010803" pitchFamily="18" charset="0"/>
              </a:rPr>
              <a:t>Zarina</a:t>
            </a:r>
            <a:r>
              <a:rPr lang="en-US" sz="48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 Malik, </a:t>
            </a:r>
            <a:r>
              <a:rPr lang="en-US" sz="4800" dirty="0" err="1" smtClean="0">
                <a:solidFill>
                  <a:schemeClr val="tx1"/>
                </a:solidFill>
                <a:latin typeface="Garamond" panose="02020404030301010803" pitchFamily="18" charset="0"/>
              </a:rPr>
              <a:t>SeJin</a:t>
            </a:r>
            <a:r>
              <a:rPr lang="en-US" sz="48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 Koo</a:t>
            </a:r>
          </a:p>
          <a:p>
            <a:r>
              <a:rPr lang="en-US" sz="48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Department of Political Science and International Relations, </a:t>
            </a:r>
          </a:p>
          <a:p>
            <a:r>
              <a:rPr lang="en-US" sz="48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School of Humanities and Social Sciences, </a:t>
            </a:r>
            <a:r>
              <a:rPr lang="en-US" sz="4800" dirty="0" err="1" smtClean="0">
                <a:solidFill>
                  <a:schemeClr val="tx1"/>
                </a:solidFill>
                <a:latin typeface="Garamond" panose="02020404030301010803" pitchFamily="18" charset="0"/>
              </a:rPr>
              <a:t>Nazarbayev</a:t>
            </a:r>
            <a:r>
              <a:rPr lang="en-US" sz="48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 University </a:t>
            </a:r>
            <a:endParaRPr lang="en-US" sz="48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655" y="6371333"/>
            <a:ext cx="13974402" cy="7232749"/>
          </a:xfrm>
          <a:prstGeom prst="rect">
            <a:avLst/>
          </a:prstGeom>
          <a:solidFill>
            <a:srgbClr val="FFFBF7">
              <a:alpha val="98824"/>
            </a:srgb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0" rIns="360000" rtlCol="0" anchor="ctr">
            <a:spAutoFit/>
          </a:bodyPr>
          <a:lstStyle/>
          <a:p>
            <a:pPr marL="324000" algn="ctr">
              <a:lnSpc>
                <a:spcPct val="200000"/>
              </a:lnSpc>
            </a:pPr>
            <a:r>
              <a:rPr lang="en-US" sz="37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INTRODUCTION</a:t>
            </a:r>
            <a:endParaRPr lang="en-US" sz="37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324000" algn="just"/>
            <a:r>
              <a:rPr lang="en-US" sz="3900" dirty="0" smtClean="0">
                <a:latin typeface="Garamond" panose="02020404030301010803" pitchFamily="18" charset="0"/>
              </a:rPr>
              <a:t>Despite </a:t>
            </a:r>
            <a:r>
              <a:rPr lang="en-US" sz="3900" dirty="0">
                <a:latin typeface="Garamond" panose="02020404030301010803" pitchFamily="18" charset="0"/>
              </a:rPr>
              <a:t>of women’s legally having equal rights and </a:t>
            </a:r>
            <a:r>
              <a:rPr lang="en-US" sz="3900" dirty="0" smtClean="0">
                <a:latin typeface="Garamond" panose="02020404030301010803" pitchFamily="18" charset="0"/>
              </a:rPr>
              <a:t>opportunities, </a:t>
            </a:r>
            <a:r>
              <a:rPr lang="en-US" sz="3900" dirty="0">
                <a:latin typeface="Garamond" panose="02020404030301010803" pitchFamily="18" charset="0"/>
              </a:rPr>
              <a:t>they </a:t>
            </a:r>
            <a:r>
              <a:rPr lang="en-US" sz="3900" dirty="0" smtClean="0">
                <a:latin typeface="Garamond" panose="02020404030301010803" pitchFamily="18" charset="0"/>
              </a:rPr>
              <a:t>are still</a:t>
            </a:r>
            <a:r>
              <a:rPr lang="en-US" sz="3900" dirty="0">
                <a:latin typeface="Garamond" panose="02020404030301010803" pitchFamily="18" charset="0"/>
              </a:rPr>
              <a:t> disadvantaged in numerous aspects of life, including education, labor, wage, and marriage. </a:t>
            </a:r>
            <a:r>
              <a:rPr lang="en-US" sz="3900" dirty="0" smtClean="0">
                <a:latin typeface="Garamond" panose="02020404030301010803" pitchFamily="18" charset="0"/>
              </a:rPr>
              <a:t>Studies </a:t>
            </a:r>
            <a:r>
              <a:rPr lang="en-US" sz="3900" dirty="0">
                <a:latin typeface="Garamond" panose="02020404030301010803" pitchFamily="18" charset="0"/>
              </a:rPr>
              <a:t>on which and in what context gender issues have been raised in </a:t>
            </a:r>
            <a:r>
              <a:rPr lang="en-US" sz="3900" dirty="0" smtClean="0">
                <a:latin typeface="Garamond" panose="02020404030301010803" pitchFamily="18" charset="0"/>
              </a:rPr>
              <a:t>this region are </a:t>
            </a:r>
            <a:r>
              <a:rPr lang="en-US" sz="3900" dirty="0">
                <a:latin typeface="Garamond" panose="02020404030301010803" pitchFamily="18" charset="0"/>
              </a:rPr>
              <a:t>rare. This </a:t>
            </a:r>
            <a:r>
              <a:rPr lang="en-US" sz="3900" dirty="0" smtClean="0">
                <a:latin typeface="Garamond" panose="02020404030301010803" pitchFamily="18" charset="0"/>
              </a:rPr>
              <a:t>research </a:t>
            </a:r>
            <a:r>
              <a:rPr lang="en-US" sz="3900" dirty="0">
                <a:latin typeface="Garamond" panose="02020404030301010803" pitchFamily="18" charset="0"/>
              </a:rPr>
              <a:t>addresses these gaps in the literature by focusing on recent women’s movements, especially their origins, strategies, and activities. </a:t>
            </a:r>
            <a:r>
              <a:rPr lang="en-US" sz="3900" dirty="0" smtClean="0">
                <a:latin typeface="Garamond" panose="02020404030301010803" pitchFamily="18" charset="0"/>
              </a:rPr>
              <a:t>Particularly</a:t>
            </a:r>
            <a:r>
              <a:rPr lang="en-US" sz="3900" dirty="0">
                <a:latin typeface="Garamond" panose="02020404030301010803" pitchFamily="18" charset="0"/>
              </a:rPr>
              <a:t>, “#</a:t>
            </a:r>
            <a:r>
              <a:rPr lang="en-US" sz="3900" dirty="0" err="1">
                <a:latin typeface="Garamond" panose="02020404030301010803" pitchFamily="18" charset="0"/>
              </a:rPr>
              <a:t>НеМолчиKZ</a:t>
            </a:r>
            <a:r>
              <a:rPr lang="en-US" sz="3900" dirty="0">
                <a:latin typeface="Garamond" panose="02020404030301010803" pitchFamily="18" charset="0"/>
              </a:rPr>
              <a:t>” </a:t>
            </a:r>
            <a:r>
              <a:rPr lang="en-US" sz="3900" dirty="0" smtClean="0">
                <a:latin typeface="Garamond" panose="02020404030301010803" pitchFamily="18" charset="0"/>
              </a:rPr>
              <a:t>is </a:t>
            </a:r>
            <a:r>
              <a:rPr lang="en-US" sz="3900" dirty="0">
                <a:latin typeface="Garamond" panose="02020404030301010803" pitchFamily="18" charset="0"/>
              </a:rPr>
              <a:t>a new Kazakhstani women’s movement against gender-based violence which encourages women to speak up and fights for women’s rights. </a:t>
            </a:r>
            <a:r>
              <a:rPr lang="en-US" sz="3900" dirty="0" smtClean="0">
                <a:latin typeface="Garamond" panose="02020404030301010803" pitchFamily="18" charset="0"/>
              </a:rPr>
              <a:t>We examine Faceboo</a:t>
            </a:r>
            <a:r>
              <a:rPr lang="en-US" sz="3900" dirty="0" smtClean="0">
                <a:latin typeface="Garamond" panose="02020404030301010803" pitchFamily="18" charset="0"/>
              </a:rPr>
              <a:t>k posts with the hashtag </a:t>
            </a:r>
            <a:r>
              <a:rPr lang="en-US" sz="3900" dirty="0" smtClean="0">
                <a:latin typeface="Garamond" panose="02020404030301010803" pitchFamily="18" charset="0"/>
              </a:rPr>
              <a:t>content analysis methods.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9093" y="13860165"/>
            <a:ext cx="13974402" cy="6694140"/>
          </a:xfrm>
          <a:prstGeom prst="rect">
            <a:avLst/>
          </a:prstGeom>
          <a:solidFill>
            <a:srgbClr val="FFFBF7">
              <a:alpha val="98824"/>
            </a:srgb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0" rIns="360000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39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METHODS</a:t>
            </a:r>
            <a:endParaRPr lang="en-US" sz="39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The results of this research are based on the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subjective analysis of online Facebook posts with “#</a:t>
            </a:r>
            <a:r>
              <a:rPr lang="en-US" sz="3900" dirty="0" err="1">
                <a:solidFill>
                  <a:schemeClr val="tx1"/>
                </a:solidFill>
                <a:latin typeface="Garamond" panose="02020404030301010803" pitchFamily="18" charset="0"/>
              </a:rPr>
              <a:t>НеМолчиKZ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”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hashtag. We have conducted categorization and a numerical coding of 200 post and illustrated the results using STATA programming language. </a:t>
            </a:r>
            <a:endParaRPr lang="en-US" sz="39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H1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: </a:t>
            </a:r>
            <a:r>
              <a:rPr lang="en-US" sz="3900" i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Cases </a:t>
            </a:r>
            <a:r>
              <a:rPr lang="en-US" sz="3900" i="1" dirty="0">
                <a:solidFill>
                  <a:schemeClr val="tx1"/>
                </a:solidFill>
                <a:latin typeface="Garamond" panose="02020404030301010803" pitchFamily="18" charset="0"/>
              </a:rPr>
              <a:t>of sexual harassment against children </a:t>
            </a:r>
            <a:r>
              <a:rPr lang="en-US" sz="3900" i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will receive </a:t>
            </a:r>
            <a:r>
              <a:rPr lang="en-US" sz="3900" i="1" dirty="0">
                <a:solidFill>
                  <a:schemeClr val="tx1"/>
                </a:solidFill>
                <a:latin typeface="Garamond" panose="02020404030301010803" pitchFamily="18" charset="0"/>
              </a:rPr>
              <a:t>more </a:t>
            </a:r>
            <a:r>
              <a:rPr lang="en-US" sz="3900" i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responses </a:t>
            </a:r>
            <a:r>
              <a:rPr lang="en-US" sz="3900" i="1" dirty="0">
                <a:solidFill>
                  <a:schemeClr val="tx1"/>
                </a:solidFill>
                <a:latin typeface="Garamond" panose="02020404030301010803" pitchFamily="18" charset="0"/>
              </a:rPr>
              <a:t>that that of against adults</a:t>
            </a:r>
            <a:endParaRPr lang="en-US" sz="3900" i="1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H2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: </a:t>
            </a:r>
            <a:r>
              <a:rPr lang="en-US" sz="3900" i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Specific </a:t>
            </a:r>
            <a:r>
              <a:rPr lang="en-US" sz="3900" i="1" dirty="0">
                <a:solidFill>
                  <a:schemeClr val="tx1"/>
                </a:solidFill>
                <a:latin typeface="Garamond" panose="02020404030301010803" pitchFamily="18" charset="0"/>
              </a:rPr>
              <a:t>content </a:t>
            </a:r>
            <a:r>
              <a:rPr lang="en-US" sz="3900" i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will receive </a:t>
            </a:r>
            <a:r>
              <a:rPr lang="en-US" sz="3900" i="1" dirty="0">
                <a:solidFill>
                  <a:schemeClr val="tx1"/>
                </a:solidFill>
                <a:latin typeface="Garamond" panose="02020404030301010803" pitchFamily="18" charset="0"/>
              </a:rPr>
              <a:t>more responses than vague ones </a:t>
            </a:r>
            <a:endParaRPr lang="en-US" sz="3900" i="1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H3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: </a:t>
            </a:r>
            <a:r>
              <a:rPr lang="en-US" sz="3900" i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Kazakhstani </a:t>
            </a:r>
            <a:r>
              <a:rPr lang="en-US" sz="3900" i="1" dirty="0">
                <a:solidFill>
                  <a:schemeClr val="tx1"/>
                </a:solidFill>
                <a:latin typeface="Garamond" panose="02020404030301010803" pitchFamily="18" charset="0"/>
              </a:rPr>
              <a:t>online users are less likely to pay attention to posts related to laws and addressing the government officials and bodies </a:t>
            </a:r>
            <a:endParaRPr lang="en-US" sz="3900" i="1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9093" y="20871938"/>
            <a:ext cx="13974402" cy="4293483"/>
          </a:xfrm>
          <a:prstGeom prst="rect">
            <a:avLst/>
          </a:prstGeom>
          <a:solidFill>
            <a:srgbClr val="FFFBF7">
              <a:alpha val="98824"/>
            </a:srgb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0" rIns="360000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3900" b="1" dirty="0">
                <a:solidFill>
                  <a:schemeClr val="tx1"/>
                </a:solidFill>
                <a:latin typeface="Garamond" panose="02020404030301010803" pitchFamily="18" charset="0"/>
              </a:rPr>
              <a:t>RESULTS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9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Gender stereotypes in education.</a:t>
            </a:r>
          </a:p>
          <a:p>
            <a:pPr algn="just"/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Young men in Kazakhstan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are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more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likely to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major in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technical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fields, whereas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women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predominate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in such fields as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the humanities, health, and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education which traditionally result in lower-wage jobs such as those in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the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public sector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. </a:t>
            </a:r>
            <a:endParaRPr lang="en-US" sz="39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546764" y="6371333"/>
            <a:ext cx="13974402" cy="3693319"/>
          </a:xfrm>
          <a:prstGeom prst="rect">
            <a:avLst/>
          </a:prstGeom>
          <a:solidFill>
            <a:srgbClr val="FFFBF7">
              <a:alpha val="98824"/>
            </a:srgb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0" rIns="360000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39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2. Gender inequality in labor market.</a:t>
            </a:r>
          </a:p>
          <a:p>
            <a:pPr algn="just"/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O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pportunities for women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mainly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depend on the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informal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sector or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in self-employment.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They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are underrepresented in upper managerial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positions and are primarily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responsible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for childcare and unpaid domestic work.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It also contributes directly to the gender wage gap.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546764" y="14940285"/>
            <a:ext cx="13974401" cy="4293483"/>
          </a:xfrm>
          <a:prstGeom prst="rect">
            <a:avLst/>
          </a:prstGeom>
          <a:solidFill>
            <a:srgbClr val="FFFBF7">
              <a:alpha val="98824"/>
            </a:srgb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0" rIns="360000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39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3. Gender-based </a:t>
            </a:r>
            <a:r>
              <a:rPr lang="en-US" sz="39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violence and bride-abduction</a:t>
            </a:r>
            <a:endParaRPr lang="en-US" sz="3900" b="1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The implementation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of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gender related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laws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in Kazakhstan are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not yet complete.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There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are no existing workplace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policies on sexual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harassment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. The cases of bride abduction are becoming more frequent in Kyrgyzstan and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Kazakhstan.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Girls and women rarely disagree to marry because of public shame and social pressure.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5900040" y="10403781"/>
            <a:ext cx="11244895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Figure </a:t>
            </a:r>
            <a:r>
              <a:rPr lang="en-US" sz="2400" b="1" dirty="0" smtClean="0">
                <a:latin typeface="+mj-lt"/>
              </a:rPr>
              <a:t>2 </a:t>
            </a:r>
            <a:r>
              <a:rPr lang="en-US" sz="2400" b="1" dirty="0" smtClean="0">
                <a:latin typeface="+mj-lt"/>
              </a:rPr>
              <a:t>Women’s Wages as a Proportion of Men’s Wages, 2005-2010 (%)</a:t>
            </a:r>
            <a:endParaRPr lang="en-US" sz="2400" b="1" dirty="0">
              <a:latin typeface="+mj-lt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3"/>
          <a:srcRect l="29919" t="44399" r="24406" b="13601"/>
          <a:stretch/>
        </p:blipFill>
        <p:spPr>
          <a:xfrm>
            <a:off x="15894101" y="10764875"/>
            <a:ext cx="11086788" cy="384498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4543535" y="24856478"/>
            <a:ext cx="13978139" cy="3693319"/>
          </a:xfrm>
          <a:prstGeom prst="rect">
            <a:avLst/>
          </a:prstGeom>
          <a:solidFill>
            <a:srgbClr val="FFFBF7">
              <a:alpha val="98824"/>
            </a:srgb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0" rIns="360000" rtlCol="0">
            <a:spAutoFit/>
          </a:bodyPr>
          <a:lstStyle/>
          <a:p>
            <a:pPr algn="just"/>
            <a:endParaRPr lang="kk-KZ" sz="39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866264" y="24589357"/>
            <a:ext cx="13978139" cy="5493812"/>
          </a:xfrm>
          <a:prstGeom prst="rect">
            <a:avLst/>
          </a:prstGeom>
          <a:solidFill>
            <a:srgbClr val="FFFBF7">
              <a:alpha val="98824"/>
            </a:srgb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0" rIns="360000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39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CONCLUSIONS AND RECOMMENDATIONS</a:t>
            </a:r>
          </a:p>
          <a:p>
            <a:pPr marL="571500" indent="-571500" algn="just">
              <a:buFont typeface="Garamond" panose="02020404030301010803" pitchFamily="18" charset="0"/>
              <a:buChar char="―"/>
            </a:pP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sexual harassment against children does not receive more responses than that against adults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(</a:t>
            </a:r>
            <a:r>
              <a:rPr lang="en-US" sz="3900" i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H1 </a:t>
            </a:r>
            <a:r>
              <a:rPr lang="en-US" sz="3900" i="1" dirty="0">
                <a:solidFill>
                  <a:schemeClr val="tx1"/>
                </a:solidFill>
                <a:latin typeface="Garamond" panose="02020404030301010803" pitchFamily="18" charset="0"/>
              </a:rPr>
              <a:t>is </a:t>
            </a:r>
            <a:r>
              <a:rPr lang="en-US" sz="3900" i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rejected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)</a:t>
            </a:r>
            <a:endParaRPr lang="ru-RU" sz="39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571500" indent="-571500" algn="just">
              <a:buFont typeface="Garamond" panose="02020404030301010803" pitchFamily="18" charset="0"/>
              <a:buChar char="―"/>
            </a:pP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posts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with specific content are likely to receive more responses than vague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ones</a:t>
            </a:r>
            <a:r>
              <a:rPr lang="ru-RU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 (</a:t>
            </a:r>
            <a:r>
              <a:rPr lang="en-US" sz="3900" i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H2 is confirmed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)</a:t>
            </a:r>
            <a:endParaRPr lang="ru-RU" sz="39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571500" indent="-571500" algn="just">
              <a:buFont typeface="Garamond" panose="02020404030301010803" pitchFamily="18" charset="0"/>
              <a:buChar char="―"/>
            </a:pP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Kazakhstani </a:t>
            </a:r>
            <a:r>
              <a:rPr lang="en-US" sz="3900" dirty="0">
                <a:solidFill>
                  <a:schemeClr val="tx1"/>
                </a:solidFill>
                <a:latin typeface="Garamond" panose="02020404030301010803" pitchFamily="18" charset="0"/>
              </a:rPr>
              <a:t>online users are less likely to pay attention to posts related to laws and addressing the government officials and bodies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(</a:t>
            </a:r>
            <a:r>
              <a:rPr lang="en-US" sz="3900" i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H3 </a:t>
            </a:r>
            <a:r>
              <a:rPr lang="en-US" sz="3900" i="1" dirty="0">
                <a:solidFill>
                  <a:schemeClr val="tx1"/>
                </a:solidFill>
                <a:latin typeface="Garamond" panose="02020404030301010803" pitchFamily="18" charset="0"/>
              </a:rPr>
              <a:t>is </a:t>
            </a:r>
            <a:r>
              <a:rPr lang="en-US" sz="3900" i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confirmed</a:t>
            </a:r>
            <a:r>
              <a:rPr lang="ru-RU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)</a:t>
            </a:r>
            <a:endParaRPr lang="en-US" sz="39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pic>
        <p:nvPicPr>
          <p:cNvPr id="1026" name="Picture 2" descr="https://climatelaunchpad.org/wp-content/uploads/2018/05/Logo-NU-300x2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28" y="538685"/>
            <a:ext cx="6312583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09959" y="28693813"/>
            <a:ext cx="28311206" cy="1354217"/>
          </a:xfrm>
          <a:prstGeom prst="rect">
            <a:avLst/>
          </a:prstGeom>
          <a:solidFill>
            <a:srgbClr val="FFFBF7">
              <a:alpha val="98824"/>
            </a:srgb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0" rIns="360000" rtlCol="0">
            <a:spAutoFit/>
          </a:bodyPr>
          <a:lstStyle/>
          <a:p>
            <a:pPr marL="1260000" indent="-1800000">
              <a:spcBef>
                <a:spcPts val="600"/>
              </a:spcBef>
            </a:pPr>
            <a:r>
              <a:rPr lang="en-US" sz="2400" dirty="0" smtClean="0">
                <a:latin typeface="Garamond" panose="02020404030301010803" pitchFamily="18" charset="0"/>
              </a:rPr>
              <a:t>Asian Development Bank (2013). </a:t>
            </a:r>
            <a:r>
              <a:rPr lang="en-US" sz="2400" dirty="0">
                <a:latin typeface="Garamond" panose="02020404030301010803" pitchFamily="18" charset="0"/>
              </a:rPr>
              <a:t>Country Gender Assessment: Republic of Kazakhstan</a:t>
            </a:r>
            <a:r>
              <a:rPr lang="en-US" sz="2400" dirty="0" smtClean="0">
                <a:latin typeface="Garamond" panose="02020404030301010803" pitchFamily="18" charset="0"/>
              </a:rPr>
              <a:t>.</a:t>
            </a:r>
          </a:p>
          <a:p>
            <a:pPr marL="1260000" indent="-1800000">
              <a:spcBef>
                <a:spcPts val="600"/>
              </a:spcBef>
            </a:pPr>
            <a:r>
              <a:rPr lang="en-US" sz="2400" dirty="0" err="1">
                <a:solidFill>
                  <a:schemeClr val="tx1"/>
                </a:solidFill>
                <a:latin typeface="Garamond" panose="02020404030301010803" pitchFamily="18" charset="0"/>
              </a:rPr>
              <a:t>Ishkanian</a:t>
            </a:r>
            <a:r>
              <a:rPr lang="en-US" sz="2400" dirty="0">
                <a:solidFill>
                  <a:schemeClr val="tx1"/>
                </a:solidFill>
                <a:latin typeface="Garamond" panose="02020404030301010803" pitchFamily="18" charset="0"/>
              </a:rPr>
              <a:t>, A. (2003). VI. Gendered Transitions: The Impact of the Post-Soviet Transition on Women in Central Asia and the Caucasus. Perspectives On Global Development And Technology, 2(3), 475-496. </a:t>
            </a:r>
            <a:endParaRPr lang="en-US" sz="24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1260000" indent="-1800000">
              <a:spcBef>
                <a:spcPts val="600"/>
              </a:spcBef>
            </a:pPr>
            <a:r>
              <a:rPr lang="en-US" sz="24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Werner</a:t>
            </a:r>
            <a:r>
              <a:rPr lang="en-US" sz="2400" dirty="0">
                <a:solidFill>
                  <a:schemeClr val="tx1"/>
                </a:solidFill>
                <a:latin typeface="Garamond" panose="02020404030301010803" pitchFamily="18" charset="0"/>
              </a:rPr>
              <a:t>, C. (2009). Bride abduction in post-Soviet Central Asia: marking a shift towards patriarchy through local discourses of shame and tradition. Journal Of The Royal Anthropological Institute, 15(2), 314-331</a:t>
            </a:r>
            <a:r>
              <a:rPr lang="en-US" sz="24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543535" y="19764821"/>
            <a:ext cx="13978139" cy="4293483"/>
          </a:xfrm>
          <a:prstGeom prst="rect">
            <a:avLst/>
          </a:prstGeom>
          <a:solidFill>
            <a:srgbClr val="FFFBF7">
              <a:alpha val="98824"/>
            </a:srgb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0" rIns="360000" rtlCol="0">
            <a:spAutoFit/>
          </a:bodyPr>
          <a:lstStyle/>
          <a:p>
            <a:r>
              <a:rPr lang="en-US" sz="39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4. </a:t>
            </a:r>
            <a:r>
              <a:rPr lang="en-US" sz="39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Categorization of posts </a:t>
            </a:r>
            <a:endParaRPr lang="en-US" sz="3900" b="1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571500" indent="-571500">
              <a:buFont typeface="Garamond" panose="02020404030301010803" pitchFamily="18" charset="0"/>
              <a:buChar char="―"/>
            </a:pP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Vagueness (1-4)</a:t>
            </a:r>
          </a:p>
          <a:p>
            <a:pPr marL="571500" indent="-571500">
              <a:buFont typeface="Garamond" panose="02020404030301010803" pitchFamily="18" charset="0"/>
              <a:buChar char="―"/>
            </a:pP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Sexual h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arassment: against children/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against adults/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in the 	 workplace/by a family member </a:t>
            </a:r>
            <a:endParaRPr lang="en-US" sz="39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571500" indent="-571500">
              <a:buFont typeface="Garamond" panose="02020404030301010803" pitchFamily="18" charset="0"/>
              <a:buChar char="―"/>
            </a:pP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Non-sexual harassment: 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against adults/</a:t>
            </a: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against children </a:t>
            </a:r>
          </a:p>
          <a:p>
            <a:pPr marL="571500" indent="-571500">
              <a:buFont typeface="Garamond" panose="02020404030301010803" pitchFamily="18" charset="0"/>
              <a:buChar char="―"/>
            </a:pPr>
            <a:r>
              <a:rPr lang="en-US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Other issues: organizational activities/educational &amp; promotional/addressing the government/regarding law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347619"/>
              </p:ext>
            </p:extLst>
          </p:nvPr>
        </p:nvGraphicFramePr>
        <p:xfrm>
          <a:off x="14694414" y="24229317"/>
          <a:ext cx="13753528" cy="4017372"/>
        </p:xfrm>
        <a:graphic>
          <a:graphicData uri="http://schemas.openxmlformats.org/drawingml/2006/table">
            <a:tbl>
              <a:tblPr/>
              <a:tblGrid>
                <a:gridCol w="2309381"/>
                <a:gridCol w="1800672"/>
                <a:gridCol w="1823465"/>
                <a:gridCol w="1390392"/>
                <a:gridCol w="1777878"/>
                <a:gridCol w="1344805"/>
                <a:gridCol w="1823465"/>
                <a:gridCol w="1483470"/>
              </a:tblGrid>
              <a:tr h="1060812">
                <a:tc gridSpan="8">
                  <a:txBody>
                    <a:bodyPr/>
                    <a:lstStyle/>
                    <a:p>
                      <a:pPr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Table 1 Online users' responses to the vagueness of the posts</a:t>
                      </a:r>
                      <a:endParaRPr lang="en-US" sz="3600" dirty="0">
                        <a:effectLst/>
                      </a:endParaRPr>
                    </a:p>
                  </a:txBody>
                  <a:tcPr marL="63500" marR="63500" marT="63500" marB="635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1250"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Vagueness</a:t>
                      </a:r>
                      <a:endParaRPr lang="en-US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Number of posts</a:t>
                      </a:r>
                      <a:endParaRPr lang="en-US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Likes</a:t>
                      </a:r>
                      <a:endParaRPr lang="en-US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Comments</a:t>
                      </a:r>
                      <a:endParaRPr lang="en-US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Reposts</a:t>
                      </a:r>
                      <a:endParaRPr lang="en-US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1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Average</a:t>
                      </a:r>
                      <a:endParaRPr lang="en-US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Max.</a:t>
                      </a:r>
                      <a:endParaRPr lang="en-US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Average</a:t>
                      </a:r>
                      <a:endParaRPr lang="en-US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Max.</a:t>
                      </a:r>
                      <a:endParaRPr lang="en-US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Average</a:t>
                      </a:r>
                      <a:endParaRPr lang="en-US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Max.</a:t>
                      </a:r>
                      <a:endParaRPr lang="en-US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25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ru-RU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5.81</a:t>
                      </a:r>
                      <a:endParaRPr lang="ru-RU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0.07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0.62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25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7.79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</a:t>
                      </a:r>
                      <a:endParaRPr lang="ru-RU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0.55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1.65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25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36.15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701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2.05</a:t>
                      </a:r>
                      <a:endParaRPr lang="ru-RU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</a:t>
                      </a:r>
                      <a:endParaRPr lang="ru-RU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21.71</a:t>
                      </a:r>
                      <a:endParaRPr lang="ru-RU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691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25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75.13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2700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10.74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325</a:t>
                      </a:r>
                      <a:endParaRPr lang="ru-RU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23.05</a:t>
                      </a:r>
                      <a:endParaRPr lang="ru-RU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668</a:t>
                      </a:r>
                      <a:endParaRPr lang="ru-RU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5163" y="15879763"/>
            <a:ext cx="432006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873127" y="6349836"/>
            <a:ext cx="13978139" cy="7294305"/>
          </a:xfrm>
          <a:prstGeom prst="rect">
            <a:avLst/>
          </a:prstGeom>
          <a:solidFill>
            <a:srgbClr val="FFFBF7">
              <a:alpha val="98824"/>
            </a:srgb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0" rIns="360000" rtlCol="0">
            <a:spAutoFit/>
          </a:bodyPr>
          <a:lstStyle/>
          <a:p>
            <a:pPr algn="just"/>
            <a:endParaRPr lang="kk-KZ" sz="39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707907"/>
              </p:ext>
            </p:extLst>
          </p:nvPr>
        </p:nvGraphicFramePr>
        <p:xfrm>
          <a:off x="29017145" y="6470486"/>
          <a:ext cx="13753527" cy="6826680"/>
        </p:xfrm>
        <a:graphic>
          <a:graphicData uri="http://schemas.openxmlformats.org/drawingml/2006/table">
            <a:tbl>
              <a:tblPr/>
              <a:tblGrid>
                <a:gridCol w="1881817"/>
                <a:gridCol w="1951514"/>
                <a:gridCol w="2090908"/>
                <a:gridCol w="2764644"/>
                <a:gridCol w="2718180"/>
                <a:gridCol w="2346464"/>
              </a:tblGrid>
              <a:tr h="887462">
                <a:tc gridSpan="6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Table 2 Online users’ responses to posts related to sexual harassment against children, adults, in the workplace, and by family members through likes, comments, and reposts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5162">
                <a:tc row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Variable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– no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– yes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-3429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 number of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49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Likes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Reposts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162">
                <a:tc row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childHar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32.22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5.48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13.89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1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85.80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5.04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19.71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162">
                <a:tc row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adultHar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16.11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1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105.57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14.06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40.34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162">
                <a:tc row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workHar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43.26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15.09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1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15.87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15.75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162">
                <a:tc row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famHar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48.80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5.82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17.50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1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20.45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9721513" y="15259050"/>
            <a:ext cx="432006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873126" y="14076189"/>
            <a:ext cx="13978139" cy="4293483"/>
          </a:xfrm>
          <a:prstGeom prst="rect">
            <a:avLst/>
          </a:prstGeom>
          <a:solidFill>
            <a:srgbClr val="FFFBF7">
              <a:alpha val="98824"/>
            </a:srgb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0" rIns="360000" rtlCol="0">
            <a:spAutoFit/>
          </a:bodyPr>
          <a:lstStyle/>
          <a:p>
            <a:pPr algn="just"/>
            <a:endParaRPr lang="kk-KZ" sz="39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r>
              <a:rPr lang="kk-KZ" sz="39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</a:p>
          <a:p>
            <a:pPr algn="just"/>
            <a:endParaRPr lang="kk-KZ" sz="39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kk-KZ" sz="39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045726"/>
              </p:ext>
            </p:extLst>
          </p:nvPr>
        </p:nvGraphicFramePr>
        <p:xfrm>
          <a:off x="28945135" y="14220205"/>
          <a:ext cx="13825536" cy="4036440"/>
        </p:xfrm>
        <a:graphic>
          <a:graphicData uri="http://schemas.openxmlformats.org/drawingml/2006/table">
            <a:tbl>
              <a:tblPr/>
              <a:tblGrid>
                <a:gridCol w="2016224"/>
                <a:gridCol w="1944216"/>
                <a:gridCol w="2088232"/>
                <a:gridCol w="2779241"/>
                <a:gridCol w="2840898"/>
                <a:gridCol w="2156725"/>
              </a:tblGrid>
              <a:tr h="736343">
                <a:tc gridSpan="6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Table 3 Online users’ responses to posts related to non-sexual harassment against children and adults through likes, comments, and reposts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7722">
                <a:tc rowSpan="2">
                  <a:txBody>
                    <a:bodyPr/>
                    <a:lstStyle/>
                    <a:p>
                      <a:pPr indent="-5715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Variable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– no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– yes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 number of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7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Likes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Reposts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032">
                <a:tc rowSpan="2">
                  <a:txBody>
                    <a:bodyPr/>
                    <a:lstStyle/>
                    <a:p>
                      <a:pPr indent="-5715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child_nosx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49.20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17.59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20.28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032">
                <a:tc rowSpan="2">
                  <a:txBody>
                    <a:bodyPr/>
                    <a:lstStyle/>
                    <a:p>
                      <a:pPr indent="-1143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adult_nosx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55.84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17.60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23.35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4.48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11.09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9721513" y="15513050"/>
            <a:ext cx="432006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5"/>
          <a:srcRect l="23226" t="48599" r="21256" b="28741"/>
          <a:stretch/>
        </p:blipFill>
        <p:spPr>
          <a:xfrm>
            <a:off x="1274031" y="25885501"/>
            <a:ext cx="12045368" cy="2523436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295488" y="25453453"/>
            <a:ext cx="12023910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Figure </a:t>
            </a:r>
            <a:r>
              <a:rPr lang="en-US" sz="2400" b="1" dirty="0" smtClean="0">
                <a:latin typeface="+mj-lt"/>
              </a:rPr>
              <a:t>1 </a:t>
            </a:r>
            <a:r>
              <a:rPr lang="en-US" sz="2400" b="1" dirty="0" smtClean="0">
                <a:latin typeface="+mj-lt"/>
              </a:rPr>
              <a:t>Female and Male Students by Specialization in Universities Academic Year 2010-2011</a:t>
            </a:r>
            <a:endParaRPr lang="en-US" sz="2400" b="1" dirty="0">
              <a:latin typeface="+mj-lt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9816763" y="15322550"/>
            <a:ext cx="432006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866263" y="18756709"/>
            <a:ext cx="13985003" cy="5570756"/>
          </a:xfrm>
          <a:prstGeom prst="rect">
            <a:avLst/>
          </a:prstGeom>
          <a:solidFill>
            <a:srgbClr val="FFFBF7">
              <a:alpha val="98824"/>
            </a:srgb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0" rIns="360000" rtlCol="0">
            <a:spAutoFit/>
          </a:bodyPr>
          <a:lstStyle/>
          <a:p>
            <a:pPr algn="just"/>
            <a:endParaRPr lang="en-US" sz="3600" b="1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en-US" sz="3600" b="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en-US" sz="3600" b="1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en-US" sz="3600" b="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en-US" sz="3600" b="1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en-US" sz="3600" b="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en-US" sz="3600" b="1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r>
              <a:rPr lang="en-US" sz="36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</a:p>
          <a:p>
            <a:pPr algn="just"/>
            <a:endParaRPr lang="en-US" sz="3600" b="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just"/>
            <a:endParaRPr lang="en-US" sz="3200" b="1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471741"/>
              </p:ext>
            </p:extLst>
          </p:nvPr>
        </p:nvGraphicFramePr>
        <p:xfrm>
          <a:off x="28945134" y="18828715"/>
          <a:ext cx="13825537" cy="5420360"/>
        </p:xfrm>
        <a:graphic>
          <a:graphicData uri="http://schemas.openxmlformats.org/drawingml/2006/table">
            <a:tbl>
              <a:tblPr/>
              <a:tblGrid>
                <a:gridCol w="2088233"/>
                <a:gridCol w="1800200"/>
                <a:gridCol w="2232248"/>
                <a:gridCol w="2510714"/>
                <a:gridCol w="2918352"/>
                <a:gridCol w="2275790"/>
              </a:tblGrid>
              <a:tr h="432050">
                <a:tc gridSpan="6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Table 4 Online users’ responses to posts related to other issues through likes, comments, and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reposts </a:t>
                      </a: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338">
                <a:tc row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Variable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– no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– yes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 number of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6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Likes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Reposts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288">
                <a:tc row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org_announ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57.13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6.67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18.16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2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22.44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3.39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288">
                <a:tc row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edu_prom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58.32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7.58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21.29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2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288">
                <a:tc row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law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47.61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16.53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2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20.56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2.76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7.16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288">
                <a:tc row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govoff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159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41.23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9.43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2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52.67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7.675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37.75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26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785</Words>
  <Application>Microsoft Office PowerPoint</Application>
  <PresentationFormat>Произвольный</PresentationFormat>
  <Paragraphs>245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Evolving Gender Issues and Women's Movements  in Kazakhstan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Issues and Women's Movements in Central Asia and Kazakhstan</dc:title>
  <dc:creator>User</dc:creator>
  <cp:lastModifiedBy>Zarina Malik</cp:lastModifiedBy>
  <cp:revision>47</cp:revision>
  <dcterms:created xsi:type="dcterms:W3CDTF">2018-08-21T05:33:23Z</dcterms:created>
  <dcterms:modified xsi:type="dcterms:W3CDTF">2019-06-09T18:19:50Z</dcterms:modified>
</cp:coreProperties>
</file>