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1" roundtripDataSignature="AMtx7mjpB54G99h/KgW0mtiuLsqEksPL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757B94-B2AC-4402-BD93-B44945ECEED3}">
  <a:tblStyle styleId="{5D757B94-B2AC-4402-BD93-B44945ECEED3}"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slide" Target="slides/slide24.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Today, I will be sharing with you the experience of my library, the De La Salle University Libraries, on resource description and organization</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 facilitate the implementation process we tried to strategize</a:t>
            </a:r>
            <a:endParaRPr/>
          </a:p>
          <a:p>
            <a:pPr indent="0" lvl="0" marL="0" rtl="0" algn="l">
              <a:spcBef>
                <a:spcPts val="0"/>
              </a:spcBef>
              <a:spcAft>
                <a:spcPts val="0"/>
              </a:spcAft>
              <a:buNone/>
            </a:pPr>
            <a:r>
              <a:t/>
            </a:r>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To make it easy for the catalogers to remember the rules and take note of the changes and differences between AACR2 and RDA, we devised a template, which served as our guide during the first few months of the implementation process.</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Contained in the template are the MARC tags, their corresponding fields, and simplified rules, usually the core ones, for each of the fields. We also included  examples for some of the fields. Local practices and in-house policies were also incorporated in the template. I have provided on the right side of your screen a portion of the template under the title field.</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Now, This enabled the catalogers to quickly identify required elements, depending on the format of the materials they are working on.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a:p>
            <a:pPr indent="0" lvl="0" marL="0" rtl="0" algn="l">
              <a:spcBef>
                <a:spcPts val="0"/>
              </a:spcBef>
              <a:spcAft>
                <a:spcPts val="0"/>
              </a:spcAft>
              <a:buNone/>
            </a:pPr>
            <a:r>
              <a:rPr lang="en-US"/>
              <a:t>Peer learning was an approach we also adopted. </a:t>
            </a:r>
            <a:r>
              <a:rPr lang="en-US" sz="1200">
                <a:solidFill>
                  <a:schemeClr val="dk1"/>
                </a:solidFill>
                <a:latin typeface="Calibri"/>
                <a:ea typeface="Calibri"/>
                <a:cs typeface="Calibri"/>
                <a:sym typeface="Calibri"/>
              </a:rPr>
              <a:t>Whenever we face difficulties cataloging a particular work, we made it a point to consult with one another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Since the Libraries’ integrated system has the capability to import records from other systems like the Library of Congress and OCLC, copy cataloging has significantly facilitated the transition process. our daily encounter with RDA-compliant records from these two systems was instrumental in helping  acquire familiarity on the use of the new standard</a:t>
            </a:r>
            <a:r>
              <a:rPr lang="en-US"/>
              <a:t> so we were able learn as we go along</a:t>
            </a:r>
            <a:endParaRPr/>
          </a:p>
          <a:p>
            <a:pPr indent="0" lvl="0" marL="0" rtl="0" algn="l">
              <a:spcBef>
                <a:spcPts val="0"/>
              </a:spcBef>
              <a:spcAft>
                <a:spcPts val="0"/>
              </a:spcAft>
              <a:buNone/>
            </a:pPr>
            <a:r>
              <a:t/>
            </a:r>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Another strategy was to assign one of the senior catalogers to review the works of the junior cataloger and mentor them based on their perceived weakness.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92" name="Google Shape;192;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Updating of old bibliographic records to conform with RDA was not included as part of the plan from the very start.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However, some of the catalogers revealed that they do update old records whenever they had the chance (i.e., when they do add-to-shelf list or copy catalog from the library’s own records, usually when working on a different edition and version of existing items). These catalogers think that it is important to update old records when a different edition  an existing work is acquired to allow related items to collocate. </a:t>
            </a:r>
            <a:endParaRPr/>
          </a:p>
        </p:txBody>
      </p:sp>
      <p:sp>
        <p:nvSpPr>
          <p:cNvPr id="210" name="Google Shape;210;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 support of the transition process, the Library subscribed to the RDA toolkit during the first two years of its implementation. However, the catalogers expressed difficulty in interpreting the rules so most of the time, they referred to the PowerPoint presentations provided to them during the training-workshop as they find the instructions there simpler and easier to understand and follow.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Since it is the policy of the university to ensure that subscriptions are used maximally, subscription to the Toolkit was cancelled on the third year due to low usage. The problem though is that since  RDA is continually being updated, the rules in the presentation that they are using as reference ,may already be obsolete as this was prepared in 2012</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Adaptability persist to be an issue as some catalogers find it difficult to unlearnAACR2. Remembering changes in constructing authorized access points has always been a challenge especially for conferences and preferred titles for expressions of work.</a:t>
            </a:r>
            <a:endParaRPr/>
          </a:p>
          <a:p>
            <a:pPr indent="0" lvl="0" marL="0" rtl="0" algn="l">
              <a:spcBef>
                <a:spcPts val="0"/>
              </a:spcBef>
              <a:spcAft>
                <a:spcPts val="0"/>
              </a:spcAft>
              <a:buNone/>
            </a:pPr>
            <a:r>
              <a:t/>
            </a:r>
            <a:endParaRPr/>
          </a:p>
        </p:txBody>
      </p:sp>
      <p:sp>
        <p:nvSpPr>
          <p:cNvPr id="223" name="Google Shape;223;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Despite the difficulties encountered in learning the new cataloging standard, most of the catalogers prefer RDA over ACCR2 because of its “</a:t>
            </a:r>
            <a:r>
              <a:rPr i="1" lang="en-US" sz="1200">
                <a:solidFill>
                  <a:schemeClr val="dk1"/>
                </a:solidFill>
                <a:latin typeface="Calibri"/>
                <a:ea typeface="Calibri"/>
                <a:cs typeface="Calibri"/>
                <a:sym typeface="Calibri"/>
              </a:rPr>
              <a:t>take-what-you-see”</a:t>
            </a:r>
            <a:r>
              <a:rPr lang="en-US" sz="1200">
                <a:solidFill>
                  <a:schemeClr val="dk1"/>
                </a:solidFill>
                <a:latin typeface="Calibri"/>
                <a:ea typeface="Calibri"/>
                <a:cs typeface="Calibri"/>
                <a:sym typeface="Calibri"/>
              </a:rPr>
              <a:t> principle which frees them from remembering so many rules.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They also appreciate the fact that the terminologies being used now can be easily understood by the clients, as the use of Latin words and abbreviations had been discontinued.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 catalogers also believe that RDA helps improve the discovery of materials which greatly benefits library clients. </a:t>
            </a:r>
            <a:endParaRPr/>
          </a:p>
        </p:txBody>
      </p:sp>
      <p:sp>
        <p:nvSpPr>
          <p:cNvPr id="244" name="Google Shape;244;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Moving On to the second part of the presentation I will be sharing our experience on the development of the institutional repository</a:t>
            </a:r>
            <a:endParaRPr/>
          </a:p>
        </p:txBody>
      </p:sp>
      <p:sp>
        <p:nvSpPr>
          <p:cNvPr id="257" name="Google Shape;257;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 DLSU Archives forms part of the Library,. Therefore, some decisions especially those  concerning automation and standardization of descriptive practices impact the Archives. This is despite the striking difference in the practice of the two professions.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 Library and the Archives had made use of the same systems to organize its materials ever since. From the time we started automating in 1992 until mid 2020.</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As such, metadata description of archival materials, particularly those forming part of the in IR were created in accordance with library standards (MARC, AACR2, RDA). This is despite the fact that we are  aware of the systems’ limitations to accommodate the requirements for the description of archival materials</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264" name="Google Shape;264;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While the Archives has long started collecting the intellectual outputs of the university, the direction as to where such initiative was heading seemed to be unclear. In the 2007 meeting of the AUNILO, where DLSU was a member, the concept of IR was introduced.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And this provided directions as to how the IR should be developed and managed so that it is able to go beyond “</a:t>
            </a:r>
            <a:r>
              <a:rPr i="1" lang="en-US" sz="1200">
                <a:solidFill>
                  <a:schemeClr val="dk1"/>
                </a:solidFill>
                <a:latin typeface="Calibri"/>
                <a:ea typeface="Calibri"/>
                <a:cs typeface="Calibri"/>
                <a:sym typeface="Calibri"/>
              </a:rPr>
              <a:t>content acquisition”</a:t>
            </a:r>
            <a:r>
              <a:rPr lang="en-US" sz="1200">
                <a:solidFill>
                  <a:schemeClr val="dk1"/>
                </a:solidFill>
                <a:latin typeface="Calibri"/>
                <a:ea typeface="Calibri"/>
                <a:cs typeface="Calibri"/>
                <a:sym typeface="Calibri"/>
              </a:rPr>
              <a:t> and preservation and extend to </a:t>
            </a:r>
            <a:r>
              <a:rPr i="1" lang="en-US" sz="1200">
                <a:solidFill>
                  <a:schemeClr val="dk1"/>
                </a:solidFill>
                <a:latin typeface="Calibri"/>
                <a:ea typeface="Calibri"/>
                <a:cs typeface="Calibri"/>
                <a:sym typeface="Calibri"/>
              </a:rPr>
              <a:t>“service provision,” </a:t>
            </a:r>
            <a:r>
              <a:rPr lang="en-US" sz="1200">
                <a:solidFill>
                  <a:schemeClr val="dk1"/>
                </a:solidFill>
                <a:latin typeface="Calibri"/>
                <a:ea typeface="Calibri"/>
                <a:cs typeface="Calibri"/>
                <a:sym typeface="Calibri"/>
              </a:rPr>
              <a:t>while at the same time providing wider research visibility of the scholarly outputs of the university</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Moving forward has been a struggle due to a number of issues. The lack of expertise has been a major source of delay and so is high staff turnover. Funding was also an issue so for the longest time, the Library had been contemplating on using an open-source platform. Since open-source systems would require heavy reliance on staff expertise, the Library finally decided to scrap the idea altogether.</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To resolve the staffing issues, the Library established an ICT Committee tasked to identify a platform that would best respond to the need of university. So after stalling for more than a decade, the Committee proposed the use separate systems for library and archival materials. In mid 2020, the Library replaced Sierra with Alma ILS (for library materials) and subscribed to Digital Commons for the IR.</a:t>
            </a:r>
            <a:r>
              <a:rPr lang="en-US"/>
              <a:t>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t/>
            </a:r>
            <a:endParaRPr/>
          </a:p>
        </p:txBody>
      </p:sp>
      <p:sp>
        <p:nvSpPr>
          <p:cNvPr id="283" name="Google Shape;283;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Compared to other commonly used IR platforms, features of the Digital Commons proved to be robust.  it also has a large number of installations worldwide and is slowly gaining popularity among academic libraries and archives in the Philippines</a:t>
            </a:r>
            <a:endParaRPr/>
          </a:p>
          <a:p>
            <a:pPr indent="0" lvl="0" marL="0" rtl="0" algn="l">
              <a:spcBef>
                <a:spcPts val="0"/>
              </a:spcBef>
              <a:spcAft>
                <a:spcPts val="0"/>
              </a:spcAft>
              <a:buNone/>
            </a:pPr>
            <a:r>
              <a:t/>
            </a:r>
            <a:endParaRPr/>
          </a:p>
        </p:txBody>
      </p:sp>
      <p:sp>
        <p:nvSpPr>
          <p:cNvPr id="302" name="Google Shape;302;p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 name="Google Shape;314;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Once the decision was made, available contents were migrated into the Digital Commons. Migration started in September 2020 with 928 electronic theses and dissertations (ETD) initially uploaded. After a month, the number of ETDs uploaded totaled to more than 10,000. Simultaneous with the ETDs, the oral history collection were uploaded. Came next were published faculty works extracted from Scopus which summed up to more than 3,000. To date, the IR has more than 16,000 papers.</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 </a:t>
            </a:r>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In the coming months, the migration of other contents such as faculty research and creative works, diary of the university, photo gallery, and university publications is expected to accelerate the building of IR contents.</a:t>
            </a:r>
            <a:endParaRPr/>
          </a:p>
          <a:p>
            <a:pPr indent="0" lvl="0" marL="0" rtl="0" algn="l">
              <a:spcBef>
                <a:spcPts val="0"/>
              </a:spcBef>
              <a:spcAft>
                <a:spcPts val="0"/>
              </a:spcAft>
              <a:buNone/>
            </a:pPr>
            <a:r>
              <a:t/>
            </a:r>
            <a:endParaRPr/>
          </a:p>
        </p:txBody>
      </p:sp>
      <p:sp>
        <p:nvSpPr>
          <p:cNvPr id="315" name="Google Shape;315;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Since it is important for a repository to have its own branding, the repository was named Animo Repository [read  slide]</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355" name="Google Shape;355;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 name="Google Shape;99;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 will specifically be sharing our journey in the implementation of RDA and the development of our institutional repository</a:t>
            </a:r>
            <a:endParaRPr/>
          </a:p>
        </p:txBody>
      </p:sp>
      <p:sp>
        <p:nvSpPr>
          <p:cNvPr id="100" name="Google Shape;100;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 name="Google Shape;365;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After a month of migrating to the new platform, the formal launch was held in October 2021. This is how the homepage of the repository looks like </a:t>
            </a:r>
            <a:endParaRPr/>
          </a:p>
        </p:txBody>
      </p:sp>
      <p:sp>
        <p:nvSpPr>
          <p:cNvPr id="366" name="Google Shape;366;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21:notes"/>
          <p:cNvSpPr/>
          <p:nvPr>
            <p:ph idx="2" type="sldImg"/>
          </p:nvPr>
        </p:nvSpPr>
        <p:spPr>
          <a:xfrm>
            <a:off x="2208213" y="685800"/>
            <a:ext cx="2587625" cy="19415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 name="Google Shape;373;p21:notes"/>
          <p:cNvSpPr txBox="1"/>
          <p:nvPr>
            <p:ph idx="1" type="body"/>
          </p:nvPr>
        </p:nvSpPr>
        <p:spPr>
          <a:xfrm>
            <a:off x="619981" y="2915816"/>
            <a:ext cx="5764088" cy="523687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000">
                <a:solidFill>
                  <a:schemeClr val="dk1"/>
                </a:solidFill>
                <a:latin typeface="Calibri"/>
                <a:ea typeface="Calibri"/>
                <a:cs typeface="Calibri"/>
                <a:sym typeface="Calibri"/>
              </a:rPr>
              <a:t>Past mistakes in metadata creation hampered the migration process, particularly because a number of records had missing fields, like degree program, name of college and department).Since these are required fields, migration of these records were put on hold. To accurately determine the information needed to be inputted into the missing fields, the staff had to go over the students’ records, which took a lot of time</a:t>
            </a:r>
            <a:endParaRPr/>
          </a:p>
          <a:p>
            <a:pPr indent="0" lvl="0" marL="0" rtl="0" algn="l">
              <a:spcBef>
                <a:spcPts val="0"/>
              </a:spcBef>
              <a:spcAft>
                <a:spcPts val="0"/>
              </a:spcAft>
              <a:buNone/>
            </a:pPr>
            <a:r>
              <a:rPr lang="en-US" sz="1000">
                <a:solidFill>
                  <a:schemeClr val="dk1"/>
                </a:solidFill>
                <a:latin typeface="Calibri"/>
                <a:ea typeface="Calibri"/>
                <a:cs typeface="Calibri"/>
                <a:sym typeface="Calibri"/>
              </a:rPr>
              <a:t> </a:t>
            </a:r>
            <a:endParaRPr/>
          </a:p>
          <a:p>
            <a:pPr indent="0" lvl="0" marL="0" rtl="0" algn="l">
              <a:spcBef>
                <a:spcPts val="0"/>
              </a:spcBef>
              <a:spcAft>
                <a:spcPts val="0"/>
              </a:spcAft>
              <a:buNone/>
            </a:pPr>
            <a:r>
              <a:rPr lang="en-US" sz="1000">
                <a:solidFill>
                  <a:schemeClr val="dk1"/>
                </a:solidFill>
                <a:latin typeface="Calibri"/>
                <a:ea typeface="Calibri"/>
                <a:cs typeface="Calibri"/>
                <a:sym typeface="Calibri"/>
              </a:rPr>
              <a:t>As records extracted from the old ILS and that of Scopus were initially converted to Excel before they were migrated into the  IR, special characters, subscript and superscript, mathematical and chemical formulas, and selected symbols, were distorted and replaced upon conversion. To correct these, we had to refer back to the records in the old system and in Scopus. While these “errors” seem menial, they did cause delay to the migration timetable. </a:t>
            </a:r>
            <a:endParaRPr/>
          </a:p>
          <a:p>
            <a:pPr indent="0" lvl="0" marL="0" rtl="0" algn="l">
              <a:spcBef>
                <a:spcPts val="0"/>
              </a:spcBef>
              <a:spcAft>
                <a:spcPts val="0"/>
              </a:spcAft>
              <a:buNone/>
            </a:pPr>
            <a:r>
              <a:rPr lang="en-US" sz="1000">
                <a:solidFill>
                  <a:schemeClr val="dk1"/>
                </a:solidFill>
                <a:latin typeface="Calibri"/>
                <a:ea typeface="Calibri"/>
                <a:cs typeface="Calibri"/>
                <a:sym typeface="Calibri"/>
              </a:rPr>
              <a:t> </a:t>
            </a:r>
            <a:endParaRPr/>
          </a:p>
          <a:p>
            <a:pPr indent="0" lvl="0" marL="0" rtl="0" algn="l">
              <a:spcBef>
                <a:spcPts val="0"/>
              </a:spcBef>
              <a:spcAft>
                <a:spcPts val="0"/>
              </a:spcAft>
              <a:buNone/>
            </a:pPr>
            <a:r>
              <a:rPr lang="en-US" sz="1000">
                <a:solidFill>
                  <a:schemeClr val="dk1"/>
                </a:solidFill>
                <a:latin typeface="Calibri"/>
                <a:ea typeface="Calibri"/>
                <a:cs typeface="Calibri"/>
                <a:sym typeface="Calibri"/>
              </a:rPr>
              <a:t>Trainings on how to deposit contents were initially conducted by the Library for graduating students, and to department coordinators who were tasked to “accept” or “approve” student submissions. The role of the coordinators was to make sure that the copy deposited is  the approved and final version of the ETD. While students seem eager to deposit their works, some department coordinators had to be reminded, to “accept” the submissions so the Library can do its part of updating and posting the submissions. As the number of deposited contents is expected to increase in the coming months, the coordinators will eventually find it more difficult to manage the number of ETDs for approval.</a:t>
            </a:r>
            <a:endParaRPr/>
          </a:p>
          <a:p>
            <a:pPr indent="0" lvl="0" marL="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A big part of the ETDs are already dated. Since the Library has no means of getting permission from the authors  to make fulltext of their works available in the IR, only selected chapters (preliminary pages, introduction, review of related literature and methodology) are being uploaded. Editing of fulltext is performed prior to uploading, making use of Adobe Acrobat. What we do is we delete the most important chapters which are results and discussion, conclusion, and all appendices). More than the additional step added to the workflow, this defeats the IR’s open access goal. </a:t>
            </a:r>
            <a:endParaRPr/>
          </a:p>
          <a:p>
            <a:pPr indent="0" lvl="0" marL="0" marR="0" rtl="0" algn="l">
              <a:lnSpc>
                <a:spcPct val="100000"/>
              </a:lnSpc>
              <a:spcBef>
                <a:spcPts val="0"/>
              </a:spcBef>
              <a:spcAft>
                <a:spcPts val="0"/>
              </a:spcAft>
              <a:buClr>
                <a:schemeClr val="dk1"/>
              </a:buClr>
              <a:buSzPts val="1000"/>
              <a:buFont typeface="Calibri"/>
              <a:buNone/>
            </a:pPr>
            <a:r>
              <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The same concern goes for some newly deposited ETDs as some of the authors would opt for a 6-year embargo. By the time the fulltext of these ETDs are made available, the information may already be obsolete, and thus no longer useful.</a:t>
            </a:r>
            <a:endParaRPr/>
          </a:p>
          <a:p>
            <a:pPr indent="0" lvl="0" marL="0" rtl="0" algn="l">
              <a:spcBef>
                <a:spcPts val="0"/>
              </a:spcBef>
              <a:spcAft>
                <a:spcPts val="0"/>
              </a:spcAft>
              <a:buNone/>
            </a:pPr>
            <a:r>
              <a:t/>
            </a:r>
            <a:endParaRPr sz="1000">
              <a:solidFill>
                <a:schemeClr val="dk1"/>
              </a:solidFill>
              <a:latin typeface="Calibri"/>
              <a:ea typeface="Calibri"/>
              <a:cs typeface="Calibri"/>
              <a:sym typeface="Calibri"/>
            </a:endParaRPr>
          </a:p>
          <a:p>
            <a:pPr indent="0" lvl="0" marL="0" rtl="0" algn="l">
              <a:spcBef>
                <a:spcPts val="0"/>
              </a:spcBef>
              <a:spcAft>
                <a:spcPts val="0"/>
              </a:spcAft>
              <a:buNone/>
            </a:pPr>
            <a:r>
              <a:rPr lang="en-US" sz="1000">
                <a:solidFill>
                  <a:schemeClr val="dk1"/>
                </a:solidFill>
                <a:latin typeface="Calibri"/>
                <a:ea typeface="Calibri"/>
                <a:cs typeface="Calibri"/>
                <a:sym typeface="Calibri"/>
              </a:rPr>
              <a:t>Copyright and content licensing issues for published works are the major issues. Right now, the Library has partnered with the Intellectual Property (IP) Office of the University to educate its stakeholders on IP rights. But we all know that IP is a complex issue and very technical so we do not expect the authors and librarians as well to fully understand this by attending occasional lectures. </a:t>
            </a:r>
            <a:endParaRPr/>
          </a:p>
          <a:p>
            <a:pPr indent="0" lvl="0" marL="0" rtl="0" algn="l">
              <a:spcBef>
                <a:spcPts val="0"/>
              </a:spcBef>
              <a:spcAft>
                <a:spcPts val="0"/>
              </a:spcAft>
              <a:buNone/>
            </a:pPr>
            <a:r>
              <a:t/>
            </a:r>
            <a:endParaRPr sz="1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Calibri"/>
              <a:buNone/>
            </a:pPr>
            <a:r>
              <a:rPr lang="en-US" sz="1000">
                <a:solidFill>
                  <a:schemeClr val="dk1"/>
                </a:solidFill>
                <a:latin typeface="Calibri"/>
                <a:ea typeface="Calibri"/>
                <a:cs typeface="Calibri"/>
                <a:sym typeface="Calibri"/>
              </a:rPr>
              <a:t>Given this, The Library would need the commitment of the IP Office to help in the drafting of guidelines and policies on the nature of content to be deposited (Should we opt for the pre-prints or post-prints?) and in reviewing the publishers’ copyright policies to help determine what could and could not be deposited into the IR.  </a:t>
            </a:r>
            <a:endParaRPr/>
          </a:p>
          <a:p>
            <a:pPr indent="0" lvl="0" marL="0" rtl="0" algn="l">
              <a:spcBef>
                <a:spcPts val="0"/>
              </a:spcBef>
              <a:spcAft>
                <a:spcPts val="0"/>
              </a:spcAft>
              <a:buNone/>
            </a:pPr>
            <a:r>
              <a:t/>
            </a:r>
            <a:endParaRPr sz="1000">
              <a:solidFill>
                <a:schemeClr val="dk1"/>
              </a:solidFill>
              <a:latin typeface="Calibri"/>
              <a:ea typeface="Calibri"/>
              <a:cs typeface="Calibri"/>
              <a:sym typeface="Calibri"/>
            </a:endParaRPr>
          </a:p>
          <a:p>
            <a:pPr indent="0" lvl="0" marL="0" rtl="0" algn="l">
              <a:spcBef>
                <a:spcPts val="0"/>
              </a:spcBef>
              <a:spcAft>
                <a:spcPts val="0"/>
              </a:spcAft>
              <a:buNone/>
            </a:pPr>
            <a:r>
              <a:t/>
            </a:r>
            <a:endParaRPr sz="1000">
              <a:solidFill>
                <a:schemeClr val="dk1"/>
              </a:solidFill>
              <a:latin typeface="Calibri"/>
              <a:ea typeface="Calibri"/>
              <a:cs typeface="Calibri"/>
              <a:sym typeface="Calibri"/>
            </a:endParaRPr>
          </a:p>
        </p:txBody>
      </p:sp>
      <p:sp>
        <p:nvSpPr>
          <p:cNvPr id="374" name="Google Shape;374;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6" name="Google Shape;396;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 abundance of information in various formats coupled with the evolving technologies and standards have brought a number of issues and challenges to information organization, which include among others, staff training, funding, technology selection, content and intellectual property rights. It is therefore crucial for libraries to carefully plan before embarking on new initiatives. Since every institution is unique, there really is no </a:t>
            </a:r>
            <a:r>
              <a:rPr i="1" lang="en-US" sz="1200">
                <a:solidFill>
                  <a:schemeClr val="dk1"/>
                </a:solidFill>
                <a:latin typeface="Calibri"/>
                <a:ea typeface="Calibri"/>
                <a:cs typeface="Calibri"/>
                <a:sym typeface="Calibri"/>
              </a:rPr>
              <a:t>“one size, fits all</a:t>
            </a:r>
            <a:r>
              <a:rPr lang="en-US" sz="1200">
                <a:solidFill>
                  <a:schemeClr val="dk1"/>
                </a:solidFill>
                <a:latin typeface="Calibri"/>
                <a:ea typeface="Calibri"/>
                <a:cs typeface="Calibri"/>
                <a:sym typeface="Calibri"/>
              </a:rPr>
              <a:t>” solution to change.  However, it would do well for libraires  to look at the experiences and best practices of early adopters, be it  a new standard or a new platform, as This would greatly aid in drawing out an effective and efficient plan and consequently help avoid committing costly mistakes.</a:t>
            </a:r>
            <a:endParaRPr/>
          </a:p>
          <a:p>
            <a:pPr indent="0" lvl="0" marL="0" rtl="0" algn="l">
              <a:spcBef>
                <a:spcPts val="0"/>
              </a:spcBef>
              <a:spcAft>
                <a:spcPts val="0"/>
              </a:spcAft>
              <a:buNone/>
            </a:pPr>
            <a:r>
              <a:t/>
            </a:r>
            <a:endParaRPr/>
          </a:p>
        </p:txBody>
      </p:sp>
      <p:sp>
        <p:nvSpPr>
          <p:cNvPr id="397" name="Google Shape;397;p2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1" name="Google Shape;411;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As IP issues serve as major deterrents to recruiting contents for the IR, libraries and archives are challenged to find ways to help faculty better understand their rights as authors. Forging a strong partnership with the university’s IP Office is crucial in the attainment of this goal.</a:t>
            </a:r>
            <a:endParaRPr/>
          </a:p>
          <a:p>
            <a:pPr indent="0" lvl="0" marL="0" rtl="0" algn="l">
              <a:spcBef>
                <a:spcPts val="0"/>
              </a:spcBef>
              <a:spcAft>
                <a:spcPts val="0"/>
              </a:spcAft>
              <a:buNone/>
            </a:pPr>
            <a:r>
              <a:t/>
            </a:r>
            <a:endParaRPr/>
          </a:p>
        </p:txBody>
      </p:sp>
      <p:sp>
        <p:nvSpPr>
          <p:cNvPr id="412" name="Google Shape;412;p2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That ends my presentation. Thank you for listening</a:t>
            </a:r>
            <a:endParaRPr/>
          </a:p>
        </p:txBody>
      </p:sp>
      <p:sp>
        <p:nvSpPr>
          <p:cNvPr id="423" name="Google Shape;423;p2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Allow me to first provide you with quick facts about my university and its library</a:t>
            </a:r>
            <a:endParaRPr/>
          </a:p>
        </p:txBody>
      </p:sp>
      <p:sp>
        <p:nvSpPr>
          <p:cNvPr id="111" name="Google Shape;111;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DLSU was founded by the Brothers of the Christian Schools in 1911. It is a private, Catholic university which follows a trimestral calendar. It has more than a thousand academic staff and accommodates, on the average, 1600 students</a:t>
            </a:r>
            <a:endParaRPr/>
          </a:p>
        </p:txBody>
      </p:sp>
      <p:sp>
        <p:nvSpPr>
          <p:cNvPr id="118" name="Google Shape;118;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DLSU Libraries, on the other hand, is a system of libraries composed of a main library, which we call the Learning Commons, and 6 other satellite libraries situated in 3 campuses located in Manila, which is the main campus, Makati and Laguna</a:t>
            </a:r>
            <a:endParaRPr/>
          </a:p>
        </p:txBody>
      </p:sp>
      <p:sp>
        <p:nvSpPr>
          <p:cNvPr id="126" name="Google Shape;126;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As a backgrounder, I will provide an overview of the Philippines’ experience in the implementation of RDA</a:t>
            </a:r>
            <a:endParaRPr/>
          </a:p>
        </p:txBody>
      </p:sp>
      <p:sp>
        <p:nvSpPr>
          <p:cNvPr id="148" name="Google Shape;148;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RDA was introduced in the Philippines by the late Atty. Antonio M. Santos, the then Director of the National Library of the Philippines (NLP), through the holding of a salon on the topic </a:t>
            </a:r>
            <a:r>
              <a:rPr i="1" lang="en-US" sz="1200">
                <a:solidFill>
                  <a:schemeClr val="dk1"/>
                </a:solidFill>
                <a:latin typeface="Calibri"/>
                <a:ea typeface="Calibri"/>
                <a:cs typeface="Calibri"/>
                <a:sym typeface="Calibri"/>
              </a:rPr>
              <a:t>“What Now for RDA in the Philippines?” </a:t>
            </a:r>
            <a:endParaRPr/>
          </a:p>
          <a:p>
            <a:pPr indent="0" lvl="0" marL="0" marR="0" rtl="0" algn="l">
              <a:lnSpc>
                <a:spcPct val="100000"/>
              </a:lnSpc>
              <a:spcBef>
                <a:spcPts val="0"/>
              </a:spcBef>
              <a:spcAft>
                <a:spcPts val="0"/>
              </a:spcAft>
              <a:buClr>
                <a:schemeClr val="dk1"/>
              </a:buClr>
              <a:buSzPts val="1200"/>
              <a:buFont typeface="Calibri"/>
              <a:buNone/>
            </a:pPr>
            <a:r>
              <a:t/>
            </a:r>
            <a:endParaRPr i="1"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This was attended by cataloging experts from selected academic libraries. Through this meeting of experts, the National Committee on RDA (NCRDA) was established.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This committee was tasked to plan for the implementation of RDA in the country.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One of the very first challenges that the Committee faced was the lack of RDA experts in the country that could be tapped to provide trainings. So what the committee did was to invite no less than the Chief of the Cataloging Policy and Support Office of the Library of Congress in Washington, D.C., Ms. Barbara Tillett,  to conduct RDA training to prospective trainers.</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Fortunately, Ms. Tillett accepted the invitation, so in April 2013, the 3-day training of trainers was conducted with select librarians from all over the country attending for free.</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This training was held at the Learning Commons of the De La Salle University</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56" name="Google Shape;156;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With the DLSU Libraries providing the venue for the training, a number of its librarians, specifically those assigned to do cataloging and indexing, were given the opportunity to attend the training.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Aside from the training received from Ms. Tillett, the DLSU libraries also conducted an in-house training workshop focusing on local materials or what we call Filipiniana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3" name="Google Shape;173;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Armed with these trainings, the Library started the implementation of RDA in August of 2013,  making it one of the early adopters of the new standard in the country</a:t>
            </a:r>
            <a:endParaRPr/>
          </a:p>
        </p:txBody>
      </p:sp>
      <p:sp>
        <p:nvSpPr>
          <p:cNvPr id="184" name="Google Shape;184;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5" name="Shape 15"/>
        <p:cNvGrpSpPr/>
        <p:nvPr/>
      </p:nvGrpSpPr>
      <p:grpSpPr>
        <a:xfrm>
          <a:off x="0" y="0"/>
          <a:ext cx="0" cy="0"/>
          <a:chOff x="0" y="0"/>
          <a:chExt cx="0" cy="0"/>
        </a:xfrm>
      </p:grpSpPr>
      <p:sp>
        <p:nvSpPr>
          <p:cNvPr id="16" name="Google Shape;16;p2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72" name="Shape 72"/>
        <p:cNvGrpSpPr/>
        <p:nvPr/>
      </p:nvGrpSpPr>
      <p:grpSpPr>
        <a:xfrm>
          <a:off x="0" y="0"/>
          <a:ext cx="0" cy="0"/>
          <a:chOff x="0" y="0"/>
          <a:chExt cx="0" cy="0"/>
        </a:xfrm>
      </p:grpSpPr>
      <p:sp>
        <p:nvSpPr>
          <p:cNvPr id="73" name="Google Shape;73;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5"/>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78" name="Shape 78"/>
        <p:cNvGrpSpPr/>
        <p:nvPr/>
      </p:nvGrpSpPr>
      <p:grpSpPr>
        <a:xfrm>
          <a:off x="0" y="0"/>
          <a:ext cx="0" cy="0"/>
          <a:chOff x="0" y="0"/>
          <a:chExt cx="0" cy="0"/>
        </a:xfrm>
      </p:grpSpPr>
      <p:sp>
        <p:nvSpPr>
          <p:cNvPr id="79" name="Google Shape;79;p36"/>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6"/>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21" name="Shape 21"/>
        <p:cNvGrpSpPr/>
        <p:nvPr/>
      </p:nvGrpSpPr>
      <p:grpSpPr>
        <a:xfrm>
          <a:off x="0" y="0"/>
          <a:ext cx="0" cy="0"/>
          <a:chOff x="0" y="0"/>
          <a:chExt cx="0" cy="0"/>
        </a:xfrm>
      </p:grpSpPr>
      <p:sp>
        <p:nvSpPr>
          <p:cNvPr id="22" name="Google Shape;22;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27" name="Shape 27"/>
        <p:cNvGrpSpPr/>
        <p:nvPr/>
      </p:nvGrpSpPr>
      <p:grpSpPr>
        <a:xfrm>
          <a:off x="0" y="0"/>
          <a:ext cx="0" cy="0"/>
          <a:chOff x="0" y="0"/>
          <a:chExt cx="0" cy="0"/>
        </a:xfrm>
      </p:grpSpPr>
      <p:sp>
        <p:nvSpPr>
          <p:cNvPr id="28" name="Google Shape;28;p2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33" name="Shape 33"/>
        <p:cNvGrpSpPr/>
        <p:nvPr/>
      </p:nvGrpSpPr>
      <p:grpSpPr>
        <a:xfrm>
          <a:off x="0" y="0"/>
          <a:ext cx="0" cy="0"/>
          <a:chOff x="0" y="0"/>
          <a:chExt cx="0" cy="0"/>
        </a:xfrm>
      </p:grpSpPr>
      <p:sp>
        <p:nvSpPr>
          <p:cNvPr id="34" name="Google Shape;34;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40" name="Shape 40"/>
        <p:cNvGrpSpPr/>
        <p:nvPr/>
      </p:nvGrpSpPr>
      <p:grpSpPr>
        <a:xfrm>
          <a:off x="0" y="0"/>
          <a:ext cx="0" cy="0"/>
          <a:chOff x="0" y="0"/>
          <a:chExt cx="0" cy="0"/>
        </a:xfrm>
      </p:grpSpPr>
      <p:sp>
        <p:nvSpPr>
          <p:cNvPr id="41" name="Google Shape;41;p3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3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43" name="Google Shape;43;p3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44" name="Google Shape;44;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47" name="Shape 47"/>
        <p:cNvGrpSpPr/>
        <p:nvPr/>
      </p:nvGrpSpPr>
      <p:grpSpPr>
        <a:xfrm>
          <a:off x="0" y="0"/>
          <a:ext cx="0" cy="0"/>
          <a:chOff x="0" y="0"/>
          <a:chExt cx="0" cy="0"/>
        </a:xfrm>
      </p:grpSpPr>
      <p:sp>
        <p:nvSpPr>
          <p:cNvPr id="48" name="Google Shape;48;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31"/>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0" name="Google Shape;50;p31"/>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1" name="Google Shape;51;p31"/>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2" name="Google Shape;52;p31"/>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3" name="Google Shape;53;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56" name="Shape 56"/>
        <p:cNvGrpSpPr/>
        <p:nvPr/>
      </p:nvGrpSpPr>
      <p:grpSpPr>
        <a:xfrm>
          <a:off x="0" y="0"/>
          <a:ext cx="0" cy="0"/>
          <a:chOff x="0" y="0"/>
          <a:chExt cx="0" cy="0"/>
        </a:xfrm>
      </p:grpSpPr>
      <p:sp>
        <p:nvSpPr>
          <p:cNvPr id="57" name="Google Shape;57;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61" name="Shape 61"/>
        <p:cNvGrpSpPr/>
        <p:nvPr/>
      </p:nvGrpSpPr>
      <p:grpSpPr>
        <a:xfrm>
          <a:off x="0" y="0"/>
          <a:ext cx="0" cy="0"/>
          <a:chOff x="0" y="0"/>
          <a:chExt cx="0" cy="0"/>
        </a:xfrm>
      </p:grpSpPr>
      <p:sp>
        <p:nvSpPr>
          <p:cNvPr id="62" name="Google Shape;62;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65" name="Shape 65"/>
        <p:cNvGrpSpPr/>
        <p:nvPr/>
      </p:nvGrpSpPr>
      <p:grpSpPr>
        <a:xfrm>
          <a:off x="0" y="0"/>
          <a:ext cx="0" cy="0"/>
          <a:chOff x="0" y="0"/>
          <a:chExt cx="0" cy="0"/>
        </a:xfrm>
      </p:grpSpPr>
      <p:sp>
        <p:nvSpPr>
          <p:cNvPr id="66" name="Google Shape;66;p34"/>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4"/>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8" name="Google Shape;68;p34"/>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ana.fresnido@dlsu.edu.ph" TargetMode="External"/><Relationship Id="rId4" Type="http://schemas.openxmlformats.org/officeDocument/2006/relationships/hyperlink" Target="mailto:jojie.gonda@dlsu.edu.ph" TargetMode="External"/><Relationship Id="rId9" Type="http://schemas.openxmlformats.org/officeDocument/2006/relationships/image" Target="../media/image1.png"/><Relationship Id="rId5" Type="http://schemas.openxmlformats.org/officeDocument/2006/relationships/hyperlink" Target="mailto:agnes.barsaga@dlsu.edu.ph" TargetMode="External"/><Relationship Id="rId6" Type="http://schemas.openxmlformats.org/officeDocument/2006/relationships/image" Target="../media/image8.png"/><Relationship Id="rId7" Type="http://schemas.openxmlformats.org/officeDocument/2006/relationships/image" Target="../media/image3.png"/><Relationship Id="rId8"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4.png"/><Relationship Id="rId5" Type="http://schemas.openxmlformats.org/officeDocument/2006/relationships/image" Target="../media/image12.png"/><Relationship Id="rId6" Type="http://schemas.openxmlformats.org/officeDocument/2006/relationships/image" Target="../media/image1.png"/><Relationship Id="rId7" Type="http://schemas.openxmlformats.org/officeDocument/2006/relationships/image" Target="../media/image9.png"/><Relationship Id="rId8"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a:off x="1660009" y="2420863"/>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June 29-30, 2021</a:t>
            </a:r>
            <a:endParaRPr/>
          </a:p>
          <a:p>
            <a:pPr indent="0" lvl="0" marL="0" marR="0" rtl="0" algn="ctr">
              <a:spcBef>
                <a:spcPts val="0"/>
              </a:spcBef>
              <a:spcAft>
                <a:spcPts val="0"/>
              </a:spcAft>
              <a:buNone/>
            </a:pPr>
            <a:r>
              <a:t/>
            </a:r>
            <a:endParaRPr b="1" i="0" sz="1600" u="none" cap="none" strike="noStrike">
              <a:solidFill>
                <a:srgbClr val="935739"/>
              </a:solidFill>
              <a:latin typeface="Arial"/>
              <a:ea typeface="Arial"/>
              <a:cs typeface="Arial"/>
              <a:sym typeface="Arial"/>
            </a:endParaRPr>
          </a:p>
        </p:txBody>
      </p:sp>
      <p:sp>
        <p:nvSpPr>
          <p:cNvPr id="90" name="Google Shape;90;p1"/>
          <p:cNvSpPr/>
          <p:nvPr/>
        </p:nvSpPr>
        <p:spPr>
          <a:xfrm>
            <a:off x="1796808" y="1559694"/>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Eurasian Academic Libraries Conference – 2021</a:t>
            </a:r>
            <a:endParaRPr b="1" i="0" sz="1600" u="none" cap="none" strike="noStrike">
              <a:solidFill>
                <a:srgbClr val="935739"/>
              </a:solidFill>
              <a:latin typeface="Arial"/>
              <a:ea typeface="Arial"/>
              <a:cs typeface="Arial"/>
              <a:sym typeface="Arial"/>
            </a:endParaRPr>
          </a:p>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“Contemporary Trends in Information Organization in the Academic Library Environment” </a:t>
            </a:r>
            <a:endParaRPr/>
          </a:p>
        </p:txBody>
      </p:sp>
      <p:sp>
        <p:nvSpPr>
          <p:cNvPr id="91" name="Google Shape;91;p1"/>
          <p:cNvSpPr txBox="1"/>
          <p:nvPr>
            <p:ph type="ctrTitle"/>
          </p:nvPr>
        </p:nvSpPr>
        <p:spPr>
          <a:xfrm>
            <a:off x="1341424" y="3069813"/>
            <a:ext cx="7484367" cy="172528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Impact"/>
              <a:buNone/>
            </a:pPr>
            <a:r>
              <a:rPr b="1" lang="en-US" sz="3600">
                <a:latin typeface="Impact"/>
                <a:ea typeface="Impact"/>
                <a:cs typeface="Impact"/>
                <a:sym typeface="Impact"/>
              </a:rPr>
              <a:t>Resource Description and Organization: The Case of an Academic Library in the Philippines</a:t>
            </a:r>
            <a:endParaRPr b="1" sz="3600">
              <a:latin typeface="Impact"/>
              <a:ea typeface="Impact"/>
              <a:cs typeface="Impact"/>
              <a:sym typeface="Impact"/>
            </a:endParaRPr>
          </a:p>
        </p:txBody>
      </p:sp>
      <p:sp>
        <p:nvSpPr>
          <p:cNvPr id="92" name="Google Shape;92;p1"/>
          <p:cNvSpPr txBox="1"/>
          <p:nvPr>
            <p:ph idx="1" type="subTitle"/>
          </p:nvPr>
        </p:nvSpPr>
        <p:spPr>
          <a:xfrm>
            <a:off x="1883208" y="5138900"/>
            <a:ext cx="6400800" cy="1602467"/>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888888"/>
              </a:buClr>
              <a:buSzPts val="1400"/>
              <a:buNone/>
            </a:pPr>
            <a:r>
              <a:rPr b="1" lang="en-US" sz="1400"/>
              <a:t>Ana Maria B. Fresnido*</a:t>
            </a:r>
            <a:endParaRPr b="1" sz="1400"/>
          </a:p>
          <a:p>
            <a:pPr indent="0" lvl="0" marL="0" rtl="0" algn="ctr">
              <a:spcBef>
                <a:spcPts val="0"/>
              </a:spcBef>
              <a:spcAft>
                <a:spcPts val="0"/>
              </a:spcAft>
              <a:buClr>
                <a:srgbClr val="888888"/>
              </a:buClr>
              <a:buSzPts val="1000"/>
              <a:buNone/>
            </a:pPr>
            <a:r>
              <a:rPr b="1" lang="en-US" sz="1000" u="sng">
                <a:solidFill>
                  <a:schemeClr val="hlink"/>
                </a:solidFill>
                <a:hlinkClick r:id="rId3"/>
              </a:rPr>
              <a:t>ana.fresnido@dlsu.edu.ph</a:t>
            </a:r>
            <a:r>
              <a:rPr b="1" lang="en-US" sz="1000"/>
              <a:t> </a:t>
            </a:r>
            <a:endParaRPr b="1" sz="1000"/>
          </a:p>
          <a:p>
            <a:pPr indent="0" lvl="0" marL="0" rtl="0" algn="ctr">
              <a:spcBef>
                <a:spcPts val="0"/>
              </a:spcBef>
              <a:spcAft>
                <a:spcPts val="0"/>
              </a:spcAft>
              <a:buClr>
                <a:srgbClr val="888888"/>
              </a:buClr>
              <a:buSzPts val="1400"/>
              <a:buNone/>
            </a:pPr>
            <a:r>
              <a:rPr b="1" lang="en-US" sz="1400"/>
              <a:t>Jojie A.Gonda*</a:t>
            </a:r>
            <a:endParaRPr b="1" sz="1400"/>
          </a:p>
          <a:p>
            <a:pPr indent="0" lvl="0" marL="0" rtl="0" algn="ctr">
              <a:spcBef>
                <a:spcPts val="0"/>
              </a:spcBef>
              <a:spcAft>
                <a:spcPts val="0"/>
              </a:spcAft>
              <a:buClr>
                <a:srgbClr val="888888"/>
              </a:buClr>
              <a:buSzPts val="1000"/>
              <a:buNone/>
            </a:pPr>
            <a:r>
              <a:rPr b="1" lang="en-US" sz="1000" u="sng">
                <a:solidFill>
                  <a:schemeClr val="hlink"/>
                </a:solidFill>
                <a:hlinkClick r:id="rId4"/>
              </a:rPr>
              <a:t>jojie.gonda@dlsu.edu.ph</a:t>
            </a:r>
            <a:r>
              <a:rPr b="1" lang="en-US" sz="1000"/>
              <a:t> </a:t>
            </a:r>
            <a:endParaRPr b="1" sz="1000"/>
          </a:p>
          <a:p>
            <a:pPr indent="0" lvl="0" marL="0" rtl="0" algn="ctr">
              <a:spcBef>
                <a:spcPts val="0"/>
              </a:spcBef>
              <a:spcAft>
                <a:spcPts val="0"/>
              </a:spcAft>
              <a:buClr>
                <a:srgbClr val="888888"/>
              </a:buClr>
              <a:buSzPts val="1400"/>
              <a:buNone/>
            </a:pPr>
            <a:r>
              <a:rPr b="1" lang="en-US" sz="1400"/>
              <a:t>Agnes S. Barsaga*</a:t>
            </a:r>
            <a:endParaRPr b="1" sz="1400"/>
          </a:p>
          <a:p>
            <a:pPr indent="0" lvl="0" marL="0" rtl="0" algn="ctr">
              <a:spcBef>
                <a:spcPts val="0"/>
              </a:spcBef>
              <a:spcAft>
                <a:spcPts val="0"/>
              </a:spcAft>
              <a:buClr>
                <a:srgbClr val="888888"/>
              </a:buClr>
              <a:buSzPts val="1000"/>
              <a:buNone/>
            </a:pPr>
            <a:r>
              <a:rPr b="1" lang="en-US" sz="1000" u="sng">
                <a:solidFill>
                  <a:schemeClr val="hlink"/>
                </a:solidFill>
                <a:hlinkClick r:id="rId5"/>
              </a:rPr>
              <a:t>agnes.barsaga@dlsu.edu.ph</a:t>
            </a:r>
            <a:endParaRPr b="1" sz="1000"/>
          </a:p>
          <a:p>
            <a:pPr indent="0" lvl="0" marL="0" rtl="0" algn="ctr">
              <a:spcBef>
                <a:spcPts val="0"/>
              </a:spcBef>
              <a:spcAft>
                <a:spcPts val="0"/>
              </a:spcAft>
              <a:buClr>
                <a:srgbClr val="888888"/>
              </a:buClr>
              <a:buSzPts val="1400"/>
              <a:buNone/>
            </a:pPr>
            <a:r>
              <a:rPr b="1" lang="en-US" sz="1400"/>
              <a:t> </a:t>
            </a:r>
            <a:endParaRPr b="1" sz="1400"/>
          </a:p>
          <a:p>
            <a:pPr indent="0" lvl="0" marL="0" rtl="0" algn="ctr">
              <a:spcBef>
                <a:spcPts val="0"/>
              </a:spcBef>
              <a:spcAft>
                <a:spcPts val="0"/>
              </a:spcAft>
              <a:buClr>
                <a:srgbClr val="888888"/>
              </a:buClr>
              <a:buSzPts val="1400"/>
              <a:buNone/>
            </a:pPr>
            <a:r>
              <a:rPr b="1" lang="en-US" sz="1400"/>
              <a:t>*DLSU Libraries</a:t>
            </a:r>
            <a:endParaRPr b="1" sz="1400"/>
          </a:p>
          <a:p>
            <a:pPr indent="0" lvl="0" marL="0" rtl="0" algn="ctr">
              <a:spcBef>
                <a:spcPts val="0"/>
              </a:spcBef>
              <a:spcAft>
                <a:spcPts val="0"/>
              </a:spcAft>
              <a:buClr>
                <a:srgbClr val="888888"/>
              </a:buClr>
              <a:buSzPts val="1000"/>
              <a:buNone/>
            </a:pPr>
            <a:r>
              <a:t/>
            </a:r>
            <a:endParaRPr b="1" sz="1000"/>
          </a:p>
        </p:txBody>
      </p:sp>
      <p:pic>
        <p:nvPicPr>
          <p:cNvPr descr="C:\Users\User\Downloads\Logo EALC_2021 small virtual clipart.png" id="93" name="Google Shape;93;p1"/>
          <p:cNvPicPr preferRelativeResize="0"/>
          <p:nvPr/>
        </p:nvPicPr>
        <p:blipFill rotWithShape="1">
          <a:blip r:embed="rId6">
            <a:alphaModFix/>
          </a:blip>
          <a:srcRect b="0" l="0" r="0" t="0"/>
          <a:stretch/>
        </p:blipFill>
        <p:spPr>
          <a:xfrm>
            <a:off x="2574565" y="235792"/>
            <a:ext cx="1656184" cy="1171501"/>
          </a:xfrm>
          <a:prstGeom prst="rect">
            <a:avLst/>
          </a:prstGeom>
          <a:noFill/>
          <a:ln>
            <a:noFill/>
          </a:ln>
        </p:spPr>
      </p:pic>
      <p:pic>
        <p:nvPicPr>
          <p:cNvPr descr="C:\Users\User\Desktop\EALC\АБВ-РК-2019.png" id="94" name="Google Shape;94;p1"/>
          <p:cNvPicPr preferRelativeResize="0"/>
          <p:nvPr/>
        </p:nvPicPr>
        <p:blipFill rotWithShape="1">
          <a:blip r:embed="rId7">
            <a:alphaModFix/>
          </a:blip>
          <a:srcRect b="0" l="0" r="0" t="0"/>
          <a:stretch/>
        </p:blipFill>
        <p:spPr>
          <a:xfrm>
            <a:off x="5794831" y="575685"/>
            <a:ext cx="741207" cy="524228"/>
          </a:xfrm>
          <a:prstGeom prst="rect">
            <a:avLst/>
          </a:prstGeom>
          <a:noFill/>
          <a:ln>
            <a:noFill/>
          </a:ln>
        </p:spPr>
      </p:pic>
      <p:pic>
        <p:nvPicPr>
          <p:cNvPr descr="C:\Users\User\Downloads\1557932227_nu-logo_1080_1080.png" id="95" name="Google Shape;95;p1"/>
          <p:cNvPicPr preferRelativeResize="0"/>
          <p:nvPr/>
        </p:nvPicPr>
        <p:blipFill rotWithShape="1">
          <a:blip r:embed="rId8">
            <a:alphaModFix/>
          </a:blip>
          <a:srcRect b="0" l="0" r="0" t="0"/>
          <a:stretch/>
        </p:blipFill>
        <p:spPr>
          <a:xfrm>
            <a:off x="4218228" y="643687"/>
            <a:ext cx="648072" cy="456226"/>
          </a:xfrm>
          <a:prstGeom prst="rect">
            <a:avLst/>
          </a:prstGeom>
          <a:noFill/>
          <a:ln>
            <a:noFill/>
          </a:ln>
        </p:spPr>
      </p:pic>
      <p:pic>
        <p:nvPicPr>
          <p:cNvPr descr="C:\Users\User\Downloads\основной Library (1).png" id="96" name="Google Shape;96;p1"/>
          <p:cNvPicPr preferRelativeResize="0"/>
          <p:nvPr/>
        </p:nvPicPr>
        <p:blipFill rotWithShape="1">
          <a:blip r:embed="rId9">
            <a:alphaModFix/>
          </a:blip>
          <a:srcRect b="0" l="0" r="0" t="0"/>
          <a:stretch/>
        </p:blipFill>
        <p:spPr>
          <a:xfrm>
            <a:off x="4969086" y="559427"/>
            <a:ext cx="753737" cy="68207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Implementation Strategies</a:t>
            </a:r>
            <a:endParaRPr/>
          </a:p>
        </p:txBody>
      </p:sp>
      <p:grpSp>
        <p:nvGrpSpPr>
          <p:cNvPr id="195" name="Google Shape;195;p10"/>
          <p:cNvGrpSpPr/>
          <p:nvPr/>
        </p:nvGrpSpPr>
        <p:grpSpPr>
          <a:xfrm>
            <a:off x="1331640" y="1604741"/>
            <a:ext cx="3585864" cy="4267990"/>
            <a:chOff x="0" y="4540"/>
            <a:chExt cx="3585864" cy="4267990"/>
          </a:xfrm>
        </p:grpSpPr>
        <p:sp>
          <p:nvSpPr>
            <p:cNvPr id="196" name="Google Shape;196;p10"/>
            <p:cNvSpPr/>
            <p:nvPr/>
          </p:nvSpPr>
          <p:spPr>
            <a:xfrm>
              <a:off x="0" y="4540"/>
              <a:ext cx="3585864" cy="715052"/>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0"/>
            <p:cNvSpPr txBox="1"/>
            <p:nvPr/>
          </p:nvSpPr>
          <p:spPr>
            <a:xfrm>
              <a:off x="34906" y="39446"/>
              <a:ext cx="3516052" cy="64524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RDA cataloging template devised</a:t>
              </a:r>
              <a:endParaRPr b="0" i="0" sz="1800" u="none" cap="none" strike="noStrike">
                <a:solidFill>
                  <a:schemeClr val="lt1"/>
                </a:solidFill>
                <a:latin typeface="Calibri"/>
                <a:ea typeface="Calibri"/>
                <a:cs typeface="Calibri"/>
                <a:sym typeface="Calibri"/>
              </a:endParaRPr>
            </a:p>
          </p:txBody>
        </p:sp>
        <p:sp>
          <p:nvSpPr>
            <p:cNvPr id="198" name="Google Shape;198;p10"/>
            <p:cNvSpPr/>
            <p:nvPr/>
          </p:nvSpPr>
          <p:spPr>
            <a:xfrm>
              <a:off x="0" y="719593"/>
              <a:ext cx="3585864" cy="1304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0"/>
            <p:cNvSpPr txBox="1"/>
            <p:nvPr/>
          </p:nvSpPr>
          <p:spPr>
            <a:xfrm>
              <a:off x="0" y="719593"/>
              <a:ext cx="3585864" cy="1304100"/>
            </a:xfrm>
            <a:prstGeom prst="rect">
              <a:avLst/>
            </a:prstGeom>
            <a:noFill/>
            <a:ln>
              <a:noFill/>
            </a:ln>
          </p:spPr>
          <p:txBody>
            <a:bodyPr anchorCtr="0" anchor="t" bIns="22850" lIns="113850" spcFirstLastPara="1" rIns="128000" wrap="square" tIns="22850">
              <a:noAutofit/>
            </a:bodyPr>
            <a:lstStyle/>
            <a:p>
              <a:pPr indent="-114300" lvl="1" marL="114300" marR="0" rtl="0" algn="l">
                <a:lnSpc>
                  <a:spcPct val="90000"/>
                </a:lnSpc>
                <a:spcBef>
                  <a:spcPts val="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Served as cataloging guide</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Contents: MARC tags, corresponding field, simplified rules (core ones), examples, local practices/in-house policies</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Additions/notations added for “problematic” works</a:t>
              </a:r>
              <a:endParaRPr b="0" i="0" sz="1400" u="none" cap="none" strike="noStrike">
                <a:solidFill>
                  <a:schemeClr val="dk1"/>
                </a:solidFill>
                <a:latin typeface="Calibri"/>
                <a:ea typeface="Calibri"/>
                <a:cs typeface="Calibri"/>
                <a:sym typeface="Calibri"/>
              </a:endParaRPr>
            </a:p>
          </p:txBody>
        </p:sp>
        <p:sp>
          <p:nvSpPr>
            <p:cNvPr id="200" name="Google Shape;200;p10"/>
            <p:cNvSpPr/>
            <p:nvPr/>
          </p:nvSpPr>
          <p:spPr>
            <a:xfrm>
              <a:off x="0" y="2023693"/>
              <a:ext cx="3585864" cy="715052"/>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0"/>
            <p:cNvSpPr txBox="1"/>
            <p:nvPr/>
          </p:nvSpPr>
          <p:spPr>
            <a:xfrm>
              <a:off x="34906" y="2058599"/>
              <a:ext cx="3516052" cy="64524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Peer learning</a:t>
              </a:r>
              <a:endParaRPr b="0" i="0" sz="1800" u="none" cap="none" strike="noStrike">
                <a:solidFill>
                  <a:schemeClr val="lt1"/>
                </a:solidFill>
                <a:latin typeface="Calibri"/>
                <a:ea typeface="Calibri"/>
                <a:cs typeface="Calibri"/>
                <a:sym typeface="Calibri"/>
              </a:endParaRPr>
            </a:p>
          </p:txBody>
        </p:sp>
        <p:sp>
          <p:nvSpPr>
            <p:cNvPr id="202" name="Google Shape;202;p10"/>
            <p:cNvSpPr/>
            <p:nvPr/>
          </p:nvSpPr>
          <p:spPr>
            <a:xfrm>
              <a:off x="0" y="2790586"/>
              <a:ext cx="3585864" cy="715052"/>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0"/>
            <p:cNvSpPr txBox="1"/>
            <p:nvPr/>
          </p:nvSpPr>
          <p:spPr>
            <a:xfrm>
              <a:off x="34906" y="2825492"/>
              <a:ext cx="3516052" cy="64524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“Learn-as-you go”</a:t>
              </a:r>
              <a:endParaRPr b="0" i="0" sz="1800" u="none" cap="none" strike="noStrike">
                <a:solidFill>
                  <a:schemeClr val="lt1"/>
                </a:solidFill>
                <a:latin typeface="Calibri"/>
                <a:ea typeface="Calibri"/>
                <a:cs typeface="Calibri"/>
                <a:sym typeface="Calibri"/>
              </a:endParaRPr>
            </a:p>
          </p:txBody>
        </p:sp>
        <p:sp>
          <p:nvSpPr>
            <p:cNvPr id="204" name="Google Shape;204;p10"/>
            <p:cNvSpPr/>
            <p:nvPr/>
          </p:nvSpPr>
          <p:spPr>
            <a:xfrm>
              <a:off x="0" y="3557478"/>
              <a:ext cx="3585864" cy="715052"/>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0"/>
            <p:cNvSpPr txBox="1"/>
            <p:nvPr/>
          </p:nvSpPr>
          <p:spPr>
            <a:xfrm>
              <a:off x="34906" y="3592384"/>
              <a:ext cx="3516052" cy="64524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Review/revision of works of junior catalogers; mentoring</a:t>
              </a:r>
              <a:endParaRPr b="0" i="0" sz="1800" u="none" cap="none" strike="noStrike">
                <a:solidFill>
                  <a:schemeClr val="lt1"/>
                </a:solidFill>
                <a:latin typeface="Calibri"/>
                <a:ea typeface="Calibri"/>
                <a:cs typeface="Calibri"/>
                <a:sym typeface="Calibri"/>
              </a:endParaRPr>
            </a:p>
          </p:txBody>
        </p:sp>
      </p:grpSp>
      <p:sp>
        <p:nvSpPr>
          <p:cNvPr id="206" name="Google Shape;206;p10"/>
          <p:cNvSpPr txBox="1"/>
          <p:nvPr>
            <p:ph idx="2" type="body"/>
          </p:nvPr>
        </p:nvSpPr>
        <p:spPr>
          <a:xfrm>
            <a:off x="5100936" y="1622811"/>
            <a:ext cx="3585864" cy="4277072"/>
          </a:xfrm>
          <a:prstGeom prst="rect">
            <a:avLst/>
          </a:prstGeom>
          <a:solidFill>
            <a:srgbClr val="C2D59B"/>
          </a:solidFill>
          <a:ln>
            <a:noFill/>
          </a:ln>
        </p:spPr>
        <p:txBody>
          <a:bodyPr anchorCtr="0" anchor="t" bIns="45700" lIns="91425" spcFirstLastPara="1" rIns="91425" wrap="square" tIns="45700">
            <a:normAutofit fontScale="62500" lnSpcReduction="20000"/>
          </a:bodyPr>
          <a:lstStyle/>
          <a:p>
            <a:pPr indent="0" lvl="0" marL="0" rtl="0" algn="l">
              <a:spcBef>
                <a:spcPts val="0"/>
              </a:spcBef>
              <a:spcAft>
                <a:spcPts val="0"/>
              </a:spcAft>
              <a:buClr>
                <a:schemeClr val="dk1"/>
              </a:buClr>
              <a:buSzPct val="100000"/>
              <a:buNone/>
            </a:pPr>
            <a:r>
              <a:rPr lang="en-US"/>
              <a:t>245 	Title</a:t>
            </a:r>
            <a:endParaRPr/>
          </a:p>
          <a:p>
            <a:pPr indent="-342900" lvl="0" marL="342900" rtl="0" algn="l">
              <a:spcBef>
                <a:spcPts val="350"/>
              </a:spcBef>
              <a:spcAft>
                <a:spcPts val="0"/>
              </a:spcAft>
              <a:buClr>
                <a:schemeClr val="dk1"/>
              </a:buClr>
              <a:buSzPct val="100000"/>
              <a:buChar char="•"/>
            </a:pPr>
            <a:r>
              <a:rPr lang="en-US"/>
              <a:t>$a</a:t>
            </a:r>
            <a:endParaRPr/>
          </a:p>
          <a:p>
            <a:pPr indent="-285750" lvl="1" marL="742950" rtl="0" algn="l">
              <a:spcBef>
                <a:spcPts val="300"/>
              </a:spcBef>
              <a:spcAft>
                <a:spcPts val="0"/>
              </a:spcAft>
              <a:buClr>
                <a:schemeClr val="dk1"/>
              </a:buClr>
              <a:buSzPct val="100000"/>
              <a:buChar char="–"/>
            </a:pPr>
            <a:r>
              <a:rPr lang="en-US"/>
              <a:t>Transcribe title as it appears on the source but follow AACR2 rules on capitalization (i.e., DO NOT use all capital letters even if that is what is on the resource, except for acronyms)</a:t>
            </a:r>
            <a:endParaRPr/>
          </a:p>
          <a:p>
            <a:pPr indent="-342900" lvl="0" marL="342900" rtl="0" algn="l">
              <a:spcBef>
                <a:spcPts val="350"/>
              </a:spcBef>
              <a:spcAft>
                <a:spcPts val="0"/>
              </a:spcAft>
              <a:buClr>
                <a:schemeClr val="dk1"/>
              </a:buClr>
              <a:buSzPct val="100000"/>
              <a:buChar char="•"/>
            </a:pPr>
            <a:r>
              <a:rPr lang="en-US"/>
              <a:t>$b</a:t>
            </a:r>
            <a:endParaRPr/>
          </a:p>
          <a:p>
            <a:pPr indent="-285750" lvl="1" marL="742950" rtl="0" algn="l">
              <a:spcBef>
                <a:spcPts val="300"/>
              </a:spcBef>
              <a:spcAft>
                <a:spcPts val="0"/>
              </a:spcAft>
              <a:buClr>
                <a:schemeClr val="dk1"/>
              </a:buClr>
              <a:buSzPct val="100000"/>
              <a:buChar char="–"/>
            </a:pPr>
            <a:r>
              <a:rPr lang="en-US"/>
              <a:t>transcribe the statement of responsibility as it appears on the source of information</a:t>
            </a:r>
            <a:endParaRPr/>
          </a:p>
          <a:p>
            <a:pPr indent="-285750" lvl="1" marL="742950" rtl="0" algn="l">
              <a:spcBef>
                <a:spcPts val="300"/>
              </a:spcBef>
              <a:spcAft>
                <a:spcPts val="0"/>
              </a:spcAft>
              <a:buClr>
                <a:schemeClr val="dk1"/>
              </a:buClr>
              <a:buSzPct val="100000"/>
              <a:buChar char="–"/>
            </a:pPr>
            <a:r>
              <a:rPr lang="en-US"/>
              <a:t>For more than 3 authors, transcribe the first name and give bracketed summary about information not transcribed (e.g., Juan de la Cruz [and four others]).</a:t>
            </a:r>
            <a:endParaRPr/>
          </a:p>
          <a:p>
            <a:pPr indent="-285750" lvl="1" marL="742950" rtl="0" algn="l">
              <a:spcBef>
                <a:spcPts val="300"/>
              </a:spcBef>
              <a:spcAft>
                <a:spcPts val="0"/>
              </a:spcAft>
              <a:buClr>
                <a:schemeClr val="dk1"/>
              </a:buClr>
              <a:buSzPct val="100000"/>
              <a:buChar char="–"/>
            </a:pPr>
            <a:r>
              <a:rPr lang="en-US"/>
              <a:t>DO NOT include any affiliations, etc. that are included with the name</a:t>
            </a:r>
            <a:endParaRPr/>
          </a:p>
          <a:p>
            <a:pPr indent="-190500" lvl="1" marL="742950" rtl="0" algn="l">
              <a:spcBef>
                <a:spcPts val="300"/>
              </a:spcBef>
              <a:spcAft>
                <a:spcPts val="0"/>
              </a:spcAft>
              <a:buClr>
                <a:schemeClr val="dk1"/>
              </a:buClr>
              <a:buSzPct val="1000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Updating of Old Records</a:t>
            </a:r>
            <a:endParaRPr/>
          </a:p>
        </p:txBody>
      </p:sp>
      <p:grpSp>
        <p:nvGrpSpPr>
          <p:cNvPr id="213" name="Google Shape;213;p11"/>
          <p:cNvGrpSpPr/>
          <p:nvPr/>
        </p:nvGrpSpPr>
        <p:grpSpPr>
          <a:xfrm>
            <a:off x="1043608" y="1753889"/>
            <a:ext cx="7509520" cy="3875490"/>
            <a:chOff x="0" y="325236"/>
            <a:chExt cx="7509520" cy="3875490"/>
          </a:xfrm>
        </p:grpSpPr>
        <p:sp>
          <p:nvSpPr>
            <p:cNvPr id="214" name="Google Shape;214;p11"/>
            <p:cNvSpPr/>
            <p:nvPr/>
          </p:nvSpPr>
          <p:spPr>
            <a:xfrm>
              <a:off x="0" y="325236"/>
              <a:ext cx="7509520" cy="815490"/>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11"/>
            <p:cNvSpPr txBox="1"/>
            <p:nvPr/>
          </p:nvSpPr>
          <p:spPr>
            <a:xfrm>
              <a:off x="39809" y="365045"/>
              <a:ext cx="7429902" cy="735872"/>
            </a:xfrm>
            <a:prstGeom prst="rect">
              <a:avLst/>
            </a:prstGeom>
            <a:noFill/>
            <a:ln>
              <a:noFill/>
            </a:ln>
          </p:spPr>
          <p:txBody>
            <a:bodyPr anchorCtr="0" anchor="ctr" bIns="129525" lIns="129525" spcFirstLastPara="1" rIns="129525" wrap="square" tIns="129525">
              <a:noAutofit/>
            </a:bodyPr>
            <a:lstStyle/>
            <a:p>
              <a:pPr indent="0" lvl="0" marL="0" marR="0" rtl="0" algn="l">
                <a:lnSpc>
                  <a:spcPct val="90000"/>
                </a:lnSpc>
                <a:spcBef>
                  <a:spcPts val="0"/>
                </a:spcBef>
                <a:spcAft>
                  <a:spcPts val="0"/>
                </a:spcAft>
                <a:buClr>
                  <a:schemeClr val="lt1"/>
                </a:buClr>
                <a:buSzPts val="3400"/>
                <a:buFont typeface="Calibri"/>
                <a:buNone/>
              </a:pPr>
              <a:r>
                <a:rPr b="0" i="0" lang="en-US" sz="3400" u="none" cap="none" strike="noStrike">
                  <a:solidFill>
                    <a:schemeClr val="lt1"/>
                  </a:solidFill>
                  <a:latin typeface="Calibri"/>
                  <a:ea typeface="Calibri"/>
                  <a:cs typeface="Calibri"/>
                  <a:sym typeface="Calibri"/>
                </a:rPr>
                <a:t>Not included as part of the plan</a:t>
              </a:r>
              <a:endParaRPr b="0" i="0" sz="3400" u="none" cap="none" strike="noStrike">
                <a:solidFill>
                  <a:schemeClr val="lt1"/>
                </a:solidFill>
                <a:latin typeface="Calibri"/>
                <a:ea typeface="Calibri"/>
                <a:cs typeface="Calibri"/>
                <a:sym typeface="Calibri"/>
              </a:endParaRPr>
            </a:p>
          </p:txBody>
        </p:sp>
        <p:sp>
          <p:nvSpPr>
            <p:cNvPr id="216" name="Google Shape;216;p11"/>
            <p:cNvSpPr/>
            <p:nvPr/>
          </p:nvSpPr>
          <p:spPr>
            <a:xfrm>
              <a:off x="0" y="1238646"/>
              <a:ext cx="7509520" cy="815490"/>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txBox="1"/>
            <p:nvPr/>
          </p:nvSpPr>
          <p:spPr>
            <a:xfrm>
              <a:off x="39809" y="1278455"/>
              <a:ext cx="7429902" cy="735872"/>
            </a:xfrm>
            <a:prstGeom prst="rect">
              <a:avLst/>
            </a:prstGeom>
            <a:noFill/>
            <a:ln>
              <a:noFill/>
            </a:ln>
          </p:spPr>
          <p:txBody>
            <a:bodyPr anchorCtr="0" anchor="ctr" bIns="129525" lIns="129525" spcFirstLastPara="1" rIns="129525" wrap="square" tIns="129525">
              <a:noAutofit/>
            </a:bodyPr>
            <a:lstStyle/>
            <a:p>
              <a:pPr indent="0" lvl="0" marL="0" marR="0" rtl="0" algn="l">
                <a:lnSpc>
                  <a:spcPct val="90000"/>
                </a:lnSpc>
                <a:spcBef>
                  <a:spcPts val="0"/>
                </a:spcBef>
                <a:spcAft>
                  <a:spcPts val="0"/>
                </a:spcAft>
                <a:buClr>
                  <a:schemeClr val="lt1"/>
                </a:buClr>
                <a:buSzPts val="3400"/>
                <a:buFont typeface="Calibri"/>
                <a:buNone/>
              </a:pPr>
              <a:r>
                <a:rPr b="0" i="0" lang="en-US" sz="3400" u="none" cap="none" strike="noStrike">
                  <a:solidFill>
                    <a:schemeClr val="lt1"/>
                  </a:solidFill>
                  <a:latin typeface="Calibri"/>
                  <a:ea typeface="Calibri"/>
                  <a:cs typeface="Calibri"/>
                  <a:sym typeface="Calibri"/>
                </a:rPr>
                <a:t>Updating performed by select catalogers</a:t>
              </a:r>
              <a:endParaRPr b="0" i="0" sz="3400" u="none" cap="none" strike="noStrike">
                <a:solidFill>
                  <a:schemeClr val="lt1"/>
                </a:solidFill>
                <a:latin typeface="Calibri"/>
                <a:ea typeface="Calibri"/>
                <a:cs typeface="Calibri"/>
                <a:sym typeface="Calibri"/>
              </a:endParaRPr>
            </a:p>
          </p:txBody>
        </p:sp>
        <p:sp>
          <p:nvSpPr>
            <p:cNvPr id="218" name="Google Shape;218;p11"/>
            <p:cNvSpPr/>
            <p:nvPr/>
          </p:nvSpPr>
          <p:spPr>
            <a:xfrm>
              <a:off x="0" y="2054136"/>
              <a:ext cx="7509520" cy="214659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1"/>
            <p:cNvSpPr txBox="1"/>
            <p:nvPr/>
          </p:nvSpPr>
          <p:spPr>
            <a:xfrm>
              <a:off x="0" y="2054136"/>
              <a:ext cx="7509520" cy="2146590"/>
            </a:xfrm>
            <a:prstGeom prst="rect">
              <a:avLst/>
            </a:prstGeom>
            <a:noFill/>
            <a:ln>
              <a:noFill/>
            </a:ln>
          </p:spPr>
          <p:txBody>
            <a:bodyPr anchorCtr="0" anchor="t" bIns="43175" lIns="238425" spcFirstLastPara="1" rIns="241800" wrap="square" tIns="43175">
              <a:noAutofit/>
            </a:bodyPr>
            <a:lstStyle/>
            <a:p>
              <a:pPr indent="-228600" lvl="1" marL="228600" marR="0" rtl="0" algn="l">
                <a:lnSpc>
                  <a:spcPct val="90000"/>
                </a:lnSpc>
                <a:spcBef>
                  <a:spcPts val="0"/>
                </a:spcBef>
                <a:spcAft>
                  <a:spcPts val="0"/>
                </a:spcAft>
                <a:buClr>
                  <a:schemeClr val="dk1"/>
                </a:buClr>
                <a:buSzPts val="2700"/>
                <a:buFont typeface="Calibri"/>
                <a:buChar char="•"/>
              </a:pPr>
              <a:r>
                <a:rPr b="0" i="0" lang="en-US" sz="2700" u="none" cap="none" strike="noStrike">
                  <a:solidFill>
                    <a:schemeClr val="dk1"/>
                  </a:solidFill>
                  <a:latin typeface="Calibri"/>
                  <a:ea typeface="Calibri"/>
                  <a:cs typeface="Calibri"/>
                  <a:sym typeface="Calibri"/>
                </a:rPr>
                <a:t>add-to-shelf list  </a:t>
              </a:r>
              <a:endParaRPr/>
            </a:p>
            <a:p>
              <a:pPr indent="-228600" lvl="1" marL="228600" marR="0" rtl="0" algn="l">
                <a:lnSpc>
                  <a:spcPct val="90000"/>
                </a:lnSpc>
                <a:spcBef>
                  <a:spcPts val="540"/>
                </a:spcBef>
                <a:spcAft>
                  <a:spcPts val="0"/>
                </a:spcAft>
                <a:buClr>
                  <a:schemeClr val="dk1"/>
                </a:buClr>
                <a:buSzPts val="2700"/>
                <a:buFont typeface="Calibri"/>
                <a:buChar char="•"/>
              </a:pPr>
              <a:r>
                <a:rPr b="0" i="0" lang="en-US" sz="2700" u="none" cap="none" strike="noStrike">
                  <a:solidFill>
                    <a:schemeClr val="dk1"/>
                  </a:solidFill>
                  <a:latin typeface="Calibri"/>
                  <a:ea typeface="Calibri"/>
                  <a:cs typeface="Calibri"/>
                  <a:sym typeface="Calibri"/>
                </a:rPr>
                <a:t>copy catalog from its own records (when working on a different edition and version of existing items)</a:t>
              </a:r>
              <a:endParaRPr/>
            </a:p>
            <a:p>
              <a:pPr indent="-228600" lvl="2" marL="457200" marR="0" rtl="0" algn="l">
                <a:lnSpc>
                  <a:spcPct val="90000"/>
                </a:lnSpc>
                <a:spcBef>
                  <a:spcPts val="540"/>
                </a:spcBef>
                <a:spcAft>
                  <a:spcPts val="0"/>
                </a:spcAft>
                <a:buClr>
                  <a:schemeClr val="dk1"/>
                </a:buClr>
                <a:buSzPts val="2700"/>
                <a:buFont typeface="Calibri"/>
                <a:buChar char="•"/>
              </a:pPr>
              <a:r>
                <a:rPr b="0" i="0" lang="en-US" sz="2700" u="none" cap="none" strike="noStrike">
                  <a:solidFill>
                    <a:schemeClr val="dk1"/>
                  </a:solidFill>
                  <a:latin typeface="Calibri"/>
                  <a:ea typeface="Calibri"/>
                  <a:cs typeface="Calibri"/>
                  <a:sym typeface="Calibri"/>
                </a:rPr>
                <a:t>To allow related items to collocate </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Issues and Challenges</a:t>
            </a:r>
            <a:endParaRPr/>
          </a:p>
        </p:txBody>
      </p:sp>
      <p:grpSp>
        <p:nvGrpSpPr>
          <p:cNvPr id="226" name="Google Shape;226;p12"/>
          <p:cNvGrpSpPr/>
          <p:nvPr/>
        </p:nvGrpSpPr>
        <p:grpSpPr>
          <a:xfrm>
            <a:off x="1043608" y="1718246"/>
            <a:ext cx="7643192" cy="4318470"/>
            <a:chOff x="0" y="89446"/>
            <a:chExt cx="7643192" cy="4318470"/>
          </a:xfrm>
        </p:grpSpPr>
        <p:sp>
          <p:nvSpPr>
            <p:cNvPr id="227" name="Google Shape;227;p12"/>
            <p:cNvSpPr/>
            <p:nvPr/>
          </p:nvSpPr>
          <p:spPr>
            <a:xfrm>
              <a:off x="0" y="89446"/>
              <a:ext cx="7643192" cy="62361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2"/>
            <p:cNvSpPr txBox="1"/>
            <p:nvPr/>
          </p:nvSpPr>
          <p:spPr>
            <a:xfrm>
              <a:off x="30442" y="119888"/>
              <a:ext cx="7582308" cy="562726"/>
            </a:xfrm>
            <a:prstGeom prst="rect">
              <a:avLst/>
            </a:prstGeom>
            <a:noFill/>
            <a:ln>
              <a:noFill/>
            </a:ln>
          </p:spPr>
          <p:txBody>
            <a:bodyPr anchorCtr="0" anchor="ctr" bIns="99050" lIns="99050" spcFirstLastPara="1" rIns="99050" wrap="square" tIns="99050">
              <a:noAutofit/>
            </a:bodyPr>
            <a:lstStyle/>
            <a:p>
              <a:pPr indent="0" lvl="0" marL="0" marR="0" rtl="0" algn="l">
                <a:lnSpc>
                  <a:spcPct val="90000"/>
                </a:lnSpc>
                <a:spcBef>
                  <a:spcPts val="0"/>
                </a:spcBef>
                <a:spcAft>
                  <a:spcPts val="0"/>
                </a:spcAft>
                <a:buClr>
                  <a:schemeClr val="dk1"/>
                </a:buClr>
                <a:buSzPts val="2600"/>
                <a:buFont typeface="Calibri"/>
                <a:buNone/>
              </a:pPr>
              <a:r>
                <a:rPr b="0" i="0" lang="en-US" sz="2600" u="none" cap="none" strike="noStrike">
                  <a:solidFill>
                    <a:schemeClr val="dk1"/>
                  </a:solidFill>
                  <a:latin typeface="Calibri"/>
                  <a:ea typeface="Calibri"/>
                  <a:cs typeface="Calibri"/>
                  <a:sym typeface="Calibri"/>
                </a:rPr>
                <a:t>Difficulty in interpreting rules in the RDA toolkit</a:t>
              </a:r>
              <a:endParaRPr b="0" i="0" sz="2600" u="none" cap="none" strike="noStrike">
                <a:solidFill>
                  <a:schemeClr val="dk1"/>
                </a:solidFill>
                <a:latin typeface="Calibri"/>
                <a:ea typeface="Calibri"/>
                <a:cs typeface="Calibri"/>
                <a:sym typeface="Calibri"/>
              </a:endParaRPr>
            </a:p>
          </p:txBody>
        </p:sp>
        <p:sp>
          <p:nvSpPr>
            <p:cNvPr id="229" name="Google Shape;229;p12"/>
            <p:cNvSpPr/>
            <p:nvPr/>
          </p:nvSpPr>
          <p:spPr>
            <a:xfrm>
              <a:off x="0" y="713056"/>
              <a:ext cx="7643192" cy="63238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2"/>
            <p:cNvSpPr txBox="1"/>
            <p:nvPr/>
          </p:nvSpPr>
          <p:spPr>
            <a:xfrm>
              <a:off x="0" y="713056"/>
              <a:ext cx="7643192" cy="632385"/>
            </a:xfrm>
            <a:prstGeom prst="rect">
              <a:avLst/>
            </a:prstGeom>
            <a:noFill/>
            <a:ln>
              <a:noFill/>
            </a:ln>
          </p:spPr>
          <p:txBody>
            <a:bodyPr anchorCtr="0" anchor="t" bIns="33000" lIns="242650" spcFirstLastPara="1" rIns="184900" wrap="square" tIns="33000">
              <a:noAutofit/>
            </a:bodyPr>
            <a:lstStyle/>
            <a:p>
              <a:pPr indent="-228600" lvl="1" marL="228600" marR="0" rtl="0" algn="l">
                <a:lnSpc>
                  <a:spcPct val="90000"/>
                </a:lnSpc>
                <a:spcBef>
                  <a:spcPts val="0"/>
                </a:spcBef>
                <a:spcAft>
                  <a:spcPts val="0"/>
                </a:spcAft>
                <a:buClr>
                  <a:schemeClr val="dk1"/>
                </a:buClr>
                <a:buSzPts val="2000"/>
                <a:buFont typeface="Calibri"/>
                <a:buChar char="•"/>
              </a:pPr>
              <a:r>
                <a:rPr b="0" i="0" lang="en-US" sz="2000" u="none" cap="none" strike="noStrike">
                  <a:solidFill>
                    <a:schemeClr val="dk1"/>
                  </a:solidFill>
                  <a:latin typeface="Calibri"/>
                  <a:ea typeface="Calibri"/>
                  <a:cs typeface="Calibri"/>
                  <a:sym typeface="Calibri"/>
                </a:rPr>
                <a:t>Preferred to use the PowerPoint presentations provided during the training-workshop (simpler, easier to understand and follow)</a:t>
              </a:r>
              <a:endParaRPr b="0" i="0" sz="2000" u="none" cap="none" strike="noStrike">
                <a:solidFill>
                  <a:schemeClr val="dk1"/>
                </a:solidFill>
                <a:latin typeface="Calibri"/>
                <a:ea typeface="Calibri"/>
                <a:cs typeface="Calibri"/>
                <a:sym typeface="Calibri"/>
              </a:endParaRPr>
            </a:p>
          </p:txBody>
        </p:sp>
        <p:sp>
          <p:nvSpPr>
            <p:cNvPr id="231" name="Google Shape;231;p12"/>
            <p:cNvSpPr/>
            <p:nvPr/>
          </p:nvSpPr>
          <p:spPr>
            <a:xfrm>
              <a:off x="0" y="1345441"/>
              <a:ext cx="7643192" cy="62361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2"/>
            <p:cNvSpPr txBox="1"/>
            <p:nvPr/>
          </p:nvSpPr>
          <p:spPr>
            <a:xfrm>
              <a:off x="30442" y="1375883"/>
              <a:ext cx="7582308" cy="562726"/>
            </a:xfrm>
            <a:prstGeom prst="rect">
              <a:avLst/>
            </a:prstGeom>
            <a:noFill/>
            <a:ln>
              <a:noFill/>
            </a:ln>
          </p:spPr>
          <p:txBody>
            <a:bodyPr anchorCtr="0" anchor="ctr" bIns="99050" lIns="99050" spcFirstLastPara="1" rIns="99050" wrap="square" tIns="99050">
              <a:noAutofit/>
            </a:bodyPr>
            <a:lstStyle/>
            <a:p>
              <a:pPr indent="0" lvl="0" marL="0" marR="0" rtl="0" algn="l">
                <a:lnSpc>
                  <a:spcPct val="90000"/>
                </a:lnSpc>
                <a:spcBef>
                  <a:spcPts val="0"/>
                </a:spcBef>
                <a:spcAft>
                  <a:spcPts val="0"/>
                </a:spcAft>
                <a:buClr>
                  <a:schemeClr val="dk1"/>
                </a:buClr>
                <a:buSzPts val="2600"/>
                <a:buFont typeface="Calibri"/>
                <a:buNone/>
              </a:pPr>
              <a:r>
                <a:rPr b="0" i="0" lang="en-US" sz="2600" u="none" cap="none" strike="noStrike">
                  <a:solidFill>
                    <a:schemeClr val="dk1"/>
                  </a:solidFill>
                  <a:latin typeface="Calibri"/>
                  <a:ea typeface="Calibri"/>
                  <a:cs typeface="Calibri"/>
                  <a:sym typeface="Calibri"/>
                </a:rPr>
                <a:t>Subscription to toolkit cancelled after 2 years</a:t>
              </a:r>
              <a:endParaRPr b="0" i="0" sz="2600" u="none" cap="none" strike="noStrike">
                <a:solidFill>
                  <a:schemeClr val="dk1"/>
                </a:solidFill>
                <a:latin typeface="Calibri"/>
                <a:ea typeface="Calibri"/>
                <a:cs typeface="Calibri"/>
                <a:sym typeface="Calibri"/>
              </a:endParaRPr>
            </a:p>
          </p:txBody>
        </p:sp>
        <p:sp>
          <p:nvSpPr>
            <p:cNvPr id="233" name="Google Shape;233;p12"/>
            <p:cNvSpPr/>
            <p:nvPr/>
          </p:nvSpPr>
          <p:spPr>
            <a:xfrm>
              <a:off x="0" y="1969051"/>
              <a:ext cx="7643192" cy="4305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12"/>
            <p:cNvSpPr txBox="1"/>
            <p:nvPr/>
          </p:nvSpPr>
          <p:spPr>
            <a:xfrm>
              <a:off x="0" y="1969051"/>
              <a:ext cx="7643192" cy="430560"/>
            </a:xfrm>
            <a:prstGeom prst="rect">
              <a:avLst/>
            </a:prstGeom>
            <a:noFill/>
            <a:ln>
              <a:noFill/>
            </a:ln>
          </p:spPr>
          <p:txBody>
            <a:bodyPr anchorCtr="0" anchor="t" bIns="33000" lIns="242650" spcFirstLastPara="1" rIns="184900" wrap="square" tIns="33000">
              <a:noAutofit/>
            </a:bodyPr>
            <a:lstStyle/>
            <a:p>
              <a:pPr indent="-228600" lvl="1" marL="228600" marR="0" rtl="0" algn="l">
                <a:lnSpc>
                  <a:spcPct val="90000"/>
                </a:lnSpc>
                <a:spcBef>
                  <a:spcPts val="0"/>
                </a:spcBef>
                <a:spcAft>
                  <a:spcPts val="0"/>
                </a:spcAft>
                <a:buClr>
                  <a:schemeClr val="dk1"/>
                </a:buClr>
                <a:buSzPts val="2000"/>
                <a:buFont typeface="Calibri"/>
                <a:buChar char="•"/>
              </a:pPr>
              <a:r>
                <a:rPr b="0" i="0" lang="en-US" sz="2000" u="none" cap="none" strike="noStrike">
                  <a:solidFill>
                    <a:schemeClr val="dk1"/>
                  </a:solidFill>
                  <a:latin typeface="Calibri"/>
                  <a:ea typeface="Calibri"/>
                  <a:cs typeface="Calibri"/>
                  <a:sym typeface="Calibri"/>
                </a:rPr>
                <a:t>Minimal usage</a:t>
              </a:r>
              <a:endParaRPr b="0" i="0" sz="2000" u="none" cap="none" strike="noStrike">
                <a:solidFill>
                  <a:schemeClr val="dk1"/>
                </a:solidFill>
                <a:latin typeface="Calibri"/>
                <a:ea typeface="Calibri"/>
                <a:cs typeface="Calibri"/>
                <a:sym typeface="Calibri"/>
              </a:endParaRPr>
            </a:p>
          </p:txBody>
        </p:sp>
        <p:sp>
          <p:nvSpPr>
            <p:cNvPr id="235" name="Google Shape;235;p12"/>
            <p:cNvSpPr/>
            <p:nvPr/>
          </p:nvSpPr>
          <p:spPr>
            <a:xfrm>
              <a:off x="0" y="2399611"/>
              <a:ext cx="7643192" cy="62361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2"/>
            <p:cNvSpPr txBox="1"/>
            <p:nvPr/>
          </p:nvSpPr>
          <p:spPr>
            <a:xfrm>
              <a:off x="30442" y="2430053"/>
              <a:ext cx="7582308" cy="562726"/>
            </a:xfrm>
            <a:prstGeom prst="rect">
              <a:avLst/>
            </a:prstGeom>
            <a:noFill/>
            <a:ln>
              <a:noFill/>
            </a:ln>
          </p:spPr>
          <p:txBody>
            <a:bodyPr anchorCtr="0" anchor="ctr" bIns="99050" lIns="99050" spcFirstLastPara="1" rIns="99050" wrap="square" tIns="99050">
              <a:noAutofit/>
            </a:bodyPr>
            <a:lstStyle/>
            <a:p>
              <a:pPr indent="0" lvl="0" marL="0" marR="0" rtl="0" algn="l">
                <a:lnSpc>
                  <a:spcPct val="90000"/>
                </a:lnSpc>
                <a:spcBef>
                  <a:spcPts val="0"/>
                </a:spcBef>
                <a:spcAft>
                  <a:spcPts val="0"/>
                </a:spcAft>
                <a:buClr>
                  <a:schemeClr val="dk1"/>
                </a:buClr>
                <a:buSzPts val="2600"/>
                <a:buFont typeface="Calibri"/>
                <a:buNone/>
              </a:pPr>
              <a:r>
                <a:rPr b="0" i="0" lang="en-US" sz="2600" u="none" cap="none" strike="noStrike">
                  <a:solidFill>
                    <a:schemeClr val="dk1"/>
                  </a:solidFill>
                  <a:latin typeface="Calibri"/>
                  <a:ea typeface="Calibri"/>
                  <a:cs typeface="Calibri"/>
                  <a:sym typeface="Calibri"/>
                </a:rPr>
                <a:t>Difficulty in unlearning AACR2</a:t>
              </a:r>
              <a:endParaRPr b="0" i="0" sz="2600" u="none" cap="none" strike="noStrike">
                <a:solidFill>
                  <a:schemeClr val="dk1"/>
                </a:solidFill>
                <a:latin typeface="Calibri"/>
                <a:ea typeface="Calibri"/>
                <a:cs typeface="Calibri"/>
                <a:sym typeface="Calibri"/>
              </a:endParaRPr>
            </a:p>
          </p:txBody>
        </p:sp>
        <p:sp>
          <p:nvSpPr>
            <p:cNvPr id="237" name="Google Shape;237;p12"/>
            <p:cNvSpPr/>
            <p:nvPr/>
          </p:nvSpPr>
          <p:spPr>
            <a:xfrm>
              <a:off x="0" y="3098101"/>
              <a:ext cx="7643192" cy="62361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2"/>
            <p:cNvSpPr txBox="1"/>
            <p:nvPr/>
          </p:nvSpPr>
          <p:spPr>
            <a:xfrm>
              <a:off x="30442" y="3128543"/>
              <a:ext cx="7582308" cy="562726"/>
            </a:xfrm>
            <a:prstGeom prst="rect">
              <a:avLst/>
            </a:prstGeom>
            <a:noFill/>
            <a:ln>
              <a:noFill/>
            </a:ln>
          </p:spPr>
          <p:txBody>
            <a:bodyPr anchorCtr="0" anchor="ctr" bIns="99050" lIns="99050" spcFirstLastPara="1" rIns="99050" wrap="square" tIns="99050">
              <a:noAutofit/>
            </a:bodyPr>
            <a:lstStyle/>
            <a:p>
              <a:pPr indent="0" lvl="0" marL="0" marR="0" rtl="0" algn="l">
                <a:lnSpc>
                  <a:spcPct val="90000"/>
                </a:lnSpc>
                <a:spcBef>
                  <a:spcPts val="0"/>
                </a:spcBef>
                <a:spcAft>
                  <a:spcPts val="0"/>
                </a:spcAft>
                <a:buClr>
                  <a:schemeClr val="dk1"/>
                </a:buClr>
                <a:buSzPts val="2600"/>
                <a:buFont typeface="Calibri"/>
                <a:buNone/>
              </a:pPr>
              <a:r>
                <a:rPr b="0" i="0" lang="en-US" sz="2600" u="none" cap="none" strike="noStrike">
                  <a:solidFill>
                    <a:schemeClr val="dk1"/>
                  </a:solidFill>
                  <a:latin typeface="Calibri"/>
                  <a:ea typeface="Calibri"/>
                  <a:cs typeface="Calibri"/>
                  <a:sym typeface="Calibri"/>
                </a:rPr>
                <a:t>Difficulty in constructing authorized access points</a:t>
              </a:r>
              <a:endParaRPr b="0" i="0" sz="2600" u="none" cap="none" strike="noStrike">
                <a:solidFill>
                  <a:schemeClr val="dk1"/>
                </a:solidFill>
                <a:latin typeface="Calibri"/>
                <a:ea typeface="Calibri"/>
                <a:cs typeface="Calibri"/>
                <a:sym typeface="Calibri"/>
              </a:endParaRPr>
            </a:p>
          </p:txBody>
        </p:sp>
        <p:sp>
          <p:nvSpPr>
            <p:cNvPr id="239" name="Google Shape;239;p12"/>
            <p:cNvSpPr/>
            <p:nvPr/>
          </p:nvSpPr>
          <p:spPr>
            <a:xfrm>
              <a:off x="0" y="3721711"/>
              <a:ext cx="7643192" cy="68620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2"/>
            <p:cNvSpPr txBox="1"/>
            <p:nvPr/>
          </p:nvSpPr>
          <p:spPr>
            <a:xfrm>
              <a:off x="0" y="3721711"/>
              <a:ext cx="7643192" cy="686205"/>
            </a:xfrm>
            <a:prstGeom prst="rect">
              <a:avLst/>
            </a:prstGeom>
            <a:noFill/>
            <a:ln>
              <a:noFill/>
            </a:ln>
          </p:spPr>
          <p:txBody>
            <a:bodyPr anchorCtr="0" anchor="t" bIns="33000" lIns="242650" spcFirstLastPara="1" rIns="184900" wrap="square" tIns="33000">
              <a:noAutofit/>
            </a:bodyPr>
            <a:lstStyle/>
            <a:p>
              <a:pPr indent="-228600" lvl="1" marL="228600" marR="0" rtl="0" algn="l">
                <a:lnSpc>
                  <a:spcPct val="90000"/>
                </a:lnSpc>
                <a:spcBef>
                  <a:spcPts val="0"/>
                </a:spcBef>
                <a:spcAft>
                  <a:spcPts val="0"/>
                </a:spcAft>
                <a:buClr>
                  <a:schemeClr val="dk1"/>
                </a:buClr>
                <a:buSzPts val="2000"/>
                <a:buFont typeface="Calibri"/>
                <a:buChar char="•"/>
              </a:pPr>
              <a:r>
                <a:rPr b="0" i="0" lang="en-US" sz="2000" u="none" cap="none" strike="noStrike">
                  <a:solidFill>
                    <a:schemeClr val="dk1"/>
                  </a:solidFill>
                  <a:latin typeface="Calibri"/>
                  <a:ea typeface="Calibri"/>
                  <a:cs typeface="Calibri"/>
                  <a:sym typeface="Calibri"/>
                </a:rPr>
                <a:t>conferences </a:t>
              </a:r>
              <a:endParaRPr b="0" i="0" sz="2000" u="none" cap="none" strike="noStrike">
                <a:solidFill>
                  <a:schemeClr val="dk1"/>
                </a:solidFill>
                <a:latin typeface="Calibri"/>
                <a:ea typeface="Calibri"/>
                <a:cs typeface="Calibri"/>
                <a:sym typeface="Calibri"/>
              </a:endParaRPr>
            </a:p>
            <a:p>
              <a:pPr indent="-228600" lvl="1" marL="228600" marR="0" rtl="0" algn="l">
                <a:lnSpc>
                  <a:spcPct val="90000"/>
                </a:lnSpc>
                <a:spcBef>
                  <a:spcPts val="400"/>
                </a:spcBef>
                <a:spcAft>
                  <a:spcPts val="0"/>
                </a:spcAft>
                <a:buClr>
                  <a:schemeClr val="dk1"/>
                </a:buClr>
                <a:buSzPts val="2000"/>
                <a:buFont typeface="Calibri"/>
                <a:buChar char="•"/>
              </a:pPr>
              <a:r>
                <a:rPr b="0" i="0" lang="en-US" sz="2000" u="none" cap="none" strike="noStrike">
                  <a:solidFill>
                    <a:schemeClr val="dk1"/>
                  </a:solidFill>
                  <a:latin typeface="Calibri"/>
                  <a:ea typeface="Calibri"/>
                  <a:cs typeface="Calibri"/>
                  <a:sym typeface="Calibri"/>
                </a:rPr>
                <a:t>preferred titles for expressions of work</a:t>
              </a:r>
              <a:endParaRPr b="0" i="0" sz="2000" u="none" cap="none" strike="noStrike">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Insights on RDA</a:t>
            </a:r>
            <a:endParaRPr/>
          </a:p>
        </p:txBody>
      </p:sp>
      <p:grpSp>
        <p:nvGrpSpPr>
          <p:cNvPr id="247" name="Google Shape;247;p13"/>
          <p:cNvGrpSpPr/>
          <p:nvPr/>
        </p:nvGrpSpPr>
        <p:grpSpPr>
          <a:xfrm>
            <a:off x="1547664" y="1435987"/>
            <a:ext cx="7139136" cy="4671826"/>
            <a:chOff x="0" y="18349"/>
            <a:chExt cx="7139136" cy="4671826"/>
          </a:xfrm>
        </p:grpSpPr>
        <p:sp>
          <p:nvSpPr>
            <p:cNvPr id="248" name="Google Shape;248;p13"/>
            <p:cNvSpPr/>
            <p:nvPr/>
          </p:nvSpPr>
          <p:spPr>
            <a:xfrm>
              <a:off x="0" y="18349"/>
              <a:ext cx="7139136" cy="149756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13"/>
            <p:cNvSpPr txBox="1"/>
            <p:nvPr/>
          </p:nvSpPr>
          <p:spPr>
            <a:xfrm>
              <a:off x="73105" y="91454"/>
              <a:ext cx="6992926" cy="1351353"/>
            </a:xfrm>
            <a:prstGeom prst="rect">
              <a:avLst/>
            </a:prstGeom>
            <a:noFill/>
            <a:ln>
              <a:noFill/>
            </a:ln>
          </p:spPr>
          <p:txBody>
            <a:bodyPr anchorCtr="0" anchor="ctr" bIns="102850" lIns="102850" spcFirstLastPara="1" rIns="102850" wrap="square" tIns="102850">
              <a:noAutofit/>
            </a:bodyPr>
            <a:lstStyle/>
            <a:p>
              <a:pPr indent="0" lvl="0" marL="0" marR="0" rtl="0" algn="l">
                <a:lnSpc>
                  <a:spcPct val="90000"/>
                </a:lnSpc>
                <a:spcBef>
                  <a:spcPts val="0"/>
                </a:spcBef>
                <a:spcAft>
                  <a:spcPts val="0"/>
                </a:spcAft>
                <a:buClr>
                  <a:schemeClr val="lt1"/>
                </a:buClr>
                <a:buSzPts val="2700"/>
                <a:buFont typeface="Calibri"/>
                <a:buNone/>
              </a:pPr>
              <a:r>
                <a:rPr b="0" i="0" lang="en-US" sz="2700" u="none" cap="none" strike="noStrike">
                  <a:solidFill>
                    <a:schemeClr val="lt1"/>
                  </a:solidFill>
                  <a:latin typeface="Calibri"/>
                  <a:ea typeface="Calibri"/>
                  <a:cs typeface="Calibri"/>
                  <a:sym typeface="Calibri"/>
                </a:rPr>
                <a:t>RDA is preferred over AACR2</a:t>
              </a:r>
              <a:endParaRPr b="0" i="0" sz="2700" u="none" cap="none" strike="noStrike">
                <a:solidFill>
                  <a:schemeClr val="lt1"/>
                </a:solidFill>
                <a:latin typeface="Calibri"/>
                <a:ea typeface="Calibri"/>
                <a:cs typeface="Calibri"/>
                <a:sym typeface="Calibri"/>
              </a:endParaRPr>
            </a:p>
          </p:txBody>
        </p:sp>
        <p:sp>
          <p:nvSpPr>
            <p:cNvPr id="250" name="Google Shape;250;p13"/>
            <p:cNvSpPr/>
            <p:nvPr/>
          </p:nvSpPr>
          <p:spPr>
            <a:xfrm>
              <a:off x="0" y="1515912"/>
              <a:ext cx="7139136" cy="167669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3"/>
            <p:cNvSpPr txBox="1"/>
            <p:nvPr/>
          </p:nvSpPr>
          <p:spPr>
            <a:xfrm>
              <a:off x="0" y="1515912"/>
              <a:ext cx="7139136" cy="1676699"/>
            </a:xfrm>
            <a:prstGeom prst="rect">
              <a:avLst/>
            </a:prstGeom>
            <a:noFill/>
            <a:ln>
              <a:noFill/>
            </a:ln>
          </p:spPr>
          <p:txBody>
            <a:bodyPr anchorCtr="0" anchor="t" bIns="34275" lIns="226650" spcFirstLastPara="1" rIns="192000" wrap="square" tIns="34275">
              <a:noAutofit/>
            </a:bodyPr>
            <a:lstStyle/>
            <a:p>
              <a:pPr indent="-228600" lvl="1" marL="228600" marR="0" rtl="0" algn="l">
                <a:lnSpc>
                  <a:spcPct val="90000"/>
                </a:lnSpc>
                <a:spcBef>
                  <a:spcPts val="0"/>
                </a:spcBef>
                <a:spcAft>
                  <a:spcPts val="0"/>
                </a:spcAft>
                <a:buClr>
                  <a:schemeClr val="dk1"/>
                </a:buClr>
                <a:buSzPts val="2100"/>
                <a:buFont typeface="Calibri"/>
                <a:buChar char="•"/>
              </a:pPr>
              <a:r>
                <a:rPr b="0" i="0" lang="en-US" sz="2100" u="none" cap="none" strike="noStrike">
                  <a:solidFill>
                    <a:schemeClr val="dk1"/>
                  </a:solidFill>
                  <a:latin typeface="Calibri"/>
                  <a:ea typeface="Calibri"/>
                  <a:cs typeface="Calibri"/>
                  <a:sym typeface="Calibri"/>
                </a:rPr>
                <a:t>“take-what-you-see” principle frees them from remembering so many rules</a:t>
              </a:r>
              <a:endParaRPr b="0" i="0" sz="2100" u="none" cap="none" strike="noStrike">
                <a:solidFill>
                  <a:schemeClr val="dk1"/>
                </a:solidFill>
                <a:latin typeface="Calibri"/>
                <a:ea typeface="Calibri"/>
                <a:cs typeface="Calibri"/>
                <a:sym typeface="Calibri"/>
              </a:endParaRPr>
            </a:p>
            <a:p>
              <a:pPr indent="-228600" lvl="1" marL="228600" marR="0" rtl="0" algn="l">
                <a:lnSpc>
                  <a:spcPct val="90000"/>
                </a:lnSpc>
                <a:spcBef>
                  <a:spcPts val="420"/>
                </a:spcBef>
                <a:spcAft>
                  <a:spcPts val="0"/>
                </a:spcAft>
                <a:buClr>
                  <a:schemeClr val="dk1"/>
                </a:buClr>
                <a:buSzPts val="2100"/>
                <a:buFont typeface="Calibri"/>
                <a:buChar char="•"/>
              </a:pPr>
              <a:r>
                <a:rPr b="0" i="0" lang="en-US" sz="2100" u="none" cap="none" strike="noStrike">
                  <a:solidFill>
                    <a:schemeClr val="dk1"/>
                  </a:solidFill>
                  <a:latin typeface="Calibri"/>
                  <a:ea typeface="Calibri"/>
                  <a:cs typeface="Calibri"/>
                  <a:sym typeface="Calibri"/>
                </a:rPr>
                <a:t>Terminologies used are easy to understand (use of Latin words and abbreviations were discontinued)</a:t>
              </a:r>
              <a:endParaRPr b="0" i="0" sz="2100" u="none" cap="none" strike="noStrike">
                <a:solidFill>
                  <a:schemeClr val="dk1"/>
                </a:solidFill>
                <a:latin typeface="Calibri"/>
                <a:ea typeface="Calibri"/>
                <a:cs typeface="Calibri"/>
                <a:sym typeface="Calibri"/>
              </a:endParaRPr>
            </a:p>
            <a:p>
              <a:pPr indent="-228600" lvl="1" marL="228600" marR="0" rtl="0" algn="l">
                <a:lnSpc>
                  <a:spcPct val="90000"/>
                </a:lnSpc>
                <a:spcBef>
                  <a:spcPts val="420"/>
                </a:spcBef>
                <a:spcAft>
                  <a:spcPts val="0"/>
                </a:spcAft>
                <a:buClr>
                  <a:schemeClr val="dk1"/>
                </a:buClr>
                <a:buSzPts val="2100"/>
                <a:buFont typeface="Calibri"/>
                <a:buChar char="•"/>
              </a:pPr>
              <a:r>
                <a:rPr b="0" i="0" lang="en-US" sz="2100" u="none" cap="none" strike="noStrike">
                  <a:solidFill>
                    <a:schemeClr val="dk1"/>
                  </a:solidFill>
                  <a:latin typeface="Calibri"/>
                  <a:ea typeface="Calibri"/>
                  <a:cs typeface="Calibri"/>
                  <a:sym typeface="Calibri"/>
                </a:rPr>
                <a:t>Improves the discovery of library materials</a:t>
              </a:r>
              <a:endParaRPr b="0" i="0" sz="2100" u="none" cap="none" strike="noStrike">
                <a:solidFill>
                  <a:schemeClr val="dk1"/>
                </a:solidFill>
                <a:latin typeface="Calibri"/>
                <a:ea typeface="Calibri"/>
                <a:cs typeface="Calibri"/>
                <a:sym typeface="Calibri"/>
              </a:endParaRPr>
            </a:p>
          </p:txBody>
        </p:sp>
        <p:sp>
          <p:nvSpPr>
            <p:cNvPr id="252" name="Google Shape;252;p13"/>
            <p:cNvSpPr/>
            <p:nvPr/>
          </p:nvSpPr>
          <p:spPr>
            <a:xfrm>
              <a:off x="0" y="3192612"/>
              <a:ext cx="7139136" cy="149756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3"/>
            <p:cNvSpPr txBox="1"/>
            <p:nvPr/>
          </p:nvSpPr>
          <p:spPr>
            <a:xfrm>
              <a:off x="73105" y="3265717"/>
              <a:ext cx="6992926" cy="1351353"/>
            </a:xfrm>
            <a:prstGeom prst="rect">
              <a:avLst/>
            </a:prstGeom>
            <a:noFill/>
            <a:ln>
              <a:noFill/>
            </a:ln>
          </p:spPr>
          <p:txBody>
            <a:bodyPr anchorCtr="0" anchor="ctr" bIns="102850" lIns="102850" spcFirstLastPara="1" rIns="102850" wrap="square" tIns="102850">
              <a:noAutofit/>
            </a:bodyPr>
            <a:lstStyle/>
            <a:p>
              <a:pPr indent="0" lvl="0" marL="0" marR="0" rtl="0" algn="l">
                <a:lnSpc>
                  <a:spcPct val="90000"/>
                </a:lnSpc>
                <a:spcBef>
                  <a:spcPts val="0"/>
                </a:spcBef>
                <a:spcAft>
                  <a:spcPts val="0"/>
                </a:spcAft>
                <a:buClr>
                  <a:schemeClr val="lt1"/>
                </a:buClr>
                <a:buSzPts val="2700"/>
                <a:buFont typeface="Calibri"/>
                <a:buNone/>
              </a:pPr>
              <a:r>
                <a:rPr b="0" i="0" lang="en-US" sz="2700" u="none" cap="none" strike="noStrike">
                  <a:solidFill>
                    <a:schemeClr val="lt1"/>
                  </a:solidFill>
                  <a:latin typeface="Calibri"/>
                  <a:ea typeface="Calibri"/>
                  <a:cs typeface="Calibri"/>
                  <a:sym typeface="Calibri"/>
                </a:rPr>
                <a:t>Construction of authorized access points, particularly for expressions of works, remains to be a challenge</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4"/>
          <p:cNvSpPr txBox="1"/>
          <p:nvPr>
            <p:ph type="title"/>
          </p:nvPr>
        </p:nvSpPr>
        <p:spPr>
          <a:xfrm>
            <a:off x="1691679" y="4406900"/>
            <a:ext cx="6803033" cy="1362075"/>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Font typeface="Calibri"/>
              <a:buNone/>
            </a:pPr>
            <a:r>
              <a:rPr lang="en-US"/>
              <a:t>DEVELOPMENT OF THE INSTITUTIONAL REPOSITORY</a:t>
            </a:r>
            <a:endParaRPr/>
          </a:p>
        </p:txBody>
      </p:sp>
      <p:sp>
        <p:nvSpPr>
          <p:cNvPr id="260" name="Google Shape;260;p14"/>
          <p:cNvSpPr txBox="1"/>
          <p:nvPr>
            <p:ph idx="1" type="body"/>
          </p:nvPr>
        </p:nvSpPr>
        <p:spPr>
          <a:xfrm>
            <a:off x="1691679" y="2906713"/>
            <a:ext cx="6803033" cy="1500187"/>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rgbClr val="888888"/>
              </a:buClr>
              <a:buSzPts val="20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Background</a:t>
            </a:r>
            <a:endParaRPr/>
          </a:p>
        </p:txBody>
      </p:sp>
      <p:grpSp>
        <p:nvGrpSpPr>
          <p:cNvPr id="267" name="Google Shape;267;p15"/>
          <p:cNvGrpSpPr/>
          <p:nvPr/>
        </p:nvGrpSpPr>
        <p:grpSpPr>
          <a:xfrm>
            <a:off x="1403648" y="1514461"/>
            <a:ext cx="7283152" cy="5039223"/>
            <a:chOff x="0" y="29677"/>
            <a:chExt cx="7283152" cy="5039223"/>
          </a:xfrm>
        </p:grpSpPr>
        <p:sp>
          <p:nvSpPr>
            <p:cNvPr id="268" name="Google Shape;268;p15"/>
            <p:cNvSpPr/>
            <p:nvPr/>
          </p:nvSpPr>
          <p:spPr>
            <a:xfrm>
              <a:off x="0" y="29677"/>
              <a:ext cx="7283152" cy="87395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5"/>
            <p:cNvSpPr txBox="1"/>
            <p:nvPr/>
          </p:nvSpPr>
          <p:spPr>
            <a:xfrm>
              <a:off x="42663" y="72340"/>
              <a:ext cx="7197826" cy="788627"/>
            </a:xfrm>
            <a:prstGeom prst="rect">
              <a:avLst/>
            </a:prstGeom>
            <a:noFill/>
            <a:ln>
              <a:noFill/>
            </a:ln>
          </p:spPr>
          <p:txBody>
            <a:bodyPr anchorCtr="0" anchor="ctr" bIns="83800" lIns="83800" spcFirstLastPara="1" rIns="83800" wrap="square" tIns="83800">
              <a:noAutofit/>
            </a:bodyPr>
            <a:lstStyle/>
            <a:p>
              <a:pPr indent="0" lvl="0" marL="0" marR="0" rtl="0" algn="l">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The Archives forms part of the Library</a:t>
              </a:r>
              <a:endParaRPr b="0" i="0" sz="2200" u="none" cap="none" strike="noStrike">
                <a:solidFill>
                  <a:schemeClr val="lt1"/>
                </a:solidFill>
                <a:latin typeface="Calibri"/>
                <a:ea typeface="Calibri"/>
                <a:cs typeface="Calibri"/>
                <a:sym typeface="Calibri"/>
              </a:endParaRPr>
            </a:p>
          </p:txBody>
        </p:sp>
        <p:sp>
          <p:nvSpPr>
            <p:cNvPr id="270" name="Google Shape;270;p15"/>
            <p:cNvSpPr/>
            <p:nvPr/>
          </p:nvSpPr>
          <p:spPr>
            <a:xfrm>
              <a:off x="0" y="966990"/>
              <a:ext cx="7283152" cy="87395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5"/>
            <p:cNvSpPr txBox="1"/>
            <p:nvPr/>
          </p:nvSpPr>
          <p:spPr>
            <a:xfrm>
              <a:off x="42663" y="1009653"/>
              <a:ext cx="7197826" cy="788627"/>
            </a:xfrm>
            <a:prstGeom prst="rect">
              <a:avLst/>
            </a:prstGeom>
            <a:noFill/>
            <a:ln>
              <a:noFill/>
            </a:ln>
          </p:spPr>
          <p:txBody>
            <a:bodyPr anchorCtr="0" anchor="ctr" bIns="83800" lIns="83800" spcFirstLastPara="1" rIns="83800" wrap="square" tIns="83800">
              <a:noAutofit/>
            </a:bodyPr>
            <a:lstStyle/>
            <a:p>
              <a:pPr indent="0" lvl="0" marL="0" marR="0" rtl="0" algn="l">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Library decisions impact the Archives</a:t>
              </a:r>
              <a:endParaRPr b="0" i="0" sz="2200" u="none" cap="none" strike="noStrike">
                <a:solidFill>
                  <a:schemeClr val="lt1"/>
                </a:solidFill>
                <a:latin typeface="Calibri"/>
                <a:ea typeface="Calibri"/>
                <a:cs typeface="Calibri"/>
                <a:sym typeface="Calibri"/>
              </a:endParaRPr>
            </a:p>
          </p:txBody>
        </p:sp>
        <p:sp>
          <p:nvSpPr>
            <p:cNvPr id="272" name="Google Shape;272;p15"/>
            <p:cNvSpPr/>
            <p:nvPr/>
          </p:nvSpPr>
          <p:spPr>
            <a:xfrm>
              <a:off x="0" y="1840944"/>
              <a:ext cx="7283152" cy="5920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5"/>
            <p:cNvSpPr txBox="1"/>
            <p:nvPr/>
          </p:nvSpPr>
          <p:spPr>
            <a:xfrm>
              <a:off x="0" y="1840944"/>
              <a:ext cx="7283152" cy="592020"/>
            </a:xfrm>
            <a:prstGeom prst="rect">
              <a:avLst/>
            </a:prstGeom>
            <a:noFill/>
            <a:ln>
              <a:noFill/>
            </a:ln>
          </p:spPr>
          <p:txBody>
            <a:bodyPr anchorCtr="0" anchor="t" bIns="27925" lIns="231225" spcFirstLastPara="1" rIns="156450" wrap="square" tIns="27925">
              <a:noAutofit/>
            </a:bodyPr>
            <a:lstStyle/>
            <a:p>
              <a:pPr indent="-171450" lvl="1" marL="171450" marR="0" rtl="0" algn="l">
                <a:lnSpc>
                  <a:spcPct val="90000"/>
                </a:lnSpc>
                <a:spcBef>
                  <a:spcPts val="0"/>
                </a:spcBef>
                <a:spcAft>
                  <a:spcPts val="0"/>
                </a:spcAft>
                <a:buClr>
                  <a:schemeClr val="dk1"/>
                </a:buClr>
                <a:buSzPts val="1700"/>
                <a:buFont typeface="Calibri"/>
                <a:buChar char="•"/>
              </a:pPr>
              <a:r>
                <a:rPr b="0" i="0" lang="en-US" sz="1700" u="none" cap="none" strike="noStrike">
                  <a:solidFill>
                    <a:schemeClr val="dk1"/>
                  </a:solidFill>
                  <a:latin typeface="Calibri"/>
                  <a:ea typeface="Calibri"/>
                  <a:cs typeface="Calibri"/>
                  <a:sym typeface="Calibri"/>
                </a:rPr>
                <a:t>Automation</a:t>
              </a:r>
              <a:endParaRPr b="0" i="0" sz="1700" u="none" cap="none" strike="noStrike">
                <a:solidFill>
                  <a:schemeClr val="dk1"/>
                </a:solidFill>
                <a:latin typeface="Calibri"/>
                <a:ea typeface="Calibri"/>
                <a:cs typeface="Calibri"/>
                <a:sym typeface="Calibri"/>
              </a:endParaRPr>
            </a:p>
            <a:p>
              <a:pPr indent="-171450" lvl="1" marL="171450" marR="0" rtl="0" algn="l">
                <a:lnSpc>
                  <a:spcPct val="90000"/>
                </a:lnSpc>
                <a:spcBef>
                  <a:spcPts val="340"/>
                </a:spcBef>
                <a:spcAft>
                  <a:spcPts val="0"/>
                </a:spcAft>
                <a:buClr>
                  <a:schemeClr val="dk1"/>
                </a:buClr>
                <a:buSzPts val="1700"/>
                <a:buFont typeface="Calibri"/>
                <a:buChar char="•"/>
              </a:pPr>
              <a:r>
                <a:rPr b="0" i="0" lang="en-US" sz="1700" u="none" cap="none" strike="noStrike">
                  <a:solidFill>
                    <a:schemeClr val="dk1"/>
                  </a:solidFill>
                  <a:latin typeface="Calibri"/>
                  <a:ea typeface="Calibri"/>
                  <a:cs typeface="Calibri"/>
                  <a:sym typeface="Calibri"/>
                </a:rPr>
                <a:t>Standardization of descriptive practices</a:t>
              </a:r>
              <a:endParaRPr b="0" i="0" sz="1700" u="none" cap="none" strike="noStrike">
                <a:solidFill>
                  <a:schemeClr val="dk1"/>
                </a:solidFill>
                <a:latin typeface="Calibri"/>
                <a:ea typeface="Calibri"/>
                <a:cs typeface="Calibri"/>
                <a:sym typeface="Calibri"/>
              </a:endParaRPr>
            </a:p>
          </p:txBody>
        </p:sp>
        <p:sp>
          <p:nvSpPr>
            <p:cNvPr id="274" name="Google Shape;274;p15"/>
            <p:cNvSpPr/>
            <p:nvPr/>
          </p:nvSpPr>
          <p:spPr>
            <a:xfrm>
              <a:off x="0" y="2432963"/>
              <a:ext cx="7283152" cy="87395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5"/>
            <p:cNvSpPr txBox="1"/>
            <p:nvPr/>
          </p:nvSpPr>
          <p:spPr>
            <a:xfrm>
              <a:off x="42663" y="2475626"/>
              <a:ext cx="7197826" cy="788627"/>
            </a:xfrm>
            <a:prstGeom prst="rect">
              <a:avLst/>
            </a:prstGeom>
            <a:noFill/>
            <a:ln>
              <a:noFill/>
            </a:ln>
          </p:spPr>
          <p:txBody>
            <a:bodyPr anchorCtr="0" anchor="ctr" bIns="83800" lIns="83800" spcFirstLastPara="1" rIns="83800" wrap="square" tIns="83800">
              <a:noAutofit/>
            </a:bodyPr>
            <a:lstStyle/>
            <a:p>
              <a:pPr indent="0" lvl="0" marL="0" marR="0" rtl="0" algn="l">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Both used the same system</a:t>
              </a:r>
              <a:endParaRPr b="0" i="0" sz="2200" u="none" cap="none" strike="noStrike">
                <a:solidFill>
                  <a:schemeClr val="lt1"/>
                </a:solidFill>
                <a:latin typeface="Calibri"/>
                <a:ea typeface="Calibri"/>
                <a:cs typeface="Calibri"/>
                <a:sym typeface="Calibri"/>
              </a:endParaRPr>
            </a:p>
          </p:txBody>
        </p:sp>
        <p:sp>
          <p:nvSpPr>
            <p:cNvPr id="276" name="Google Shape;276;p15"/>
            <p:cNvSpPr/>
            <p:nvPr/>
          </p:nvSpPr>
          <p:spPr>
            <a:xfrm>
              <a:off x="0" y="3306917"/>
              <a:ext cx="7283152" cy="88803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5"/>
            <p:cNvSpPr txBox="1"/>
            <p:nvPr/>
          </p:nvSpPr>
          <p:spPr>
            <a:xfrm>
              <a:off x="0" y="3306917"/>
              <a:ext cx="7283152" cy="888030"/>
            </a:xfrm>
            <a:prstGeom prst="rect">
              <a:avLst/>
            </a:prstGeom>
            <a:noFill/>
            <a:ln>
              <a:noFill/>
            </a:ln>
          </p:spPr>
          <p:txBody>
            <a:bodyPr anchorCtr="0" anchor="t" bIns="27925" lIns="231225" spcFirstLastPara="1" rIns="156450" wrap="square" tIns="27925">
              <a:noAutofit/>
            </a:bodyPr>
            <a:lstStyle/>
            <a:p>
              <a:pPr indent="-171450" lvl="1" marL="171450" marR="0" rtl="0" algn="l">
                <a:lnSpc>
                  <a:spcPct val="90000"/>
                </a:lnSpc>
                <a:spcBef>
                  <a:spcPts val="0"/>
                </a:spcBef>
                <a:spcAft>
                  <a:spcPts val="0"/>
                </a:spcAft>
                <a:buClr>
                  <a:schemeClr val="dk1"/>
                </a:buClr>
                <a:buSzPts val="1700"/>
                <a:buFont typeface="Calibri"/>
                <a:buChar char="•"/>
              </a:pPr>
              <a:r>
                <a:rPr b="0" i="0" lang="en-US" sz="1700" u="none" cap="none" strike="noStrike">
                  <a:solidFill>
                    <a:schemeClr val="dk1"/>
                  </a:solidFill>
                  <a:latin typeface="Calibri"/>
                  <a:ea typeface="Calibri"/>
                  <a:cs typeface="Calibri"/>
                  <a:sym typeface="Calibri"/>
                </a:rPr>
                <a:t>1992-1994 - CDS-ISIS (information retrieval system)</a:t>
              </a:r>
              <a:endParaRPr b="0" i="0" sz="1700" u="none" cap="none" strike="noStrike">
                <a:solidFill>
                  <a:schemeClr val="dk1"/>
                </a:solidFill>
                <a:latin typeface="Calibri"/>
                <a:ea typeface="Calibri"/>
                <a:cs typeface="Calibri"/>
                <a:sym typeface="Calibri"/>
              </a:endParaRPr>
            </a:p>
            <a:p>
              <a:pPr indent="-171450" lvl="1" marL="171450" marR="0" rtl="0" algn="l">
                <a:lnSpc>
                  <a:spcPct val="90000"/>
                </a:lnSpc>
                <a:spcBef>
                  <a:spcPts val="340"/>
                </a:spcBef>
                <a:spcAft>
                  <a:spcPts val="0"/>
                </a:spcAft>
                <a:buClr>
                  <a:schemeClr val="dk1"/>
                </a:buClr>
                <a:buSzPts val="1700"/>
                <a:buFont typeface="Calibri"/>
                <a:buChar char="•"/>
              </a:pPr>
              <a:r>
                <a:rPr b="0" i="0" lang="en-US" sz="1700" u="none" cap="none" strike="noStrike">
                  <a:solidFill>
                    <a:schemeClr val="dk1"/>
                  </a:solidFill>
                  <a:latin typeface="Calibri"/>
                  <a:ea typeface="Calibri"/>
                  <a:cs typeface="Calibri"/>
                  <a:sym typeface="Calibri"/>
                </a:rPr>
                <a:t>1994-2002 - TINLIB/T-Series (non-MARC-compliant ILS)</a:t>
              </a:r>
              <a:endParaRPr b="0" i="0" sz="1700" u="none" cap="none" strike="noStrike">
                <a:solidFill>
                  <a:schemeClr val="dk1"/>
                </a:solidFill>
                <a:latin typeface="Calibri"/>
                <a:ea typeface="Calibri"/>
                <a:cs typeface="Calibri"/>
                <a:sym typeface="Calibri"/>
              </a:endParaRPr>
            </a:p>
            <a:p>
              <a:pPr indent="-171450" lvl="1" marL="171450" marR="0" rtl="0" algn="l">
                <a:lnSpc>
                  <a:spcPct val="90000"/>
                </a:lnSpc>
                <a:spcBef>
                  <a:spcPts val="340"/>
                </a:spcBef>
                <a:spcAft>
                  <a:spcPts val="0"/>
                </a:spcAft>
                <a:buClr>
                  <a:schemeClr val="dk1"/>
                </a:buClr>
                <a:buSzPts val="1700"/>
                <a:buFont typeface="Calibri"/>
                <a:buChar char="•"/>
              </a:pPr>
              <a:r>
                <a:rPr b="0" i="0" lang="en-US" sz="1700" u="none" cap="none" strike="noStrike">
                  <a:solidFill>
                    <a:schemeClr val="dk1"/>
                  </a:solidFill>
                  <a:latin typeface="Calibri"/>
                  <a:ea typeface="Calibri"/>
                  <a:cs typeface="Calibri"/>
                  <a:sym typeface="Calibri"/>
                </a:rPr>
                <a:t>2003-2020 – Millennium/Sierra (MARC-compliant ILS)</a:t>
              </a:r>
              <a:endParaRPr b="0" i="0" sz="1700" u="none" cap="none" strike="noStrike">
                <a:solidFill>
                  <a:schemeClr val="dk1"/>
                </a:solidFill>
                <a:latin typeface="Calibri"/>
                <a:ea typeface="Calibri"/>
                <a:cs typeface="Calibri"/>
                <a:sym typeface="Calibri"/>
              </a:endParaRPr>
            </a:p>
          </p:txBody>
        </p:sp>
        <p:sp>
          <p:nvSpPr>
            <p:cNvPr id="278" name="Google Shape;278;p15"/>
            <p:cNvSpPr/>
            <p:nvPr/>
          </p:nvSpPr>
          <p:spPr>
            <a:xfrm>
              <a:off x="0" y="4194947"/>
              <a:ext cx="7283152" cy="873953"/>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5"/>
            <p:cNvSpPr txBox="1"/>
            <p:nvPr/>
          </p:nvSpPr>
          <p:spPr>
            <a:xfrm>
              <a:off x="42663" y="4237610"/>
              <a:ext cx="7197826" cy="788627"/>
            </a:xfrm>
            <a:prstGeom prst="rect">
              <a:avLst/>
            </a:prstGeom>
            <a:noFill/>
            <a:ln>
              <a:noFill/>
            </a:ln>
          </p:spPr>
          <p:txBody>
            <a:bodyPr anchorCtr="0" anchor="ctr" bIns="83800" lIns="83800" spcFirstLastPara="1" rIns="83800" wrap="square" tIns="83800">
              <a:noAutofit/>
            </a:bodyPr>
            <a:lstStyle/>
            <a:p>
              <a:pPr indent="0" lvl="0" marL="0" marR="0" rtl="0" algn="l">
                <a:lnSpc>
                  <a:spcPct val="90000"/>
                </a:lnSpc>
                <a:spcBef>
                  <a:spcPts val="0"/>
                </a:spcBef>
                <a:spcAft>
                  <a:spcPts val="0"/>
                </a:spcAft>
                <a:buClr>
                  <a:schemeClr val="lt1"/>
                </a:buClr>
                <a:buSzPts val="2200"/>
                <a:buFont typeface="Calibri"/>
                <a:buNone/>
              </a:pPr>
              <a:r>
                <a:rPr b="0" i="0" lang="en-US" sz="2200" u="none" cap="none" strike="noStrike">
                  <a:solidFill>
                    <a:schemeClr val="lt1"/>
                  </a:solidFill>
                  <a:latin typeface="Calibri"/>
                  <a:ea typeface="Calibri"/>
                  <a:cs typeface="Calibri"/>
                  <a:sym typeface="Calibri"/>
                </a:rPr>
                <a:t>Archival metadata created in accordance with library standards (MARC, AACR2, RDA)</a:t>
              </a:r>
              <a:endParaRPr b="0" i="0" sz="2200" u="none" cap="none" strike="noStrike">
                <a:solidFill>
                  <a:schemeClr val="lt1"/>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Background</a:t>
            </a:r>
            <a:endParaRPr/>
          </a:p>
        </p:txBody>
      </p:sp>
      <p:grpSp>
        <p:nvGrpSpPr>
          <p:cNvPr id="286" name="Google Shape;286;p16"/>
          <p:cNvGrpSpPr/>
          <p:nvPr/>
        </p:nvGrpSpPr>
        <p:grpSpPr>
          <a:xfrm>
            <a:off x="1259632" y="1632531"/>
            <a:ext cx="7427168" cy="4461300"/>
            <a:chOff x="0" y="32331"/>
            <a:chExt cx="7427168" cy="4461300"/>
          </a:xfrm>
        </p:grpSpPr>
        <p:sp>
          <p:nvSpPr>
            <p:cNvPr id="287" name="Google Shape;287;p16"/>
            <p:cNvSpPr/>
            <p:nvPr/>
          </p:nvSpPr>
          <p:spPr>
            <a:xfrm>
              <a:off x="0" y="32331"/>
              <a:ext cx="7427168" cy="479700"/>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16"/>
            <p:cNvSpPr txBox="1"/>
            <p:nvPr/>
          </p:nvSpPr>
          <p:spPr>
            <a:xfrm>
              <a:off x="23417" y="55748"/>
              <a:ext cx="7380334" cy="432866"/>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IR direction</a:t>
              </a:r>
              <a:endParaRPr b="0" i="0" sz="2000" u="none" cap="none" strike="noStrike">
                <a:solidFill>
                  <a:schemeClr val="lt1"/>
                </a:solidFill>
                <a:latin typeface="Calibri"/>
                <a:ea typeface="Calibri"/>
                <a:cs typeface="Calibri"/>
                <a:sym typeface="Calibri"/>
              </a:endParaRPr>
            </a:p>
          </p:txBody>
        </p:sp>
        <p:sp>
          <p:nvSpPr>
            <p:cNvPr id="289" name="Google Shape;289;p16"/>
            <p:cNvSpPr/>
            <p:nvPr/>
          </p:nvSpPr>
          <p:spPr>
            <a:xfrm>
              <a:off x="0" y="512031"/>
              <a:ext cx="7427168" cy="109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6"/>
            <p:cNvSpPr txBox="1"/>
            <p:nvPr/>
          </p:nvSpPr>
          <p:spPr>
            <a:xfrm>
              <a:off x="0" y="512031"/>
              <a:ext cx="7427168" cy="1097100"/>
            </a:xfrm>
            <a:prstGeom prst="rect">
              <a:avLst/>
            </a:prstGeom>
            <a:noFill/>
            <a:ln>
              <a:noFill/>
            </a:ln>
          </p:spPr>
          <p:txBody>
            <a:bodyPr anchorCtr="0" anchor="t" bIns="25400" lIns="235800" spcFirstLastPara="1" rIns="142225" wrap="square" tIns="2540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Content acquisition</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Preservation</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Service provision (facilitate deposit and use of the content)</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Increased visibility</a:t>
              </a:r>
              <a:endParaRPr b="0" i="0" sz="1600" u="none" cap="none" strike="noStrike">
                <a:solidFill>
                  <a:schemeClr val="dk1"/>
                </a:solidFill>
                <a:latin typeface="Calibri"/>
                <a:ea typeface="Calibri"/>
                <a:cs typeface="Calibri"/>
                <a:sym typeface="Calibri"/>
              </a:endParaRPr>
            </a:p>
          </p:txBody>
        </p:sp>
        <p:sp>
          <p:nvSpPr>
            <p:cNvPr id="291" name="Google Shape;291;p16"/>
            <p:cNvSpPr/>
            <p:nvPr/>
          </p:nvSpPr>
          <p:spPr>
            <a:xfrm>
              <a:off x="0" y="1609131"/>
              <a:ext cx="7427168" cy="479700"/>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6"/>
            <p:cNvSpPr txBox="1"/>
            <p:nvPr/>
          </p:nvSpPr>
          <p:spPr>
            <a:xfrm>
              <a:off x="23417" y="1632548"/>
              <a:ext cx="7380334" cy="432866"/>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Cause of delay</a:t>
              </a:r>
              <a:endParaRPr b="0" i="0" sz="2000" u="none" cap="none" strike="noStrike">
                <a:solidFill>
                  <a:schemeClr val="lt1"/>
                </a:solidFill>
                <a:latin typeface="Calibri"/>
                <a:ea typeface="Calibri"/>
                <a:cs typeface="Calibri"/>
                <a:sym typeface="Calibri"/>
              </a:endParaRPr>
            </a:p>
          </p:txBody>
        </p:sp>
        <p:sp>
          <p:nvSpPr>
            <p:cNvPr id="293" name="Google Shape;293;p16"/>
            <p:cNvSpPr/>
            <p:nvPr/>
          </p:nvSpPr>
          <p:spPr>
            <a:xfrm>
              <a:off x="0" y="2088831"/>
              <a:ext cx="7427168" cy="828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16"/>
            <p:cNvSpPr txBox="1"/>
            <p:nvPr/>
          </p:nvSpPr>
          <p:spPr>
            <a:xfrm>
              <a:off x="0" y="2088831"/>
              <a:ext cx="7427168" cy="828000"/>
            </a:xfrm>
            <a:prstGeom prst="rect">
              <a:avLst/>
            </a:prstGeom>
            <a:noFill/>
            <a:ln>
              <a:noFill/>
            </a:ln>
          </p:spPr>
          <p:txBody>
            <a:bodyPr anchorCtr="0" anchor="t" bIns="25400" lIns="235800" spcFirstLastPara="1" rIns="142225" wrap="square" tIns="2540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Lack of expertise</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High staff turnover</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Funding</a:t>
              </a:r>
              <a:endParaRPr b="0" i="0" sz="1600" u="none" cap="none" strike="noStrike">
                <a:solidFill>
                  <a:schemeClr val="dk1"/>
                </a:solidFill>
                <a:latin typeface="Calibri"/>
                <a:ea typeface="Calibri"/>
                <a:cs typeface="Calibri"/>
                <a:sym typeface="Calibri"/>
              </a:endParaRPr>
            </a:p>
          </p:txBody>
        </p:sp>
        <p:sp>
          <p:nvSpPr>
            <p:cNvPr id="295" name="Google Shape;295;p16"/>
            <p:cNvSpPr/>
            <p:nvPr/>
          </p:nvSpPr>
          <p:spPr>
            <a:xfrm>
              <a:off x="0" y="2916831"/>
              <a:ext cx="7427168" cy="479700"/>
            </a:xfrm>
            <a:prstGeom prst="roundRect">
              <a:avLst>
                <a:gd fmla="val 16667" name="adj"/>
              </a:avLst>
            </a:prstGeom>
            <a:solidFill>
              <a:schemeClr val="lt1"/>
            </a:solidFill>
            <a:ln cap="flat" cmpd="sng" w="38100">
              <a:solidFill>
                <a:srgbClr val="8CA84E"/>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6"/>
            <p:cNvSpPr txBox="1"/>
            <p:nvPr/>
          </p:nvSpPr>
          <p:spPr>
            <a:xfrm>
              <a:off x="23417" y="2940248"/>
              <a:ext cx="7380334" cy="432866"/>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Solution</a:t>
              </a:r>
              <a:endParaRPr b="0" i="0" sz="2000" u="none" cap="none" strike="noStrike">
                <a:solidFill>
                  <a:schemeClr val="lt1"/>
                </a:solidFill>
                <a:latin typeface="Calibri"/>
                <a:ea typeface="Calibri"/>
                <a:cs typeface="Calibri"/>
                <a:sym typeface="Calibri"/>
              </a:endParaRPr>
            </a:p>
          </p:txBody>
        </p:sp>
        <p:sp>
          <p:nvSpPr>
            <p:cNvPr id="297" name="Google Shape;297;p16"/>
            <p:cNvSpPr/>
            <p:nvPr/>
          </p:nvSpPr>
          <p:spPr>
            <a:xfrm>
              <a:off x="0" y="3396531"/>
              <a:ext cx="7427168" cy="109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6"/>
            <p:cNvSpPr txBox="1"/>
            <p:nvPr/>
          </p:nvSpPr>
          <p:spPr>
            <a:xfrm>
              <a:off x="0" y="3396531"/>
              <a:ext cx="7427168" cy="1097100"/>
            </a:xfrm>
            <a:prstGeom prst="rect">
              <a:avLst/>
            </a:prstGeom>
            <a:noFill/>
            <a:ln>
              <a:noFill/>
            </a:ln>
          </p:spPr>
          <p:txBody>
            <a:bodyPr anchorCtr="0" anchor="t" bIns="25400" lIns="235800" spcFirstLastPara="1" rIns="142225" wrap="square" tIns="2540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Establishment of Library ICT Committee</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Use separate system for library and archival materials</a:t>
              </a:r>
              <a:endParaRPr b="0" i="0" sz="1600" u="none" cap="none" strike="noStrike">
                <a:solidFill>
                  <a:schemeClr val="dk1"/>
                </a:solidFill>
                <a:latin typeface="Calibri"/>
                <a:ea typeface="Calibri"/>
                <a:cs typeface="Calibri"/>
                <a:sym typeface="Calibri"/>
              </a:endParaRPr>
            </a:p>
            <a:p>
              <a:pPr indent="-171450" lvl="2" marL="34290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Alma ILS for library materials</a:t>
              </a:r>
              <a:endParaRPr b="0" i="0" sz="1600" u="none" cap="none" strike="noStrike">
                <a:solidFill>
                  <a:schemeClr val="dk1"/>
                </a:solidFill>
                <a:latin typeface="Calibri"/>
                <a:ea typeface="Calibri"/>
                <a:cs typeface="Calibri"/>
                <a:sym typeface="Calibri"/>
              </a:endParaRPr>
            </a:p>
            <a:p>
              <a:pPr indent="-171450" lvl="2" marL="34290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Digital Commons for the IR</a:t>
              </a:r>
              <a:endParaRPr b="0" i="0" sz="1600" u="none" cap="none" strike="noStrike">
                <a:solidFill>
                  <a:schemeClr val="dk1"/>
                </a:solidFill>
                <a:latin typeface="Calibri"/>
                <a:ea typeface="Calibri"/>
                <a:cs typeface="Calibri"/>
                <a:sym typeface="Calibri"/>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Digital Commons</a:t>
            </a:r>
            <a:endParaRPr/>
          </a:p>
        </p:txBody>
      </p:sp>
      <p:grpSp>
        <p:nvGrpSpPr>
          <p:cNvPr id="305" name="Google Shape;305;p17"/>
          <p:cNvGrpSpPr/>
          <p:nvPr/>
        </p:nvGrpSpPr>
        <p:grpSpPr>
          <a:xfrm>
            <a:off x="1764533" y="1720836"/>
            <a:ext cx="6921421" cy="4284690"/>
            <a:chOff x="845" y="120636"/>
            <a:chExt cx="6921421" cy="4284690"/>
          </a:xfrm>
        </p:grpSpPr>
        <p:sp>
          <p:nvSpPr>
            <p:cNvPr id="306" name="Google Shape;306;p17"/>
            <p:cNvSpPr/>
            <p:nvPr/>
          </p:nvSpPr>
          <p:spPr>
            <a:xfrm>
              <a:off x="845" y="120636"/>
              <a:ext cx="3295915" cy="1977549"/>
            </a:xfrm>
            <a:prstGeom prst="rect">
              <a:avLst/>
            </a:prstGeom>
            <a:solidFill>
              <a:schemeClr val="lt1"/>
            </a:solidFill>
            <a:ln cap="flat" cmpd="sng" w="38100">
              <a:solidFill>
                <a:srgbClr val="4674AA"/>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17"/>
            <p:cNvSpPr txBox="1"/>
            <p:nvPr/>
          </p:nvSpPr>
          <p:spPr>
            <a:xfrm>
              <a:off x="845" y="120636"/>
              <a:ext cx="3295915" cy="1977549"/>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chemeClr val="lt1"/>
                </a:buClr>
                <a:buSzPts val="2500"/>
                <a:buFont typeface="Calibri"/>
                <a:buNone/>
              </a:pPr>
              <a:r>
                <a:rPr b="0" i="0" lang="en-US" sz="2500" u="none" cap="none" strike="noStrike">
                  <a:solidFill>
                    <a:schemeClr val="lt1"/>
                  </a:solidFill>
                  <a:latin typeface="Calibri"/>
                  <a:ea typeface="Calibri"/>
                  <a:cs typeface="Calibri"/>
                  <a:sym typeface="Calibri"/>
                </a:rPr>
                <a:t>Robust platform</a:t>
              </a:r>
              <a:endParaRPr b="0" i="0" sz="2500" u="none" cap="none" strike="noStrike">
                <a:solidFill>
                  <a:schemeClr val="lt1"/>
                </a:solidFill>
                <a:latin typeface="Calibri"/>
                <a:ea typeface="Calibri"/>
                <a:cs typeface="Calibri"/>
                <a:sym typeface="Calibri"/>
              </a:endParaRPr>
            </a:p>
          </p:txBody>
        </p:sp>
        <p:sp>
          <p:nvSpPr>
            <p:cNvPr id="308" name="Google Shape;308;p17"/>
            <p:cNvSpPr/>
            <p:nvPr/>
          </p:nvSpPr>
          <p:spPr>
            <a:xfrm>
              <a:off x="3626351" y="120636"/>
              <a:ext cx="3295915" cy="1977549"/>
            </a:xfrm>
            <a:prstGeom prst="rect">
              <a:avLst/>
            </a:prstGeom>
            <a:solidFill>
              <a:schemeClr val="lt1"/>
            </a:solidFill>
            <a:ln cap="flat" cmpd="sng" w="38100">
              <a:solidFill>
                <a:srgbClr val="4674AA"/>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17"/>
            <p:cNvSpPr txBox="1"/>
            <p:nvPr/>
          </p:nvSpPr>
          <p:spPr>
            <a:xfrm>
              <a:off x="3626351" y="120636"/>
              <a:ext cx="3295915" cy="1977549"/>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chemeClr val="lt1"/>
                </a:buClr>
                <a:buSzPts val="2500"/>
                <a:buFont typeface="Calibri"/>
                <a:buNone/>
              </a:pPr>
              <a:r>
                <a:rPr b="0" i="0" lang="en-US" sz="2500" u="none" cap="none" strike="noStrike">
                  <a:solidFill>
                    <a:schemeClr val="lt1"/>
                  </a:solidFill>
                  <a:latin typeface="Calibri"/>
                  <a:ea typeface="Calibri"/>
                  <a:cs typeface="Calibri"/>
                  <a:sym typeface="Calibri"/>
                </a:rPr>
                <a:t>large number of installations</a:t>
              </a:r>
              <a:endParaRPr b="0" i="0" sz="2500" u="none" cap="none" strike="noStrike">
                <a:solidFill>
                  <a:schemeClr val="lt1"/>
                </a:solidFill>
                <a:latin typeface="Calibri"/>
                <a:ea typeface="Calibri"/>
                <a:cs typeface="Calibri"/>
                <a:sym typeface="Calibri"/>
              </a:endParaRPr>
            </a:p>
          </p:txBody>
        </p:sp>
        <p:sp>
          <p:nvSpPr>
            <p:cNvPr id="310" name="Google Shape;310;p17"/>
            <p:cNvSpPr/>
            <p:nvPr/>
          </p:nvSpPr>
          <p:spPr>
            <a:xfrm>
              <a:off x="1813598" y="2427777"/>
              <a:ext cx="3295915" cy="1977549"/>
            </a:xfrm>
            <a:prstGeom prst="rect">
              <a:avLst/>
            </a:prstGeom>
            <a:solidFill>
              <a:schemeClr val="lt1"/>
            </a:solidFill>
            <a:ln cap="flat" cmpd="sng" w="38100">
              <a:solidFill>
                <a:srgbClr val="4674AA"/>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17"/>
            <p:cNvSpPr txBox="1"/>
            <p:nvPr/>
          </p:nvSpPr>
          <p:spPr>
            <a:xfrm>
              <a:off x="1813598" y="2427777"/>
              <a:ext cx="3295915" cy="1977549"/>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chemeClr val="lt1"/>
                </a:buClr>
                <a:buSzPts val="2500"/>
                <a:buFont typeface="Calibri"/>
                <a:buNone/>
              </a:pPr>
              <a:r>
                <a:rPr b="0" i="0" lang="en-US" sz="2500" u="none" cap="none" strike="noStrike">
                  <a:solidFill>
                    <a:schemeClr val="lt1"/>
                  </a:solidFill>
                  <a:latin typeface="Calibri"/>
                  <a:ea typeface="Calibri"/>
                  <a:cs typeface="Calibri"/>
                  <a:sym typeface="Calibri"/>
                </a:rPr>
                <a:t>Slowly gaining popularity among academic libraries and archives in the Philippines</a:t>
              </a:r>
              <a:endParaRPr b="0" i="0" sz="2500" u="none" cap="none" strike="noStrike">
                <a:solidFill>
                  <a:schemeClr val="lt1"/>
                </a:solidFill>
                <a:latin typeface="Calibri"/>
                <a:ea typeface="Calibri"/>
                <a:cs typeface="Calibri"/>
                <a:sym typeface="Calibri"/>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Migration</a:t>
            </a:r>
            <a:endParaRPr/>
          </a:p>
        </p:txBody>
      </p:sp>
      <p:grpSp>
        <p:nvGrpSpPr>
          <p:cNvPr id="318" name="Google Shape;318;p18"/>
          <p:cNvGrpSpPr/>
          <p:nvPr/>
        </p:nvGrpSpPr>
        <p:grpSpPr>
          <a:xfrm>
            <a:off x="1547664" y="1199051"/>
            <a:ext cx="6923112" cy="4704520"/>
            <a:chOff x="0" y="2299"/>
            <a:chExt cx="6923112" cy="4704520"/>
          </a:xfrm>
        </p:grpSpPr>
        <p:cxnSp>
          <p:nvCxnSpPr>
            <p:cNvPr id="319" name="Google Shape;319;p18"/>
            <p:cNvCxnSpPr/>
            <p:nvPr/>
          </p:nvCxnSpPr>
          <p:spPr>
            <a:xfrm>
              <a:off x="0" y="2299"/>
              <a:ext cx="6923112" cy="0"/>
            </a:xfrm>
            <a:prstGeom prst="straightConnector1">
              <a:avLst/>
            </a:prstGeom>
            <a:solidFill>
              <a:schemeClr val="accent1"/>
            </a:solidFill>
            <a:ln cap="flat" cmpd="sng" w="25400">
              <a:solidFill>
                <a:schemeClr val="accent1"/>
              </a:solidFill>
              <a:prstDash val="solid"/>
              <a:round/>
              <a:headEnd len="sm" w="sm" type="none"/>
              <a:tailEnd len="sm" w="sm" type="none"/>
            </a:ln>
          </p:spPr>
        </p:cxnSp>
        <p:sp>
          <p:nvSpPr>
            <p:cNvPr id="320" name="Google Shape;320;p18"/>
            <p:cNvSpPr/>
            <p:nvPr/>
          </p:nvSpPr>
          <p:spPr>
            <a:xfrm>
              <a:off x="0" y="2299"/>
              <a:ext cx="1384622" cy="156817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8"/>
            <p:cNvSpPr txBox="1"/>
            <p:nvPr/>
          </p:nvSpPr>
          <p:spPr>
            <a:xfrm>
              <a:off x="0" y="2299"/>
              <a:ext cx="1384622" cy="1568173"/>
            </a:xfrm>
            <a:prstGeom prst="rect">
              <a:avLst/>
            </a:prstGeom>
            <a:noFill/>
            <a:ln>
              <a:noFill/>
            </a:ln>
          </p:spPr>
          <p:txBody>
            <a:bodyPr anchorCtr="0" anchor="t" bIns="68575" lIns="68575" spcFirstLastPara="1" rIns="68575" wrap="square" tIns="68575">
              <a:noAutofit/>
            </a:bodyPr>
            <a:lstStyle/>
            <a:p>
              <a:pPr indent="0" lvl="0" marL="0" marR="0" rtl="0" algn="l">
                <a:lnSpc>
                  <a:spcPct val="90000"/>
                </a:lnSpc>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Commenced on Sept 28, 2020 </a:t>
              </a:r>
              <a:endParaRPr b="0" i="0" sz="1800" u="none" cap="none" strike="noStrike">
                <a:solidFill>
                  <a:schemeClr val="dk1"/>
                </a:solidFill>
                <a:latin typeface="Calibri"/>
                <a:ea typeface="Calibri"/>
                <a:cs typeface="Calibri"/>
                <a:sym typeface="Calibri"/>
              </a:endParaRPr>
            </a:p>
          </p:txBody>
        </p:sp>
        <p:sp>
          <p:nvSpPr>
            <p:cNvPr id="322" name="Google Shape;322;p18"/>
            <p:cNvSpPr/>
            <p:nvPr/>
          </p:nvSpPr>
          <p:spPr>
            <a:xfrm>
              <a:off x="1488469" y="26802"/>
              <a:ext cx="5434642" cy="49005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8"/>
            <p:cNvSpPr txBox="1"/>
            <p:nvPr/>
          </p:nvSpPr>
          <p:spPr>
            <a:xfrm>
              <a:off x="1488469" y="26802"/>
              <a:ext cx="5434642" cy="490054"/>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ETDs</a:t>
              </a:r>
              <a:endParaRPr b="0" i="0" sz="1600" u="none" cap="none" strike="noStrike">
                <a:solidFill>
                  <a:schemeClr val="dk1"/>
                </a:solidFill>
                <a:latin typeface="Calibri"/>
                <a:ea typeface="Calibri"/>
                <a:cs typeface="Calibri"/>
                <a:sym typeface="Calibri"/>
              </a:endParaRPr>
            </a:p>
          </p:txBody>
        </p:sp>
        <p:cxnSp>
          <p:nvCxnSpPr>
            <p:cNvPr id="324" name="Google Shape;324;p18"/>
            <p:cNvCxnSpPr/>
            <p:nvPr/>
          </p:nvCxnSpPr>
          <p:spPr>
            <a:xfrm>
              <a:off x="1384622" y="516856"/>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sp>
          <p:nvSpPr>
            <p:cNvPr id="325" name="Google Shape;325;p18"/>
            <p:cNvSpPr/>
            <p:nvPr/>
          </p:nvSpPr>
          <p:spPr>
            <a:xfrm>
              <a:off x="1488469" y="541359"/>
              <a:ext cx="5434642" cy="49005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18"/>
            <p:cNvSpPr txBox="1"/>
            <p:nvPr/>
          </p:nvSpPr>
          <p:spPr>
            <a:xfrm>
              <a:off x="1488469" y="541359"/>
              <a:ext cx="5434642" cy="490054"/>
            </a:xfrm>
            <a:prstGeom prst="rect">
              <a:avLst/>
            </a:prstGeom>
            <a:noFill/>
            <a:ln>
              <a:noFill/>
            </a:ln>
          </p:spPr>
          <p:txBody>
            <a:bodyPr anchorCtr="0" anchor="t" bIns="57150" lIns="57150" spcFirstLastPara="1" rIns="57150" wrap="square" tIns="57150">
              <a:noAutofit/>
            </a:bodyPr>
            <a:lstStyle/>
            <a:p>
              <a:pPr indent="0" lvl="0" marL="0" marR="0" rtl="0" algn="l">
                <a:lnSpc>
                  <a:spcPct val="90000"/>
                </a:lnSpc>
                <a:spcBef>
                  <a:spcPts val="0"/>
                </a:spcBef>
                <a:spcAft>
                  <a:spcPts val="0"/>
                </a:spcAft>
                <a:buClr>
                  <a:schemeClr val="dk1"/>
                </a:buClr>
                <a:buSzPts val="1500"/>
                <a:buFont typeface="Calibri"/>
                <a:buNone/>
              </a:pPr>
              <a:r>
                <a:rPr b="0" i="0" lang="en-US" sz="1500" u="none" cap="none" strike="noStrike">
                  <a:solidFill>
                    <a:schemeClr val="dk1"/>
                  </a:solidFill>
                  <a:latin typeface="Calibri"/>
                  <a:ea typeface="Calibri"/>
                  <a:cs typeface="Calibri"/>
                  <a:sym typeface="Calibri"/>
                </a:rPr>
                <a:t>Oral history (transcripts and audio files of interviews of prominent personalities conducted by the undergraduate students of the University)</a:t>
              </a:r>
              <a:endParaRPr/>
            </a:p>
          </p:txBody>
        </p:sp>
        <p:cxnSp>
          <p:nvCxnSpPr>
            <p:cNvPr id="327" name="Google Shape;327;p18"/>
            <p:cNvCxnSpPr/>
            <p:nvPr/>
          </p:nvCxnSpPr>
          <p:spPr>
            <a:xfrm>
              <a:off x="1384622" y="1031413"/>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sp>
          <p:nvSpPr>
            <p:cNvPr id="328" name="Google Shape;328;p18"/>
            <p:cNvSpPr/>
            <p:nvPr/>
          </p:nvSpPr>
          <p:spPr>
            <a:xfrm>
              <a:off x="1488469" y="1055916"/>
              <a:ext cx="5434642" cy="49005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8"/>
            <p:cNvSpPr txBox="1"/>
            <p:nvPr/>
          </p:nvSpPr>
          <p:spPr>
            <a:xfrm>
              <a:off x="1488469" y="1055916"/>
              <a:ext cx="5434642" cy="490054"/>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Published works of faculty extracted from Scopus</a:t>
              </a:r>
              <a:endParaRPr/>
            </a:p>
          </p:txBody>
        </p:sp>
        <p:cxnSp>
          <p:nvCxnSpPr>
            <p:cNvPr id="330" name="Google Shape;330;p18"/>
            <p:cNvCxnSpPr/>
            <p:nvPr/>
          </p:nvCxnSpPr>
          <p:spPr>
            <a:xfrm>
              <a:off x="1384622" y="1545970"/>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cxnSp>
          <p:nvCxnSpPr>
            <p:cNvPr id="331" name="Google Shape;331;p18"/>
            <p:cNvCxnSpPr/>
            <p:nvPr/>
          </p:nvCxnSpPr>
          <p:spPr>
            <a:xfrm>
              <a:off x="0" y="1570473"/>
              <a:ext cx="6923112" cy="0"/>
            </a:xfrm>
            <a:prstGeom prst="straightConnector1">
              <a:avLst/>
            </a:prstGeom>
            <a:solidFill>
              <a:schemeClr val="accent1"/>
            </a:solidFill>
            <a:ln cap="flat" cmpd="sng" w="25400">
              <a:solidFill>
                <a:schemeClr val="accent1"/>
              </a:solidFill>
              <a:prstDash val="solid"/>
              <a:round/>
              <a:headEnd len="sm" w="sm" type="none"/>
              <a:tailEnd len="sm" w="sm" type="none"/>
            </a:ln>
          </p:spPr>
        </p:cxnSp>
        <p:sp>
          <p:nvSpPr>
            <p:cNvPr id="332" name="Google Shape;332;p18"/>
            <p:cNvSpPr/>
            <p:nvPr/>
          </p:nvSpPr>
          <p:spPr>
            <a:xfrm>
              <a:off x="0" y="1570473"/>
              <a:ext cx="1384622" cy="156817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8"/>
            <p:cNvSpPr txBox="1"/>
            <p:nvPr/>
          </p:nvSpPr>
          <p:spPr>
            <a:xfrm>
              <a:off x="0" y="1570473"/>
              <a:ext cx="1384622" cy="1568173"/>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400"/>
                <a:buFont typeface="Calibri"/>
                <a:buNone/>
              </a:pPr>
              <a:r>
                <a:rPr b="0" i="0" lang="en-US" sz="2400" u="none" cap="none" strike="noStrike">
                  <a:solidFill>
                    <a:schemeClr val="dk1"/>
                  </a:solidFill>
                  <a:latin typeface="Calibri"/>
                  <a:ea typeface="Calibri"/>
                  <a:cs typeface="Calibri"/>
                  <a:sym typeface="Calibri"/>
                </a:rPr>
                <a:t>Total IR papers to date</a:t>
              </a:r>
              <a:endParaRPr/>
            </a:p>
          </p:txBody>
        </p:sp>
        <p:sp>
          <p:nvSpPr>
            <p:cNvPr id="334" name="Google Shape;334;p18"/>
            <p:cNvSpPr/>
            <p:nvPr/>
          </p:nvSpPr>
          <p:spPr>
            <a:xfrm>
              <a:off x="1488469" y="1641684"/>
              <a:ext cx="5434642" cy="14242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18"/>
            <p:cNvSpPr txBox="1"/>
            <p:nvPr/>
          </p:nvSpPr>
          <p:spPr>
            <a:xfrm>
              <a:off x="1488469" y="1641684"/>
              <a:ext cx="5434642" cy="1424220"/>
            </a:xfrm>
            <a:prstGeom prst="rect">
              <a:avLst/>
            </a:prstGeom>
            <a:noFill/>
            <a:ln>
              <a:noFill/>
            </a:ln>
          </p:spPr>
          <p:txBody>
            <a:bodyPr anchorCtr="0" anchor="t" bIns="53325" lIns="53325" spcFirstLastPara="1" rIns="53325" wrap="square" tIns="53325">
              <a:noAutofit/>
            </a:bodyPr>
            <a:lstStyle/>
            <a:p>
              <a:pPr indent="0" lvl="0" marL="0" marR="0" rtl="0" algn="l">
                <a:lnSpc>
                  <a:spcPct val="90000"/>
                </a:lnSpc>
                <a:spcBef>
                  <a:spcPts val="0"/>
                </a:spcBef>
                <a:spcAft>
                  <a:spcPts val="0"/>
                </a:spcAft>
                <a:buClr>
                  <a:schemeClr val="dk1"/>
                </a:buClr>
                <a:buSzPts val="1400"/>
                <a:buFont typeface="Calibri"/>
                <a:buNone/>
              </a:pPr>
              <a:r>
                <a:rPr b="0" i="0" lang="en-US" sz="1400" u="none" cap="none" strike="noStrike">
                  <a:solidFill>
                    <a:schemeClr val="dk1"/>
                  </a:solidFill>
                  <a:latin typeface="Calibri"/>
                  <a:ea typeface="Calibri"/>
                  <a:cs typeface="Calibri"/>
                  <a:sym typeface="Calibri"/>
                </a:rPr>
                <a:t> </a:t>
              </a:r>
              <a:r>
                <a:rPr b="0" i="0" lang="en-US" sz="2800" u="none" cap="none" strike="noStrike">
                  <a:solidFill>
                    <a:schemeClr val="dk1"/>
                  </a:solidFill>
                  <a:latin typeface="Calibri"/>
                  <a:ea typeface="Calibri"/>
                  <a:cs typeface="Calibri"/>
                  <a:sym typeface="Calibri"/>
                </a:rPr>
                <a:t>16,000+</a:t>
              </a:r>
              <a:endParaRPr b="0" i="0" sz="1400" u="none" cap="none" strike="noStrike">
                <a:solidFill>
                  <a:schemeClr val="dk1"/>
                </a:solidFill>
                <a:latin typeface="Calibri"/>
                <a:ea typeface="Calibri"/>
                <a:cs typeface="Calibri"/>
                <a:sym typeface="Calibri"/>
              </a:endParaRPr>
            </a:p>
          </p:txBody>
        </p:sp>
        <p:cxnSp>
          <p:nvCxnSpPr>
            <p:cNvPr id="336" name="Google Shape;336;p18"/>
            <p:cNvCxnSpPr/>
            <p:nvPr/>
          </p:nvCxnSpPr>
          <p:spPr>
            <a:xfrm>
              <a:off x="1384622" y="3065904"/>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cxnSp>
          <p:nvCxnSpPr>
            <p:cNvPr id="337" name="Google Shape;337;p18"/>
            <p:cNvCxnSpPr/>
            <p:nvPr/>
          </p:nvCxnSpPr>
          <p:spPr>
            <a:xfrm>
              <a:off x="0" y="3138646"/>
              <a:ext cx="6923112" cy="0"/>
            </a:xfrm>
            <a:prstGeom prst="straightConnector1">
              <a:avLst/>
            </a:prstGeom>
            <a:solidFill>
              <a:schemeClr val="accent1"/>
            </a:solidFill>
            <a:ln cap="flat" cmpd="sng" w="25400">
              <a:solidFill>
                <a:schemeClr val="accent1"/>
              </a:solidFill>
              <a:prstDash val="solid"/>
              <a:round/>
              <a:headEnd len="sm" w="sm" type="none"/>
              <a:tailEnd len="sm" w="sm" type="none"/>
            </a:ln>
          </p:spPr>
        </p:cxnSp>
        <p:sp>
          <p:nvSpPr>
            <p:cNvPr id="338" name="Google Shape;338;p18"/>
            <p:cNvSpPr/>
            <p:nvPr/>
          </p:nvSpPr>
          <p:spPr>
            <a:xfrm>
              <a:off x="0" y="3138646"/>
              <a:ext cx="1384622" cy="156817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18"/>
            <p:cNvSpPr txBox="1"/>
            <p:nvPr/>
          </p:nvSpPr>
          <p:spPr>
            <a:xfrm>
              <a:off x="0" y="3138646"/>
              <a:ext cx="1384622" cy="1568173"/>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chemeClr val="dk1"/>
                </a:buClr>
                <a:buSzPts val="2000"/>
                <a:buFont typeface="Calibri"/>
                <a:buNone/>
              </a:pPr>
              <a:r>
                <a:rPr b="0" i="0" lang="en-US" sz="2000" u="none" cap="none" strike="noStrike">
                  <a:solidFill>
                    <a:schemeClr val="dk1"/>
                  </a:solidFill>
                  <a:latin typeface="Calibri"/>
                  <a:ea typeface="Calibri"/>
                  <a:cs typeface="Calibri"/>
                  <a:sym typeface="Calibri"/>
                </a:rPr>
                <a:t>Other contents to be uploaded next</a:t>
              </a:r>
              <a:endParaRPr/>
            </a:p>
          </p:txBody>
        </p:sp>
        <p:sp>
          <p:nvSpPr>
            <p:cNvPr id="340" name="Google Shape;340;p18"/>
            <p:cNvSpPr/>
            <p:nvPr/>
          </p:nvSpPr>
          <p:spPr>
            <a:xfrm>
              <a:off x="1488469" y="3157081"/>
              <a:ext cx="5434642" cy="36868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18"/>
            <p:cNvSpPr txBox="1"/>
            <p:nvPr/>
          </p:nvSpPr>
          <p:spPr>
            <a:xfrm>
              <a:off x="1488469" y="3157081"/>
              <a:ext cx="5434642" cy="368689"/>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Faculty research and creative works</a:t>
              </a:r>
              <a:endParaRPr/>
            </a:p>
          </p:txBody>
        </p:sp>
        <p:cxnSp>
          <p:nvCxnSpPr>
            <p:cNvPr id="342" name="Google Shape;342;p18"/>
            <p:cNvCxnSpPr/>
            <p:nvPr/>
          </p:nvCxnSpPr>
          <p:spPr>
            <a:xfrm>
              <a:off x="1384622" y="3525770"/>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sp>
          <p:nvSpPr>
            <p:cNvPr id="343" name="Google Shape;343;p18"/>
            <p:cNvSpPr/>
            <p:nvPr/>
          </p:nvSpPr>
          <p:spPr>
            <a:xfrm>
              <a:off x="1488469" y="3544205"/>
              <a:ext cx="5434642" cy="36868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8"/>
            <p:cNvSpPr txBox="1"/>
            <p:nvPr/>
          </p:nvSpPr>
          <p:spPr>
            <a:xfrm>
              <a:off x="1488469" y="3544205"/>
              <a:ext cx="5434642" cy="368689"/>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Diary of the university</a:t>
              </a:r>
              <a:endParaRPr/>
            </a:p>
          </p:txBody>
        </p:sp>
        <p:cxnSp>
          <p:nvCxnSpPr>
            <p:cNvPr id="345" name="Google Shape;345;p18"/>
            <p:cNvCxnSpPr/>
            <p:nvPr/>
          </p:nvCxnSpPr>
          <p:spPr>
            <a:xfrm>
              <a:off x="1384622" y="3912894"/>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sp>
          <p:nvSpPr>
            <p:cNvPr id="346" name="Google Shape;346;p18"/>
            <p:cNvSpPr/>
            <p:nvPr/>
          </p:nvSpPr>
          <p:spPr>
            <a:xfrm>
              <a:off x="1488469" y="3931328"/>
              <a:ext cx="5434642" cy="36868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18"/>
            <p:cNvSpPr txBox="1"/>
            <p:nvPr/>
          </p:nvSpPr>
          <p:spPr>
            <a:xfrm>
              <a:off x="1488469" y="3931328"/>
              <a:ext cx="5434642" cy="368689"/>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Photos</a:t>
              </a:r>
              <a:endParaRPr b="0" i="0" sz="1400" u="none" cap="none" strike="noStrike">
                <a:solidFill>
                  <a:schemeClr val="dk1"/>
                </a:solidFill>
                <a:latin typeface="Calibri"/>
                <a:ea typeface="Calibri"/>
                <a:cs typeface="Calibri"/>
                <a:sym typeface="Calibri"/>
              </a:endParaRPr>
            </a:p>
          </p:txBody>
        </p:sp>
        <p:cxnSp>
          <p:nvCxnSpPr>
            <p:cNvPr id="348" name="Google Shape;348;p18"/>
            <p:cNvCxnSpPr/>
            <p:nvPr/>
          </p:nvCxnSpPr>
          <p:spPr>
            <a:xfrm>
              <a:off x="1384622" y="4300018"/>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sp>
          <p:nvSpPr>
            <p:cNvPr id="349" name="Google Shape;349;p18"/>
            <p:cNvSpPr/>
            <p:nvPr/>
          </p:nvSpPr>
          <p:spPr>
            <a:xfrm>
              <a:off x="1488469" y="4318452"/>
              <a:ext cx="5434642" cy="36868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18"/>
            <p:cNvSpPr txBox="1"/>
            <p:nvPr/>
          </p:nvSpPr>
          <p:spPr>
            <a:xfrm>
              <a:off x="1488469" y="4318452"/>
              <a:ext cx="5434642" cy="368689"/>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University publications</a:t>
              </a:r>
              <a:endParaRPr/>
            </a:p>
          </p:txBody>
        </p:sp>
        <p:cxnSp>
          <p:nvCxnSpPr>
            <p:cNvPr id="351" name="Google Shape;351;p18"/>
            <p:cNvCxnSpPr/>
            <p:nvPr/>
          </p:nvCxnSpPr>
          <p:spPr>
            <a:xfrm>
              <a:off x="1384622" y="4687141"/>
              <a:ext cx="5538489" cy="0"/>
            </a:xfrm>
            <a:prstGeom prst="straightConnector1">
              <a:avLst/>
            </a:prstGeom>
            <a:solidFill>
              <a:schemeClr val="accent1"/>
            </a:solidFill>
            <a:ln cap="flat" cmpd="sng" w="25400">
              <a:solidFill>
                <a:srgbClr val="C0CCE1"/>
              </a:solidFill>
              <a:prstDash val="solid"/>
              <a:round/>
              <a:headEnd len="sm" w="sm" type="none"/>
              <a:tailEnd len="sm" w="sm" type="none"/>
            </a:ln>
          </p:spPr>
        </p:cxn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Branding</a:t>
            </a:r>
            <a:endParaRPr/>
          </a:p>
        </p:txBody>
      </p:sp>
      <p:grpSp>
        <p:nvGrpSpPr>
          <p:cNvPr id="358" name="Google Shape;358;p19"/>
          <p:cNvGrpSpPr/>
          <p:nvPr/>
        </p:nvGrpSpPr>
        <p:grpSpPr>
          <a:xfrm>
            <a:off x="1259632" y="1804341"/>
            <a:ext cx="7427168" cy="4117680"/>
            <a:chOff x="0" y="204141"/>
            <a:chExt cx="7427168" cy="4117680"/>
          </a:xfrm>
        </p:grpSpPr>
        <p:sp>
          <p:nvSpPr>
            <p:cNvPr id="359" name="Google Shape;359;p19"/>
            <p:cNvSpPr/>
            <p:nvPr/>
          </p:nvSpPr>
          <p:spPr>
            <a:xfrm>
              <a:off x="0" y="617421"/>
              <a:ext cx="7427168" cy="3704400"/>
            </a:xfrm>
            <a:prstGeom prst="rect">
              <a:avLst/>
            </a:prstGeom>
            <a:solidFill>
              <a:schemeClr val="lt1">
                <a:alpha val="89803"/>
              </a:schemeClr>
            </a:solidFill>
            <a:ln cap="flat" cmpd="sng" w="25400">
              <a:solidFill>
                <a:schemeClr val="accent3">
                  <a:alpha val="89803"/>
                </a:scheme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9"/>
            <p:cNvSpPr txBox="1"/>
            <p:nvPr/>
          </p:nvSpPr>
          <p:spPr>
            <a:xfrm>
              <a:off x="0" y="617421"/>
              <a:ext cx="7427168" cy="3704400"/>
            </a:xfrm>
            <a:prstGeom prst="rect">
              <a:avLst/>
            </a:prstGeom>
            <a:noFill/>
            <a:ln>
              <a:noFill/>
            </a:ln>
          </p:spPr>
          <p:txBody>
            <a:bodyPr anchorCtr="0" anchor="t" bIns="199125" lIns="576425" spcFirstLastPara="1" rIns="576425" wrap="square" tIns="583175">
              <a:noAutofit/>
            </a:bodyPr>
            <a:lstStyle/>
            <a:p>
              <a:pPr indent="-285750" lvl="1" marL="28575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derived from the Latin word “</a:t>
              </a:r>
              <a:r>
                <a:rPr b="0" i="1" lang="en-US" sz="2800" u="none" cap="none" strike="noStrike">
                  <a:solidFill>
                    <a:schemeClr val="dk1"/>
                  </a:solidFill>
                  <a:latin typeface="Calibri"/>
                  <a:ea typeface="Calibri"/>
                  <a:cs typeface="Calibri"/>
                  <a:sym typeface="Calibri"/>
                </a:rPr>
                <a:t>animus”</a:t>
              </a:r>
              <a:endParaRPr b="0" i="0" sz="2800" u="none" cap="none" strike="noStrike">
                <a:solidFill>
                  <a:schemeClr val="dk1"/>
                </a:solidFill>
                <a:latin typeface="Calibri"/>
                <a:ea typeface="Calibri"/>
                <a:cs typeface="Calibri"/>
                <a:sym typeface="Calibri"/>
              </a:endParaRPr>
            </a:p>
            <a:p>
              <a:pPr indent="-285750" lvl="1" marL="285750" marR="0" rtl="0" algn="l">
                <a:lnSpc>
                  <a:spcPct val="90000"/>
                </a:lnSpc>
                <a:spcBef>
                  <a:spcPts val="42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Animo means </a:t>
              </a:r>
              <a:r>
                <a:rPr b="0" i="1" lang="en-US" sz="2800" u="none" cap="none" strike="noStrike">
                  <a:solidFill>
                    <a:schemeClr val="dk1"/>
                  </a:solidFill>
                  <a:latin typeface="Calibri"/>
                  <a:ea typeface="Calibri"/>
                  <a:cs typeface="Calibri"/>
                  <a:sym typeface="Calibri"/>
                </a:rPr>
                <a:t>“spirit”</a:t>
              </a:r>
              <a:r>
                <a:rPr b="0" i="0" lang="en-US" sz="2800" u="none" cap="none" strike="noStrike">
                  <a:solidFill>
                    <a:schemeClr val="dk1"/>
                  </a:solidFill>
                  <a:latin typeface="Calibri"/>
                  <a:ea typeface="Calibri"/>
                  <a:cs typeface="Calibri"/>
                  <a:sym typeface="Calibri"/>
                </a:rPr>
                <a:t>  (also referred to as </a:t>
              </a:r>
              <a:r>
                <a:rPr b="0" i="1" lang="en-US" sz="2800" u="none" cap="none" strike="noStrike">
                  <a:solidFill>
                    <a:schemeClr val="dk1"/>
                  </a:solidFill>
                  <a:latin typeface="Calibri"/>
                  <a:ea typeface="Calibri"/>
                  <a:cs typeface="Calibri"/>
                  <a:sym typeface="Calibri"/>
                </a:rPr>
                <a:t>“La Salle spirit”)</a:t>
              </a:r>
              <a:endParaRPr b="0" i="0" sz="2800" u="none" cap="none" strike="noStrike">
                <a:solidFill>
                  <a:schemeClr val="dk1"/>
                </a:solidFill>
                <a:latin typeface="Calibri"/>
                <a:ea typeface="Calibri"/>
                <a:cs typeface="Calibri"/>
                <a:sym typeface="Calibri"/>
              </a:endParaRPr>
            </a:p>
            <a:p>
              <a:pPr indent="-285750" lvl="1" marL="285750" marR="0" rtl="0" algn="l">
                <a:lnSpc>
                  <a:spcPct val="90000"/>
                </a:lnSpc>
                <a:spcBef>
                  <a:spcPts val="42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battle cry of the Lasallian community, often heard during basketball championships of the University Athletic Association of the Philippines (UAAP)</a:t>
              </a:r>
              <a:endParaRPr/>
            </a:p>
          </p:txBody>
        </p:sp>
        <p:sp>
          <p:nvSpPr>
            <p:cNvPr id="361" name="Google Shape;361;p19"/>
            <p:cNvSpPr/>
            <p:nvPr/>
          </p:nvSpPr>
          <p:spPr>
            <a:xfrm>
              <a:off x="371358" y="204141"/>
              <a:ext cx="5199017" cy="826560"/>
            </a:xfrm>
            <a:prstGeom prst="roundRect">
              <a:avLst>
                <a:gd fmla="val 16667" name="adj"/>
              </a:avLst>
            </a:prstGeom>
            <a:solidFill>
              <a:schemeClr val="accent3">
                <a:alpha val="89803"/>
              </a:schemeClr>
            </a:solidFill>
            <a:ln cap="flat" cmpd="sng" w="38100">
              <a:solidFill>
                <a:schemeClr val="lt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9"/>
            <p:cNvSpPr txBox="1"/>
            <p:nvPr/>
          </p:nvSpPr>
          <p:spPr>
            <a:xfrm>
              <a:off x="411707" y="244490"/>
              <a:ext cx="5118319" cy="745862"/>
            </a:xfrm>
            <a:prstGeom prst="rect">
              <a:avLst/>
            </a:prstGeom>
            <a:noFill/>
            <a:ln>
              <a:noFill/>
            </a:ln>
          </p:spPr>
          <p:txBody>
            <a:bodyPr anchorCtr="0" anchor="ctr" bIns="0" lIns="196500" spcFirstLastPara="1" rIns="196500" wrap="square" tIns="0">
              <a:noAutofit/>
            </a:bodyPr>
            <a:lstStyle/>
            <a:p>
              <a:pPr indent="0" lvl="0" marL="0" marR="0" rtl="0" algn="l">
                <a:lnSpc>
                  <a:spcPct val="90000"/>
                </a:lnSpc>
                <a:spcBef>
                  <a:spcPts val="0"/>
                </a:spcBef>
                <a:spcAft>
                  <a:spcPts val="0"/>
                </a:spcAft>
                <a:buClr>
                  <a:schemeClr val="lt1"/>
                </a:buClr>
                <a:buSzPts val="2800"/>
                <a:buFont typeface="Calibri"/>
                <a:buNone/>
              </a:pPr>
              <a:r>
                <a:rPr b="0" i="0" lang="en-US" sz="2800" u="none" cap="none" strike="noStrike">
                  <a:solidFill>
                    <a:schemeClr val="lt1"/>
                  </a:solidFill>
                  <a:latin typeface="Calibri"/>
                  <a:ea typeface="Calibri"/>
                  <a:cs typeface="Calibri"/>
                  <a:sym typeface="Calibri"/>
                </a:rPr>
                <a:t>Official name: Animo Repository</a:t>
              </a:r>
              <a:endParaRPr b="0" i="0" sz="2800" u="none" cap="none" strike="noStrike">
                <a:solidFill>
                  <a:schemeClr val="lt1"/>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Outline</a:t>
            </a:r>
            <a:endParaRPr/>
          </a:p>
        </p:txBody>
      </p:sp>
      <p:grpSp>
        <p:nvGrpSpPr>
          <p:cNvPr id="103" name="Google Shape;103;p2"/>
          <p:cNvGrpSpPr/>
          <p:nvPr/>
        </p:nvGrpSpPr>
        <p:grpSpPr>
          <a:xfrm>
            <a:off x="1115616" y="1640263"/>
            <a:ext cx="7571184" cy="4445836"/>
            <a:chOff x="0" y="40063"/>
            <a:chExt cx="7571184" cy="4445836"/>
          </a:xfrm>
        </p:grpSpPr>
        <p:sp>
          <p:nvSpPr>
            <p:cNvPr id="104" name="Google Shape;104;p2"/>
            <p:cNvSpPr/>
            <p:nvPr/>
          </p:nvSpPr>
          <p:spPr>
            <a:xfrm>
              <a:off x="0" y="40063"/>
              <a:ext cx="7571184" cy="2145158"/>
            </a:xfrm>
            <a:prstGeom prst="roundRect">
              <a:avLst>
                <a:gd fmla="val 16667" name="adj"/>
              </a:avLst>
            </a:prstGeom>
            <a:solidFill>
              <a:schemeClr val="lt1"/>
            </a:solidFill>
            <a:ln cap="flat" cmpd="sng" w="38100">
              <a:solidFill>
                <a:srgbClr val="429BB2"/>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
            <p:cNvSpPr txBox="1"/>
            <p:nvPr/>
          </p:nvSpPr>
          <p:spPr>
            <a:xfrm>
              <a:off x="104718" y="144781"/>
              <a:ext cx="7361748" cy="1935722"/>
            </a:xfrm>
            <a:prstGeom prst="rect">
              <a:avLst/>
            </a:prstGeom>
            <a:noFill/>
            <a:ln>
              <a:noFill/>
            </a:ln>
          </p:spPr>
          <p:txBody>
            <a:bodyPr anchorCtr="0" anchor="ctr" bIns="205725" lIns="205725" spcFirstLastPara="1" rIns="205725" wrap="square" tIns="205725">
              <a:noAutofit/>
            </a:bodyPr>
            <a:lstStyle/>
            <a:p>
              <a:pPr indent="0" lvl="0" marL="0" marR="0" rtl="0" algn="l">
                <a:lnSpc>
                  <a:spcPct val="90000"/>
                </a:lnSpc>
                <a:spcBef>
                  <a:spcPts val="0"/>
                </a:spcBef>
                <a:spcAft>
                  <a:spcPts val="0"/>
                </a:spcAft>
                <a:buClr>
                  <a:schemeClr val="lt1"/>
                </a:buClr>
                <a:buSzPts val="5400"/>
                <a:buFont typeface="Calibri"/>
                <a:buNone/>
              </a:pPr>
              <a:r>
                <a:rPr b="0" i="0" lang="en-US" sz="5400" u="none" cap="none" strike="noStrike">
                  <a:solidFill>
                    <a:schemeClr val="lt1"/>
                  </a:solidFill>
                  <a:latin typeface="Calibri"/>
                  <a:ea typeface="Calibri"/>
                  <a:cs typeface="Calibri"/>
                  <a:sym typeface="Calibri"/>
                </a:rPr>
                <a:t>Transitioning to RDA</a:t>
              </a:r>
              <a:endParaRPr b="0" i="0" sz="5400" u="none" cap="none" strike="noStrike">
                <a:solidFill>
                  <a:schemeClr val="lt1"/>
                </a:solidFill>
                <a:latin typeface="Calibri"/>
                <a:ea typeface="Calibri"/>
                <a:cs typeface="Calibri"/>
                <a:sym typeface="Calibri"/>
              </a:endParaRPr>
            </a:p>
          </p:txBody>
        </p:sp>
        <p:sp>
          <p:nvSpPr>
            <p:cNvPr id="106" name="Google Shape;106;p2"/>
            <p:cNvSpPr/>
            <p:nvPr/>
          </p:nvSpPr>
          <p:spPr>
            <a:xfrm>
              <a:off x="0" y="2340741"/>
              <a:ext cx="7571184" cy="2145158"/>
            </a:xfrm>
            <a:prstGeom prst="roundRect">
              <a:avLst>
                <a:gd fmla="val 16667" name="adj"/>
              </a:avLst>
            </a:prstGeom>
            <a:solidFill>
              <a:schemeClr val="lt1"/>
            </a:solidFill>
            <a:ln cap="flat" cmpd="sng" w="38100">
              <a:solidFill>
                <a:srgbClr val="429BB2"/>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
            <p:cNvSpPr txBox="1"/>
            <p:nvPr/>
          </p:nvSpPr>
          <p:spPr>
            <a:xfrm>
              <a:off x="104718" y="2445459"/>
              <a:ext cx="7361748" cy="1935722"/>
            </a:xfrm>
            <a:prstGeom prst="rect">
              <a:avLst/>
            </a:prstGeom>
            <a:noFill/>
            <a:ln>
              <a:noFill/>
            </a:ln>
          </p:spPr>
          <p:txBody>
            <a:bodyPr anchorCtr="0" anchor="ctr" bIns="205725" lIns="205725" spcFirstLastPara="1" rIns="205725" wrap="square" tIns="205725">
              <a:noAutofit/>
            </a:bodyPr>
            <a:lstStyle/>
            <a:p>
              <a:pPr indent="0" lvl="0" marL="0" marR="0" rtl="0" algn="l">
                <a:lnSpc>
                  <a:spcPct val="90000"/>
                </a:lnSpc>
                <a:spcBef>
                  <a:spcPts val="0"/>
                </a:spcBef>
                <a:spcAft>
                  <a:spcPts val="0"/>
                </a:spcAft>
                <a:buClr>
                  <a:schemeClr val="lt1"/>
                </a:buClr>
                <a:buSzPts val="5400"/>
                <a:buFont typeface="Calibri"/>
                <a:buNone/>
              </a:pPr>
              <a:r>
                <a:rPr b="0" i="0" lang="en-US" sz="5400" u="none" cap="none" strike="noStrike">
                  <a:solidFill>
                    <a:schemeClr val="lt1"/>
                  </a:solidFill>
                  <a:latin typeface="Calibri"/>
                  <a:ea typeface="Calibri"/>
                  <a:cs typeface="Calibri"/>
                  <a:sym typeface="Calibri"/>
                </a:rPr>
                <a:t>Development of the Institutional Repository</a:t>
              </a:r>
              <a:endParaRPr b="0" i="0" sz="5400" u="none" cap="none" strike="noStrike">
                <a:solidFill>
                  <a:schemeClr val="lt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0"/>
          <p:cNvSpPr txBox="1"/>
          <p:nvPr>
            <p:ph type="title"/>
          </p:nvPr>
        </p:nvSpPr>
        <p:spPr>
          <a:xfrm>
            <a:off x="457200" y="274638"/>
            <a:ext cx="8229600" cy="77809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The Launch</a:t>
            </a:r>
            <a:endParaRPr/>
          </a:p>
        </p:txBody>
      </p:sp>
      <p:sp>
        <p:nvSpPr>
          <p:cNvPr id="369" name="Google Shape;369;p20"/>
          <p:cNvSpPr txBox="1"/>
          <p:nvPr>
            <p:ph idx="2" type="body"/>
          </p:nvPr>
        </p:nvSpPr>
        <p:spPr>
          <a:xfrm>
            <a:off x="1835696" y="5892887"/>
            <a:ext cx="6563072" cy="778098"/>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800"/>
              <a:buChar char="•"/>
            </a:pPr>
            <a:r>
              <a:rPr lang="en-US"/>
              <a:t>Held online on October 28, 2021</a:t>
            </a:r>
            <a:endParaRPr/>
          </a:p>
        </p:txBody>
      </p:sp>
      <p:pic>
        <p:nvPicPr>
          <p:cNvPr descr="Graphical user interface, text&#10;&#10;Description automatically generated" id="370" name="Google Shape;370;p20"/>
          <p:cNvPicPr preferRelativeResize="0"/>
          <p:nvPr>
            <p:ph idx="1" type="body"/>
          </p:nvPr>
        </p:nvPicPr>
        <p:blipFill rotWithShape="1">
          <a:blip r:embed="rId3">
            <a:alphaModFix/>
          </a:blip>
          <a:srcRect b="0" l="0" r="0" t="5128"/>
          <a:stretch/>
        </p:blipFill>
        <p:spPr>
          <a:xfrm>
            <a:off x="1547664" y="1196752"/>
            <a:ext cx="6851104" cy="442202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Issues and Challenges</a:t>
            </a:r>
            <a:endParaRPr/>
          </a:p>
        </p:txBody>
      </p:sp>
      <p:grpSp>
        <p:nvGrpSpPr>
          <p:cNvPr id="377" name="Google Shape;377;p21"/>
          <p:cNvGrpSpPr/>
          <p:nvPr/>
        </p:nvGrpSpPr>
        <p:grpSpPr>
          <a:xfrm>
            <a:off x="1328068" y="1331781"/>
            <a:ext cx="7355160" cy="4399920"/>
            <a:chOff x="0" y="63021"/>
            <a:chExt cx="7355160" cy="4399920"/>
          </a:xfrm>
        </p:grpSpPr>
        <p:sp>
          <p:nvSpPr>
            <p:cNvPr id="378" name="Google Shape;378;p21"/>
            <p:cNvSpPr/>
            <p:nvPr/>
          </p:nvSpPr>
          <p:spPr>
            <a:xfrm>
              <a:off x="0" y="63021"/>
              <a:ext cx="7355160" cy="503685"/>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1"/>
            <p:cNvSpPr txBox="1"/>
            <p:nvPr/>
          </p:nvSpPr>
          <p:spPr>
            <a:xfrm>
              <a:off x="24588" y="87609"/>
              <a:ext cx="7305984" cy="454509"/>
            </a:xfrm>
            <a:prstGeom prst="rect">
              <a:avLst/>
            </a:prstGeom>
            <a:noFill/>
            <a:ln>
              <a:noFill/>
            </a:ln>
          </p:spPr>
          <p:txBody>
            <a:bodyPr anchorCtr="0" anchor="ctr" bIns="80000" lIns="80000" spcFirstLastPara="1" rIns="80000" wrap="square" tIns="80000">
              <a:noAutofit/>
            </a:bodyPr>
            <a:lstStyle/>
            <a:p>
              <a:pPr indent="0" lvl="0" marL="0" marR="0" rtl="0" algn="l">
                <a:lnSpc>
                  <a:spcPct val="90000"/>
                </a:lnSpc>
                <a:spcBef>
                  <a:spcPts val="0"/>
                </a:spcBef>
                <a:spcAft>
                  <a:spcPts val="0"/>
                </a:spcAft>
                <a:buClr>
                  <a:schemeClr val="lt1"/>
                </a:buClr>
                <a:buSzPts val="2100"/>
                <a:buFont typeface="Calibri"/>
                <a:buNone/>
              </a:pPr>
              <a:r>
                <a:rPr b="0" i="0" lang="en-US" sz="2100" u="none" cap="none" strike="noStrike">
                  <a:solidFill>
                    <a:schemeClr val="lt1"/>
                  </a:solidFill>
                  <a:latin typeface="Calibri"/>
                  <a:ea typeface="Calibri"/>
                  <a:cs typeface="Calibri"/>
                  <a:sym typeface="Calibri"/>
                </a:rPr>
                <a:t>Past metadata creation mistakes hamper the migration process</a:t>
              </a:r>
              <a:endParaRPr b="0" i="0" sz="2100" u="none" cap="none" strike="noStrike">
                <a:solidFill>
                  <a:schemeClr val="lt1"/>
                </a:solidFill>
                <a:latin typeface="Calibri"/>
                <a:ea typeface="Calibri"/>
                <a:cs typeface="Calibri"/>
                <a:sym typeface="Calibri"/>
              </a:endParaRPr>
            </a:p>
          </p:txBody>
        </p:sp>
        <p:sp>
          <p:nvSpPr>
            <p:cNvPr id="380" name="Google Shape;380;p21"/>
            <p:cNvSpPr/>
            <p:nvPr/>
          </p:nvSpPr>
          <p:spPr>
            <a:xfrm>
              <a:off x="0" y="566706"/>
              <a:ext cx="7355160" cy="3477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1"/>
            <p:cNvSpPr txBox="1"/>
            <p:nvPr/>
          </p:nvSpPr>
          <p:spPr>
            <a:xfrm>
              <a:off x="0" y="566706"/>
              <a:ext cx="7355160" cy="347760"/>
            </a:xfrm>
            <a:prstGeom prst="rect">
              <a:avLst/>
            </a:prstGeom>
            <a:noFill/>
            <a:ln>
              <a:noFill/>
            </a:ln>
          </p:spPr>
          <p:txBody>
            <a:bodyPr anchorCtr="0" anchor="t" bIns="26650" lIns="233525" spcFirstLastPara="1" rIns="149350" wrap="square" tIns="2665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Missing required fields</a:t>
              </a:r>
              <a:endParaRPr b="0" i="0" sz="1600" u="none" cap="none" strike="noStrike">
                <a:solidFill>
                  <a:schemeClr val="dk1"/>
                </a:solidFill>
                <a:latin typeface="Calibri"/>
                <a:ea typeface="Calibri"/>
                <a:cs typeface="Calibri"/>
                <a:sym typeface="Calibri"/>
              </a:endParaRPr>
            </a:p>
          </p:txBody>
        </p:sp>
        <p:sp>
          <p:nvSpPr>
            <p:cNvPr id="382" name="Google Shape;382;p21"/>
            <p:cNvSpPr/>
            <p:nvPr/>
          </p:nvSpPr>
          <p:spPr>
            <a:xfrm>
              <a:off x="0" y="914466"/>
              <a:ext cx="7355160" cy="503685"/>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1"/>
            <p:cNvSpPr txBox="1"/>
            <p:nvPr/>
          </p:nvSpPr>
          <p:spPr>
            <a:xfrm>
              <a:off x="24588" y="939054"/>
              <a:ext cx="7305984" cy="454509"/>
            </a:xfrm>
            <a:prstGeom prst="rect">
              <a:avLst/>
            </a:prstGeom>
            <a:noFill/>
            <a:ln>
              <a:noFill/>
            </a:ln>
          </p:spPr>
          <p:txBody>
            <a:bodyPr anchorCtr="0" anchor="ctr" bIns="80000" lIns="80000" spcFirstLastPara="1" rIns="80000" wrap="square" tIns="80000">
              <a:noAutofit/>
            </a:bodyPr>
            <a:lstStyle/>
            <a:p>
              <a:pPr indent="0" lvl="0" marL="0" marR="0" rtl="0" algn="l">
                <a:lnSpc>
                  <a:spcPct val="90000"/>
                </a:lnSpc>
                <a:spcBef>
                  <a:spcPts val="0"/>
                </a:spcBef>
                <a:spcAft>
                  <a:spcPts val="0"/>
                </a:spcAft>
                <a:buClr>
                  <a:schemeClr val="lt1"/>
                </a:buClr>
                <a:buSzPts val="2100"/>
                <a:buFont typeface="Calibri"/>
                <a:buNone/>
              </a:pPr>
              <a:r>
                <a:rPr b="0" i="0" lang="en-US" sz="2100" u="none" cap="none" strike="noStrike">
                  <a:solidFill>
                    <a:schemeClr val="lt1"/>
                  </a:solidFill>
                  <a:latin typeface="Calibri"/>
                  <a:ea typeface="Calibri"/>
                  <a:cs typeface="Calibri"/>
                  <a:sym typeface="Calibri"/>
                </a:rPr>
                <a:t>Conversion of extracted data from old ILS</a:t>
              </a:r>
              <a:endParaRPr b="0" i="0" sz="2100" u="none" cap="none" strike="noStrike">
                <a:solidFill>
                  <a:schemeClr val="lt1"/>
                </a:solidFill>
                <a:latin typeface="Calibri"/>
                <a:ea typeface="Calibri"/>
                <a:cs typeface="Calibri"/>
                <a:sym typeface="Calibri"/>
              </a:endParaRPr>
            </a:p>
          </p:txBody>
        </p:sp>
        <p:sp>
          <p:nvSpPr>
            <p:cNvPr id="384" name="Google Shape;384;p21"/>
            <p:cNvSpPr/>
            <p:nvPr/>
          </p:nvSpPr>
          <p:spPr>
            <a:xfrm>
              <a:off x="0" y="1418151"/>
              <a:ext cx="7355160" cy="3477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1"/>
            <p:cNvSpPr txBox="1"/>
            <p:nvPr/>
          </p:nvSpPr>
          <p:spPr>
            <a:xfrm>
              <a:off x="0" y="1418151"/>
              <a:ext cx="7355160" cy="347760"/>
            </a:xfrm>
            <a:prstGeom prst="rect">
              <a:avLst/>
            </a:prstGeom>
            <a:noFill/>
            <a:ln>
              <a:noFill/>
            </a:ln>
          </p:spPr>
          <p:txBody>
            <a:bodyPr anchorCtr="0" anchor="t" bIns="26650" lIns="233525" spcFirstLastPara="1" rIns="149350" wrap="square" tIns="2665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Distorted special characters</a:t>
              </a:r>
              <a:endParaRPr b="0" i="0" sz="1600" u="none" cap="none" strike="noStrike">
                <a:solidFill>
                  <a:schemeClr val="dk1"/>
                </a:solidFill>
                <a:latin typeface="Calibri"/>
                <a:ea typeface="Calibri"/>
                <a:cs typeface="Calibri"/>
                <a:sym typeface="Calibri"/>
              </a:endParaRPr>
            </a:p>
          </p:txBody>
        </p:sp>
        <p:sp>
          <p:nvSpPr>
            <p:cNvPr id="386" name="Google Shape;386;p21"/>
            <p:cNvSpPr/>
            <p:nvPr/>
          </p:nvSpPr>
          <p:spPr>
            <a:xfrm>
              <a:off x="0" y="1765911"/>
              <a:ext cx="7355160" cy="503685"/>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1"/>
            <p:cNvSpPr txBox="1"/>
            <p:nvPr/>
          </p:nvSpPr>
          <p:spPr>
            <a:xfrm>
              <a:off x="24588" y="1790499"/>
              <a:ext cx="7305984" cy="454509"/>
            </a:xfrm>
            <a:prstGeom prst="rect">
              <a:avLst/>
            </a:prstGeom>
            <a:noFill/>
            <a:ln>
              <a:noFill/>
            </a:ln>
          </p:spPr>
          <p:txBody>
            <a:bodyPr anchorCtr="0" anchor="ctr" bIns="80000" lIns="80000" spcFirstLastPara="1" rIns="80000" wrap="square" tIns="80000">
              <a:noAutofit/>
            </a:bodyPr>
            <a:lstStyle/>
            <a:p>
              <a:pPr indent="0" lvl="0" marL="0" marR="0" rtl="0" algn="l">
                <a:lnSpc>
                  <a:spcPct val="90000"/>
                </a:lnSpc>
                <a:spcBef>
                  <a:spcPts val="0"/>
                </a:spcBef>
                <a:spcAft>
                  <a:spcPts val="0"/>
                </a:spcAft>
                <a:buClr>
                  <a:schemeClr val="lt1"/>
                </a:buClr>
                <a:buSzPts val="2100"/>
                <a:buFont typeface="Calibri"/>
                <a:buNone/>
              </a:pPr>
              <a:r>
                <a:rPr b="0" i="0" lang="en-US" sz="2100" u="none" cap="none" strike="noStrike">
                  <a:solidFill>
                    <a:schemeClr val="lt1"/>
                  </a:solidFill>
                  <a:latin typeface="Calibri"/>
                  <a:ea typeface="Calibri"/>
                  <a:cs typeface="Calibri"/>
                  <a:sym typeface="Calibri"/>
                </a:rPr>
                <a:t>Delays in the approvals of ETDs </a:t>
              </a:r>
              <a:endParaRPr b="0" i="0" sz="2100" u="none" cap="none" strike="noStrike">
                <a:solidFill>
                  <a:schemeClr val="lt1"/>
                </a:solidFill>
                <a:latin typeface="Calibri"/>
                <a:ea typeface="Calibri"/>
                <a:cs typeface="Calibri"/>
                <a:sym typeface="Calibri"/>
              </a:endParaRPr>
            </a:p>
          </p:txBody>
        </p:sp>
        <p:sp>
          <p:nvSpPr>
            <p:cNvPr id="388" name="Google Shape;388;p21"/>
            <p:cNvSpPr/>
            <p:nvPr/>
          </p:nvSpPr>
          <p:spPr>
            <a:xfrm>
              <a:off x="0" y="2330076"/>
              <a:ext cx="7355160" cy="503685"/>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1"/>
            <p:cNvSpPr txBox="1"/>
            <p:nvPr/>
          </p:nvSpPr>
          <p:spPr>
            <a:xfrm>
              <a:off x="24588" y="2354664"/>
              <a:ext cx="7305984" cy="454509"/>
            </a:xfrm>
            <a:prstGeom prst="rect">
              <a:avLst/>
            </a:prstGeom>
            <a:noFill/>
            <a:ln>
              <a:noFill/>
            </a:ln>
          </p:spPr>
          <p:txBody>
            <a:bodyPr anchorCtr="0" anchor="ctr" bIns="80000" lIns="80000" spcFirstLastPara="1" rIns="80000" wrap="square" tIns="80000">
              <a:noAutofit/>
            </a:bodyPr>
            <a:lstStyle/>
            <a:p>
              <a:pPr indent="0" lvl="0" marL="0" marR="0" rtl="0" algn="l">
                <a:lnSpc>
                  <a:spcPct val="90000"/>
                </a:lnSpc>
                <a:spcBef>
                  <a:spcPts val="0"/>
                </a:spcBef>
                <a:spcAft>
                  <a:spcPts val="0"/>
                </a:spcAft>
                <a:buClr>
                  <a:schemeClr val="lt1"/>
                </a:buClr>
                <a:buSzPts val="2100"/>
                <a:buFont typeface="Calibri"/>
                <a:buNone/>
              </a:pPr>
              <a:r>
                <a:rPr b="0" i="0" lang="en-US" sz="2100" u="none" cap="none" strike="noStrike">
                  <a:solidFill>
                    <a:schemeClr val="lt1"/>
                  </a:solidFill>
                  <a:latin typeface="Calibri"/>
                  <a:ea typeface="Calibri"/>
                  <a:cs typeface="Calibri"/>
                  <a:sym typeface="Calibri"/>
                </a:rPr>
                <a:t>Promotion of the IR</a:t>
              </a:r>
              <a:endParaRPr b="0" i="0" sz="2100" u="none" cap="none" strike="noStrike">
                <a:solidFill>
                  <a:schemeClr val="lt1"/>
                </a:solidFill>
                <a:latin typeface="Calibri"/>
                <a:ea typeface="Calibri"/>
                <a:cs typeface="Calibri"/>
                <a:sym typeface="Calibri"/>
              </a:endParaRPr>
            </a:p>
          </p:txBody>
        </p:sp>
        <p:sp>
          <p:nvSpPr>
            <p:cNvPr id="390" name="Google Shape;390;p21"/>
            <p:cNvSpPr/>
            <p:nvPr/>
          </p:nvSpPr>
          <p:spPr>
            <a:xfrm>
              <a:off x="0" y="2894241"/>
              <a:ext cx="7355160" cy="503685"/>
            </a:xfrm>
            <a:prstGeom prst="roundRect">
              <a:avLst>
                <a:gd fmla="val 16667" name="adj"/>
              </a:avLst>
            </a:prstGeom>
            <a:solidFill>
              <a:schemeClr val="lt1"/>
            </a:solidFill>
            <a:ln cap="flat" cmpd="sng" w="38100">
              <a:solidFill>
                <a:schemeClr val="dk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21"/>
            <p:cNvSpPr txBox="1"/>
            <p:nvPr/>
          </p:nvSpPr>
          <p:spPr>
            <a:xfrm>
              <a:off x="24588" y="2918829"/>
              <a:ext cx="7305984" cy="454509"/>
            </a:xfrm>
            <a:prstGeom prst="rect">
              <a:avLst/>
            </a:prstGeom>
            <a:noFill/>
            <a:ln>
              <a:noFill/>
            </a:ln>
          </p:spPr>
          <p:txBody>
            <a:bodyPr anchorCtr="0" anchor="ctr" bIns="80000" lIns="80000" spcFirstLastPara="1" rIns="80000" wrap="square" tIns="80000">
              <a:noAutofit/>
            </a:bodyPr>
            <a:lstStyle/>
            <a:p>
              <a:pPr indent="0" lvl="0" marL="0" marR="0" rtl="0" algn="l">
                <a:lnSpc>
                  <a:spcPct val="90000"/>
                </a:lnSpc>
                <a:spcBef>
                  <a:spcPts val="0"/>
                </a:spcBef>
                <a:spcAft>
                  <a:spcPts val="0"/>
                </a:spcAft>
                <a:buClr>
                  <a:schemeClr val="lt1"/>
                </a:buClr>
                <a:buSzPts val="2100"/>
                <a:buFont typeface="Calibri"/>
                <a:buNone/>
              </a:pPr>
              <a:r>
                <a:rPr b="0" i="0" lang="en-US" sz="2100" u="none" cap="none" strike="noStrike">
                  <a:solidFill>
                    <a:schemeClr val="lt1"/>
                  </a:solidFill>
                  <a:latin typeface="Calibri"/>
                  <a:ea typeface="Calibri"/>
                  <a:cs typeface="Calibri"/>
                  <a:sym typeface="Calibri"/>
                </a:rPr>
                <a:t>Copyright </a:t>
              </a:r>
              <a:endParaRPr b="0" i="0" sz="2100" u="none" cap="none" strike="noStrike">
                <a:solidFill>
                  <a:schemeClr val="lt1"/>
                </a:solidFill>
                <a:latin typeface="Calibri"/>
                <a:ea typeface="Calibri"/>
                <a:cs typeface="Calibri"/>
                <a:sym typeface="Calibri"/>
              </a:endParaRPr>
            </a:p>
          </p:txBody>
        </p:sp>
        <p:sp>
          <p:nvSpPr>
            <p:cNvPr id="392" name="Google Shape;392;p21"/>
            <p:cNvSpPr/>
            <p:nvPr/>
          </p:nvSpPr>
          <p:spPr>
            <a:xfrm>
              <a:off x="0" y="3397926"/>
              <a:ext cx="7355160" cy="106501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1"/>
            <p:cNvSpPr txBox="1"/>
            <p:nvPr/>
          </p:nvSpPr>
          <p:spPr>
            <a:xfrm>
              <a:off x="0" y="3397926"/>
              <a:ext cx="7355160" cy="1065015"/>
            </a:xfrm>
            <a:prstGeom prst="rect">
              <a:avLst/>
            </a:prstGeom>
            <a:noFill/>
            <a:ln>
              <a:noFill/>
            </a:ln>
          </p:spPr>
          <p:txBody>
            <a:bodyPr anchorCtr="0" anchor="t" bIns="26650" lIns="233525" spcFirstLastPara="1" rIns="149350" wrap="square" tIns="2665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Only selected parts of theses may be uploaded and made available (preliminaries, introduction, RRL, methodology)</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Embargo imposed by authors</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content licensing of published works/IP rights</a:t>
              </a:r>
              <a:endParaRPr b="0" i="0" sz="1600" u="none" cap="none" strike="noStrike">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Conclusion/Recommendations</a:t>
            </a:r>
            <a:endParaRPr/>
          </a:p>
        </p:txBody>
      </p:sp>
      <p:grpSp>
        <p:nvGrpSpPr>
          <p:cNvPr id="400" name="Google Shape;400;p22"/>
          <p:cNvGrpSpPr/>
          <p:nvPr/>
        </p:nvGrpSpPr>
        <p:grpSpPr>
          <a:xfrm>
            <a:off x="1403648" y="1636131"/>
            <a:ext cx="7283152" cy="4454100"/>
            <a:chOff x="0" y="35931"/>
            <a:chExt cx="7283152" cy="4454100"/>
          </a:xfrm>
        </p:grpSpPr>
        <p:sp>
          <p:nvSpPr>
            <p:cNvPr id="401" name="Google Shape;401;p22"/>
            <p:cNvSpPr/>
            <p:nvPr/>
          </p:nvSpPr>
          <p:spPr>
            <a:xfrm>
              <a:off x="0" y="35931"/>
              <a:ext cx="7283152" cy="1099800"/>
            </a:xfrm>
            <a:prstGeom prst="roundRect">
              <a:avLst>
                <a:gd fmla="val 16667" name="adj"/>
              </a:avLst>
            </a:prstGeom>
            <a:solidFill>
              <a:schemeClr val="lt1"/>
            </a:solidFill>
            <a:ln cap="flat" cmpd="sng" w="25400">
              <a:solidFill>
                <a:srgbClr val="DF87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22"/>
            <p:cNvSpPr txBox="1"/>
            <p:nvPr/>
          </p:nvSpPr>
          <p:spPr>
            <a:xfrm>
              <a:off x="53688" y="89619"/>
              <a:ext cx="7175776" cy="992424"/>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The abundance of information in various formats and evolving technologies and standards brought a number of issues/challenges to information organization </a:t>
              </a:r>
              <a:endParaRPr b="0" i="0" sz="2000" u="none" cap="none" strike="noStrike">
                <a:solidFill>
                  <a:schemeClr val="lt1"/>
                </a:solidFill>
                <a:latin typeface="Calibri"/>
                <a:ea typeface="Calibri"/>
                <a:cs typeface="Calibri"/>
                <a:sym typeface="Calibri"/>
              </a:endParaRPr>
            </a:p>
          </p:txBody>
        </p:sp>
        <p:sp>
          <p:nvSpPr>
            <p:cNvPr id="403" name="Google Shape;403;p22"/>
            <p:cNvSpPr/>
            <p:nvPr/>
          </p:nvSpPr>
          <p:spPr>
            <a:xfrm>
              <a:off x="0" y="1135731"/>
              <a:ext cx="7283152" cy="1097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2"/>
            <p:cNvSpPr txBox="1"/>
            <p:nvPr/>
          </p:nvSpPr>
          <p:spPr>
            <a:xfrm>
              <a:off x="0" y="1135731"/>
              <a:ext cx="7283152" cy="1097100"/>
            </a:xfrm>
            <a:prstGeom prst="rect">
              <a:avLst/>
            </a:prstGeom>
            <a:noFill/>
            <a:ln>
              <a:noFill/>
            </a:ln>
          </p:spPr>
          <p:txBody>
            <a:bodyPr anchorCtr="0" anchor="t" bIns="25400" lIns="231225" spcFirstLastPara="1" rIns="142225" wrap="square" tIns="2540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Staff training</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Funding</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Technology selection</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32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Content and intellectual property rights</a:t>
              </a:r>
              <a:endParaRPr b="0" i="0" sz="1600" u="none" cap="none" strike="noStrike">
                <a:solidFill>
                  <a:schemeClr val="dk1"/>
                </a:solidFill>
                <a:latin typeface="Calibri"/>
                <a:ea typeface="Calibri"/>
                <a:cs typeface="Calibri"/>
                <a:sym typeface="Calibri"/>
              </a:endParaRPr>
            </a:p>
          </p:txBody>
        </p:sp>
        <p:sp>
          <p:nvSpPr>
            <p:cNvPr id="405" name="Google Shape;405;p22"/>
            <p:cNvSpPr/>
            <p:nvPr/>
          </p:nvSpPr>
          <p:spPr>
            <a:xfrm>
              <a:off x="0" y="2232831"/>
              <a:ext cx="7283152" cy="1099800"/>
            </a:xfrm>
            <a:prstGeom prst="roundRect">
              <a:avLst>
                <a:gd fmla="val 16667" name="adj"/>
              </a:avLst>
            </a:prstGeom>
            <a:solidFill>
              <a:schemeClr val="lt1"/>
            </a:solidFill>
            <a:ln cap="flat" cmpd="sng" w="25400">
              <a:solidFill>
                <a:srgbClr val="DF87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2"/>
            <p:cNvSpPr txBox="1"/>
            <p:nvPr/>
          </p:nvSpPr>
          <p:spPr>
            <a:xfrm>
              <a:off x="53688" y="2286519"/>
              <a:ext cx="7175776" cy="992424"/>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Careful planning</a:t>
              </a:r>
              <a:endParaRPr b="0" i="0" sz="2000" u="none" cap="none" strike="noStrike">
                <a:solidFill>
                  <a:schemeClr val="lt1"/>
                </a:solidFill>
                <a:latin typeface="Calibri"/>
                <a:ea typeface="Calibri"/>
                <a:cs typeface="Calibri"/>
                <a:sym typeface="Calibri"/>
              </a:endParaRPr>
            </a:p>
          </p:txBody>
        </p:sp>
        <p:sp>
          <p:nvSpPr>
            <p:cNvPr id="407" name="Google Shape;407;p22"/>
            <p:cNvSpPr/>
            <p:nvPr/>
          </p:nvSpPr>
          <p:spPr>
            <a:xfrm>
              <a:off x="0" y="3390231"/>
              <a:ext cx="7283152" cy="1099800"/>
            </a:xfrm>
            <a:prstGeom prst="roundRect">
              <a:avLst>
                <a:gd fmla="val 16667" name="adj"/>
              </a:avLst>
            </a:prstGeom>
            <a:solidFill>
              <a:schemeClr val="lt1"/>
            </a:solidFill>
            <a:ln cap="flat" cmpd="sng" w="25400">
              <a:solidFill>
                <a:srgbClr val="DF87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2"/>
            <p:cNvSpPr txBox="1"/>
            <p:nvPr/>
          </p:nvSpPr>
          <p:spPr>
            <a:xfrm>
              <a:off x="53688" y="3443919"/>
              <a:ext cx="7175776" cy="992424"/>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Calibri"/>
                <a:buNone/>
              </a:pPr>
              <a:r>
                <a:rPr b="0" i="0" lang="en-US" sz="2000" u="none" cap="none" strike="noStrike">
                  <a:solidFill>
                    <a:schemeClr val="lt1"/>
                  </a:solidFill>
                  <a:latin typeface="Calibri"/>
                  <a:ea typeface="Calibri"/>
                  <a:cs typeface="Calibri"/>
                  <a:sym typeface="Calibri"/>
                </a:rPr>
                <a:t>Look for best practices</a:t>
              </a:r>
              <a:endParaRPr b="0" i="0" sz="2000" u="none" cap="none" strike="noStrike">
                <a:solidFill>
                  <a:schemeClr val="lt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grpSp>
        <p:nvGrpSpPr>
          <p:cNvPr id="414" name="Google Shape;414;p23"/>
          <p:cNvGrpSpPr/>
          <p:nvPr/>
        </p:nvGrpSpPr>
        <p:grpSpPr>
          <a:xfrm>
            <a:off x="1187624" y="1696769"/>
            <a:ext cx="7499176" cy="4332824"/>
            <a:chOff x="0" y="96569"/>
            <a:chExt cx="7499176" cy="4332824"/>
          </a:xfrm>
        </p:grpSpPr>
        <p:sp>
          <p:nvSpPr>
            <p:cNvPr id="415" name="Google Shape;415;p23"/>
            <p:cNvSpPr/>
            <p:nvPr/>
          </p:nvSpPr>
          <p:spPr>
            <a:xfrm>
              <a:off x="0" y="96569"/>
              <a:ext cx="7499176" cy="1949220"/>
            </a:xfrm>
            <a:prstGeom prst="roundRect">
              <a:avLst>
                <a:gd fmla="val 16667" name="adj"/>
              </a:avLst>
            </a:prstGeom>
            <a:solidFill>
              <a:schemeClr val="lt1"/>
            </a:solidFill>
            <a:ln cap="flat" cmpd="sng" w="38100">
              <a:solidFill>
                <a:srgbClr val="DF873F"/>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3"/>
            <p:cNvSpPr txBox="1"/>
            <p:nvPr/>
          </p:nvSpPr>
          <p:spPr>
            <a:xfrm>
              <a:off x="95153" y="191722"/>
              <a:ext cx="7308870" cy="1758914"/>
            </a:xfrm>
            <a:prstGeom prst="rect">
              <a:avLst/>
            </a:prstGeom>
            <a:noFill/>
            <a:ln>
              <a:noFill/>
            </a:ln>
          </p:spPr>
          <p:txBody>
            <a:bodyPr anchorCtr="0" anchor="ctr" bIns="186675" lIns="186675" spcFirstLastPara="1" rIns="186675" wrap="square" tIns="186675">
              <a:noAutofit/>
            </a:bodyPr>
            <a:lstStyle/>
            <a:p>
              <a:pPr indent="0" lvl="0" marL="0" marR="0" rtl="0" algn="l">
                <a:lnSpc>
                  <a:spcPct val="90000"/>
                </a:lnSpc>
                <a:spcBef>
                  <a:spcPts val="0"/>
                </a:spcBef>
                <a:spcAft>
                  <a:spcPts val="0"/>
                </a:spcAft>
                <a:buClr>
                  <a:schemeClr val="lt1"/>
                </a:buClr>
                <a:buSzPts val="4900"/>
                <a:buFont typeface="Calibri"/>
                <a:buNone/>
              </a:pPr>
              <a:r>
                <a:rPr b="0" i="0" lang="en-US" sz="4900" u="none" cap="none" strike="noStrike">
                  <a:solidFill>
                    <a:schemeClr val="lt1"/>
                  </a:solidFill>
                  <a:latin typeface="Calibri"/>
                  <a:ea typeface="Calibri"/>
                  <a:cs typeface="Calibri"/>
                  <a:sym typeface="Calibri"/>
                </a:rPr>
                <a:t>IP issues – major deterrent to content building</a:t>
              </a:r>
              <a:endParaRPr b="0" i="0" sz="4900" u="none" cap="none" strike="noStrike">
                <a:solidFill>
                  <a:schemeClr val="lt1"/>
                </a:solidFill>
                <a:latin typeface="Calibri"/>
                <a:ea typeface="Calibri"/>
                <a:cs typeface="Calibri"/>
                <a:sym typeface="Calibri"/>
              </a:endParaRPr>
            </a:p>
          </p:txBody>
        </p:sp>
        <p:sp>
          <p:nvSpPr>
            <p:cNvPr id="417" name="Google Shape;417;p23"/>
            <p:cNvSpPr/>
            <p:nvPr/>
          </p:nvSpPr>
          <p:spPr>
            <a:xfrm>
              <a:off x="0" y="2045789"/>
              <a:ext cx="7499176" cy="2383604"/>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23"/>
            <p:cNvSpPr txBox="1"/>
            <p:nvPr/>
          </p:nvSpPr>
          <p:spPr>
            <a:xfrm>
              <a:off x="0" y="2045789"/>
              <a:ext cx="7499176" cy="2383604"/>
            </a:xfrm>
            <a:prstGeom prst="rect">
              <a:avLst/>
            </a:prstGeom>
            <a:noFill/>
            <a:ln>
              <a:noFill/>
            </a:ln>
          </p:spPr>
          <p:txBody>
            <a:bodyPr anchorCtr="0" anchor="t" bIns="62225" lIns="238075" spcFirstLastPara="1" rIns="348475" wrap="square" tIns="62225">
              <a:noAutofit/>
            </a:bodyPr>
            <a:lstStyle/>
            <a:p>
              <a:pPr indent="-285750" lvl="1" marL="285750" marR="0" rtl="0" algn="l">
                <a:lnSpc>
                  <a:spcPct val="90000"/>
                </a:lnSpc>
                <a:spcBef>
                  <a:spcPts val="0"/>
                </a:spcBef>
                <a:spcAft>
                  <a:spcPts val="0"/>
                </a:spcAft>
                <a:buClr>
                  <a:schemeClr val="dk1"/>
                </a:buClr>
                <a:buSzPts val="3800"/>
                <a:buFont typeface="Calibri"/>
                <a:buChar char="•"/>
              </a:pPr>
              <a:r>
                <a:rPr b="0" i="0" lang="en-US" sz="3800" u="none" cap="none" strike="noStrike">
                  <a:solidFill>
                    <a:schemeClr val="dk1"/>
                  </a:solidFill>
                  <a:latin typeface="Calibri"/>
                  <a:ea typeface="Calibri"/>
                  <a:cs typeface="Calibri"/>
                  <a:sym typeface="Calibri"/>
                </a:rPr>
                <a:t>Help faculty better understand their rights as authors</a:t>
              </a:r>
              <a:endParaRPr b="0" i="0" sz="3800" u="none" cap="none" strike="noStrike">
                <a:solidFill>
                  <a:schemeClr val="dk1"/>
                </a:solidFill>
                <a:latin typeface="Calibri"/>
                <a:ea typeface="Calibri"/>
                <a:cs typeface="Calibri"/>
                <a:sym typeface="Calibri"/>
              </a:endParaRPr>
            </a:p>
            <a:p>
              <a:pPr indent="-285750" lvl="1" marL="285750" marR="0" rtl="0" algn="l">
                <a:lnSpc>
                  <a:spcPct val="90000"/>
                </a:lnSpc>
                <a:spcBef>
                  <a:spcPts val="760"/>
                </a:spcBef>
                <a:spcAft>
                  <a:spcPts val="0"/>
                </a:spcAft>
                <a:buClr>
                  <a:schemeClr val="dk1"/>
                </a:buClr>
                <a:buSzPts val="3800"/>
                <a:buFont typeface="Calibri"/>
                <a:buChar char="•"/>
              </a:pPr>
              <a:r>
                <a:rPr b="0" i="0" lang="en-US" sz="3800" u="none" cap="none" strike="noStrike">
                  <a:solidFill>
                    <a:schemeClr val="dk1"/>
                  </a:solidFill>
                  <a:latin typeface="Calibri"/>
                  <a:ea typeface="Calibri"/>
                  <a:cs typeface="Calibri"/>
                  <a:sym typeface="Calibri"/>
                </a:rPr>
                <a:t>Forge strong partnership with IP Office of the university</a:t>
              </a:r>
              <a:endParaRPr b="0" i="0" sz="3800" u="none" cap="none" strike="noStrike">
                <a:solidFill>
                  <a:schemeClr val="dk1"/>
                </a:solidFill>
                <a:latin typeface="Calibri"/>
                <a:ea typeface="Calibri"/>
                <a:cs typeface="Calibri"/>
                <a:sym typeface="Calibri"/>
              </a:endParaRPr>
            </a:p>
          </p:txBody>
        </p:sp>
      </p:grpSp>
      <p:sp>
        <p:nvSpPr>
          <p:cNvPr id="419" name="Google Shape;419;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Conclusion/Recommendations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24"/>
          <p:cNvSpPr/>
          <p:nvPr/>
        </p:nvSpPr>
        <p:spPr>
          <a:xfrm>
            <a:off x="1660009" y="3056871"/>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June 29-30, 2021</a:t>
            </a:r>
            <a:endParaRPr/>
          </a:p>
          <a:p>
            <a:pPr indent="0" lvl="0" marL="0" marR="0" rtl="0" algn="ctr">
              <a:spcBef>
                <a:spcPts val="0"/>
              </a:spcBef>
              <a:spcAft>
                <a:spcPts val="0"/>
              </a:spcAft>
              <a:buNone/>
            </a:pPr>
            <a:r>
              <a:t/>
            </a:r>
            <a:endParaRPr b="1" i="0" sz="1600" u="none" cap="none" strike="noStrike">
              <a:solidFill>
                <a:srgbClr val="935739"/>
              </a:solidFill>
              <a:latin typeface="Arial"/>
              <a:ea typeface="Arial"/>
              <a:cs typeface="Arial"/>
              <a:sym typeface="Arial"/>
            </a:endParaRPr>
          </a:p>
        </p:txBody>
      </p:sp>
      <p:sp>
        <p:nvSpPr>
          <p:cNvPr id="426" name="Google Shape;426;p24"/>
          <p:cNvSpPr/>
          <p:nvPr/>
        </p:nvSpPr>
        <p:spPr>
          <a:xfrm>
            <a:off x="1796808" y="2195702"/>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Eurasian Academic Libraries Conference – 2021</a:t>
            </a:r>
            <a:endParaRPr b="1" i="0" sz="1600" u="none" cap="none" strike="noStrike">
              <a:solidFill>
                <a:srgbClr val="935739"/>
              </a:solidFill>
              <a:latin typeface="Arial"/>
              <a:ea typeface="Arial"/>
              <a:cs typeface="Arial"/>
              <a:sym typeface="Arial"/>
            </a:endParaRPr>
          </a:p>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“Contemporary Trends in Information Organization in the Academic Library Environment” </a:t>
            </a:r>
            <a:endParaRPr/>
          </a:p>
        </p:txBody>
      </p:sp>
      <p:sp>
        <p:nvSpPr>
          <p:cNvPr id="427" name="Google Shape;427;p24"/>
          <p:cNvSpPr txBox="1"/>
          <p:nvPr>
            <p:ph type="ctrTitle"/>
          </p:nvPr>
        </p:nvSpPr>
        <p:spPr>
          <a:xfrm>
            <a:off x="1154208" y="3429000"/>
            <a:ext cx="7772400" cy="136963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Arial"/>
              <a:buNone/>
            </a:pPr>
            <a:r>
              <a:rPr b="1" lang="en-US" sz="2800">
                <a:solidFill>
                  <a:srgbClr val="7F7F7F"/>
                </a:solidFill>
                <a:latin typeface="Arial"/>
                <a:ea typeface="Arial"/>
                <a:cs typeface="Arial"/>
                <a:sym typeface="Arial"/>
              </a:rPr>
              <a:t>THANK YOU FOR LISTENING!</a:t>
            </a:r>
            <a:endParaRPr sz="2800"/>
          </a:p>
        </p:txBody>
      </p:sp>
      <p:sp>
        <p:nvSpPr>
          <p:cNvPr id="428" name="Google Shape;428;p24"/>
          <p:cNvSpPr txBox="1"/>
          <p:nvPr>
            <p:ph idx="1" type="subTitle"/>
          </p:nvPr>
        </p:nvSpPr>
        <p:spPr>
          <a:xfrm>
            <a:off x="1754880" y="4725144"/>
            <a:ext cx="6400800" cy="1752600"/>
          </a:xfrm>
          <a:prstGeom prst="rect">
            <a:avLst/>
          </a:prstGeom>
          <a:noFill/>
          <a:ln>
            <a:noFill/>
          </a:ln>
        </p:spPr>
        <p:txBody>
          <a:bodyPr anchorCtr="0" anchor="t" bIns="45700" lIns="91425" spcFirstLastPara="1" rIns="91425" wrap="square" tIns="45700">
            <a:normAutofit/>
          </a:bodyPr>
          <a:lstStyle/>
          <a:p>
            <a:pPr indent="0" lvl="0" marL="0" rtl="0" algn="ctr">
              <a:lnSpc>
                <a:spcPct val="150000"/>
              </a:lnSpc>
              <a:spcBef>
                <a:spcPts val="0"/>
              </a:spcBef>
              <a:spcAft>
                <a:spcPts val="0"/>
              </a:spcAft>
              <a:buClr>
                <a:srgbClr val="935739"/>
              </a:buClr>
              <a:buSzPts val="3600"/>
              <a:buNone/>
            </a:pPr>
            <a:r>
              <a:rPr b="1" lang="en-US" sz="1400">
                <a:solidFill>
                  <a:srgbClr val="935739"/>
                </a:solidFill>
                <a:latin typeface="Arial"/>
                <a:ea typeface="Arial"/>
                <a:cs typeface="Arial"/>
                <a:sym typeface="Arial"/>
              </a:rPr>
              <a:t>Ana Maria B. Fresnido</a:t>
            </a:r>
            <a:endParaRPr b="1" sz="1400">
              <a:solidFill>
                <a:srgbClr val="935739"/>
              </a:solidFill>
              <a:latin typeface="Arial"/>
              <a:ea typeface="Arial"/>
              <a:cs typeface="Arial"/>
              <a:sym typeface="Arial"/>
            </a:endParaRPr>
          </a:p>
          <a:p>
            <a:pPr indent="0" lvl="0" marL="0" rtl="0" algn="ctr">
              <a:lnSpc>
                <a:spcPct val="115000"/>
              </a:lnSpc>
              <a:spcBef>
                <a:spcPts val="0"/>
              </a:spcBef>
              <a:spcAft>
                <a:spcPts val="0"/>
              </a:spcAft>
              <a:buClr>
                <a:srgbClr val="935739"/>
              </a:buClr>
              <a:buSzPts val="3600"/>
              <a:buNone/>
            </a:pPr>
            <a:r>
              <a:rPr i="1" lang="en-US" sz="1400">
                <a:solidFill>
                  <a:srgbClr val="935739"/>
                </a:solidFill>
                <a:latin typeface="Arial"/>
                <a:ea typeface="Arial"/>
                <a:cs typeface="Arial"/>
                <a:sym typeface="Arial"/>
              </a:rPr>
              <a:t>De La Salle University</a:t>
            </a:r>
            <a:endParaRPr/>
          </a:p>
          <a:p>
            <a:pPr indent="0" lvl="0" marL="0" rtl="0" algn="ctr">
              <a:lnSpc>
                <a:spcPct val="115000"/>
              </a:lnSpc>
              <a:spcBef>
                <a:spcPts val="0"/>
              </a:spcBef>
              <a:spcAft>
                <a:spcPts val="0"/>
              </a:spcAft>
              <a:buClr>
                <a:srgbClr val="935739"/>
              </a:buClr>
              <a:buSzPts val="3600"/>
              <a:buNone/>
            </a:pPr>
            <a:r>
              <a:rPr i="1" lang="en-US" sz="1400">
                <a:solidFill>
                  <a:srgbClr val="935739"/>
                </a:solidFill>
                <a:latin typeface="Arial"/>
                <a:ea typeface="Arial"/>
                <a:cs typeface="Arial"/>
                <a:sym typeface="Arial"/>
              </a:rPr>
              <a:t>ana.fresnido@dlsu.edu.ph</a:t>
            </a:r>
            <a:endParaRPr sz="1400">
              <a:latin typeface="Arial"/>
              <a:ea typeface="Arial"/>
              <a:cs typeface="Arial"/>
              <a:sym typeface="Arial"/>
            </a:endParaRPr>
          </a:p>
          <a:p>
            <a:pPr indent="0" lvl="0" marL="0" rtl="0" algn="ctr">
              <a:spcBef>
                <a:spcPts val="800"/>
              </a:spcBef>
              <a:spcAft>
                <a:spcPts val="0"/>
              </a:spcAft>
              <a:buClr>
                <a:srgbClr val="888888"/>
              </a:buClr>
              <a:buSzPts val="4000"/>
              <a:buNone/>
            </a:pPr>
            <a:r>
              <a:t/>
            </a:r>
            <a:endParaRPr sz="4000">
              <a:latin typeface="Arial"/>
              <a:ea typeface="Arial"/>
              <a:cs typeface="Arial"/>
              <a:sym typeface="Arial"/>
            </a:endParaRPr>
          </a:p>
          <a:p>
            <a:pPr indent="0" lvl="0" marL="0" rtl="0" algn="ctr">
              <a:spcBef>
                <a:spcPts val="800"/>
              </a:spcBef>
              <a:spcAft>
                <a:spcPts val="0"/>
              </a:spcAft>
              <a:buClr>
                <a:srgbClr val="888888"/>
              </a:buClr>
              <a:buSzPts val="4000"/>
              <a:buNone/>
            </a:pPr>
            <a:r>
              <a:t/>
            </a:r>
            <a:endParaRPr sz="4000"/>
          </a:p>
          <a:p>
            <a:pPr indent="0" lvl="0" marL="0" rtl="0" algn="ctr">
              <a:spcBef>
                <a:spcPts val="640"/>
              </a:spcBef>
              <a:spcAft>
                <a:spcPts val="0"/>
              </a:spcAft>
              <a:buClr>
                <a:srgbClr val="888888"/>
              </a:buClr>
              <a:buSzPts val="3200"/>
              <a:buNone/>
            </a:pPr>
            <a:r>
              <a:t/>
            </a:r>
            <a:endParaRPr/>
          </a:p>
        </p:txBody>
      </p:sp>
      <p:pic>
        <p:nvPicPr>
          <p:cNvPr descr="C:\Users\User\Downloads\Logo EALC_2021 small virtual clipart.png" id="429" name="Google Shape;429;p24"/>
          <p:cNvPicPr preferRelativeResize="0"/>
          <p:nvPr/>
        </p:nvPicPr>
        <p:blipFill rotWithShape="1">
          <a:blip r:embed="rId3">
            <a:alphaModFix/>
          </a:blip>
          <a:srcRect b="0" l="0" r="0" t="0"/>
          <a:stretch/>
        </p:blipFill>
        <p:spPr>
          <a:xfrm>
            <a:off x="2896564" y="927470"/>
            <a:ext cx="1656184" cy="1171501"/>
          </a:xfrm>
          <a:prstGeom prst="rect">
            <a:avLst/>
          </a:prstGeom>
          <a:noFill/>
          <a:ln>
            <a:noFill/>
          </a:ln>
        </p:spPr>
      </p:pic>
      <p:pic>
        <p:nvPicPr>
          <p:cNvPr descr="C:\Users\User\Desktop\EALC\АБВ-РК-2019.png" id="430" name="Google Shape;430;p24"/>
          <p:cNvPicPr preferRelativeResize="0"/>
          <p:nvPr/>
        </p:nvPicPr>
        <p:blipFill rotWithShape="1">
          <a:blip r:embed="rId4">
            <a:alphaModFix/>
          </a:blip>
          <a:srcRect b="0" l="0" r="0" t="0"/>
          <a:stretch/>
        </p:blipFill>
        <p:spPr>
          <a:xfrm>
            <a:off x="6116830" y="1267363"/>
            <a:ext cx="741207" cy="524228"/>
          </a:xfrm>
          <a:prstGeom prst="rect">
            <a:avLst/>
          </a:prstGeom>
          <a:noFill/>
          <a:ln>
            <a:noFill/>
          </a:ln>
        </p:spPr>
      </p:pic>
      <p:pic>
        <p:nvPicPr>
          <p:cNvPr descr="C:\Users\User\Downloads\1557932227_nu-logo_1080_1080.png" id="431" name="Google Shape;431;p24"/>
          <p:cNvPicPr preferRelativeResize="0"/>
          <p:nvPr/>
        </p:nvPicPr>
        <p:blipFill rotWithShape="1">
          <a:blip r:embed="rId5">
            <a:alphaModFix/>
          </a:blip>
          <a:srcRect b="0" l="0" r="0" t="0"/>
          <a:stretch/>
        </p:blipFill>
        <p:spPr>
          <a:xfrm>
            <a:off x="4540227" y="1335365"/>
            <a:ext cx="648072" cy="456226"/>
          </a:xfrm>
          <a:prstGeom prst="rect">
            <a:avLst/>
          </a:prstGeom>
          <a:noFill/>
          <a:ln>
            <a:noFill/>
          </a:ln>
        </p:spPr>
      </p:pic>
      <p:pic>
        <p:nvPicPr>
          <p:cNvPr descr="C:\Users\User\Downloads\основной Library (1).png" id="432" name="Google Shape;432;p24"/>
          <p:cNvPicPr preferRelativeResize="0"/>
          <p:nvPr/>
        </p:nvPicPr>
        <p:blipFill rotWithShape="1">
          <a:blip r:embed="rId6">
            <a:alphaModFix/>
          </a:blip>
          <a:srcRect b="0" l="0" r="0" t="0"/>
          <a:stretch/>
        </p:blipFill>
        <p:spPr>
          <a:xfrm>
            <a:off x="5291085" y="1251105"/>
            <a:ext cx="753737" cy="682079"/>
          </a:xfrm>
          <a:prstGeom prst="rect">
            <a:avLst/>
          </a:prstGeom>
          <a:noFill/>
          <a:ln>
            <a:noFill/>
          </a:ln>
        </p:spPr>
      </p:pic>
      <p:pic>
        <p:nvPicPr>
          <p:cNvPr descr="C:\Users\User\Downloads\Wiley_Wordmark_black.png" id="433" name="Google Shape;433;p24"/>
          <p:cNvPicPr preferRelativeResize="0"/>
          <p:nvPr/>
        </p:nvPicPr>
        <p:blipFill rotWithShape="1">
          <a:blip r:embed="rId7">
            <a:alphaModFix/>
          </a:blip>
          <a:srcRect b="0" l="0" r="0" t="0"/>
          <a:stretch/>
        </p:blipFill>
        <p:spPr>
          <a:xfrm>
            <a:off x="1745816" y="351300"/>
            <a:ext cx="918318" cy="368284"/>
          </a:xfrm>
          <a:prstGeom prst="rect">
            <a:avLst/>
          </a:prstGeom>
          <a:noFill/>
          <a:ln>
            <a:noFill/>
          </a:ln>
        </p:spPr>
      </p:pic>
      <p:pic>
        <p:nvPicPr>
          <p:cNvPr descr="C:\Users\User\Desktop\EALC\SN_logo_cmyk.png" id="434" name="Google Shape;434;p24"/>
          <p:cNvPicPr preferRelativeResize="0"/>
          <p:nvPr/>
        </p:nvPicPr>
        <p:blipFill rotWithShape="1">
          <a:blip r:embed="rId8">
            <a:alphaModFix/>
          </a:blip>
          <a:srcRect b="48970" l="13260" r="14675" t="34019"/>
          <a:stretch/>
        </p:blipFill>
        <p:spPr>
          <a:xfrm>
            <a:off x="6511442" y="459828"/>
            <a:ext cx="1152128" cy="192322"/>
          </a:xfrm>
          <a:prstGeom prst="rect">
            <a:avLst/>
          </a:prstGeom>
          <a:noFill/>
          <a:ln>
            <a:noFill/>
          </a:ln>
        </p:spPr>
      </p:pic>
      <p:pic>
        <p:nvPicPr>
          <p:cNvPr descr="C:\Users\User\Downloads\MikroInfo_IEEE_vx_300ppi-01.png" id="435" name="Google Shape;435;p24"/>
          <p:cNvPicPr preferRelativeResize="0"/>
          <p:nvPr/>
        </p:nvPicPr>
        <p:blipFill rotWithShape="1">
          <a:blip r:embed="rId9">
            <a:alphaModFix/>
          </a:blip>
          <a:srcRect b="5679" l="0" r="43392" t="0"/>
          <a:stretch/>
        </p:blipFill>
        <p:spPr>
          <a:xfrm>
            <a:off x="2606641" y="227823"/>
            <a:ext cx="1745978" cy="581822"/>
          </a:xfrm>
          <a:prstGeom prst="rect">
            <a:avLst/>
          </a:prstGeom>
          <a:noFill/>
          <a:ln>
            <a:noFill/>
          </a:ln>
        </p:spPr>
      </p:pic>
      <p:pic>
        <p:nvPicPr>
          <p:cNvPr descr="C:\Users\User\Downloads\T&amp;F Group-logo-white-on-blue.png" id="436" name="Google Shape;436;p24"/>
          <p:cNvPicPr preferRelativeResize="0"/>
          <p:nvPr/>
        </p:nvPicPr>
        <p:blipFill rotWithShape="1">
          <a:blip r:embed="rId10">
            <a:alphaModFix/>
          </a:blip>
          <a:srcRect b="0" l="0" r="0" t="0"/>
          <a:stretch/>
        </p:blipFill>
        <p:spPr>
          <a:xfrm>
            <a:off x="4411499" y="369810"/>
            <a:ext cx="1333616" cy="373863"/>
          </a:xfrm>
          <a:prstGeom prst="rect">
            <a:avLst/>
          </a:prstGeom>
          <a:noFill/>
          <a:ln>
            <a:noFill/>
          </a:ln>
        </p:spPr>
      </p:pic>
      <p:pic>
        <p:nvPicPr>
          <p:cNvPr descr="C:\Users\User\Downloads\Copy of ELS logo EALC2020.png" id="437" name="Google Shape;437;p24"/>
          <p:cNvPicPr preferRelativeResize="0"/>
          <p:nvPr/>
        </p:nvPicPr>
        <p:blipFill rotWithShape="1">
          <a:blip r:embed="rId11">
            <a:alphaModFix/>
          </a:blip>
          <a:srcRect b="0" l="0" r="0" t="0"/>
          <a:stretch/>
        </p:blipFill>
        <p:spPr>
          <a:xfrm>
            <a:off x="5937264" y="302334"/>
            <a:ext cx="507311" cy="50731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3"/>
          <p:cNvSpPr txBox="1"/>
          <p:nvPr>
            <p:ph type="title"/>
          </p:nvPr>
        </p:nvSpPr>
        <p:spPr>
          <a:xfrm>
            <a:off x="1835695" y="4268788"/>
            <a:ext cx="6659017" cy="1500187"/>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Font typeface="Calibri"/>
              <a:buNone/>
            </a:pPr>
            <a:r>
              <a:rPr lang="en-US"/>
              <a:t>QUICK FACTS</a:t>
            </a:r>
            <a:endParaRPr/>
          </a:p>
        </p:txBody>
      </p:sp>
      <p:sp>
        <p:nvSpPr>
          <p:cNvPr id="114" name="Google Shape;114;p3"/>
          <p:cNvSpPr txBox="1"/>
          <p:nvPr>
            <p:ph idx="1" type="body"/>
          </p:nvPr>
        </p:nvSpPr>
        <p:spPr>
          <a:xfrm>
            <a:off x="1835695" y="2906713"/>
            <a:ext cx="6659018" cy="1500187"/>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rgbClr val="888888"/>
              </a:buClr>
              <a:buSzPts val="2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DLSU Facts and Figures</a:t>
            </a:r>
            <a:endParaRPr/>
          </a:p>
        </p:txBody>
      </p:sp>
      <p:graphicFrame>
        <p:nvGraphicFramePr>
          <p:cNvPr id="121" name="Google Shape;121;p4"/>
          <p:cNvGraphicFramePr/>
          <p:nvPr/>
        </p:nvGraphicFramePr>
        <p:xfrm>
          <a:off x="4682192" y="1628800"/>
          <a:ext cx="3000000" cy="3000000"/>
        </p:xfrm>
        <a:graphic>
          <a:graphicData uri="http://schemas.openxmlformats.org/drawingml/2006/table">
            <a:tbl>
              <a:tblPr bandRow="1" firstRow="1">
                <a:noFill/>
                <a:tableStyleId>{5D757B94-B2AC-4402-BD93-B44945ECEED3}</a:tableStyleId>
              </a:tblPr>
              <a:tblGrid>
                <a:gridCol w="978425"/>
                <a:gridCol w="3261000"/>
              </a:tblGrid>
              <a:tr h="724050">
                <a:tc>
                  <a:txBody>
                    <a:bodyPr/>
                    <a:lstStyle/>
                    <a:p>
                      <a:pPr indent="0" lvl="0" marL="0" marR="0" rtl="0" algn="l">
                        <a:spcBef>
                          <a:spcPts val="0"/>
                        </a:spcBef>
                        <a:spcAft>
                          <a:spcPts val="0"/>
                        </a:spcAft>
                        <a:buNone/>
                      </a:pPr>
                      <a:r>
                        <a:rPr b="1" lang="en-US" sz="1400" u="none" cap="none" strike="noStrike"/>
                        <a:t>Founded:</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lang="en-US" sz="1400"/>
                        <a:t>1911 by the Brothers of the Christian Schools</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12150">
                <a:tc>
                  <a:txBody>
                    <a:bodyPr/>
                    <a:lstStyle/>
                    <a:p>
                      <a:pPr indent="0" lvl="0" marL="0" marR="0" rtl="0" algn="l">
                        <a:spcBef>
                          <a:spcPts val="0"/>
                        </a:spcBef>
                        <a:spcAft>
                          <a:spcPts val="0"/>
                        </a:spcAft>
                        <a:buNone/>
                      </a:pPr>
                      <a:r>
                        <a:rPr b="1" lang="en-US" sz="1400"/>
                        <a:t>Type:</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lang="en-US" sz="1400"/>
                        <a:t>Private, Catholic university</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724050">
                <a:tc>
                  <a:txBody>
                    <a:bodyPr/>
                    <a:lstStyle/>
                    <a:p>
                      <a:pPr indent="0" lvl="0" marL="0" marR="0" rtl="0" algn="l">
                        <a:spcBef>
                          <a:spcPts val="0"/>
                        </a:spcBef>
                        <a:spcAft>
                          <a:spcPts val="0"/>
                        </a:spcAft>
                        <a:buNone/>
                      </a:pPr>
                      <a:r>
                        <a:rPr b="1" lang="en-US" sz="1400"/>
                        <a:t>Academic calendar:</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lang="en-US" sz="1400"/>
                        <a:t>3 terms per year</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724050">
                <a:tc>
                  <a:txBody>
                    <a:bodyPr/>
                    <a:lstStyle/>
                    <a:p>
                      <a:pPr indent="0" lvl="0" marL="0" marR="0" rtl="0" algn="l">
                        <a:spcBef>
                          <a:spcPts val="0"/>
                        </a:spcBef>
                        <a:spcAft>
                          <a:spcPts val="0"/>
                        </a:spcAft>
                        <a:buNone/>
                      </a:pPr>
                      <a:r>
                        <a:rPr b="1" lang="en-US" sz="1400"/>
                        <a:t>Programs offered:</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b="0" i="0" lang="en-US" sz="1400">
                          <a:solidFill>
                            <a:schemeClr val="dk1"/>
                          </a:solidFill>
                          <a:latin typeface="Calibri"/>
                          <a:ea typeface="Calibri"/>
                          <a:cs typeface="Calibri"/>
                          <a:sym typeface="Calibri"/>
                        </a:rPr>
                        <a:t>Doctoral, Master’s, Bachelor’s, Senior High School, Diploma, Certificate</a:t>
                      </a:r>
                      <a:endParaRPr sz="1400"/>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724050">
                <a:tc>
                  <a:txBody>
                    <a:bodyPr/>
                    <a:lstStyle/>
                    <a:p>
                      <a:pPr indent="0" lvl="0" marL="0" marR="0" rtl="0" algn="l">
                        <a:spcBef>
                          <a:spcPts val="0"/>
                        </a:spcBef>
                        <a:spcAft>
                          <a:spcPts val="0"/>
                        </a:spcAft>
                        <a:buNone/>
                      </a:pPr>
                      <a:r>
                        <a:rPr b="1" lang="en-US" sz="1400"/>
                        <a:t>Academic Staff:</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lang="en-US" sz="1400"/>
                        <a:t>1285</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724050">
                <a:tc>
                  <a:txBody>
                    <a:bodyPr/>
                    <a:lstStyle/>
                    <a:p>
                      <a:pPr indent="0" lvl="0" marL="0" marR="0" rtl="0" algn="l">
                        <a:spcBef>
                          <a:spcPts val="0"/>
                        </a:spcBef>
                        <a:spcAft>
                          <a:spcPts val="0"/>
                        </a:spcAft>
                        <a:buNone/>
                      </a:pPr>
                      <a:r>
                        <a:rPr b="1" lang="en-US" sz="1400"/>
                        <a:t>Students:</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spcBef>
                          <a:spcPts val="0"/>
                        </a:spcBef>
                        <a:spcAft>
                          <a:spcPts val="0"/>
                        </a:spcAft>
                        <a:buNone/>
                      </a:pPr>
                      <a:r>
                        <a:rPr lang="en-US" sz="1400"/>
                        <a:t>16,000 average (undergraduate: 11,000; graduate: 5000)</a:t>
                      </a:r>
                      <a:endParaRPr/>
                    </a:p>
                  </a:txBody>
                  <a:tcPr marT="34300" marB="34300" marR="68575" marL="6857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pic>
        <p:nvPicPr>
          <p:cNvPr descr="Manila Campus - De La Salle University" id="122" name="Google Shape;122;p4"/>
          <p:cNvPicPr preferRelativeResize="0"/>
          <p:nvPr>
            <p:ph idx="2" type="body"/>
          </p:nvPr>
        </p:nvPicPr>
        <p:blipFill rotWithShape="1">
          <a:blip r:embed="rId3">
            <a:alphaModFix/>
          </a:blip>
          <a:srcRect b="0" l="0" r="0" t="0"/>
          <a:stretch/>
        </p:blipFill>
        <p:spPr>
          <a:xfrm>
            <a:off x="356980" y="2780928"/>
            <a:ext cx="4239428" cy="335454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DLSU Libraries: Quick Facts</a:t>
            </a:r>
            <a:endParaRPr/>
          </a:p>
        </p:txBody>
      </p:sp>
      <p:grpSp>
        <p:nvGrpSpPr>
          <p:cNvPr id="129" name="Google Shape;129;p5"/>
          <p:cNvGrpSpPr/>
          <p:nvPr/>
        </p:nvGrpSpPr>
        <p:grpSpPr>
          <a:xfrm>
            <a:off x="1259632" y="3431740"/>
            <a:ext cx="7272808" cy="3148881"/>
            <a:chOff x="0" y="2740"/>
            <a:chExt cx="7272808" cy="3148881"/>
          </a:xfrm>
        </p:grpSpPr>
        <p:sp>
          <p:nvSpPr>
            <p:cNvPr id="130" name="Google Shape;130;p5"/>
            <p:cNvSpPr/>
            <p:nvPr/>
          </p:nvSpPr>
          <p:spPr>
            <a:xfrm>
              <a:off x="0" y="2740"/>
              <a:ext cx="7272808" cy="398267"/>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5"/>
            <p:cNvSpPr txBox="1"/>
            <p:nvPr/>
          </p:nvSpPr>
          <p:spPr>
            <a:xfrm>
              <a:off x="19442" y="22182"/>
              <a:ext cx="7233924" cy="359383"/>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System of libraries</a:t>
              </a:r>
              <a:endParaRPr b="0" i="0" sz="1800" u="none" cap="none" strike="noStrike">
                <a:solidFill>
                  <a:schemeClr val="lt1"/>
                </a:solidFill>
                <a:latin typeface="Calibri"/>
                <a:ea typeface="Calibri"/>
                <a:cs typeface="Calibri"/>
                <a:sym typeface="Calibri"/>
              </a:endParaRPr>
            </a:p>
          </p:txBody>
        </p:sp>
        <p:sp>
          <p:nvSpPr>
            <p:cNvPr id="132" name="Google Shape;132;p5"/>
            <p:cNvSpPr/>
            <p:nvPr/>
          </p:nvSpPr>
          <p:spPr>
            <a:xfrm>
              <a:off x="0" y="401008"/>
              <a:ext cx="7272808" cy="43801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5"/>
            <p:cNvSpPr txBox="1"/>
            <p:nvPr/>
          </p:nvSpPr>
          <p:spPr>
            <a:xfrm>
              <a:off x="0" y="401008"/>
              <a:ext cx="7272808" cy="438011"/>
            </a:xfrm>
            <a:prstGeom prst="rect">
              <a:avLst/>
            </a:prstGeom>
            <a:noFill/>
            <a:ln>
              <a:noFill/>
            </a:ln>
          </p:spPr>
          <p:txBody>
            <a:bodyPr anchorCtr="0" anchor="t" bIns="17775" lIns="230900" spcFirstLastPara="1" rIns="99550" wrap="square" tIns="17775">
              <a:noAutofit/>
            </a:bodyPr>
            <a:lstStyle/>
            <a:p>
              <a:pPr indent="-114300" lvl="1" marL="114300" marR="0" rtl="0" algn="l">
                <a:lnSpc>
                  <a:spcPct val="90000"/>
                </a:lnSpc>
                <a:spcBef>
                  <a:spcPts val="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main library + 6 satellite libraries </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Located in 3 campuses (Manila, Makati, and Laguna)</a:t>
              </a:r>
              <a:endParaRPr b="0" i="0" sz="1400" u="none" cap="none" strike="noStrike">
                <a:solidFill>
                  <a:schemeClr val="dk1"/>
                </a:solidFill>
                <a:latin typeface="Calibri"/>
                <a:ea typeface="Calibri"/>
                <a:cs typeface="Calibri"/>
                <a:sym typeface="Calibri"/>
              </a:endParaRPr>
            </a:p>
          </p:txBody>
        </p:sp>
        <p:sp>
          <p:nvSpPr>
            <p:cNvPr id="134" name="Google Shape;134;p5"/>
            <p:cNvSpPr/>
            <p:nvPr/>
          </p:nvSpPr>
          <p:spPr>
            <a:xfrm>
              <a:off x="0" y="839019"/>
              <a:ext cx="7272808" cy="398267"/>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5"/>
            <p:cNvSpPr txBox="1"/>
            <p:nvPr/>
          </p:nvSpPr>
          <p:spPr>
            <a:xfrm>
              <a:off x="19442" y="858461"/>
              <a:ext cx="7233924" cy="359383"/>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Collection</a:t>
              </a:r>
              <a:endParaRPr b="0" i="0" sz="1800" u="none" cap="none" strike="noStrike">
                <a:solidFill>
                  <a:schemeClr val="lt1"/>
                </a:solidFill>
                <a:latin typeface="Calibri"/>
                <a:ea typeface="Calibri"/>
                <a:cs typeface="Calibri"/>
                <a:sym typeface="Calibri"/>
              </a:endParaRPr>
            </a:p>
          </p:txBody>
        </p:sp>
        <p:sp>
          <p:nvSpPr>
            <p:cNvPr id="136" name="Google Shape;136;p5"/>
            <p:cNvSpPr/>
            <p:nvPr/>
          </p:nvSpPr>
          <p:spPr>
            <a:xfrm>
              <a:off x="0" y="1237287"/>
              <a:ext cx="7272808" cy="438011"/>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5"/>
            <p:cNvSpPr txBox="1"/>
            <p:nvPr/>
          </p:nvSpPr>
          <p:spPr>
            <a:xfrm>
              <a:off x="0" y="1237287"/>
              <a:ext cx="7272808" cy="438011"/>
            </a:xfrm>
            <a:prstGeom prst="rect">
              <a:avLst/>
            </a:prstGeom>
            <a:noFill/>
            <a:ln>
              <a:noFill/>
            </a:ln>
          </p:spPr>
          <p:txBody>
            <a:bodyPr anchorCtr="0" anchor="t" bIns="17775" lIns="230900" spcFirstLastPara="1" rIns="99550" wrap="square" tIns="17775">
              <a:noAutofit/>
            </a:bodyPr>
            <a:lstStyle/>
            <a:p>
              <a:pPr indent="-114300" lvl="1" marL="114300" marR="0" rtl="0" algn="l">
                <a:lnSpc>
                  <a:spcPct val="90000"/>
                </a:lnSpc>
                <a:spcBef>
                  <a:spcPts val="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500,000+ items</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125 databases</a:t>
              </a:r>
              <a:endParaRPr b="0" i="0" sz="1400" u="none" cap="none" strike="noStrike">
                <a:solidFill>
                  <a:schemeClr val="dk1"/>
                </a:solidFill>
                <a:latin typeface="Calibri"/>
                <a:ea typeface="Calibri"/>
                <a:cs typeface="Calibri"/>
                <a:sym typeface="Calibri"/>
              </a:endParaRPr>
            </a:p>
          </p:txBody>
        </p:sp>
        <p:sp>
          <p:nvSpPr>
            <p:cNvPr id="138" name="Google Shape;138;p5"/>
            <p:cNvSpPr/>
            <p:nvPr/>
          </p:nvSpPr>
          <p:spPr>
            <a:xfrm>
              <a:off x="0" y="1675298"/>
              <a:ext cx="7272808" cy="398267"/>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5"/>
            <p:cNvSpPr txBox="1"/>
            <p:nvPr/>
          </p:nvSpPr>
          <p:spPr>
            <a:xfrm>
              <a:off x="19442" y="1694740"/>
              <a:ext cx="7233924" cy="359383"/>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Processing of library materials is centralized</a:t>
              </a:r>
              <a:endParaRPr b="0" i="0" sz="1800" u="none" cap="none" strike="noStrike">
                <a:solidFill>
                  <a:schemeClr val="lt1"/>
                </a:solidFill>
                <a:latin typeface="Calibri"/>
                <a:ea typeface="Calibri"/>
                <a:cs typeface="Calibri"/>
                <a:sym typeface="Calibri"/>
              </a:endParaRPr>
            </a:p>
          </p:txBody>
        </p:sp>
        <p:sp>
          <p:nvSpPr>
            <p:cNvPr id="140" name="Google Shape;140;p5"/>
            <p:cNvSpPr/>
            <p:nvPr/>
          </p:nvSpPr>
          <p:spPr>
            <a:xfrm>
              <a:off x="0" y="2086814"/>
              <a:ext cx="7272808" cy="398267"/>
            </a:xfrm>
            <a:prstGeom prst="roundRect">
              <a:avLst>
                <a:gd fmla="val 16667" name="adj"/>
              </a:avLst>
            </a:prstGeom>
            <a:solidFill>
              <a:schemeClr val="lt1"/>
            </a:solid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5"/>
            <p:cNvSpPr txBox="1"/>
            <p:nvPr/>
          </p:nvSpPr>
          <p:spPr>
            <a:xfrm>
              <a:off x="19442" y="2106256"/>
              <a:ext cx="7233924" cy="359383"/>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Calibri"/>
                <a:buNone/>
              </a:pPr>
              <a:r>
                <a:rPr b="0" i="0" lang="en-US" sz="1800" u="none" cap="none" strike="noStrike">
                  <a:solidFill>
                    <a:schemeClr val="lt1"/>
                  </a:solidFill>
                  <a:latin typeface="Calibri"/>
                  <a:ea typeface="Calibri"/>
                  <a:cs typeface="Calibri"/>
                  <a:sym typeface="Calibri"/>
                </a:rPr>
                <a:t>4 catalogers (average) assigned to work full time</a:t>
              </a:r>
              <a:endParaRPr b="0" i="0" sz="1800" u="none" cap="none" strike="noStrike">
                <a:solidFill>
                  <a:schemeClr val="lt1"/>
                </a:solidFill>
                <a:latin typeface="Calibri"/>
                <a:ea typeface="Calibri"/>
                <a:cs typeface="Calibri"/>
                <a:sym typeface="Calibri"/>
              </a:endParaRPr>
            </a:p>
          </p:txBody>
        </p:sp>
        <p:sp>
          <p:nvSpPr>
            <p:cNvPr id="142" name="Google Shape;142;p5"/>
            <p:cNvSpPr/>
            <p:nvPr/>
          </p:nvSpPr>
          <p:spPr>
            <a:xfrm>
              <a:off x="0" y="2485082"/>
              <a:ext cx="7272808" cy="66653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5"/>
            <p:cNvSpPr txBox="1"/>
            <p:nvPr/>
          </p:nvSpPr>
          <p:spPr>
            <a:xfrm>
              <a:off x="0" y="2485082"/>
              <a:ext cx="7272808" cy="666539"/>
            </a:xfrm>
            <a:prstGeom prst="rect">
              <a:avLst/>
            </a:prstGeom>
            <a:noFill/>
            <a:ln>
              <a:noFill/>
            </a:ln>
          </p:spPr>
          <p:txBody>
            <a:bodyPr anchorCtr="0" anchor="t" bIns="17775" lIns="230900" spcFirstLastPara="1" rIns="99550" wrap="square" tIns="17775">
              <a:noAutofit/>
            </a:bodyPr>
            <a:lstStyle/>
            <a:p>
              <a:pPr indent="-114300" lvl="1" marL="114300" marR="0" rtl="0" algn="l">
                <a:lnSpc>
                  <a:spcPct val="90000"/>
                </a:lnSpc>
                <a:spcBef>
                  <a:spcPts val="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are generalists </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Perform both easy and complex tasks</a:t>
              </a:r>
              <a:endParaRPr b="0" i="0" sz="1400" u="none" cap="none" strike="noStrike">
                <a:solidFill>
                  <a:schemeClr val="dk1"/>
                </a:solidFill>
                <a:latin typeface="Calibri"/>
                <a:ea typeface="Calibri"/>
                <a:cs typeface="Calibri"/>
                <a:sym typeface="Calibri"/>
              </a:endParaRPr>
            </a:p>
            <a:p>
              <a:pPr indent="-114300" lvl="1" marL="114300" marR="0" rtl="0" algn="l">
                <a:lnSpc>
                  <a:spcPct val="90000"/>
                </a:lnSpc>
                <a:spcBef>
                  <a:spcPts val="280"/>
                </a:spcBef>
                <a:spcAft>
                  <a:spcPts val="0"/>
                </a:spcAft>
                <a:buClr>
                  <a:schemeClr val="dk1"/>
                </a:buClr>
                <a:buSzPts val="1400"/>
                <a:buFont typeface="Calibri"/>
                <a:buChar char="•"/>
              </a:pPr>
              <a:r>
                <a:rPr b="0" i="0" lang="en-US" sz="1400" u="none" cap="none" strike="noStrike">
                  <a:solidFill>
                    <a:schemeClr val="dk1"/>
                  </a:solidFill>
                  <a:latin typeface="Calibri"/>
                  <a:ea typeface="Calibri"/>
                  <a:cs typeface="Calibri"/>
                  <a:sym typeface="Calibri"/>
                </a:rPr>
                <a:t>Handle cataloging of all types of materials</a:t>
              </a:r>
              <a:endParaRPr b="0" i="0" sz="1400" u="none" cap="none" strike="noStrike">
                <a:solidFill>
                  <a:schemeClr val="dk1"/>
                </a:solidFill>
                <a:latin typeface="Calibri"/>
                <a:ea typeface="Calibri"/>
                <a:cs typeface="Calibri"/>
                <a:sym typeface="Calibri"/>
              </a:endParaRPr>
            </a:p>
          </p:txBody>
        </p:sp>
      </p:grpSp>
      <p:pic>
        <p:nvPicPr>
          <p:cNvPr descr="A close up of a device&#10;&#10;Description automatically generated" id="144" name="Google Shape;144;p5"/>
          <p:cNvPicPr preferRelativeResize="0"/>
          <p:nvPr>
            <p:ph idx="1" type="body"/>
          </p:nvPr>
        </p:nvPicPr>
        <p:blipFill rotWithShape="1">
          <a:blip r:embed="rId3">
            <a:alphaModFix/>
          </a:blip>
          <a:srcRect b="30823" l="0" r="0" t="14749"/>
          <a:stretch/>
        </p:blipFill>
        <p:spPr>
          <a:xfrm>
            <a:off x="973653" y="1374776"/>
            <a:ext cx="8143707" cy="1800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dk1"/>
              </a:buClr>
              <a:buSzPts val="4000"/>
              <a:buFont typeface="Calibri"/>
              <a:buNone/>
            </a:pPr>
            <a:r>
              <a:rPr lang="en-US" sz="4000"/>
              <a:t>Transitioning to RDA</a:t>
            </a:r>
            <a:endParaRPr/>
          </a:p>
        </p:txBody>
      </p:sp>
      <p:pic>
        <p:nvPicPr>
          <p:cNvPr descr="A picture containing tree, outdoor&#10;&#10;Description automatically generated" id="151" name="Google Shape;151;p6"/>
          <p:cNvPicPr preferRelativeResize="0"/>
          <p:nvPr>
            <p:ph idx="2" type="pic"/>
          </p:nvPr>
        </p:nvPicPr>
        <p:blipFill rotWithShape="1">
          <a:blip r:embed="rId3">
            <a:alphaModFix/>
          </a:blip>
          <a:srcRect b="4458" l="0" r="0" t="0"/>
          <a:stretch/>
        </p:blipFill>
        <p:spPr>
          <a:xfrm>
            <a:off x="1792288" y="612775"/>
            <a:ext cx="5486400" cy="4114800"/>
          </a:xfrm>
          <a:prstGeom prst="rect">
            <a:avLst/>
          </a:prstGeom>
          <a:noFill/>
          <a:ln>
            <a:noFill/>
          </a:ln>
        </p:spPr>
      </p:pic>
      <p:sp>
        <p:nvSpPr>
          <p:cNvPr id="152" name="Google Shape;152;p6"/>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800"/>
              <a:buNone/>
            </a:pPr>
            <a:r>
              <a:rPr lang="en-US" sz="2800"/>
              <a:t>The DLSU Libraries’ Experience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7"/>
          <p:cNvSpPr txBox="1"/>
          <p:nvPr>
            <p:ph type="title"/>
          </p:nvPr>
        </p:nvSpPr>
        <p:spPr>
          <a:xfrm>
            <a:off x="1115616" y="188640"/>
            <a:ext cx="7886700" cy="994172"/>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Overview of RDA Implementation in the Philippines</a:t>
            </a:r>
            <a:endParaRPr/>
          </a:p>
        </p:txBody>
      </p:sp>
      <p:grpSp>
        <p:nvGrpSpPr>
          <p:cNvPr id="159" name="Google Shape;159;p7"/>
          <p:cNvGrpSpPr/>
          <p:nvPr/>
        </p:nvGrpSpPr>
        <p:grpSpPr>
          <a:xfrm>
            <a:off x="145378" y="1634220"/>
            <a:ext cx="8994926" cy="4583730"/>
            <a:chOff x="3694" y="451408"/>
            <a:chExt cx="8994926" cy="4583730"/>
          </a:xfrm>
        </p:grpSpPr>
        <p:sp>
          <p:nvSpPr>
            <p:cNvPr id="160" name="Google Shape;160;p7"/>
            <p:cNvSpPr/>
            <p:nvPr/>
          </p:nvSpPr>
          <p:spPr>
            <a:xfrm>
              <a:off x="3694" y="451408"/>
              <a:ext cx="3994659" cy="2981929"/>
            </a:xfrm>
            <a:prstGeom prst="round2SameRect">
              <a:avLst>
                <a:gd fmla="val 8000" name="adj1"/>
                <a:gd fmla="val 0" name="adj2"/>
              </a:avLst>
            </a:prstGeom>
            <a:solidFill>
              <a:schemeClr val="lt1">
                <a:alpha val="89803"/>
              </a:schemeClr>
            </a:solidFill>
            <a:ln cap="flat" cmpd="sng" w="25400">
              <a:solidFill>
                <a:srgbClr val="49ACC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7"/>
            <p:cNvSpPr txBox="1"/>
            <p:nvPr/>
          </p:nvSpPr>
          <p:spPr>
            <a:xfrm>
              <a:off x="73564" y="521278"/>
              <a:ext cx="3854919" cy="2912059"/>
            </a:xfrm>
            <a:prstGeom prst="rect">
              <a:avLst/>
            </a:prstGeom>
            <a:noFill/>
            <a:ln>
              <a:noFill/>
            </a:ln>
          </p:spPr>
          <p:txBody>
            <a:bodyPr anchorCtr="0" anchor="t" bIns="20300" lIns="20300" spcFirstLastPara="1" rIns="20300" wrap="square" tIns="6095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a salon  (“What Now for RDA in the Philippines?”) was organized by the Director of the NLP in July</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24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National Committee on Resource Description and Access (NCRDA) was established</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24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Major challenge – lack of RDA experts to provide training</a:t>
              </a:r>
              <a:endParaRPr/>
            </a:p>
          </p:txBody>
        </p:sp>
        <p:sp>
          <p:nvSpPr>
            <p:cNvPr id="162" name="Google Shape;162;p7"/>
            <p:cNvSpPr/>
            <p:nvPr/>
          </p:nvSpPr>
          <p:spPr>
            <a:xfrm>
              <a:off x="3694" y="3433337"/>
              <a:ext cx="3994659" cy="1282229"/>
            </a:xfrm>
            <a:prstGeom prst="rect">
              <a:avLst/>
            </a:prstGeom>
            <a:solidFill>
              <a:srgbClr val="49ACC5"/>
            </a:solidFill>
            <a:ln cap="flat" cmpd="sng" w="25400">
              <a:solidFill>
                <a:srgbClr val="49ACC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7"/>
            <p:cNvSpPr txBox="1"/>
            <p:nvPr/>
          </p:nvSpPr>
          <p:spPr>
            <a:xfrm>
              <a:off x="3694" y="3433337"/>
              <a:ext cx="2813140" cy="1282229"/>
            </a:xfrm>
            <a:prstGeom prst="rect">
              <a:avLst/>
            </a:prstGeom>
            <a:noFill/>
            <a:ln>
              <a:noFill/>
            </a:ln>
          </p:spPr>
          <p:txBody>
            <a:bodyPr anchorCtr="0" anchor="ctr" bIns="0" lIns="228600" spcFirstLastPara="1" rIns="76200" wrap="square" tIns="0">
              <a:noAutofit/>
            </a:bodyPr>
            <a:lstStyle/>
            <a:p>
              <a:pPr indent="0" lvl="0" marL="0" marR="0" rtl="0" algn="l">
                <a:lnSpc>
                  <a:spcPct val="90000"/>
                </a:lnSpc>
                <a:spcBef>
                  <a:spcPts val="0"/>
                </a:spcBef>
                <a:spcAft>
                  <a:spcPts val="0"/>
                </a:spcAft>
                <a:buClr>
                  <a:schemeClr val="lt1"/>
                </a:buClr>
                <a:buSzPts val="6000"/>
                <a:buFont typeface="Calibri"/>
                <a:buNone/>
              </a:pPr>
              <a:r>
                <a:rPr b="0" i="0" lang="en-US" sz="6000" u="none" cap="none" strike="noStrike">
                  <a:solidFill>
                    <a:schemeClr val="lt1"/>
                  </a:solidFill>
                  <a:latin typeface="Calibri"/>
                  <a:ea typeface="Calibri"/>
                  <a:cs typeface="Calibri"/>
                  <a:sym typeface="Calibri"/>
                </a:rPr>
                <a:t>2012</a:t>
              </a:r>
              <a:endParaRPr b="0" i="0" sz="6000" u="none" cap="none" strike="noStrike">
                <a:solidFill>
                  <a:schemeClr val="lt1"/>
                </a:solidFill>
                <a:latin typeface="Calibri"/>
                <a:ea typeface="Calibri"/>
                <a:cs typeface="Calibri"/>
                <a:sym typeface="Calibri"/>
              </a:endParaRPr>
            </a:p>
          </p:txBody>
        </p:sp>
        <p:sp>
          <p:nvSpPr>
            <p:cNvPr id="164" name="Google Shape;164;p7"/>
            <p:cNvSpPr/>
            <p:nvPr/>
          </p:nvSpPr>
          <p:spPr>
            <a:xfrm>
              <a:off x="2929838" y="3637008"/>
              <a:ext cx="1398130" cy="1398130"/>
            </a:xfrm>
            <a:prstGeom prst="ellipse">
              <a:avLst/>
            </a:prstGeom>
            <a:solidFill>
              <a:srgbClr val="CDE1E8">
                <a:alpha val="89803"/>
              </a:srgbClr>
            </a:solidFill>
            <a:ln cap="flat" cmpd="sng" w="25400">
              <a:solidFill>
                <a:srgbClr val="CDE1E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7"/>
            <p:cNvSpPr/>
            <p:nvPr/>
          </p:nvSpPr>
          <p:spPr>
            <a:xfrm>
              <a:off x="4674347" y="451408"/>
              <a:ext cx="3994659" cy="2981929"/>
            </a:xfrm>
            <a:prstGeom prst="round2SameRect">
              <a:avLst>
                <a:gd fmla="val 8000" name="adj1"/>
                <a:gd fmla="val 0" name="adj2"/>
              </a:avLst>
            </a:prstGeom>
            <a:solidFill>
              <a:schemeClr val="lt1">
                <a:alpha val="89803"/>
              </a:schemeClr>
            </a:solidFill>
            <a:ln cap="flat" cmpd="sng" w="25400">
              <a:solidFill>
                <a:srgbClr val="F6944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7"/>
            <p:cNvSpPr txBox="1"/>
            <p:nvPr/>
          </p:nvSpPr>
          <p:spPr>
            <a:xfrm>
              <a:off x="4744217" y="521278"/>
              <a:ext cx="3854919" cy="2912059"/>
            </a:xfrm>
            <a:prstGeom prst="rect">
              <a:avLst/>
            </a:prstGeom>
            <a:noFill/>
            <a:ln>
              <a:noFill/>
            </a:ln>
          </p:spPr>
          <p:txBody>
            <a:bodyPr anchorCtr="0" anchor="t" bIns="20300" lIns="20300" spcFirstLastPara="1" rIns="20300" wrap="square" tIns="60950">
              <a:noAutofit/>
            </a:bodyPr>
            <a:lstStyle/>
            <a:p>
              <a:pPr indent="-171450" lvl="1" marL="171450" marR="0" rtl="0" algn="l">
                <a:lnSpc>
                  <a:spcPct val="90000"/>
                </a:lnSpc>
                <a:spcBef>
                  <a:spcPts val="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Barbara Tillett, Chief of the Cataloging Policy and Support Office of the Library of Congress in Washington, D.C., was invited to serve as trainer</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24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3-day Training of Trainers conducted in April</a:t>
              </a:r>
              <a:endParaRPr b="0" i="0" sz="1600" u="none" cap="none" strike="noStrike">
                <a:solidFill>
                  <a:schemeClr val="dk1"/>
                </a:solidFill>
                <a:latin typeface="Calibri"/>
                <a:ea typeface="Calibri"/>
                <a:cs typeface="Calibri"/>
                <a:sym typeface="Calibri"/>
              </a:endParaRPr>
            </a:p>
            <a:p>
              <a:pPr indent="-171450" lvl="1" marL="171450" marR="0" rtl="0" algn="l">
                <a:lnSpc>
                  <a:spcPct val="90000"/>
                </a:lnSpc>
                <a:spcBef>
                  <a:spcPts val="240"/>
                </a:spcBef>
                <a:spcAft>
                  <a:spcPts val="0"/>
                </a:spcAft>
                <a:buClr>
                  <a:schemeClr val="dk1"/>
                </a:buClr>
                <a:buSzPts val="1600"/>
                <a:buFont typeface="Calibri"/>
                <a:buChar char="•"/>
              </a:pPr>
              <a:r>
                <a:rPr b="0" i="0" lang="en-US" sz="1600" u="none" cap="none" strike="noStrike">
                  <a:solidFill>
                    <a:schemeClr val="dk1"/>
                  </a:solidFill>
                  <a:latin typeface="Calibri"/>
                  <a:ea typeface="Calibri"/>
                  <a:cs typeface="Calibri"/>
                  <a:sym typeface="Calibri"/>
                </a:rPr>
                <a:t>Select librarians from all over the country were invited to attend the free training</a:t>
              </a:r>
              <a:endParaRPr b="0" i="0" sz="1600" u="none" cap="none" strike="noStrike">
                <a:solidFill>
                  <a:schemeClr val="dk1"/>
                </a:solidFill>
                <a:latin typeface="Calibri"/>
                <a:ea typeface="Calibri"/>
                <a:cs typeface="Calibri"/>
                <a:sym typeface="Calibri"/>
              </a:endParaRPr>
            </a:p>
          </p:txBody>
        </p:sp>
        <p:sp>
          <p:nvSpPr>
            <p:cNvPr id="167" name="Google Shape;167;p7"/>
            <p:cNvSpPr/>
            <p:nvPr/>
          </p:nvSpPr>
          <p:spPr>
            <a:xfrm>
              <a:off x="4674347" y="3433337"/>
              <a:ext cx="3994659" cy="1282229"/>
            </a:xfrm>
            <a:prstGeom prst="rect">
              <a:avLst/>
            </a:prstGeom>
            <a:solidFill>
              <a:srgbClr val="F69444"/>
            </a:solidFill>
            <a:ln cap="flat" cmpd="sng" w="25400">
              <a:solidFill>
                <a:srgbClr val="F6944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7"/>
            <p:cNvSpPr txBox="1"/>
            <p:nvPr/>
          </p:nvSpPr>
          <p:spPr>
            <a:xfrm>
              <a:off x="4674347" y="3433337"/>
              <a:ext cx="2813140" cy="1282229"/>
            </a:xfrm>
            <a:prstGeom prst="rect">
              <a:avLst/>
            </a:prstGeom>
            <a:noFill/>
            <a:ln>
              <a:noFill/>
            </a:ln>
          </p:spPr>
          <p:txBody>
            <a:bodyPr anchorCtr="0" anchor="ctr" bIns="0" lIns="228600" spcFirstLastPara="1" rIns="76200" wrap="square" tIns="0">
              <a:noAutofit/>
            </a:bodyPr>
            <a:lstStyle/>
            <a:p>
              <a:pPr indent="0" lvl="0" marL="0" marR="0" rtl="0" algn="l">
                <a:lnSpc>
                  <a:spcPct val="90000"/>
                </a:lnSpc>
                <a:spcBef>
                  <a:spcPts val="0"/>
                </a:spcBef>
                <a:spcAft>
                  <a:spcPts val="0"/>
                </a:spcAft>
                <a:buClr>
                  <a:schemeClr val="lt1"/>
                </a:buClr>
                <a:buSzPts val="6000"/>
                <a:buFont typeface="Calibri"/>
                <a:buNone/>
              </a:pPr>
              <a:r>
                <a:rPr b="0" i="0" lang="en-US" sz="6000" u="none" cap="none" strike="noStrike">
                  <a:solidFill>
                    <a:schemeClr val="lt1"/>
                  </a:solidFill>
                  <a:latin typeface="Calibri"/>
                  <a:ea typeface="Calibri"/>
                  <a:cs typeface="Calibri"/>
                  <a:sym typeface="Calibri"/>
                </a:rPr>
                <a:t>2013</a:t>
              </a:r>
              <a:endParaRPr b="0" i="0" sz="6000" u="none" cap="none" strike="noStrike">
                <a:solidFill>
                  <a:schemeClr val="lt1"/>
                </a:solidFill>
                <a:latin typeface="Calibri"/>
                <a:ea typeface="Calibri"/>
                <a:cs typeface="Calibri"/>
                <a:sym typeface="Calibri"/>
              </a:endParaRPr>
            </a:p>
          </p:txBody>
        </p:sp>
        <p:sp>
          <p:nvSpPr>
            <p:cNvPr id="169" name="Google Shape;169;p7"/>
            <p:cNvSpPr/>
            <p:nvPr/>
          </p:nvSpPr>
          <p:spPr>
            <a:xfrm>
              <a:off x="7600490" y="3637008"/>
              <a:ext cx="1398130" cy="1398130"/>
            </a:xfrm>
            <a:prstGeom prst="ellipse">
              <a:avLst/>
            </a:prstGeom>
            <a:solidFill>
              <a:srgbClr val="FBDACB">
                <a:alpha val="89803"/>
              </a:srgbClr>
            </a:solidFill>
            <a:ln cap="flat" cmpd="sng" w="25400">
              <a:solidFill>
                <a:srgbClr val="CDE1E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en-US"/>
              <a:t>RDA Trainings Attended by DLSU Catalogers</a:t>
            </a:r>
            <a:endParaRPr/>
          </a:p>
        </p:txBody>
      </p:sp>
      <p:grpSp>
        <p:nvGrpSpPr>
          <p:cNvPr id="176" name="Google Shape;176;p8"/>
          <p:cNvGrpSpPr/>
          <p:nvPr/>
        </p:nvGrpSpPr>
        <p:grpSpPr>
          <a:xfrm>
            <a:off x="708348" y="2341909"/>
            <a:ext cx="7992888" cy="3215160"/>
            <a:chOff x="0" y="425077"/>
            <a:chExt cx="7992888" cy="3215160"/>
          </a:xfrm>
        </p:grpSpPr>
        <p:sp>
          <p:nvSpPr>
            <p:cNvPr id="177" name="Google Shape;177;p8"/>
            <p:cNvSpPr/>
            <p:nvPr/>
          </p:nvSpPr>
          <p:spPr>
            <a:xfrm>
              <a:off x="0" y="425077"/>
              <a:ext cx="7992888" cy="155142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8"/>
            <p:cNvSpPr txBox="1"/>
            <p:nvPr/>
          </p:nvSpPr>
          <p:spPr>
            <a:xfrm>
              <a:off x="75734" y="500811"/>
              <a:ext cx="7841420" cy="1399952"/>
            </a:xfrm>
            <a:prstGeom prst="rect">
              <a:avLst/>
            </a:prstGeom>
            <a:noFill/>
            <a:ln>
              <a:noFill/>
            </a:ln>
          </p:spPr>
          <p:txBody>
            <a:bodyPr anchorCtr="0" anchor="ctr" bIns="148575" lIns="148575" spcFirstLastPara="1" rIns="148575" wrap="square" tIns="148575">
              <a:noAutofit/>
            </a:bodyPr>
            <a:lstStyle/>
            <a:p>
              <a:pPr indent="0" lvl="0" marL="0" marR="0" rtl="0" algn="l">
                <a:lnSpc>
                  <a:spcPct val="90000"/>
                </a:lnSpc>
                <a:spcBef>
                  <a:spcPts val="0"/>
                </a:spcBef>
                <a:spcAft>
                  <a:spcPts val="0"/>
                </a:spcAft>
                <a:buClr>
                  <a:schemeClr val="dk1"/>
                </a:buClr>
                <a:buSzPts val="3900"/>
                <a:buFont typeface="Calibri"/>
                <a:buNone/>
              </a:pPr>
              <a:r>
                <a:rPr b="0" i="0" lang="en-US" sz="3900" u="none" cap="none" strike="noStrike">
                  <a:solidFill>
                    <a:schemeClr val="dk1"/>
                  </a:solidFill>
                  <a:latin typeface="Calibri"/>
                  <a:ea typeface="Calibri"/>
                  <a:cs typeface="Calibri"/>
                  <a:sym typeface="Calibri"/>
                </a:rPr>
                <a:t>Training of Trainers facilitated by Ms. Barbara Tillett held in April 2013</a:t>
              </a:r>
              <a:endParaRPr b="0" i="0" sz="3900" u="none" cap="none" strike="noStrike">
                <a:solidFill>
                  <a:schemeClr val="dk1"/>
                </a:solidFill>
                <a:latin typeface="Calibri"/>
                <a:ea typeface="Calibri"/>
                <a:cs typeface="Calibri"/>
                <a:sym typeface="Calibri"/>
              </a:endParaRPr>
            </a:p>
          </p:txBody>
        </p:sp>
        <p:sp>
          <p:nvSpPr>
            <p:cNvPr id="179" name="Google Shape;179;p8"/>
            <p:cNvSpPr/>
            <p:nvPr/>
          </p:nvSpPr>
          <p:spPr>
            <a:xfrm>
              <a:off x="0" y="2088817"/>
              <a:ext cx="7992888" cy="1551420"/>
            </a:xfrm>
            <a:prstGeom prst="roundRect">
              <a:avLst>
                <a:gd fmla="val 16667" name="adj"/>
              </a:avLst>
            </a:prstGeom>
            <a:gradFill>
              <a:gsLst>
                <a:gs pos="0">
                  <a:schemeClr val="lt1"/>
                </a:gs>
                <a:gs pos="35000">
                  <a:schemeClr val="lt1"/>
                </a:gs>
                <a:gs pos="100000">
                  <a:schemeClr val="lt1"/>
                </a:gs>
              </a:gsLst>
              <a:lin ang="16200000" scaled="0"/>
            </a:gradFill>
            <a:ln>
              <a:noFill/>
            </a:ln>
            <a:effectLst>
              <a:outerShdw blurRad="40000" rotWithShape="0" dir="5400000" dist="20000">
                <a:srgbClr val="000000">
                  <a:alpha val="37647"/>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8"/>
            <p:cNvSpPr txBox="1"/>
            <p:nvPr/>
          </p:nvSpPr>
          <p:spPr>
            <a:xfrm>
              <a:off x="75734" y="2164551"/>
              <a:ext cx="7841420" cy="1399952"/>
            </a:xfrm>
            <a:prstGeom prst="rect">
              <a:avLst/>
            </a:prstGeom>
            <a:noFill/>
            <a:ln>
              <a:noFill/>
            </a:ln>
          </p:spPr>
          <p:txBody>
            <a:bodyPr anchorCtr="0" anchor="ctr" bIns="148575" lIns="148575" spcFirstLastPara="1" rIns="148575" wrap="square" tIns="148575">
              <a:noAutofit/>
            </a:bodyPr>
            <a:lstStyle/>
            <a:p>
              <a:pPr indent="0" lvl="0" marL="0" marR="0" rtl="0" algn="l">
                <a:lnSpc>
                  <a:spcPct val="90000"/>
                </a:lnSpc>
                <a:spcBef>
                  <a:spcPts val="0"/>
                </a:spcBef>
                <a:spcAft>
                  <a:spcPts val="0"/>
                </a:spcAft>
                <a:buClr>
                  <a:schemeClr val="dk1"/>
                </a:buClr>
                <a:buSzPts val="3900"/>
                <a:buFont typeface="Calibri"/>
                <a:buNone/>
              </a:pPr>
              <a:r>
                <a:rPr b="0" i="0" lang="en-US" sz="3900" u="none" cap="none" strike="noStrike">
                  <a:solidFill>
                    <a:schemeClr val="dk1"/>
                  </a:solidFill>
                  <a:latin typeface="Calibri"/>
                  <a:ea typeface="Calibri"/>
                  <a:cs typeface="Calibri"/>
                  <a:sym typeface="Calibri"/>
                </a:rPr>
                <a:t>In-house training workshop focusing on local materials held in July 2013</a:t>
              </a:r>
              <a:endParaRPr b="0" i="0" sz="3900" u="none" cap="none" strike="noStrike">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9"/>
          <p:cNvSpPr txBox="1"/>
          <p:nvPr>
            <p:ph type="title"/>
          </p:nvPr>
        </p:nvSpPr>
        <p:spPr>
          <a:xfrm>
            <a:off x="1792288" y="4800600"/>
            <a:ext cx="5486400" cy="566738"/>
          </a:xfrm>
          <a:prstGeom prst="rect">
            <a:avLst/>
          </a:prstGeom>
          <a:noFill/>
          <a:ln>
            <a:noFill/>
          </a:ln>
        </p:spPr>
        <p:txBody>
          <a:bodyPr anchorCtr="0" anchor="ctr" bIns="45700" lIns="91425" spcFirstLastPara="1" rIns="91425" wrap="square" tIns="45700">
            <a:normAutofit fontScale="90000"/>
          </a:bodyPr>
          <a:lstStyle/>
          <a:p>
            <a:pPr indent="0" lvl="0" marL="0" rtl="0" algn="l">
              <a:spcBef>
                <a:spcPts val="0"/>
              </a:spcBef>
              <a:spcAft>
                <a:spcPts val="0"/>
              </a:spcAft>
              <a:buClr>
                <a:schemeClr val="dk1"/>
              </a:buClr>
              <a:buSzPct val="100000"/>
              <a:buFont typeface="Calibri"/>
              <a:buNone/>
            </a:pPr>
            <a:r>
              <a:rPr lang="en-US"/>
              <a:t>One of the early adopters of RDA in the Philippines</a:t>
            </a:r>
            <a:endParaRPr/>
          </a:p>
        </p:txBody>
      </p:sp>
      <p:sp>
        <p:nvSpPr>
          <p:cNvPr id="187" name="Google Shape;187;p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400"/>
              <a:buNone/>
            </a:pPr>
            <a:r>
              <a:rPr lang="en-US"/>
              <a:t>DLSU Libraries</a:t>
            </a:r>
            <a:endParaRPr/>
          </a:p>
        </p:txBody>
      </p:sp>
      <p:pic>
        <p:nvPicPr>
          <p:cNvPr descr="A picture containing text, indoor, floor, ceiling&#10;&#10;Description automatically generated" id="188" name="Google Shape;188;p9"/>
          <p:cNvPicPr preferRelativeResize="0"/>
          <p:nvPr>
            <p:ph idx="2" type="pic"/>
          </p:nvPr>
        </p:nvPicPr>
        <p:blipFill rotWithShape="1">
          <a:blip r:embed="rId3">
            <a:alphaModFix/>
          </a:blip>
          <a:srcRect b="0" l="5556" r="5555" t="0"/>
          <a:stretch/>
        </p:blipFill>
        <p:spPr>
          <a:xfrm>
            <a:off x="1792288" y="612775"/>
            <a:ext cx="5486400" cy="4114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2021-05-25T08:45:53Z</dcterms:created>
  <dc:creator>Пользователь Windows</dc:creator>
</cp:coreProperties>
</file>