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Lst>
  <p:notesMasterIdLst>
    <p:notesMasterId r:id="rId30"/>
  </p:notesMasterIdLst>
  <p:sldIdLst>
    <p:sldId id="256" r:id="rId2"/>
    <p:sldId id="257" r:id="rId3"/>
    <p:sldId id="276" r:id="rId4"/>
    <p:sldId id="275" r:id="rId5"/>
    <p:sldId id="277" r:id="rId6"/>
    <p:sldId id="279" r:id="rId7"/>
    <p:sldId id="280" r:id="rId8"/>
    <p:sldId id="281" r:id="rId9"/>
    <p:sldId id="282" r:id="rId10"/>
    <p:sldId id="296" r:id="rId11"/>
    <p:sldId id="297" r:id="rId12"/>
    <p:sldId id="283" r:id="rId13"/>
    <p:sldId id="284" r:id="rId14"/>
    <p:sldId id="285" r:id="rId15"/>
    <p:sldId id="286" r:id="rId16"/>
    <p:sldId id="290" r:id="rId17"/>
    <p:sldId id="291" r:id="rId18"/>
    <p:sldId id="298" r:id="rId19"/>
    <p:sldId id="292" r:id="rId20"/>
    <p:sldId id="293" r:id="rId21"/>
    <p:sldId id="294" r:id="rId22"/>
    <p:sldId id="299" r:id="rId23"/>
    <p:sldId id="289" r:id="rId24"/>
    <p:sldId id="288" r:id="rId25"/>
    <p:sldId id="261" r:id="rId26"/>
    <p:sldId id="300" r:id="rId27"/>
    <p:sldId id="301" r:id="rId28"/>
    <p:sldId id="258" r:id="rId29"/>
  </p:sldIdLst>
  <p:sldSz cx="12192000" cy="6858000"/>
  <p:notesSz cx="6858000" cy="9144000"/>
  <p:embeddedFontLst>
    <p:embeddedFont>
      <p:font typeface="Calibri" panose="020F0502020204030204" pitchFamily="34" charset="0"/>
      <p:regular r:id="rId31"/>
      <p:bold r:id="rId32"/>
      <p:italic r:id="rId33"/>
      <p:boldItalic r:id="rId34"/>
    </p:embeddedFont>
    <p:embeddedFont>
      <p:font typeface="Bell MT" panose="02020503060305020303" pitchFamily="18" charset="0"/>
      <p:regular r:id="rId35"/>
      <p:bold r:id="rId36"/>
      <p:italic r:id="rId37"/>
    </p:embeddedFont>
    <p:embeddedFont>
      <p:font typeface="Cambria Math" panose="02040503050406030204" pitchFamily="18" charset="0"/>
      <p:regular r:id="rId38"/>
    </p:embeddedFont>
    <p:embeddedFont>
      <p:font typeface="Source Sans Pro" panose="020B0604020202020204" charset="0"/>
      <p:regular r:id="rId39"/>
      <p:bold r:id="rId40"/>
      <p:italic r:id="rId41"/>
      <p:boldItalic r:id="rId42"/>
    </p:embeddedFont>
    <p:embeddedFont>
      <p:font typeface="Helvetica Neue" panose="020B060402020202020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Пользователь Windows" initials="ПW"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snapToGrid="0">
      <p:cViewPr varScale="1">
        <p:scale>
          <a:sx n="80" d="100"/>
          <a:sy n="80" d="100"/>
        </p:scale>
        <p:origin x="725" y="48"/>
      </p:cViewPr>
      <p:guideLst>
        <p:guide orient="horz" pos="2160"/>
        <p:guide pos="3840"/>
      </p:guideLst>
    </p:cSldViewPr>
  </p:slideViewPr>
  <p:notesTextViewPr>
    <p:cViewPr>
      <p:scale>
        <a:sx n="1" d="1"/>
        <a:sy n="1" d="1"/>
      </p:scale>
      <p:origin x="0" y="0"/>
    </p:cViewPr>
  </p:notesTextViewPr>
  <p:notesViewPr>
    <p:cSldViewPr snapToGrid="0">
      <p:cViewPr varScale="1">
        <p:scale>
          <a:sx n="67" d="100"/>
          <a:sy n="67" d="100"/>
        </p:scale>
        <p:origin x="-3120"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7985639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7f06bb6cf7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7f06bb6cf7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aa81fc0b4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aa81fc0b4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7f924e8379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7f924e8379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4"/>
        <p:cNvGrpSpPr/>
        <p:nvPr/>
      </p:nvGrpSpPr>
      <p:grpSpPr>
        <a:xfrm>
          <a:off x="0" y="0"/>
          <a:ext cx="0" cy="0"/>
          <a:chOff x="0" y="0"/>
          <a:chExt cx="0" cy="0"/>
        </a:xfrm>
      </p:grpSpPr>
      <p:sp>
        <p:nvSpPr>
          <p:cNvPr id="55" name="Google Shape;55;p14"/>
          <p:cNvSpPr/>
          <p:nvPr/>
        </p:nvSpPr>
        <p:spPr>
          <a:xfrm>
            <a:off x="0" y="1007600"/>
            <a:ext cx="12192000" cy="58503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56" name="Google Shape;56;p14"/>
          <p:cNvPicPr preferRelativeResize="0"/>
          <p:nvPr/>
        </p:nvPicPr>
        <p:blipFill rotWithShape="1">
          <a:blip r:embed="rId2">
            <a:alphaModFix/>
          </a:blip>
          <a:srcRect l="9353" r="9385" b="3716"/>
          <a:stretch/>
        </p:blipFill>
        <p:spPr>
          <a:xfrm>
            <a:off x="9336000" y="3896903"/>
            <a:ext cx="2856000" cy="2961102"/>
          </a:xfrm>
          <a:prstGeom prst="rect">
            <a:avLst/>
          </a:prstGeom>
          <a:noFill/>
          <a:ln>
            <a:noFill/>
          </a:ln>
        </p:spPr>
      </p:pic>
      <p:sp>
        <p:nvSpPr>
          <p:cNvPr id="57" name="Google Shape;57;p14"/>
          <p:cNvSpPr/>
          <p:nvPr/>
        </p:nvSpPr>
        <p:spPr>
          <a:xfrm>
            <a:off x="0" y="0"/>
            <a:ext cx="12192000" cy="10077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8" name="Google Shape;58;p14"/>
          <p:cNvPicPr preferRelativeResize="0"/>
          <p:nvPr/>
        </p:nvPicPr>
        <p:blipFill rotWithShape="1">
          <a:blip r:embed="rId3">
            <a:alphaModFix/>
          </a:blip>
          <a:srcRect/>
          <a:stretch/>
        </p:blipFill>
        <p:spPr>
          <a:xfrm>
            <a:off x="912122" y="-400933"/>
            <a:ext cx="1922524" cy="1017825"/>
          </a:xfrm>
          <a:prstGeom prst="rect">
            <a:avLst/>
          </a:prstGeom>
          <a:noFill/>
          <a:ln>
            <a:noFill/>
          </a:ln>
        </p:spPr>
      </p:pic>
      <p:sp>
        <p:nvSpPr>
          <p:cNvPr id="59" name="Google Shape;59;p14"/>
          <p:cNvSpPr/>
          <p:nvPr/>
        </p:nvSpPr>
        <p:spPr>
          <a:xfrm>
            <a:off x="6496700" y="1"/>
            <a:ext cx="4800000" cy="10224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1600" b="0" i="0" u="none" strike="noStrike" cap="none">
                <a:solidFill>
                  <a:schemeClr val="dk1"/>
                </a:solidFill>
                <a:latin typeface="Bell MT"/>
                <a:ea typeface="Bell MT"/>
                <a:cs typeface="Bell MT"/>
                <a:sym typeface="Bell MT"/>
              </a:rPr>
              <a:t>Electrical &amp; Computer Engineering</a:t>
            </a:r>
            <a:endParaRPr sz="1400"/>
          </a:p>
          <a:p>
            <a:pPr marL="0" marR="0" lvl="0" indent="0" algn="l" rtl="0">
              <a:lnSpc>
                <a:spcPct val="100000"/>
              </a:lnSpc>
              <a:spcBef>
                <a:spcPts val="0"/>
              </a:spcBef>
              <a:spcAft>
                <a:spcPts val="0"/>
              </a:spcAft>
              <a:buNone/>
            </a:pPr>
            <a:r>
              <a:rPr lang="en-GB" sz="1600" b="0" i="0" u="none" strike="noStrike" cap="none">
                <a:solidFill>
                  <a:schemeClr val="dk1"/>
                </a:solidFill>
                <a:latin typeface="Bell MT"/>
                <a:ea typeface="Bell MT"/>
                <a:cs typeface="Bell MT"/>
                <a:sym typeface="Bell MT"/>
              </a:rPr>
              <a:t>School of  Engineering &amp; Digital Sciences</a:t>
            </a:r>
            <a:endParaRPr sz="1400"/>
          </a:p>
        </p:txBody>
      </p:sp>
      <p:sp>
        <p:nvSpPr>
          <p:cNvPr id="60" name="Google Shape;60;p14"/>
          <p:cNvSpPr txBox="1">
            <a:spLocks noGrp="1"/>
          </p:cNvSpPr>
          <p:nvPr>
            <p:ph type="body" idx="1"/>
          </p:nvPr>
        </p:nvSpPr>
        <p:spPr>
          <a:xfrm>
            <a:off x="415200" y="1324800"/>
            <a:ext cx="11361600" cy="2400000"/>
          </a:xfrm>
          <a:prstGeom prst="rect">
            <a:avLst/>
          </a:prstGeom>
          <a:noFill/>
          <a:ln>
            <a:noFill/>
          </a:ln>
        </p:spPr>
        <p:txBody>
          <a:bodyPr spcFirstLastPara="1" wrap="square" lIns="91425" tIns="91425" rIns="91425" bIns="91425" anchor="ctr" anchorCtr="0">
            <a:noAutofit/>
          </a:bodyPr>
          <a:lstStyle>
            <a:lvl1pPr marL="457200" lvl="0" indent="-228600" algn="ctr" rtl="0">
              <a:lnSpc>
                <a:spcPct val="100000"/>
              </a:lnSpc>
              <a:spcBef>
                <a:spcPts val="0"/>
              </a:spcBef>
              <a:spcAft>
                <a:spcPts val="0"/>
              </a:spcAft>
              <a:buSzPts val="1800"/>
              <a:buNone/>
              <a:defRPr sz="5000" b="0">
                <a:solidFill>
                  <a:schemeClr val="lt1"/>
                </a:solidFill>
                <a:latin typeface="Calibri"/>
                <a:ea typeface="Calibri"/>
                <a:cs typeface="Calibri"/>
                <a:sym typeface="Calibri"/>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61" name="Google Shape;61;p14"/>
          <p:cNvSpPr/>
          <p:nvPr/>
        </p:nvSpPr>
        <p:spPr>
          <a:xfrm>
            <a:off x="2856000" y="3943180"/>
            <a:ext cx="6480000" cy="1440000"/>
          </a:xfrm>
          <a:prstGeom prst="roundRect">
            <a:avLst>
              <a:gd name="adj" fmla="val 16667"/>
            </a:avLst>
          </a:prstGeom>
          <a:solidFill>
            <a:srgbClr val="002855">
              <a:alpha val="4710"/>
            </a:srgbClr>
          </a:solidFill>
          <a:ln w="25400" cap="flat" cmpd="sng">
            <a:solidFill>
              <a:srgbClr val="00285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2500" b="1" i="0" u="none" strike="noStrike" cap="none">
                <a:solidFill>
                  <a:srgbClr val="002855"/>
                </a:solidFill>
                <a:latin typeface="Calibri"/>
                <a:ea typeface="Calibri"/>
                <a:cs typeface="Calibri"/>
                <a:sym typeface="Calibri"/>
              </a:rPr>
              <a:t> </a:t>
            </a:r>
            <a:endParaRPr sz="1400"/>
          </a:p>
          <a:p>
            <a:pPr marL="0" marR="0" lvl="0" indent="0" algn="ctr" rtl="0">
              <a:lnSpc>
                <a:spcPct val="100000"/>
              </a:lnSpc>
              <a:spcBef>
                <a:spcPts val="0"/>
              </a:spcBef>
              <a:spcAft>
                <a:spcPts val="0"/>
              </a:spcAft>
              <a:buNone/>
            </a:pPr>
            <a:r>
              <a:rPr lang="en-GB" sz="1600" b="0" i="0" u="none" strike="noStrike" cap="none">
                <a:solidFill>
                  <a:schemeClr val="lt1"/>
                </a:solidFill>
                <a:latin typeface="Calibri"/>
                <a:ea typeface="Calibri"/>
                <a:cs typeface="Calibri"/>
                <a:sym typeface="Calibri"/>
              </a:rPr>
              <a:t>Electrical &amp; Electronic Engineering Student, </a:t>
            </a:r>
            <a:endParaRPr sz="1400"/>
          </a:p>
          <a:p>
            <a:pPr marL="0" marR="0" lvl="0" indent="0" algn="ctr" rtl="0">
              <a:lnSpc>
                <a:spcPct val="100000"/>
              </a:lnSpc>
              <a:spcBef>
                <a:spcPts val="0"/>
              </a:spcBef>
              <a:spcAft>
                <a:spcPts val="0"/>
              </a:spcAft>
              <a:buNone/>
            </a:pPr>
            <a:r>
              <a:rPr lang="en-GB" sz="1600" b="0" i="0" u="none" strike="noStrike" cap="none">
                <a:solidFill>
                  <a:schemeClr val="lt1"/>
                </a:solidFill>
                <a:latin typeface="Calibri"/>
                <a:ea typeface="Calibri"/>
                <a:cs typeface="Calibri"/>
                <a:sym typeface="Calibri"/>
              </a:rPr>
              <a:t>Nazarbayev University, Nur-Sultan City, Kazakhstan</a:t>
            </a:r>
            <a:endParaRPr sz="1400"/>
          </a:p>
        </p:txBody>
      </p:sp>
      <p:sp>
        <p:nvSpPr>
          <p:cNvPr id="62" name="Google Shape;62;p14"/>
          <p:cNvSpPr txBox="1">
            <a:spLocks noGrp="1"/>
          </p:cNvSpPr>
          <p:nvPr>
            <p:ph type="body" idx="2"/>
          </p:nvPr>
        </p:nvSpPr>
        <p:spPr>
          <a:xfrm>
            <a:off x="2976000" y="4084088"/>
            <a:ext cx="6240000" cy="502800"/>
          </a:xfrm>
          <a:prstGeom prst="rect">
            <a:avLst/>
          </a:prstGeom>
          <a:noFill/>
          <a:ln>
            <a:noFill/>
          </a:ln>
        </p:spPr>
        <p:txBody>
          <a:bodyPr spcFirstLastPara="1" wrap="square" lIns="91425" tIns="91425" rIns="91425" bIns="91425" anchor="ctr" anchorCtr="0">
            <a:noAutofit/>
          </a:bodyPr>
          <a:lstStyle>
            <a:lvl1pPr marL="457200" lvl="0" indent="-228600" algn="ctr" rtl="0">
              <a:lnSpc>
                <a:spcPct val="100000"/>
              </a:lnSpc>
              <a:spcBef>
                <a:spcPts val="0"/>
              </a:spcBef>
              <a:spcAft>
                <a:spcPts val="0"/>
              </a:spcAft>
              <a:buSzPts val="1800"/>
              <a:buNone/>
              <a:defRPr sz="2500" b="1">
                <a:solidFill>
                  <a:srgbClr val="002855"/>
                </a:solidFill>
                <a:latin typeface="Calibri"/>
                <a:ea typeface="Calibri"/>
                <a:cs typeface="Calibri"/>
                <a:sym typeface="Calibri"/>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63" name="Google Shape;63;p14"/>
          <p:cNvSpPr txBox="1">
            <a:spLocks noGrp="1"/>
          </p:cNvSpPr>
          <p:nvPr>
            <p:ph type="sldNum" idx="12"/>
          </p:nvPr>
        </p:nvSpPr>
        <p:spPr>
          <a:xfrm>
            <a:off x="11409045" y="6333134"/>
            <a:ext cx="731600" cy="525000"/>
          </a:xfrm>
          <a:prstGeom prst="rect">
            <a:avLst/>
          </a:prstGeom>
        </p:spPr>
        <p:txBody>
          <a:bodyPr spcFirstLastPara="1" wrap="square" lIns="91425" tIns="91425" rIns="91425" bIns="91425" anchor="t" anchorCtr="0">
            <a:noAutofit/>
          </a:bodyPr>
          <a:lstStyle>
            <a:lvl1pPr lvl="0">
              <a:buNone/>
              <a:defRPr sz="1300">
                <a:solidFill>
                  <a:schemeClr val="lt1"/>
                </a:solidFill>
                <a:latin typeface="Calibri"/>
                <a:ea typeface="Calibri"/>
                <a:cs typeface="Calibri"/>
                <a:sym typeface="Calibri"/>
              </a:defRPr>
            </a:lvl1pPr>
            <a:lvl2pPr lvl="1">
              <a:buNone/>
              <a:defRPr sz="1300">
                <a:solidFill>
                  <a:schemeClr val="lt1"/>
                </a:solidFill>
                <a:latin typeface="Calibri"/>
                <a:ea typeface="Calibri"/>
                <a:cs typeface="Calibri"/>
                <a:sym typeface="Calibri"/>
              </a:defRPr>
            </a:lvl2pPr>
            <a:lvl3pPr lvl="2">
              <a:buNone/>
              <a:defRPr sz="1300">
                <a:solidFill>
                  <a:schemeClr val="lt1"/>
                </a:solidFill>
                <a:latin typeface="Calibri"/>
                <a:ea typeface="Calibri"/>
                <a:cs typeface="Calibri"/>
                <a:sym typeface="Calibri"/>
              </a:defRPr>
            </a:lvl3pPr>
            <a:lvl4pPr lvl="3">
              <a:buNone/>
              <a:defRPr sz="1300">
                <a:solidFill>
                  <a:schemeClr val="lt1"/>
                </a:solidFill>
                <a:latin typeface="Calibri"/>
                <a:ea typeface="Calibri"/>
                <a:cs typeface="Calibri"/>
                <a:sym typeface="Calibri"/>
              </a:defRPr>
            </a:lvl4pPr>
            <a:lvl5pPr lvl="4">
              <a:buNone/>
              <a:defRPr sz="1300">
                <a:solidFill>
                  <a:schemeClr val="lt1"/>
                </a:solidFill>
                <a:latin typeface="Calibri"/>
                <a:ea typeface="Calibri"/>
                <a:cs typeface="Calibri"/>
                <a:sym typeface="Calibri"/>
              </a:defRPr>
            </a:lvl5pPr>
            <a:lvl6pPr lvl="5">
              <a:buNone/>
              <a:defRPr sz="1300">
                <a:solidFill>
                  <a:schemeClr val="lt1"/>
                </a:solidFill>
                <a:latin typeface="Calibri"/>
                <a:ea typeface="Calibri"/>
                <a:cs typeface="Calibri"/>
                <a:sym typeface="Calibri"/>
              </a:defRPr>
            </a:lvl6pPr>
            <a:lvl7pPr lvl="6">
              <a:buNone/>
              <a:defRPr sz="1300">
                <a:solidFill>
                  <a:schemeClr val="lt1"/>
                </a:solidFill>
                <a:latin typeface="Calibri"/>
                <a:ea typeface="Calibri"/>
                <a:cs typeface="Calibri"/>
                <a:sym typeface="Calibri"/>
              </a:defRPr>
            </a:lvl7pPr>
            <a:lvl8pPr lvl="7">
              <a:buNone/>
              <a:defRPr sz="1300">
                <a:solidFill>
                  <a:schemeClr val="lt1"/>
                </a:solidFill>
                <a:latin typeface="Calibri"/>
                <a:ea typeface="Calibri"/>
                <a:cs typeface="Calibri"/>
                <a:sym typeface="Calibri"/>
              </a:defRPr>
            </a:lvl8pPr>
            <a:lvl9pPr lvl="8">
              <a:buNone/>
              <a:defRPr sz="1300">
                <a:solidFill>
                  <a:schemeClr val="lt1"/>
                </a:solidFill>
                <a:latin typeface="Calibri"/>
                <a:ea typeface="Calibri"/>
                <a:cs typeface="Calibri"/>
                <a:sym typeface="Calibri"/>
              </a:defRPr>
            </a:lvl9pPr>
          </a:lstStyle>
          <a:p>
            <a:fld id="{00000000-1234-1234-1234-12341234123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resentation Layout">
  <p:cSld name="Presentation Layout">
    <p:spTree>
      <p:nvGrpSpPr>
        <p:cNvPr id="1" name="Shape 64"/>
        <p:cNvGrpSpPr/>
        <p:nvPr/>
      </p:nvGrpSpPr>
      <p:grpSpPr>
        <a:xfrm>
          <a:off x="0" y="0"/>
          <a:ext cx="0" cy="0"/>
          <a:chOff x="0" y="0"/>
          <a:chExt cx="0" cy="0"/>
        </a:xfrm>
      </p:grpSpPr>
      <p:sp>
        <p:nvSpPr>
          <p:cNvPr id="65" name="Google Shape;65;p15"/>
          <p:cNvSpPr/>
          <p:nvPr/>
        </p:nvSpPr>
        <p:spPr>
          <a:xfrm>
            <a:off x="0" y="1007600"/>
            <a:ext cx="12192000" cy="58503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6" name="Google Shape;66;p15"/>
          <p:cNvSpPr/>
          <p:nvPr/>
        </p:nvSpPr>
        <p:spPr>
          <a:xfrm>
            <a:off x="0" y="0"/>
            <a:ext cx="12192000" cy="10077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5"/>
          <p:cNvSpPr txBox="1">
            <a:spLocks noGrp="1"/>
          </p:cNvSpPr>
          <p:nvPr>
            <p:ph type="sldNum" idx="12"/>
          </p:nvPr>
        </p:nvSpPr>
        <p:spPr>
          <a:xfrm>
            <a:off x="10992000" y="95800"/>
            <a:ext cx="1200000" cy="816000"/>
          </a:xfrm>
          <a:prstGeom prst="rect">
            <a:avLst/>
          </a:prstGeom>
          <a:noFill/>
          <a:ln>
            <a:noFill/>
          </a:ln>
        </p:spPr>
        <p:txBody>
          <a:bodyPr spcFirstLastPara="1" wrap="square" lIns="91425" tIns="91425" rIns="91425" bIns="91425" anchor="ctr" anchorCtr="0">
            <a:noAutofit/>
          </a:bodyPr>
          <a:lstStyle>
            <a:lvl1pPr marL="0" lvl="0"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1pPr>
            <a:lvl2pPr marL="0" lvl="1"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2pPr>
            <a:lvl3pPr marL="0" lvl="2"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3pPr>
            <a:lvl4pPr marL="0" lvl="3"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4pPr>
            <a:lvl5pPr marL="0" lvl="4"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5pPr>
            <a:lvl6pPr marL="0" lvl="5"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6pPr>
            <a:lvl7pPr marL="0" lvl="6"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7pPr>
            <a:lvl8pPr marL="0" lvl="7"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8pPr>
            <a:lvl9pPr marL="0" lvl="8" indent="0" algn="ctr" rtl="0">
              <a:lnSpc>
                <a:spcPct val="100000"/>
              </a:lnSpc>
              <a:spcBef>
                <a:spcPts val="0"/>
              </a:spcBef>
              <a:spcAft>
                <a:spcPts val="0"/>
              </a:spcAft>
              <a:buSzPts val="3400"/>
              <a:buNone/>
              <a:defRPr sz="3400" b="0" i="0" u="none" strike="noStrike" cap="none">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
        <p:nvSpPr>
          <p:cNvPr id="68" name="Google Shape;68;p15"/>
          <p:cNvSpPr txBox="1">
            <a:spLocks noGrp="1"/>
          </p:cNvSpPr>
          <p:nvPr>
            <p:ph type="body" idx="1"/>
          </p:nvPr>
        </p:nvSpPr>
        <p:spPr>
          <a:xfrm>
            <a:off x="672000" y="95801"/>
            <a:ext cx="10130400" cy="816000"/>
          </a:xfrm>
          <a:prstGeom prst="rect">
            <a:avLst/>
          </a:prstGeom>
          <a:noFill/>
          <a:ln>
            <a:noFill/>
          </a:ln>
        </p:spPr>
        <p:txBody>
          <a:bodyPr spcFirstLastPara="1" wrap="square" lIns="91425" tIns="91425" rIns="91425" bIns="91425" anchor="ctr" anchorCtr="0">
            <a:noAutofit/>
          </a:bodyPr>
          <a:lstStyle>
            <a:lvl1pPr marL="457200" lvl="0" indent="-228600" algn="l" rtl="0">
              <a:lnSpc>
                <a:spcPct val="100000"/>
              </a:lnSpc>
              <a:spcBef>
                <a:spcPts val="0"/>
              </a:spcBef>
              <a:spcAft>
                <a:spcPts val="0"/>
              </a:spcAft>
              <a:buSzPts val="1800"/>
              <a:buNone/>
              <a:defRPr sz="3400" b="0">
                <a:solidFill>
                  <a:schemeClr val="dk1"/>
                </a:solidFill>
                <a:latin typeface="Calibri"/>
                <a:ea typeface="Calibri"/>
                <a:cs typeface="Calibri"/>
                <a:sym typeface="Calibri"/>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69" name="Google Shape;69;p15"/>
          <p:cNvSpPr txBox="1">
            <a:spLocks noGrp="1"/>
          </p:cNvSpPr>
          <p:nvPr>
            <p:ph type="body" idx="2"/>
          </p:nvPr>
        </p:nvSpPr>
        <p:spPr>
          <a:xfrm>
            <a:off x="672000" y="1199200"/>
            <a:ext cx="10130400" cy="5360400"/>
          </a:xfrm>
          <a:prstGeom prst="rect">
            <a:avLst/>
          </a:prstGeom>
          <a:noFill/>
          <a:ln>
            <a:noFill/>
          </a:ln>
        </p:spPr>
        <p:txBody>
          <a:bodyPr spcFirstLastPara="1" wrap="square" lIns="91425" tIns="91425" rIns="91425" bIns="91425" anchor="t" anchorCtr="0">
            <a:noAutofit/>
          </a:bodyPr>
          <a:lstStyle>
            <a:lvl1pPr marL="457200" lvl="0" indent="-381000" algn="l" rtl="0">
              <a:lnSpc>
                <a:spcPct val="100000"/>
              </a:lnSpc>
              <a:spcBef>
                <a:spcPts val="400"/>
              </a:spcBef>
              <a:spcAft>
                <a:spcPts val="0"/>
              </a:spcAft>
              <a:buClr>
                <a:schemeClr val="lt1"/>
              </a:buClr>
              <a:buSzPts val="2400"/>
              <a:buFont typeface="Arial"/>
              <a:buAutoNum type="arabicPeriod"/>
              <a:defRPr sz="2400">
                <a:solidFill>
                  <a:schemeClr val="lt1"/>
                </a:solidFill>
                <a:latin typeface="Calibri"/>
                <a:ea typeface="Calibri"/>
                <a:cs typeface="Calibri"/>
                <a:sym typeface="Calibri"/>
              </a:defRPr>
            </a:lvl1pPr>
            <a:lvl2pPr marL="914400" lvl="1" indent="-349250" algn="l" rtl="0">
              <a:lnSpc>
                <a:spcPct val="100000"/>
              </a:lnSpc>
              <a:spcBef>
                <a:spcPts val="400"/>
              </a:spcBef>
              <a:spcAft>
                <a:spcPts val="0"/>
              </a:spcAft>
              <a:buClr>
                <a:schemeClr val="lt1"/>
              </a:buClr>
              <a:buSzPts val="1900"/>
              <a:buFont typeface="Arial"/>
              <a:buAutoNum type="romanLcPeriod"/>
              <a:defRPr sz="1900">
                <a:solidFill>
                  <a:schemeClr val="lt1"/>
                </a:solidFill>
                <a:latin typeface="Calibri"/>
                <a:ea typeface="Calibri"/>
                <a:cs typeface="Calibri"/>
                <a:sym typeface="Calibri"/>
              </a:defRPr>
            </a:lvl2pPr>
            <a:lvl3pPr marL="1371600" lvl="2" indent="-336550" algn="l" rtl="0">
              <a:lnSpc>
                <a:spcPct val="100000"/>
              </a:lnSpc>
              <a:spcBef>
                <a:spcPts val="400"/>
              </a:spcBef>
              <a:spcAft>
                <a:spcPts val="0"/>
              </a:spcAft>
              <a:buClr>
                <a:schemeClr val="lt1"/>
              </a:buClr>
              <a:buSzPts val="1700"/>
              <a:buFont typeface="Arial"/>
              <a:buAutoNum type="alphaLcPeriod"/>
              <a:defRPr sz="1700">
                <a:solidFill>
                  <a:schemeClr val="lt1"/>
                </a:solidFill>
                <a:latin typeface="Calibri"/>
                <a:ea typeface="Calibri"/>
                <a:cs typeface="Calibri"/>
                <a:sym typeface="Calibri"/>
              </a:defRPr>
            </a:lvl3pPr>
            <a:lvl4pPr marL="1828800" lvl="3" indent="-317500" algn="l" rtl="0">
              <a:lnSpc>
                <a:spcPct val="100000"/>
              </a:lnSpc>
              <a:spcBef>
                <a:spcPts val="400"/>
              </a:spcBef>
              <a:spcAft>
                <a:spcPts val="0"/>
              </a:spcAft>
              <a:buClr>
                <a:schemeClr val="lt1"/>
              </a:buClr>
              <a:buSzPts val="1400"/>
              <a:buFont typeface="Arial"/>
              <a:buAutoNum type="arabicPeriod"/>
              <a:defRPr sz="1400">
                <a:solidFill>
                  <a:schemeClr val="lt1"/>
                </a:solidFill>
                <a:latin typeface="Calibri"/>
                <a:ea typeface="Calibri"/>
                <a:cs typeface="Calibri"/>
                <a:sym typeface="Calibri"/>
              </a:defRPr>
            </a:lvl4pPr>
            <a:lvl5pPr marL="2286000" lvl="4" indent="-317500" algn="l" rtl="0">
              <a:lnSpc>
                <a:spcPct val="115000"/>
              </a:lnSpc>
              <a:spcBef>
                <a:spcPts val="1600"/>
              </a:spcBef>
              <a:spcAft>
                <a:spcPts val="0"/>
              </a:spcAft>
              <a:buSzPts val="1400"/>
              <a:buChar char="○"/>
              <a:defRPr>
                <a:latin typeface="Calibri"/>
                <a:ea typeface="Calibri"/>
                <a:cs typeface="Calibri"/>
                <a:sym typeface="Calibri"/>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cxnSp>
        <p:nvCxnSpPr>
          <p:cNvPr id="70" name="Google Shape;70;p15"/>
          <p:cNvCxnSpPr/>
          <p:nvPr/>
        </p:nvCxnSpPr>
        <p:spPr>
          <a:xfrm rot="10800000">
            <a:off x="10992000" y="95800"/>
            <a:ext cx="0" cy="816000"/>
          </a:xfrm>
          <a:prstGeom prst="straightConnector1">
            <a:avLst/>
          </a:prstGeom>
          <a:noFill/>
          <a:ln w="19050" cap="flat" cmpd="sng">
            <a:solidFill>
              <a:schemeClr val="dk1"/>
            </a:solidFill>
            <a:prstDash val="solid"/>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80"/>
        <p:cNvGrpSpPr/>
        <p:nvPr/>
      </p:nvGrpSpPr>
      <p:grpSpPr>
        <a:xfrm>
          <a:off x="0" y="0"/>
          <a:ext cx="0" cy="0"/>
          <a:chOff x="0" y="0"/>
          <a:chExt cx="0" cy="0"/>
        </a:xfrm>
      </p:grpSpPr>
      <p:sp>
        <p:nvSpPr>
          <p:cNvPr id="81" name="Google Shape;81;p17"/>
          <p:cNvSpPr/>
          <p:nvPr/>
        </p:nvSpPr>
        <p:spPr>
          <a:xfrm>
            <a:off x="0" y="-1"/>
            <a:ext cx="12192000" cy="68580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2" name="Google Shape;82;p17"/>
          <p:cNvPicPr preferRelativeResize="0"/>
          <p:nvPr/>
        </p:nvPicPr>
        <p:blipFill rotWithShape="1">
          <a:blip r:embed="rId2">
            <a:alphaModFix/>
          </a:blip>
          <a:srcRect/>
          <a:stretch/>
        </p:blipFill>
        <p:spPr>
          <a:xfrm>
            <a:off x="5302968" y="-60533"/>
            <a:ext cx="6668349" cy="4756875"/>
          </a:xfrm>
          <a:prstGeom prst="rect">
            <a:avLst/>
          </a:prstGeom>
          <a:noFill/>
          <a:ln>
            <a:noFill/>
          </a:ln>
        </p:spPr>
      </p:pic>
      <p:sp>
        <p:nvSpPr>
          <p:cNvPr id="83" name="Google Shape;83;p17"/>
          <p:cNvSpPr/>
          <p:nvPr/>
        </p:nvSpPr>
        <p:spPr>
          <a:xfrm>
            <a:off x="597393" y="2062656"/>
            <a:ext cx="5025600" cy="2732700"/>
          </a:xfrm>
          <a:prstGeom prst="rect">
            <a:avLst/>
          </a:prstGeom>
          <a:solidFill>
            <a:srgbClr val="00285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4000" b="1" i="0" u="none" strike="noStrike" cap="none">
                <a:solidFill>
                  <a:schemeClr val="dk1"/>
                </a:solidFill>
                <a:latin typeface="Calibri"/>
                <a:ea typeface="Calibri"/>
                <a:cs typeface="Calibri"/>
                <a:sym typeface="Calibri"/>
              </a:rPr>
              <a:t>Thank you for your attention!</a:t>
            </a:r>
            <a:endParaRPr sz="1400"/>
          </a:p>
        </p:txBody>
      </p:sp>
      <p:sp>
        <p:nvSpPr>
          <p:cNvPr id="84" name="Google Shape;84;p17"/>
          <p:cNvSpPr txBox="1">
            <a:spLocks noGrp="1"/>
          </p:cNvSpPr>
          <p:nvPr>
            <p:ph type="sldNum" idx="12"/>
          </p:nvPr>
        </p:nvSpPr>
        <p:spPr>
          <a:xfrm>
            <a:off x="11409045" y="6333134"/>
            <a:ext cx="731600" cy="525000"/>
          </a:xfrm>
          <a:prstGeom prst="rect">
            <a:avLst/>
          </a:prstGeom>
        </p:spPr>
        <p:txBody>
          <a:bodyPr spcFirstLastPara="1" wrap="square" lIns="91425" tIns="91425" rIns="91425" bIns="91425"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fld id="{00000000-1234-1234-1234-12341234123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 Title Slide">
  <p:cSld name="Empty Title Slide">
    <p:spTree>
      <p:nvGrpSpPr>
        <p:cNvPr id="1" name="Shape 85"/>
        <p:cNvGrpSpPr/>
        <p:nvPr/>
      </p:nvGrpSpPr>
      <p:grpSpPr>
        <a:xfrm>
          <a:off x="0" y="0"/>
          <a:ext cx="0" cy="0"/>
          <a:chOff x="0" y="0"/>
          <a:chExt cx="0" cy="0"/>
        </a:xfrm>
      </p:grpSpPr>
      <p:sp>
        <p:nvSpPr>
          <p:cNvPr id="86" name="Google Shape;86;p18"/>
          <p:cNvSpPr/>
          <p:nvPr/>
        </p:nvSpPr>
        <p:spPr>
          <a:xfrm>
            <a:off x="0" y="1007600"/>
            <a:ext cx="12192000" cy="58503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87" name="Google Shape;87;p18"/>
          <p:cNvPicPr preferRelativeResize="0"/>
          <p:nvPr/>
        </p:nvPicPr>
        <p:blipFill rotWithShape="1">
          <a:blip r:embed="rId2">
            <a:alphaModFix/>
          </a:blip>
          <a:srcRect l="7863" r="7218"/>
          <a:stretch/>
        </p:blipFill>
        <p:spPr>
          <a:xfrm>
            <a:off x="9283701" y="3896901"/>
            <a:ext cx="2984500" cy="3075404"/>
          </a:xfrm>
          <a:prstGeom prst="rect">
            <a:avLst/>
          </a:prstGeom>
          <a:noFill/>
          <a:ln>
            <a:noFill/>
          </a:ln>
        </p:spPr>
      </p:pic>
      <p:sp>
        <p:nvSpPr>
          <p:cNvPr id="88" name="Google Shape;88;p18"/>
          <p:cNvSpPr/>
          <p:nvPr/>
        </p:nvSpPr>
        <p:spPr>
          <a:xfrm>
            <a:off x="0" y="0"/>
            <a:ext cx="12192000" cy="10077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9" name="Google Shape;89;p18"/>
          <p:cNvPicPr preferRelativeResize="0"/>
          <p:nvPr/>
        </p:nvPicPr>
        <p:blipFill rotWithShape="1">
          <a:blip r:embed="rId3">
            <a:alphaModFix/>
          </a:blip>
          <a:srcRect/>
          <a:stretch/>
        </p:blipFill>
        <p:spPr>
          <a:xfrm>
            <a:off x="912122" y="-400933"/>
            <a:ext cx="1922524" cy="1017825"/>
          </a:xfrm>
          <a:prstGeom prst="rect">
            <a:avLst/>
          </a:prstGeom>
          <a:noFill/>
          <a:ln>
            <a:noFill/>
          </a:ln>
        </p:spPr>
      </p:pic>
      <p:sp>
        <p:nvSpPr>
          <p:cNvPr id="90" name="Google Shape;90;p18"/>
          <p:cNvSpPr/>
          <p:nvPr/>
        </p:nvSpPr>
        <p:spPr>
          <a:xfrm>
            <a:off x="6496700" y="1"/>
            <a:ext cx="4800000" cy="10224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1600" b="0" i="0" u="none" strike="noStrike" cap="none">
                <a:solidFill>
                  <a:schemeClr val="dk1"/>
                </a:solidFill>
                <a:latin typeface="Bell MT"/>
                <a:ea typeface="Bell MT"/>
                <a:cs typeface="Bell MT"/>
                <a:sym typeface="Bell MT"/>
              </a:rPr>
              <a:t>Electrical &amp; Computer Engineering</a:t>
            </a:r>
            <a:endParaRPr sz="1400"/>
          </a:p>
          <a:p>
            <a:pPr marL="0" marR="0" lvl="0" indent="0" algn="l" rtl="0">
              <a:lnSpc>
                <a:spcPct val="100000"/>
              </a:lnSpc>
              <a:spcBef>
                <a:spcPts val="0"/>
              </a:spcBef>
              <a:spcAft>
                <a:spcPts val="0"/>
              </a:spcAft>
              <a:buNone/>
            </a:pPr>
            <a:r>
              <a:rPr lang="en-GB" sz="1600" b="0" i="0" u="none" strike="noStrike" cap="none">
                <a:solidFill>
                  <a:schemeClr val="dk1"/>
                </a:solidFill>
                <a:latin typeface="Bell MT"/>
                <a:ea typeface="Bell MT"/>
                <a:cs typeface="Bell MT"/>
                <a:sym typeface="Bell MT"/>
              </a:rPr>
              <a:t>School of  Engineering &amp; Digital Sciences</a:t>
            </a:r>
            <a:endParaRPr sz="1400"/>
          </a:p>
        </p:txBody>
      </p:sp>
      <p:sp>
        <p:nvSpPr>
          <p:cNvPr id="91" name="Google Shape;91;p18"/>
          <p:cNvSpPr txBox="1">
            <a:spLocks noGrp="1"/>
          </p:cNvSpPr>
          <p:nvPr>
            <p:ph type="body" idx="1"/>
          </p:nvPr>
        </p:nvSpPr>
        <p:spPr>
          <a:xfrm>
            <a:off x="415200" y="1324800"/>
            <a:ext cx="11361600" cy="2400000"/>
          </a:xfrm>
          <a:prstGeom prst="rect">
            <a:avLst/>
          </a:prstGeom>
          <a:noFill/>
          <a:ln>
            <a:noFill/>
          </a:ln>
        </p:spPr>
        <p:txBody>
          <a:bodyPr spcFirstLastPara="1" wrap="square" lIns="91425" tIns="91425" rIns="91425" bIns="91425" anchor="ctr" anchorCtr="0">
            <a:noAutofit/>
          </a:bodyPr>
          <a:lstStyle>
            <a:lvl1pPr marL="457200" lvl="0" indent="-228600" algn="ctr" rtl="0">
              <a:lnSpc>
                <a:spcPct val="100000"/>
              </a:lnSpc>
              <a:spcBef>
                <a:spcPts val="0"/>
              </a:spcBef>
              <a:spcAft>
                <a:spcPts val="0"/>
              </a:spcAft>
              <a:buSzPts val="1800"/>
              <a:buNone/>
              <a:defRPr sz="5000" b="0">
                <a:solidFill>
                  <a:schemeClr val="lt1"/>
                </a:solidFill>
                <a:latin typeface="Calibri"/>
                <a:ea typeface="Calibri"/>
                <a:cs typeface="Calibri"/>
                <a:sym typeface="Calibri"/>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92" name="Google Shape;92;p18"/>
          <p:cNvSpPr txBox="1">
            <a:spLocks noGrp="1"/>
          </p:cNvSpPr>
          <p:nvPr>
            <p:ph type="sldNum" idx="12"/>
          </p:nvPr>
        </p:nvSpPr>
        <p:spPr>
          <a:xfrm>
            <a:off x="11409045" y="6333134"/>
            <a:ext cx="731600" cy="525000"/>
          </a:xfrm>
          <a:prstGeom prst="rect">
            <a:avLst/>
          </a:prstGeom>
        </p:spPr>
        <p:txBody>
          <a:bodyPr spcFirstLastPara="1" wrap="square" lIns="91425" tIns="91425" rIns="91425" bIns="91425" anchor="t" anchorCtr="0">
            <a:noAutofit/>
          </a:bodyPr>
          <a:lstStyle>
            <a:lvl1pPr lvl="0">
              <a:buNone/>
              <a:defRPr sz="1300">
                <a:solidFill>
                  <a:schemeClr val="lt1"/>
                </a:solidFill>
                <a:latin typeface="Calibri"/>
                <a:ea typeface="Calibri"/>
                <a:cs typeface="Calibri"/>
                <a:sym typeface="Calibri"/>
              </a:defRPr>
            </a:lvl1pPr>
            <a:lvl2pPr lvl="1">
              <a:buNone/>
              <a:defRPr sz="1300">
                <a:solidFill>
                  <a:schemeClr val="lt1"/>
                </a:solidFill>
                <a:latin typeface="Calibri"/>
                <a:ea typeface="Calibri"/>
                <a:cs typeface="Calibri"/>
                <a:sym typeface="Calibri"/>
              </a:defRPr>
            </a:lvl2pPr>
            <a:lvl3pPr lvl="2">
              <a:buNone/>
              <a:defRPr sz="1300">
                <a:solidFill>
                  <a:schemeClr val="lt1"/>
                </a:solidFill>
                <a:latin typeface="Calibri"/>
                <a:ea typeface="Calibri"/>
                <a:cs typeface="Calibri"/>
                <a:sym typeface="Calibri"/>
              </a:defRPr>
            </a:lvl3pPr>
            <a:lvl4pPr lvl="3">
              <a:buNone/>
              <a:defRPr sz="1300">
                <a:solidFill>
                  <a:schemeClr val="lt1"/>
                </a:solidFill>
                <a:latin typeface="Calibri"/>
                <a:ea typeface="Calibri"/>
                <a:cs typeface="Calibri"/>
                <a:sym typeface="Calibri"/>
              </a:defRPr>
            </a:lvl4pPr>
            <a:lvl5pPr lvl="4">
              <a:buNone/>
              <a:defRPr sz="1300">
                <a:solidFill>
                  <a:schemeClr val="lt1"/>
                </a:solidFill>
                <a:latin typeface="Calibri"/>
                <a:ea typeface="Calibri"/>
                <a:cs typeface="Calibri"/>
                <a:sym typeface="Calibri"/>
              </a:defRPr>
            </a:lvl5pPr>
            <a:lvl6pPr lvl="5">
              <a:buNone/>
              <a:defRPr sz="1300">
                <a:solidFill>
                  <a:schemeClr val="lt1"/>
                </a:solidFill>
                <a:latin typeface="Calibri"/>
                <a:ea typeface="Calibri"/>
                <a:cs typeface="Calibri"/>
                <a:sym typeface="Calibri"/>
              </a:defRPr>
            </a:lvl6pPr>
            <a:lvl7pPr lvl="6">
              <a:buNone/>
              <a:defRPr sz="1300">
                <a:solidFill>
                  <a:schemeClr val="lt1"/>
                </a:solidFill>
                <a:latin typeface="Calibri"/>
                <a:ea typeface="Calibri"/>
                <a:cs typeface="Calibri"/>
                <a:sym typeface="Calibri"/>
              </a:defRPr>
            </a:lvl7pPr>
            <a:lvl8pPr lvl="7">
              <a:buNone/>
              <a:defRPr sz="1300">
                <a:solidFill>
                  <a:schemeClr val="lt1"/>
                </a:solidFill>
                <a:latin typeface="Calibri"/>
                <a:ea typeface="Calibri"/>
                <a:cs typeface="Calibri"/>
                <a:sym typeface="Calibri"/>
              </a:defRPr>
            </a:lvl8pPr>
            <a:lvl9pPr lvl="8">
              <a:buNone/>
              <a:defRPr sz="1300">
                <a:solidFill>
                  <a:schemeClr val="lt1"/>
                </a:solidFill>
                <a:latin typeface="Calibri"/>
                <a:ea typeface="Calibri"/>
                <a:cs typeface="Calibri"/>
                <a:sym typeface="Calibri"/>
              </a:defRPr>
            </a:lvl9pPr>
          </a:lstStyle>
          <a:p>
            <a:fld id="{00000000-1234-1234-1234-12341234123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 page with title">
  <p:cSld name="Empty page with title">
    <p:bg>
      <p:bgPr>
        <a:solidFill>
          <a:schemeClr val="dk1"/>
        </a:solidFill>
        <a:effectLst/>
      </p:bgPr>
    </p:bg>
    <p:spTree>
      <p:nvGrpSpPr>
        <p:cNvPr id="1" name="Shape 93"/>
        <p:cNvGrpSpPr/>
        <p:nvPr/>
      </p:nvGrpSpPr>
      <p:grpSpPr>
        <a:xfrm>
          <a:off x="0" y="0"/>
          <a:ext cx="0" cy="0"/>
          <a:chOff x="0" y="0"/>
          <a:chExt cx="0" cy="0"/>
        </a:xfrm>
      </p:grpSpPr>
      <p:sp>
        <p:nvSpPr>
          <p:cNvPr id="94" name="Google Shape;94;p19"/>
          <p:cNvSpPr/>
          <p:nvPr/>
        </p:nvSpPr>
        <p:spPr>
          <a:xfrm>
            <a:off x="0" y="0"/>
            <a:ext cx="12192000" cy="1007700"/>
          </a:xfrm>
          <a:prstGeom prst="rect">
            <a:avLst/>
          </a:prstGeom>
          <a:solidFill>
            <a:srgbClr val="002855"/>
          </a:solidFill>
          <a:ln w="9525" cap="flat" cmpd="sng">
            <a:solidFill>
              <a:srgbClr val="00285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5" name="Google Shape;95;p19"/>
          <p:cNvSpPr txBox="1"/>
          <p:nvPr/>
        </p:nvSpPr>
        <p:spPr>
          <a:xfrm>
            <a:off x="10992000" y="95800"/>
            <a:ext cx="1200000" cy="8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400"/>
              <a:buFont typeface="Arial"/>
              <a:buNone/>
            </a:pPr>
            <a:fld id="{00000000-1234-1234-1234-123412341234}" type="slidenum">
              <a:rPr lang="en-GB" sz="3400" b="0" i="0" u="none" strike="noStrike" cap="none">
                <a:solidFill>
                  <a:srgbClr val="FFFFFF"/>
                </a:solidFill>
                <a:latin typeface="Calibri"/>
                <a:ea typeface="Calibri"/>
                <a:cs typeface="Calibri"/>
                <a:sym typeface="Calibri"/>
              </a:rPr>
              <a:pPr marL="0" marR="0" lvl="0" indent="0" algn="ctr" rtl="0">
                <a:lnSpc>
                  <a:spcPct val="100000"/>
                </a:lnSpc>
                <a:spcBef>
                  <a:spcPts val="0"/>
                </a:spcBef>
                <a:spcAft>
                  <a:spcPts val="0"/>
                </a:spcAft>
                <a:buClr>
                  <a:srgbClr val="000000"/>
                </a:buClr>
                <a:buSzPts val="3400"/>
                <a:buFont typeface="Arial"/>
                <a:buNone/>
              </a:pPr>
              <a:t>‹#›</a:t>
            </a:fld>
            <a:endParaRPr sz="3400" b="0" i="0" u="none" strike="noStrike" cap="none">
              <a:solidFill>
                <a:srgbClr val="FFFFFF"/>
              </a:solidFill>
              <a:latin typeface="Calibri"/>
              <a:ea typeface="Calibri"/>
              <a:cs typeface="Calibri"/>
              <a:sym typeface="Calibri"/>
            </a:endParaRPr>
          </a:p>
        </p:txBody>
      </p:sp>
      <p:sp>
        <p:nvSpPr>
          <p:cNvPr id="96" name="Google Shape;96;p19"/>
          <p:cNvSpPr txBox="1">
            <a:spLocks noGrp="1"/>
          </p:cNvSpPr>
          <p:nvPr>
            <p:ph type="body" idx="1"/>
          </p:nvPr>
        </p:nvSpPr>
        <p:spPr>
          <a:xfrm>
            <a:off x="672000" y="95801"/>
            <a:ext cx="10130400" cy="816000"/>
          </a:xfrm>
          <a:prstGeom prst="rect">
            <a:avLst/>
          </a:prstGeom>
          <a:noFill/>
          <a:ln>
            <a:noFill/>
          </a:ln>
        </p:spPr>
        <p:txBody>
          <a:bodyPr spcFirstLastPara="1" wrap="square" lIns="91425" tIns="91425" rIns="91425" bIns="91425" anchor="ctr" anchorCtr="0">
            <a:noAutofit/>
          </a:bodyPr>
          <a:lstStyle>
            <a:lvl1pPr marL="457200" lvl="0" indent="-228600" algn="l" rtl="0">
              <a:lnSpc>
                <a:spcPct val="100000"/>
              </a:lnSpc>
              <a:spcBef>
                <a:spcPts val="0"/>
              </a:spcBef>
              <a:spcAft>
                <a:spcPts val="0"/>
              </a:spcAft>
              <a:buSzPts val="1800"/>
              <a:buNone/>
              <a:defRPr sz="3400" b="0">
                <a:solidFill>
                  <a:schemeClr val="dk1"/>
                </a:solidFill>
                <a:latin typeface="Calibri"/>
                <a:ea typeface="Calibri"/>
                <a:cs typeface="Calibri"/>
                <a:sym typeface="Calibri"/>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cxnSp>
        <p:nvCxnSpPr>
          <p:cNvPr id="97" name="Google Shape;97;p19"/>
          <p:cNvCxnSpPr/>
          <p:nvPr/>
        </p:nvCxnSpPr>
        <p:spPr>
          <a:xfrm rot="10800000">
            <a:off x="10992000" y="95800"/>
            <a:ext cx="0" cy="816000"/>
          </a:xfrm>
          <a:prstGeom prst="straightConnector1">
            <a:avLst/>
          </a:prstGeom>
          <a:noFill/>
          <a:ln w="19050" cap="flat" cmpd="sng">
            <a:solidFill>
              <a:srgbClr val="FFFFFF"/>
            </a:solidFill>
            <a:prstDash val="solid"/>
            <a:round/>
            <a:headEnd type="none" w="sm" len="sm"/>
            <a:tailEnd type="none" w="sm" len="sm"/>
          </a:ln>
        </p:spPr>
      </p:cxnSp>
      <p:sp>
        <p:nvSpPr>
          <p:cNvPr id="98" name="Google Shape;98;p19"/>
          <p:cNvSpPr txBox="1">
            <a:spLocks noGrp="1"/>
          </p:cNvSpPr>
          <p:nvPr>
            <p:ph type="sldNum" idx="12"/>
          </p:nvPr>
        </p:nvSpPr>
        <p:spPr>
          <a:xfrm>
            <a:off x="11409045" y="6333134"/>
            <a:ext cx="731600" cy="525000"/>
          </a:xfrm>
          <a:prstGeom prst="rect">
            <a:avLst/>
          </a:prstGeom>
        </p:spPr>
        <p:txBody>
          <a:bodyPr spcFirstLastPara="1" wrap="square" lIns="91425" tIns="91425" rIns="91425" bIns="91425" anchor="t" anchorCtr="0">
            <a:noAutofit/>
          </a:bodyPr>
          <a:lstStyle>
            <a:lvl1pPr lvl="0">
              <a:buNone/>
              <a:defRPr sz="1300">
                <a:solidFill>
                  <a:schemeClr val="dk1"/>
                </a:solidFill>
                <a:latin typeface="Calibri"/>
                <a:ea typeface="Calibri"/>
                <a:cs typeface="Calibri"/>
                <a:sym typeface="Calibri"/>
              </a:defRPr>
            </a:lvl1pPr>
            <a:lvl2pPr lvl="1">
              <a:buNone/>
              <a:defRPr sz="1300">
                <a:solidFill>
                  <a:schemeClr val="dk1"/>
                </a:solidFill>
                <a:latin typeface="Calibri"/>
                <a:ea typeface="Calibri"/>
                <a:cs typeface="Calibri"/>
                <a:sym typeface="Calibri"/>
              </a:defRPr>
            </a:lvl2pPr>
            <a:lvl3pPr lvl="2">
              <a:buNone/>
              <a:defRPr sz="1300">
                <a:solidFill>
                  <a:schemeClr val="dk1"/>
                </a:solidFill>
                <a:latin typeface="Calibri"/>
                <a:ea typeface="Calibri"/>
                <a:cs typeface="Calibri"/>
                <a:sym typeface="Calibri"/>
              </a:defRPr>
            </a:lvl3pPr>
            <a:lvl4pPr lvl="3">
              <a:buNone/>
              <a:defRPr sz="1300">
                <a:solidFill>
                  <a:schemeClr val="dk1"/>
                </a:solidFill>
                <a:latin typeface="Calibri"/>
                <a:ea typeface="Calibri"/>
                <a:cs typeface="Calibri"/>
                <a:sym typeface="Calibri"/>
              </a:defRPr>
            </a:lvl4pPr>
            <a:lvl5pPr lvl="4">
              <a:buNone/>
              <a:defRPr sz="1300">
                <a:solidFill>
                  <a:schemeClr val="dk1"/>
                </a:solidFill>
                <a:latin typeface="Calibri"/>
                <a:ea typeface="Calibri"/>
                <a:cs typeface="Calibri"/>
                <a:sym typeface="Calibri"/>
              </a:defRPr>
            </a:lvl5pPr>
            <a:lvl6pPr lvl="5">
              <a:buNone/>
              <a:defRPr sz="1300">
                <a:solidFill>
                  <a:schemeClr val="dk1"/>
                </a:solidFill>
                <a:latin typeface="Calibri"/>
                <a:ea typeface="Calibri"/>
                <a:cs typeface="Calibri"/>
                <a:sym typeface="Calibri"/>
              </a:defRPr>
            </a:lvl6pPr>
            <a:lvl7pPr lvl="6">
              <a:buNone/>
              <a:defRPr sz="1300">
                <a:solidFill>
                  <a:schemeClr val="dk1"/>
                </a:solidFill>
                <a:latin typeface="Calibri"/>
                <a:ea typeface="Calibri"/>
                <a:cs typeface="Calibri"/>
                <a:sym typeface="Calibri"/>
              </a:defRPr>
            </a:lvl7pPr>
            <a:lvl8pPr lvl="7">
              <a:buNone/>
              <a:defRPr sz="1300">
                <a:solidFill>
                  <a:schemeClr val="dk1"/>
                </a:solidFill>
                <a:latin typeface="Calibri"/>
                <a:ea typeface="Calibri"/>
                <a:cs typeface="Calibri"/>
                <a:sym typeface="Calibri"/>
              </a:defRPr>
            </a:lvl8pPr>
            <a:lvl9pPr lvl="8">
              <a:buNone/>
              <a:defRPr sz="1300">
                <a:solidFill>
                  <a:schemeClr val="dk1"/>
                </a:solidFill>
                <a:latin typeface="Calibri"/>
                <a:ea typeface="Calibri"/>
                <a:cs typeface="Calibri"/>
                <a:sym typeface="Calibri"/>
              </a:defRPr>
            </a:lvl9pPr>
          </a:lstStyle>
          <a:p>
            <a:fld id="{00000000-1234-1234-1234-12341234123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dk1"/>
        </a:solidFill>
        <a:effectLst/>
      </p:bgPr>
    </p:bg>
    <p:spTree>
      <p:nvGrpSpPr>
        <p:cNvPr id="1" name="Shape 99"/>
        <p:cNvGrpSpPr/>
        <p:nvPr/>
      </p:nvGrpSpPr>
      <p:grpSpPr>
        <a:xfrm>
          <a:off x="0" y="0"/>
          <a:ext cx="0" cy="0"/>
          <a:chOff x="0" y="0"/>
          <a:chExt cx="0" cy="0"/>
        </a:xfrm>
      </p:grpSpPr>
      <p:sp>
        <p:nvSpPr>
          <p:cNvPr id="100" name="Google Shape;100;p20"/>
          <p:cNvSpPr txBox="1"/>
          <p:nvPr/>
        </p:nvSpPr>
        <p:spPr>
          <a:xfrm>
            <a:off x="10992000" y="95800"/>
            <a:ext cx="1200000" cy="816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400"/>
              <a:buFont typeface="Arial"/>
              <a:buNone/>
            </a:pPr>
            <a:fld id="{00000000-1234-1234-1234-123412341234}" type="slidenum">
              <a:rPr lang="en-GB" sz="3400" b="0" i="0" u="none" strike="noStrike" cap="none">
                <a:solidFill>
                  <a:srgbClr val="002855"/>
                </a:solidFill>
                <a:latin typeface="Calibri"/>
                <a:ea typeface="Calibri"/>
                <a:cs typeface="Calibri"/>
                <a:sym typeface="Calibri"/>
              </a:rPr>
              <a:pPr marL="0" marR="0" lvl="0" indent="0" algn="ctr" rtl="0">
                <a:lnSpc>
                  <a:spcPct val="100000"/>
                </a:lnSpc>
                <a:spcBef>
                  <a:spcPts val="0"/>
                </a:spcBef>
                <a:spcAft>
                  <a:spcPts val="0"/>
                </a:spcAft>
                <a:buClr>
                  <a:srgbClr val="000000"/>
                </a:buClr>
                <a:buSzPts val="3400"/>
                <a:buFont typeface="Arial"/>
                <a:buNone/>
              </a:pPr>
              <a:t>‹#›</a:t>
            </a:fld>
            <a:endParaRPr sz="3400" b="0" i="0" u="none" strike="noStrike" cap="none">
              <a:solidFill>
                <a:srgbClr val="002855"/>
              </a:solidFill>
              <a:latin typeface="Calibri"/>
              <a:ea typeface="Calibri"/>
              <a:cs typeface="Calibri"/>
              <a:sym typeface="Calibri"/>
            </a:endParaRPr>
          </a:p>
        </p:txBody>
      </p:sp>
      <p:cxnSp>
        <p:nvCxnSpPr>
          <p:cNvPr id="101" name="Google Shape;101;p20"/>
          <p:cNvCxnSpPr/>
          <p:nvPr/>
        </p:nvCxnSpPr>
        <p:spPr>
          <a:xfrm rot="10800000">
            <a:off x="10992000" y="95800"/>
            <a:ext cx="0" cy="816000"/>
          </a:xfrm>
          <a:prstGeom prst="straightConnector1">
            <a:avLst/>
          </a:prstGeom>
          <a:noFill/>
          <a:ln w="19050" cap="flat" cmpd="sng">
            <a:solidFill>
              <a:srgbClr val="002855"/>
            </a:solidFill>
            <a:prstDash val="solid"/>
            <a:round/>
            <a:headEnd type="none" w="sm" len="sm"/>
            <a:tailEnd type="none" w="sm" len="sm"/>
          </a:ln>
        </p:spPr>
      </p:cxnSp>
      <p:sp>
        <p:nvSpPr>
          <p:cNvPr id="102" name="Google Shape;102;p20"/>
          <p:cNvSpPr txBox="1">
            <a:spLocks noGrp="1"/>
          </p:cNvSpPr>
          <p:nvPr>
            <p:ph type="sldNum" idx="12"/>
          </p:nvPr>
        </p:nvSpPr>
        <p:spPr>
          <a:xfrm>
            <a:off x="11409045" y="6333134"/>
            <a:ext cx="731600" cy="525000"/>
          </a:xfrm>
          <a:prstGeom prst="rect">
            <a:avLst/>
          </a:prstGeom>
        </p:spPr>
        <p:txBody>
          <a:bodyPr spcFirstLastPara="1" wrap="square" lIns="91425" tIns="91425" rIns="91425" bIns="91425"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fld id="{00000000-1234-1234-1234-12341234123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11296612" y="6217623"/>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fld id="{00000000-1234-1234-1234-123412341234}" type="slidenum">
              <a:rPr lang="en-GB" smtClean="0"/>
              <a:pPr/>
              <a:t>‹#›</a:t>
            </a:fld>
            <a:endParaRPr lang="en-GB"/>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2" r:id="rId3"/>
    <p:sldLayoutId id="2147483663" r:id="rId4"/>
    <p:sldLayoutId id="2147483664" r:id="rId5"/>
    <p:sldLayoutId id="2147483665"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file:////C:/var/folders/4s/ycrs_6cn1y1993130yr8dj1r0000gn/T/com.microsoft.Word/WebArchiveCopyPasteTempFiles/page3image1794656"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a:spLocks noGrp="1"/>
          </p:cNvSpPr>
          <p:nvPr>
            <p:ph type="body" idx="1"/>
          </p:nvPr>
        </p:nvSpPr>
        <p:spPr>
          <a:xfrm>
            <a:off x="1524000" y="1925375"/>
            <a:ext cx="9144000" cy="2180400"/>
          </a:xfrm>
          <a:prstGeom prst="rect">
            <a:avLst/>
          </a:prstGeom>
        </p:spPr>
        <p:txBody>
          <a:bodyPr spcFirstLastPara="1" wrap="square" lIns="91425" tIns="91425" rIns="91425" bIns="91425" anchor="ctr" anchorCtr="0">
            <a:noAutofit/>
          </a:bodyPr>
          <a:lstStyle/>
          <a:p>
            <a:r>
              <a:rPr lang="en-US" sz="4000" dirty="0">
                <a:latin typeface="Times New Roman" pitchFamily="18" charset="0"/>
                <a:cs typeface="Times New Roman" pitchFamily="18" charset="0"/>
              </a:rPr>
              <a:t>Motor/Generator Fault Prognosis using Vibration Signature and Forecasting Techniques</a:t>
            </a:r>
            <a:endParaRPr lang="ru-RU" sz="4000" dirty="0">
              <a:latin typeface="Times New Roman" pitchFamily="18" charset="0"/>
              <a:cs typeface="Times New Roman" pitchFamily="18" charset="0"/>
            </a:endParaRPr>
          </a:p>
        </p:txBody>
      </p:sp>
      <p:sp>
        <p:nvSpPr>
          <p:cNvPr id="108" name="Google Shape;108;p21"/>
          <p:cNvSpPr txBox="1"/>
          <p:nvPr/>
        </p:nvSpPr>
        <p:spPr>
          <a:xfrm>
            <a:off x="3173250" y="4161425"/>
            <a:ext cx="5707200" cy="795000"/>
          </a:xfrm>
          <a:prstGeom prst="rect">
            <a:avLst/>
          </a:prstGeom>
          <a:noFill/>
          <a:ln>
            <a:noFill/>
          </a:ln>
        </p:spPr>
        <p:txBody>
          <a:bodyPr spcFirstLastPara="1" wrap="square" lIns="91425" tIns="91425" rIns="91425" bIns="91425" anchor="t" anchorCtr="0">
            <a:noAutofit/>
          </a:bodyPr>
          <a:lstStyle/>
          <a:p>
            <a:pPr algn="ctr"/>
            <a:r>
              <a:rPr lang="en-US" sz="2000" b="1" dirty="0" err="1">
                <a:latin typeface="Times New Roman" pitchFamily="18" charset="0"/>
                <a:ea typeface="Source Sans Pro"/>
                <a:cs typeface="Times New Roman" pitchFamily="18" charset="0"/>
                <a:sym typeface="Source Sans Pro"/>
              </a:rPr>
              <a:t>Kuanysh</a:t>
            </a:r>
            <a:r>
              <a:rPr lang="en-US" sz="2000" b="1" dirty="0">
                <a:latin typeface="Times New Roman" pitchFamily="18" charset="0"/>
                <a:ea typeface="Source Sans Pro"/>
                <a:cs typeface="Times New Roman" pitchFamily="18" charset="0"/>
                <a:sym typeface="Source Sans Pro"/>
              </a:rPr>
              <a:t> </a:t>
            </a:r>
            <a:r>
              <a:rPr lang="en-US" sz="2000" b="1" dirty="0" err="1">
                <a:latin typeface="Times New Roman" pitchFamily="18" charset="0"/>
                <a:ea typeface="Source Sans Pro"/>
                <a:cs typeface="Times New Roman" pitchFamily="18" charset="0"/>
                <a:sym typeface="Source Sans Pro"/>
              </a:rPr>
              <a:t>Orynbek</a:t>
            </a:r>
            <a:endParaRPr sz="2000" b="1" dirty="0">
              <a:latin typeface="Times New Roman" pitchFamily="18" charset="0"/>
              <a:ea typeface="Source Sans Pro"/>
              <a:cs typeface="Times New Roman" pitchFamily="18" charset="0"/>
              <a:sym typeface="Source Sans Pro"/>
            </a:endParaRPr>
          </a:p>
          <a:p>
            <a:pPr algn="ctr"/>
            <a:r>
              <a:rPr lang="en-GB" sz="1800" dirty="0">
                <a:latin typeface="Times New Roman" pitchFamily="18" charset="0"/>
                <a:ea typeface="Source Sans Pro"/>
                <a:cs typeface="Times New Roman" pitchFamily="18" charset="0"/>
                <a:sym typeface="Source Sans Pro"/>
              </a:rPr>
              <a:t>ID: </a:t>
            </a:r>
            <a:r>
              <a:rPr lang="en-US" sz="1800" dirty="0">
                <a:latin typeface="Times New Roman" pitchFamily="18" charset="0"/>
                <a:ea typeface="Source Sans Pro"/>
                <a:cs typeface="Times New Roman" pitchFamily="18" charset="0"/>
                <a:sym typeface="Source Sans Pro"/>
              </a:rPr>
              <a:t>202062668</a:t>
            </a:r>
            <a:endParaRPr sz="1800" dirty="0">
              <a:latin typeface="Times New Roman" pitchFamily="18" charset="0"/>
              <a:ea typeface="Source Sans Pro"/>
              <a:cs typeface="Times New Roman" pitchFamily="18" charset="0"/>
              <a:sym typeface="Source Sans Pro"/>
            </a:endParaRPr>
          </a:p>
          <a:p>
            <a:pPr algn="ctr"/>
            <a:endParaRPr lang="en-GB" sz="1800" dirty="0">
              <a:latin typeface="Times New Roman" pitchFamily="18" charset="0"/>
              <a:ea typeface="Source Sans Pro"/>
              <a:cs typeface="Times New Roman" pitchFamily="18" charset="0"/>
              <a:sym typeface="Source Sans Pro"/>
            </a:endParaRPr>
          </a:p>
          <a:p>
            <a:pPr algn="ctr"/>
            <a:r>
              <a:rPr lang="en-US" sz="1800" dirty="0">
                <a:latin typeface="Times New Roman" pitchFamily="18" charset="0"/>
                <a:cs typeface="Times New Roman" pitchFamily="18" charset="0"/>
              </a:rPr>
              <a:t>Supervisor: Prof. Mehdi </a:t>
            </a:r>
            <a:r>
              <a:rPr lang="en-US" sz="1800" dirty="0" err="1">
                <a:latin typeface="Times New Roman" pitchFamily="18" charset="0"/>
                <a:cs typeface="Times New Roman" pitchFamily="18" charset="0"/>
              </a:rPr>
              <a:t>Bagheri</a:t>
            </a:r>
            <a:endParaRPr lang="en-US" sz="1800" dirty="0">
              <a:latin typeface="Times New Roman" pitchFamily="18" charset="0"/>
              <a:cs typeface="Times New Roman" pitchFamily="18" charset="0"/>
            </a:endParaRPr>
          </a:p>
          <a:p>
            <a:pPr algn="ctr"/>
            <a:r>
              <a:rPr lang="en-US" sz="1800" dirty="0">
                <a:latin typeface="Times New Roman" pitchFamily="18" charset="0"/>
                <a:cs typeface="Times New Roman" pitchFamily="18" charset="0"/>
              </a:rPr>
              <a:t>Co-supervisor: Prof. Amin </a:t>
            </a:r>
            <a:r>
              <a:rPr lang="en-US" sz="1800" dirty="0" err="1">
                <a:latin typeface="Times New Roman" pitchFamily="18" charset="0"/>
                <a:cs typeface="Times New Roman" pitchFamily="18" charset="0"/>
              </a:rPr>
              <a:t>Zollanvari</a:t>
            </a:r>
            <a:endParaRPr lang="ru-RU" sz="1800" dirty="0">
              <a:latin typeface="Times New Roman" pitchFamily="18" charset="0"/>
              <a:cs typeface="Times New Roman" pitchFamily="18" charset="0"/>
            </a:endParaRPr>
          </a:p>
          <a:p>
            <a:pPr algn="ctr"/>
            <a:endParaRPr sz="1800" dirty="0">
              <a:latin typeface="Times New Roman" pitchFamily="18" charset="0"/>
              <a:ea typeface="Source Sans Pro"/>
              <a:cs typeface="Times New Roman" pitchFamily="18" charset="0"/>
              <a:sym typeface="Source Sans Pro"/>
            </a:endParaRPr>
          </a:p>
        </p:txBody>
      </p:sp>
      <p:sp>
        <p:nvSpPr>
          <p:cNvPr id="109" name="Google Shape;109;p21"/>
          <p:cNvSpPr txBox="1"/>
          <p:nvPr/>
        </p:nvSpPr>
        <p:spPr>
          <a:xfrm>
            <a:off x="2429700" y="5820575"/>
            <a:ext cx="7332600" cy="855600"/>
          </a:xfrm>
          <a:prstGeom prst="rect">
            <a:avLst/>
          </a:prstGeom>
          <a:noFill/>
          <a:ln>
            <a:noFill/>
          </a:ln>
        </p:spPr>
        <p:txBody>
          <a:bodyPr spcFirstLastPara="1" wrap="square" lIns="91425" tIns="91425" rIns="91425" bIns="91425" anchor="t" anchorCtr="0">
            <a:noAutofit/>
          </a:bodyPr>
          <a:lstStyle/>
          <a:p>
            <a:pPr algn="ctr"/>
            <a:r>
              <a:rPr lang="en-US" i="1" dirty="0">
                <a:latin typeface="Times New Roman" panose="02020603050405020304" pitchFamily="18" charset="0"/>
                <a:cs typeface="Times New Roman" panose="02020603050405020304" pitchFamily="18" charset="0"/>
              </a:rPr>
              <a:t>Electrical and Computer Engineering Department</a:t>
            </a:r>
            <a:endParaRPr lang="en-US" dirty="0">
              <a:latin typeface="Times New Roman" panose="02020603050405020304" pitchFamily="18" charset="0"/>
              <a:cs typeface="Times New Roman" panose="02020603050405020304" pitchFamily="18" charset="0"/>
            </a:endParaRPr>
          </a:p>
          <a:p>
            <a:pPr algn="ctr"/>
            <a:r>
              <a:rPr lang="en-US" i="1" dirty="0">
                <a:latin typeface="Times New Roman" panose="02020603050405020304" pitchFamily="18" charset="0"/>
                <a:cs typeface="Times New Roman" panose="02020603050405020304" pitchFamily="18" charset="0"/>
              </a:rPr>
              <a:t>School of Engineering and Digital Sciences</a:t>
            </a:r>
            <a:endParaRPr lang="en-US" dirty="0">
              <a:latin typeface="Times New Roman" panose="02020603050405020304" pitchFamily="18" charset="0"/>
              <a:cs typeface="Times New Roman" panose="02020603050405020304" pitchFamily="18" charset="0"/>
            </a:endParaRPr>
          </a:p>
          <a:p>
            <a:pPr algn="ctr"/>
            <a:r>
              <a:rPr lang="en-US" i="1" dirty="0">
                <a:latin typeface="Times New Roman" panose="02020603050405020304" pitchFamily="18" charset="0"/>
                <a:cs typeface="Times New Roman" panose="02020603050405020304" pitchFamily="18" charset="0"/>
              </a:rPr>
              <a:t>Apr 2022</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10</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a:latin typeface="Times New Roman" panose="02020603050405020304" pitchFamily="18" charset="0"/>
                <a:cs typeface="Times New Roman" panose="02020603050405020304" pitchFamily="18" charset="0"/>
              </a:rPr>
              <a:t>4</a:t>
            </a:r>
            <a:r>
              <a:rPr lang="en-US" sz="3600" dirty="0" smtClean="0">
                <a:latin typeface="Times New Roman" panose="02020603050405020304" pitchFamily="18" charset="0"/>
                <a:cs typeface="Times New Roman" panose="02020603050405020304" pitchFamily="18" charset="0"/>
              </a:rPr>
              <a:t>.2 </a:t>
            </a:r>
            <a:r>
              <a:rPr lang="en-US" sz="3600" dirty="0">
                <a:latin typeface="Times New Roman" panose="02020603050405020304" pitchFamily="18" charset="0"/>
                <a:cs typeface="Times New Roman" panose="02020603050405020304" pitchFamily="18" charset="0"/>
              </a:rPr>
              <a:t>Data </a:t>
            </a:r>
            <a:r>
              <a:rPr lang="en-US" sz="3600" dirty="0" smtClean="0">
                <a:latin typeface="Times New Roman" panose="02020603050405020304" pitchFamily="18" charset="0"/>
                <a:cs typeface="Times New Roman" panose="02020603050405020304" pitchFamily="18" charset="0"/>
              </a:rPr>
              <a:t>preparation</a:t>
            </a:r>
            <a:endParaRPr lang="en-US" sz="3600" dirty="0">
              <a:latin typeface="Times New Roman" panose="02020603050405020304" pitchFamily="18" charset="0"/>
              <a:cs typeface="Times New Roman" panose="02020603050405020304" pitchFamily="18" charset="0"/>
            </a:endParaRPr>
          </a:p>
        </p:txBody>
      </p:sp>
      <p:sp>
        <p:nvSpPr>
          <p:cNvPr id="5" name="Google Shape;96;p18"/>
          <p:cNvSpPr/>
          <p:nvPr/>
        </p:nvSpPr>
        <p:spPr>
          <a:xfrm>
            <a:off x="1700467" y="3091001"/>
            <a:ext cx="1872300" cy="745500"/>
          </a:xfrm>
          <a:prstGeom prst="homePlate">
            <a:avLst>
              <a:gd name="adj" fmla="val 50000"/>
            </a:avLst>
          </a:prstGeom>
          <a:solidFill>
            <a:srgbClr val="002060"/>
          </a:solidFill>
          <a:ln w="9525" cap="flat" cmpd="sng">
            <a:solidFill>
              <a:srgbClr val="FAFAFA"/>
            </a:solidFill>
            <a:prstDash val="solid"/>
            <a:round/>
            <a:headEnd type="none" w="sm" len="sm"/>
            <a:tailEnd type="none" w="sm" len="sm"/>
          </a:ln>
        </p:spPr>
        <p:txBody>
          <a:bodyPr spcFirstLastPara="1" wrap="square" lIns="121875" tIns="121875" rIns="121875" bIns="12187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 name="Google Shape;97;p18"/>
          <p:cNvSpPr txBox="1">
            <a:spLocks/>
          </p:cNvSpPr>
          <p:nvPr/>
        </p:nvSpPr>
        <p:spPr>
          <a:xfrm>
            <a:off x="1745808" y="3228551"/>
            <a:ext cx="1334704" cy="470400"/>
          </a:xfrm>
          <a:prstGeom prst="rect">
            <a:avLst/>
          </a:prstGeom>
          <a:solidFill>
            <a:srgbClr val="00206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pPr marL="0" marR="0" lvl="0" indent="0" algn="ctr" defTabSz="914400" rtl="0" eaLnBrk="1" fontAlgn="auto" latinLnBrk="0" hangingPunct="1">
              <a:lnSpc>
                <a:spcPct val="100000"/>
              </a:lnSpc>
              <a:spcBef>
                <a:spcPts val="0"/>
              </a:spcBef>
              <a:spcAft>
                <a:spcPts val="0"/>
              </a:spcAft>
              <a:buClr>
                <a:srgbClr val="737373"/>
              </a:buClr>
              <a:buSzPts val="1800"/>
              <a:buFont typeface="Roboto"/>
              <a:buNone/>
              <a:tabLst/>
              <a:defRPr/>
            </a:pPr>
            <a:r>
              <a:rPr kumimoji="0" lang="en-US" sz="3200" b="1" i="0" u="none" strike="noStrike" kern="0" cap="none" spc="0" normalizeH="0" baseline="0" noProof="0" dirty="0" smtClean="0">
                <a:ln>
                  <a:noFill/>
                </a:ln>
                <a:solidFill>
                  <a:srgbClr val="FFFFFF"/>
                </a:solidFill>
                <a:effectLst/>
                <a:uLnTx/>
                <a:uFillTx/>
                <a:latin typeface="Times New Roman" panose="02020603050405020304" pitchFamily="18" charset="0"/>
                <a:cs typeface="Times New Roman" panose="02020603050405020304" pitchFamily="18" charset="0"/>
                <a:sym typeface="Roboto"/>
              </a:rPr>
              <a:t>I</a:t>
            </a:r>
            <a:endParaRPr kumimoji="0" lang="en-US" sz="3200" b="1"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Roboto"/>
            </a:endParaRPr>
          </a:p>
        </p:txBody>
      </p:sp>
      <p:grpSp>
        <p:nvGrpSpPr>
          <p:cNvPr id="7" name="Google Shape;98;p18"/>
          <p:cNvGrpSpPr/>
          <p:nvPr/>
        </p:nvGrpSpPr>
        <p:grpSpPr>
          <a:xfrm>
            <a:off x="2313710" y="2502216"/>
            <a:ext cx="198900" cy="593656"/>
            <a:chOff x="777447" y="1610215"/>
            <a:chExt cx="198900" cy="593656"/>
          </a:xfrm>
          <a:solidFill>
            <a:srgbClr val="002060"/>
          </a:solidFill>
        </p:grpSpPr>
        <p:cxnSp>
          <p:nvCxnSpPr>
            <p:cNvPr id="8" name="Google Shape;99;p18"/>
            <p:cNvCxnSpPr/>
            <p:nvPr/>
          </p:nvCxnSpPr>
          <p:spPr>
            <a:xfrm>
              <a:off x="876909" y="1649171"/>
              <a:ext cx="0" cy="554700"/>
            </a:xfrm>
            <a:prstGeom prst="straightConnector1">
              <a:avLst/>
            </a:prstGeom>
            <a:grpFill/>
            <a:ln w="9525" cap="flat" cmpd="sng">
              <a:solidFill>
                <a:srgbClr val="424242"/>
              </a:solidFill>
              <a:prstDash val="solid"/>
              <a:round/>
              <a:headEnd type="none" w="sm" len="sm"/>
              <a:tailEnd type="none" w="sm" len="sm"/>
            </a:ln>
          </p:spPr>
        </p:cxnSp>
        <p:sp>
          <p:nvSpPr>
            <p:cNvPr id="9" name="Google Shape;100;p18"/>
            <p:cNvSpPr/>
            <p:nvPr/>
          </p:nvSpPr>
          <p:spPr>
            <a:xfrm>
              <a:off x="777447" y="1610215"/>
              <a:ext cx="198900" cy="198900"/>
            </a:xfrm>
            <a:prstGeom prst="ellipse">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grpSp>
      <p:sp>
        <p:nvSpPr>
          <p:cNvPr id="10" name="Google Shape;101;p18"/>
          <p:cNvSpPr txBox="1">
            <a:spLocks/>
          </p:cNvSpPr>
          <p:nvPr/>
        </p:nvSpPr>
        <p:spPr>
          <a:xfrm>
            <a:off x="1291760" y="1454201"/>
            <a:ext cx="2242800" cy="906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pPr marL="0" lvl="0" indent="0" algn="ctr">
              <a:spcAft>
                <a:spcPts val="1600"/>
              </a:spcAft>
              <a:buClr>
                <a:srgbClr val="737373"/>
              </a:buClr>
              <a:buNone/>
            </a:pPr>
            <a:r>
              <a:rPr lang="en-US" sz="2800" dirty="0" smtClean="0">
                <a:solidFill>
                  <a:schemeClr val="bg1"/>
                </a:solidFill>
                <a:latin typeface="Times New Roman" panose="02020603050405020304" pitchFamily="18" charset="0"/>
                <a:cs typeface="Times New Roman" panose="02020603050405020304" pitchFamily="18" charset="0"/>
              </a:rPr>
              <a:t>Voltage excitation</a:t>
            </a:r>
            <a:endParaRPr kumimoji="0" lang="en-US" sz="2400" b="0" i="0" u="none" strike="noStrike" kern="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sym typeface="Roboto"/>
            </a:endParaRPr>
          </a:p>
        </p:txBody>
      </p:sp>
      <p:sp>
        <p:nvSpPr>
          <p:cNvPr id="11" name="Google Shape;102;p18"/>
          <p:cNvSpPr/>
          <p:nvPr/>
        </p:nvSpPr>
        <p:spPr>
          <a:xfrm>
            <a:off x="3176587" y="3091001"/>
            <a:ext cx="2051100" cy="745500"/>
          </a:xfrm>
          <a:prstGeom prst="chevron">
            <a:avLst>
              <a:gd name="adj" fmla="val 50000"/>
            </a:avLst>
          </a:prstGeom>
          <a:solidFill>
            <a:srgbClr val="00206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2" name="Google Shape;103;p18"/>
          <p:cNvSpPr txBox="1">
            <a:spLocks/>
          </p:cNvSpPr>
          <p:nvPr/>
        </p:nvSpPr>
        <p:spPr>
          <a:xfrm>
            <a:off x="3572766" y="3228551"/>
            <a:ext cx="1228584" cy="470400"/>
          </a:xfrm>
          <a:prstGeom prst="rect">
            <a:avLst/>
          </a:prstGeom>
          <a:solidFill>
            <a:srgbClr val="00206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pPr marL="0" marR="0" lvl="0" indent="0" algn="ctr" defTabSz="914400" rtl="0" eaLnBrk="1" fontAlgn="auto" latinLnBrk="0" hangingPunct="1">
              <a:lnSpc>
                <a:spcPct val="100000"/>
              </a:lnSpc>
              <a:spcBef>
                <a:spcPts val="0"/>
              </a:spcBef>
              <a:spcAft>
                <a:spcPts val="0"/>
              </a:spcAft>
              <a:buClr>
                <a:srgbClr val="737373"/>
              </a:buClr>
              <a:buSzPts val="1800"/>
              <a:buFont typeface="Roboto"/>
              <a:buNone/>
              <a:tabLst/>
              <a:defRPr/>
            </a:pPr>
            <a:r>
              <a:rPr kumimoji="0" lang="en-US" sz="3200" b="0" i="0" u="none" strike="noStrike" kern="0" cap="none" spc="0" normalizeH="0" baseline="0" noProof="0" dirty="0" smtClean="0">
                <a:ln>
                  <a:noFill/>
                </a:ln>
                <a:solidFill>
                  <a:srgbClr val="FFFFFF"/>
                </a:solidFill>
                <a:effectLst/>
                <a:uLnTx/>
                <a:uFillTx/>
                <a:latin typeface="Times New Roman" panose="02020603050405020304" pitchFamily="18" charset="0"/>
                <a:cs typeface="Times New Roman" panose="02020603050405020304" pitchFamily="18" charset="0"/>
                <a:sym typeface="Roboto"/>
              </a:rPr>
              <a:t>II</a:t>
            </a:r>
            <a:endParaRPr kumimoji="0" lang="en-US" sz="3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sym typeface="Roboto"/>
            </a:endParaRPr>
          </a:p>
        </p:txBody>
      </p:sp>
      <p:grpSp>
        <p:nvGrpSpPr>
          <p:cNvPr id="13" name="Google Shape;104;p18"/>
          <p:cNvGrpSpPr/>
          <p:nvPr/>
        </p:nvGrpSpPr>
        <p:grpSpPr>
          <a:xfrm>
            <a:off x="4087138" y="3836501"/>
            <a:ext cx="198900" cy="593656"/>
            <a:chOff x="2223534" y="2938958"/>
            <a:chExt cx="198900" cy="593656"/>
          </a:xfrm>
          <a:solidFill>
            <a:srgbClr val="002060"/>
          </a:solidFill>
        </p:grpSpPr>
        <p:cxnSp>
          <p:nvCxnSpPr>
            <p:cNvPr id="14" name="Google Shape;105;p18"/>
            <p:cNvCxnSpPr/>
            <p:nvPr/>
          </p:nvCxnSpPr>
          <p:spPr>
            <a:xfrm rot="10800000">
              <a:off x="2322997" y="2938958"/>
              <a:ext cx="0" cy="554700"/>
            </a:xfrm>
            <a:prstGeom prst="straightConnector1">
              <a:avLst/>
            </a:prstGeom>
            <a:grpFill/>
            <a:ln w="9525" cap="flat" cmpd="sng">
              <a:solidFill>
                <a:srgbClr val="424242"/>
              </a:solidFill>
              <a:prstDash val="solid"/>
              <a:round/>
              <a:headEnd type="none" w="sm" len="sm"/>
              <a:tailEnd type="none" w="sm" len="sm"/>
            </a:ln>
          </p:spPr>
        </p:cxnSp>
        <p:sp>
          <p:nvSpPr>
            <p:cNvPr id="15" name="Google Shape;106;p18"/>
            <p:cNvSpPr/>
            <p:nvPr/>
          </p:nvSpPr>
          <p:spPr>
            <a:xfrm rot="10800000" flipH="1">
              <a:off x="2223534" y="3333714"/>
              <a:ext cx="198900" cy="198900"/>
            </a:xfrm>
            <a:prstGeom prst="ellipse">
              <a:avLst/>
            </a:pr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grpSp>
      <p:sp>
        <p:nvSpPr>
          <p:cNvPr id="23" name="Google Shape;101;p18"/>
          <p:cNvSpPr txBox="1">
            <a:spLocks noGrp="1"/>
          </p:cNvSpPr>
          <p:nvPr>
            <p:ph type="body" idx="2"/>
          </p:nvPr>
        </p:nvSpPr>
        <p:spPr>
          <a:xfrm>
            <a:off x="3129947" y="4430158"/>
            <a:ext cx="2113280" cy="60283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pPr marL="0" lvl="0" indent="0" algn="ctr">
              <a:spcAft>
                <a:spcPts val="1600"/>
              </a:spcAft>
              <a:buClr>
                <a:srgbClr val="737373"/>
              </a:buClr>
              <a:buNone/>
            </a:pPr>
            <a:r>
              <a:rPr lang="en-US" sz="2800" dirty="0" smtClean="0">
                <a:solidFill>
                  <a:schemeClr val="bg1"/>
                </a:solidFill>
                <a:latin typeface="Times New Roman" panose="02020603050405020304" pitchFamily="18" charset="0"/>
                <a:cs typeface="Times New Roman" panose="02020603050405020304" pitchFamily="18" charset="0"/>
              </a:rPr>
              <a:t>Single phasing</a:t>
            </a:r>
            <a:endParaRPr kumimoji="0" lang="en-US" sz="2400" b="0" i="0" u="none" strike="noStrike" kern="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sym typeface="Roboto"/>
            </a:endParaRPr>
          </a:p>
        </p:txBody>
      </p:sp>
      <p:grpSp>
        <p:nvGrpSpPr>
          <p:cNvPr id="24" name="Group 10">
            <a:extLst>
              <a:ext uri="{FF2B5EF4-FFF2-40B4-BE49-F238E27FC236}">
                <a16:creationId xmlns:a16="http://schemas.microsoft.com/office/drawing/2014/main" id="{B766F0EB-8E38-4976-9B73-890A82AE0CA5}"/>
              </a:ext>
            </a:extLst>
          </p:cNvPr>
          <p:cNvGrpSpPr/>
          <p:nvPr/>
        </p:nvGrpSpPr>
        <p:grpSpPr>
          <a:xfrm>
            <a:off x="7259206" y="3091795"/>
            <a:ext cx="474222" cy="474222"/>
            <a:chOff x="2133600" y="3181350"/>
            <a:chExt cx="1362075" cy="1362075"/>
          </a:xfrm>
          <a:solidFill>
            <a:schemeClr val="accent1"/>
          </a:solidFill>
        </p:grpSpPr>
        <p:sp>
          <p:nvSpPr>
            <p:cNvPr id="25" name="Freeform 14">
              <a:extLst>
                <a:ext uri="{FF2B5EF4-FFF2-40B4-BE49-F238E27FC236}">
                  <a16:creationId xmlns:a16="http://schemas.microsoft.com/office/drawing/2014/main" id="{8E3D36C3-363F-481A-8ADE-4066CA776E79}"/>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26" name="Freeform 15">
              <a:extLst>
                <a:ext uri="{FF2B5EF4-FFF2-40B4-BE49-F238E27FC236}">
                  <a16:creationId xmlns:a16="http://schemas.microsoft.com/office/drawing/2014/main" id="{9074BDD4-4A1E-42CF-9065-007B9C00850F}"/>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grpSp>
        <p:nvGrpSpPr>
          <p:cNvPr id="27" name="Group 18">
            <a:extLst>
              <a:ext uri="{FF2B5EF4-FFF2-40B4-BE49-F238E27FC236}">
                <a16:creationId xmlns:a16="http://schemas.microsoft.com/office/drawing/2014/main" id="{CA1F2812-3A75-4EA2-8FBB-2F68FAC12F6C}"/>
              </a:ext>
            </a:extLst>
          </p:cNvPr>
          <p:cNvGrpSpPr/>
          <p:nvPr/>
        </p:nvGrpSpPr>
        <p:grpSpPr>
          <a:xfrm>
            <a:off x="7271969" y="3953954"/>
            <a:ext cx="474222" cy="474222"/>
            <a:chOff x="2133600" y="3181350"/>
            <a:chExt cx="1362075" cy="1362075"/>
          </a:xfrm>
          <a:solidFill>
            <a:schemeClr val="accent3"/>
          </a:solidFill>
        </p:grpSpPr>
        <p:sp>
          <p:nvSpPr>
            <p:cNvPr id="28" name="Freeform 14">
              <a:extLst>
                <a:ext uri="{FF2B5EF4-FFF2-40B4-BE49-F238E27FC236}">
                  <a16:creationId xmlns:a16="http://schemas.microsoft.com/office/drawing/2014/main" id="{E2346223-84A2-4B29-987C-F4578210EB6F}"/>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29" name="Freeform 15">
              <a:extLst>
                <a:ext uri="{FF2B5EF4-FFF2-40B4-BE49-F238E27FC236}">
                  <a16:creationId xmlns:a16="http://schemas.microsoft.com/office/drawing/2014/main" id="{784BC16C-F0BC-4806-84E8-6D6EE5BECE36}"/>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grpSp>
        <p:nvGrpSpPr>
          <p:cNvPr id="30" name="Group 22">
            <a:extLst>
              <a:ext uri="{FF2B5EF4-FFF2-40B4-BE49-F238E27FC236}">
                <a16:creationId xmlns:a16="http://schemas.microsoft.com/office/drawing/2014/main" id="{D5B8B031-F693-4171-976A-B32AA24CD17F}"/>
              </a:ext>
            </a:extLst>
          </p:cNvPr>
          <p:cNvGrpSpPr/>
          <p:nvPr/>
        </p:nvGrpSpPr>
        <p:grpSpPr>
          <a:xfrm>
            <a:off x="7280366" y="4752701"/>
            <a:ext cx="474222" cy="474222"/>
            <a:chOff x="2133600" y="3181350"/>
            <a:chExt cx="1362075" cy="1362075"/>
          </a:xfrm>
          <a:solidFill>
            <a:schemeClr val="accent4"/>
          </a:solidFill>
        </p:grpSpPr>
        <p:sp>
          <p:nvSpPr>
            <p:cNvPr id="31" name="Freeform 14">
              <a:extLst>
                <a:ext uri="{FF2B5EF4-FFF2-40B4-BE49-F238E27FC236}">
                  <a16:creationId xmlns:a16="http://schemas.microsoft.com/office/drawing/2014/main" id="{D3CCA621-5869-430A-BA4E-6A2205A5BBAA}"/>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32" name="Freeform 15">
              <a:extLst>
                <a:ext uri="{FF2B5EF4-FFF2-40B4-BE49-F238E27FC236}">
                  <a16:creationId xmlns:a16="http://schemas.microsoft.com/office/drawing/2014/main" id="{56759C18-0ABF-4D78-A46C-7AE0CD3E8A1F}"/>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sp>
        <p:nvSpPr>
          <p:cNvPr id="42" name="Прямоугольник 41"/>
          <p:cNvSpPr/>
          <p:nvPr/>
        </p:nvSpPr>
        <p:spPr>
          <a:xfrm>
            <a:off x="6927797" y="2601666"/>
            <a:ext cx="3044413" cy="2800767"/>
          </a:xfrm>
          <a:prstGeom prst="rect">
            <a:avLst/>
          </a:prstGeom>
        </p:spPr>
        <p:txBody>
          <a:bodyPr wrap="square">
            <a:spAutoFit/>
          </a:bodyPr>
          <a:lstStyle/>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r>
              <a:rPr lang="en-US" sz="1800" b="1" dirty="0">
                <a:latin typeface="Times New Roman" pitchFamily="18" charset="0"/>
                <a:cs typeface="Times New Roman" pitchFamily="18" charset="0"/>
              </a:rPr>
              <a:t>	</a:t>
            </a:r>
            <a:r>
              <a:rPr lang="en-US" sz="1800" b="1" dirty="0" smtClean="0">
                <a:latin typeface="Times New Roman" pitchFamily="18" charset="0"/>
                <a:cs typeface="Times New Roman" pitchFamily="18" charset="0"/>
              </a:rPr>
              <a:t>60% for</a:t>
            </a:r>
            <a:r>
              <a:rPr lang="en-US" sz="1600"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Training</a:t>
            </a:r>
          </a:p>
          <a:p>
            <a:endParaRPr lang="en-US" sz="1800" b="1" dirty="0" smtClean="0">
              <a:latin typeface="Times New Roman" pitchFamily="18" charset="0"/>
              <a:cs typeface="Times New Roman" pitchFamily="18" charset="0"/>
            </a:endParaRPr>
          </a:p>
          <a:p>
            <a:endParaRPr lang="en-US" sz="1800" b="1" dirty="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	20% for Validation</a:t>
            </a:r>
          </a:p>
          <a:p>
            <a:endParaRPr lang="en-US" sz="1800" b="1" dirty="0" smtClean="0">
              <a:latin typeface="Times New Roman" pitchFamily="18" charset="0"/>
              <a:cs typeface="Times New Roman" pitchFamily="18" charset="0"/>
            </a:endParaRPr>
          </a:p>
          <a:p>
            <a:endParaRPr lang="en-US" sz="1800" b="1" dirty="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	20% for Test</a:t>
            </a:r>
            <a:endParaRPr lang="en-US" sz="1600" dirty="0" smtClean="0">
              <a:latin typeface="Times New Roman" pitchFamily="18" charset="0"/>
              <a:cs typeface="Times New Roman" pitchFamily="18" charset="0"/>
            </a:endParaRPr>
          </a:p>
          <a:p>
            <a:pPr algn="just"/>
            <a:r>
              <a:rPr lang="en-US" sz="1800" b="1" dirty="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242713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11</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smtClean="0">
                <a:latin typeface="Times New Roman" pitchFamily="18" charset="0"/>
                <a:cs typeface="Times New Roman" pitchFamily="18" charset="0"/>
              </a:rPr>
              <a:t>4.3 </a:t>
            </a:r>
            <a:r>
              <a:rPr lang="en-US" sz="3600" dirty="0">
                <a:latin typeface="Times New Roman" pitchFamily="18" charset="0"/>
                <a:cs typeface="Times New Roman" pitchFamily="18" charset="0"/>
              </a:rPr>
              <a:t>Convolutional Neural </a:t>
            </a:r>
            <a:r>
              <a:rPr lang="en-US" sz="3600" dirty="0" smtClean="0">
                <a:latin typeface="Times New Roman" pitchFamily="18" charset="0"/>
                <a:cs typeface="Times New Roman" pitchFamily="18" charset="0"/>
              </a:rPr>
              <a:t>Network</a:t>
            </a:r>
            <a:endParaRPr lang="en-US" sz="3600" dirty="0">
              <a:latin typeface="Times New Roman" pitchFamily="18" charset="0"/>
              <a:cs typeface="Times New Roman" pitchFamily="18" charset="0"/>
            </a:endParaRPr>
          </a:p>
        </p:txBody>
      </p:sp>
      <p:sp>
        <p:nvSpPr>
          <p:cNvPr id="4" name="Прямоугольник 3"/>
          <p:cNvSpPr/>
          <p:nvPr/>
        </p:nvSpPr>
        <p:spPr>
          <a:xfrm>
            <a:off x="863600" y="1605280"/>
            <a:ext cx="10128400" cy="830997"/>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CNN is the architecture that is included in the class of ANN for processing data, which has a grid-like topology, such as time series data or </a:t>
            </a:r>
            <a:r>
              <a:rPr lang="en-US" sz="2400" dirty="0" smtClean="0">
                <a:latin typeface="Times New Roman" panose="02020603050405020304" pitchFamily="18" charset="0"/>
                <a:ea typeface="Calibri" panose="020F0502020204030204" pitchFamily="34" charset="0"/>
              </a:rPr>
              <a:t>images [22-25].</a:t>
            </a:r>
            <a:endParaRPr lang="en-US" sz="2400" dirty="0"/>
          </a:p>
        </p:txBody>
      </p:sp>
      <mc:AlternateContent xmlns:mc="http://schemas.openxmlformats.org/markup-compatibility/2006" xmlns:a14="http://schemas.microsoft.com/office/drawing/2010/main">
        <mc:Choice Requires="a14">
          <p:sp>
            <p:nvSpPr>
              <p:cNvPr id="7" name="Прямоугольник 6"/>
              <p:cNvSpPr/>
              <p:nvPr/>
            </p:nvSpPr>
            <p:spPr>
              <a:xfrm>
                <a:off x="3276050" y="3129756"/>
                <a:ext cx="4922300" cy="103034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𝑙</m:t>
                          </m:r>
                          <m:r>
                            <a:rPr lang="en-US" sz="2400">
                              <a:latin typeface="Cambria Math" panose="02040503050406030204" pitchFamily="18" charset="0"/>
                            </a:rPr>
                            <m:t>,</m:t>
                          </m:r>
                          <m:r>
                            <a:rPr lang="en-US" sz="2400" i="1">
                              <a:latin typeface="Cambria Math" panose="02040503050406030204" pitchFamily="18" charset="0"/>
                            </a:rPr>
                            <m:t>𝑚</m:t>
                          </m:r>
                          <m:r>
                            <a:rPr lang="en-US" sz="2400">
                              <a:latin typeface="Cambria Math" panose="02040503050406030204" pitchFamily="18" charset="0"/>
                            </a:rPr>
                            <m:t>,</m:t>
                          </m:r>
                          <m:r>
                            <a:rPr lang="en-US" sz="2400" i="1">
                              <a:latin typeface="Cambria Math" panose="02040503050406030204" pitchFamily="18" charset="0"/>
                            </a:rPr>
                            <m:t>𝑛</m:t>
                          </m:r>
                        </m:sub>
                      </m:sSub>
                      <m:r>
                        <a:rPr lang="en-US" sz="2400">
                          <a:latin typeface="Cambria Math" panose="02040503050406030204" pitchFamily="18" charset="0"/>
                        </a:rPr>
                        <m:t>=</m:t>
                      </m:r>
                      <m:nary>
                        <m:naryPr>
                          <m:chr m:val="∑"/>
                          <m:limLoc m:val="undOvr"/>
                          <m:supHide m:val="on"/>
                          <m:ctrlPr>
                            <a:rPr lang="en-US" sz="2400" i="1">
                              <a:latin typeface="Cambria Math" panose="02040503050406030204" pitchFamily="18" charset="0"/>
                            </a:rPr>
                          </m:ctrlPr>
                        </m:naryPr>
                        <m:sub>
                          <m:r>
                            <a:rPr lang="en-US" sz="2400" i="1">
                              <a:latin typeface="Cambria Math" panose="02040503050406030204" pitchFamily="18" charset="0"/>
                            </a:rPr>
                            <m:t>𝑖</m:t>
                          </m:r>
                          <m:r>
                            <a:rPr lang="en-US" sz="2400">
                              <a:latin typeface="Cambria Math" panose="02040503050406030204" pitchFamily="18" charset="0"/>
                            </a:rPr>
                            <m:t>,</m:t>
                          </m:r>
                          <m:r>
                            <a:rPr lang="en-US" sz="2400" i="1">
                              <a:latin typeface="Cambria Math" panose="02040503050406030204" pitchFamily="18" charset="0"/>
                            </a:rPr>
                            <m:t>𝑗</m:t>
                          </m:r>
                          <m:r>
                            <a:rPr lang="en-US" sz="2400">
                              <a:latin typeface="Cambria Math" panose="02040503050406030204" pitchFamily="18" charset="0"/>
                            </a:rPr>
                            <m:t>,</m:t>
                          </m:r>
                          <m:r>
                            <a:rPr lang="en-US" sz="2400" i="1">
                              <a:latin typeface="Cambria Math" panose="02040503050406030204" pitchFamily="18" charset="0"/>
                            </a:rPr>
                            <m:t>𝑘</m:t>
                          </m:r>
                        </m:sub>
                        <m:sup/>
                        <m:e>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r>
                                <a:rPr lang="en-US" sz="2400">
                                  <a:latin typeface="Cambria Math" panose="02040503050406030204" pitchFamily="18" charset="0"/>
                                </a:rPr>
                                <m:t>,</m:t>
                              </m:r>
                              <m:r>
                                <a:rPr lang="en-US" sz="2400" i="1">
                                  <a:latin typeface="Cambria Math" panose="02040503050406030204" pitchFamily="18" charset="0"/>
                                </a:rPr>
                                <m:t>𝑚</m:t>
                              </m:r>
                              <m:r>
                                <a:rPr lang="en-US" sz="2400">
                                  <a:latin typeface="Cambria Math" panose="02040503050406030204" pitchFamily="18" charset="0"/>
                                </a:rPr>
                                <m:t>+</m:t>
                              </m:r>
                              <m:r>
                                <a:rPr lang="en-US" sz="2400" i="1">
                                  <a:latin typeface="Cambria Math" panose="02040503050406030204" pitchFamily="18" charset="0"/>
                                </a:rPr>
                                <m:t>𝑗</m:t>
                              </m:r>
                              <m:r>
                                <a:rPr lang="en-US" sz="2400">
                                  <a:latin typeface="Cambria Math" panose="02040503050406030204" pitchFamily="18" charset="0"/>
                                </a:rPr>
                                <m:t>−1,</m:t>
                              </m:r>
                              <m:r>
                                <a:rPr lang="en-US" sz="2400" i="1">
                                  <a:latin typeface="Cambria Math" panose="02040503050406030204" pitchFamily="18" charset="0"/>
                                </a:rPr>
                                <m:t>𝑛</m:t>
                              </m:r>
                              <m:r>
                                <a:rPr lang="en-US" sz="2400">
                                  <a:latin typeface="Cambria Math" panose="02040503050406030204" pitchFamily="18" charset="0"/>
                                </a:rPr>
                                <m:t>+</m:t>
                              </m:r>
                              <m:r>
                                <a:rPr lang="en-US" sz="2400" i="1">
                                  <a:latin typeface="Cambria Math" panose="02040503050406030204" pitchFamily="18" charset="0"/>
                                </a:rPr>
                                <m:t>𝑘</m:t>
                              </m:r>
                              <m:r>
                                <a:rPr lang="en-US" sz="2400">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𝑙</m:t>
                              </m:r>
                              <m:r>
                                <a:rPr lang="en-US" sz="2400">
                                  <a:latin typeface="Cambria Math" panose="02040503050406030204" pitchFamily="18" charset="0"/>
                                </a:rPr>
                                <m:t>,</m:t>
                              </m:r>
                              <m:r>
                                <a:rPr lang="en-US" sz="2400" i="1">
                                  <a:latin typeface="Cambria Math" panose="02040503050406030204" pitchFamily="18" charset="0"/>
                                </a:rPr>
                                <m:t>𝑖</m:t>
                              </m:r>
                              <m:r>
                                <a:rPr lang="en-US" sz="2400">
                                  <a:latin typeface="Cambria Math" panose="02040503050406030204" pitchFamily="18" charset="0"/>
                                </a:rPr>
                                <m:t>,</m:t>
                              </m:r>
                              <m:r>
                                <a:rPr lang="en-US" sz="2400" i="1">
                                  <a:latin typeface="Cambria Math" panose="02040503050406030204" pitchFamily="18" charset="0"/>
                                </a:rPr>
                                <m:t>𝑗</m:t>
                              </m:r>
                              <m:r>
                                <a:rPr lang="en-US" sz="2400">
                                  <a:latin typeface="Cambria Math" panose="02040503050406030204" pitchFamily="18" charset="0"/>
                                </a:rPr>
                                <m:t>,</m:t>
                              </m:r>
                              <m:r>
                                <a:rPr lang="en-US" sz="2400" i="1">
                                  <a:latin typeface="Cambria Math" panose="02040503050406030204" pitchFamily="18" charset="0"/>
                                </a:rPr>
                                <m:t>𝑘</m:t>
                              </m:r>
                            </m:sub>
                          </m:sSub>
                        </m:e>
                      </m:nary>
                    </m:oMath>
                  </m:oMathPara>
                </a14:m>
                <a:endParaRPr lang="en-US" sz="2400" dirty="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3276050" y="3129756"/>
                <a:ext cx="4922300" cy="1030347"/>
              </a:xfrm>
              <a:prstGeom prst="rect">
                <a:avLst/>
              </a:prstGeom>
              <a:blipFill>
                <a:blip r:embed="rId2"/>
                <a:stretch>
                  <a:fillRect/>
                </a:stretch>
              </a:blipFill>
            </p:spPr>
            <p:txBody>
              <a:bodyPr/>
              <a:lstStyle/>
              <a:p>
                <a:r>
                  <a:rPr lang="en-US">
                    <a:noFill/>
                  </a:rPr>
                  <a:t> </a:t>
                </a:r>
              </a:p>
            </p:txBody>
          </p:sp>
        </mc:Fallback>
      </mc:AlternateContent>
      <p:sp>
        <p:nvSpPr>
          <p:cNvPr id="8" name="Прямоугольник 7"/>
          <p:cNvSpPr/>
          <p:nvPr/>
        </p:nvSpPr>
        <p:spPr>
          <a:xfrm>
            <a:off x="863600" y="4310518"/>
            <a:ext cx="9938800" cy="707886"/>
          </a:xfrm>
          <a:prstGeom prst="rect">
            <a:avLst/>
          </a:prstGeom>
        </p:spPr>
        <p:txBody>
          <a:bodyPr wrap="square">
            <a:spAutoFit/>
          </a:bodyPr>
          <a:lstStyle/>
          <a:p>
            <a:r>
              <a:rPr lang="en-US" sz="2000" dirty="0">
                <a:latin typeface="Times New Roman" panose="02020603050405020304" pitchFamily="18" charset="0"/>
                <a:ea typeface="Calibri" panose="020F0502020204030204" pitchFamily="34" charset="0"/>
              </a:rPr>
              <a:t>where the indices are elements of the multidimensional arrays </a:t>
            </a:r>
            <a:r>
              <a:rPr lang="en-US" sz="2000" i="1" dirty="0">
                <a:latin typeface="Times New Roman" panose="02020603050405020304" pitchFamily="18" charset="0"/>
                <a:ea typeface="Calibri" panose="020F0502020204030204" pitchFamily="34" charset="0"/>
              </a:rPr>
              <a:t>X</a:t>
            </a:r>
            <a:r>
              <a:rPr lang="en-US" sz="2000" dirty="0">
                <a:latin typeface="Times New Roman" panose="02020603050405020304" pitchFamily="18" charset="0"/>
                <a:ea typeface="Calibri" panose="020F0502020204030204" pitchFamily="34" charset="0"/>
              </a:rPr>
              <a:t>, </a:t>
            </a:r>
            <a:r>
              <a:rPr lang="en-US" sz="2000" i="1" dirty="0">
                <a:latin typeface="Times New Roman" panose="02020603050405020304" pitchFamily="18" charset="0"/>
                <a:ea typeface="Calibri" panose="020F0502020204030204" pitchFamily="34" charset="0"/>
              </a:rPr>
              <a:t>K</a:t>
            </a:r>
            <a:r>
              <a:rPr lang="en-US" sz="2000" dirty="0">
                <a:latin typeface="Times New Roman" panose="02020603050405020304" pitchFamily="18" charset="0"/>
                <a:ea typeface="Calibri" panose="020F0502020204030204" pitchFamily="34" charset="0"/>
              </a:rPr>
              <a:t>, and</a:t>
            </a:r>
            <a:r>
              <a:rPr lang="en-US" sz="2000" i="1" dirty="0">
                <a:latin typeface="Times New Roman" panose="02020603050405020304" pitchFamily="18" charset="0"/>
                <a:ea typeface="Calibri" panose="020F0502020204030204" pitchFamily="34" charset="0"/>
              </a:rPr>
              <a:t> Y</a:t>
            </a:r>
            <a:r>
              <a:rPr lang="en-US" sz="2000" dirty="0">
                <a:latin typeface="Times New Roman" panose="02020603050405020304" pitchFamily="18" charset="0"/>
                <a:ea typeface="Calibri" panose="020F0502020204030204" pitchFamily="34" charset="0"/>
              </a:rPr>
              <a:t>, and the summation is over all valid </a:t>
            </a:r>
            <a:r>
              <a:rPr lang="en-US" sz="2000" dirty="0" smtClean="0">
                <a:latin typeface="Times New Roman" panose="02020603050405020304" pitchFamily="18" charset="0"/>
                <a:ea typeface="Calibri" panose="020F0502020204030204" pitchFamily="34" charset="0"/>
              </a:rPr>
              <a:t>indices [26], [27].</a:t>
            </a:r>
            <a:endParaRPr lang="en-US" sz="2000" dirty="0"/>
          </a:p>
        </p:txBody>
      </p:sp>
    </p:spTree>
    <p:extLst>
      <p:ext uri="{BB962C8B-B14F-4D97-AF65-F5344CB8AC3E}">
        <p14:creationId xmlns:p14="http://schemas.microsoft.com/office/powerpoint/2010/main" val="3830104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12</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smtClean="0">
                <a:latin typeface="Times New Roman" pitchFamily="18" charset="0"/>
                <a:cs typeface="Times New Roman" pitchFamily="18" charset="0"/>
              </a:rPr>
              <a:t>4.3 </a:t>
            </a:r>
            <a:r>
              <a:rPr lang="en-US" sz="3600" dirty="0">
                <a:latin typeface="Times New Roman" pitchFamily="18" charset="0"/>
                <a:cs typeface="Times New Roman" pitchFamily="18" charset="0"/>
              </a:rPr>
              <a:t>Convolutional Neural </a:t>
            </a:r>
            <a:r>
              <a:rPr lang="en-US" sz="3600" dirty="0" smtClean="0">
                <a:latin typeface="Times New Roman" pitchFamily="18" charset="0"/>
                <a:cs typeface="Times New Roman" pitchFamily="18" charset="0"/>
              </a:rPr>
              <a:t>Network</a:t>
            </a:r>
            <a:endParaRPr lang="en-US" sz="3600" dirty="0">
              <a:latin typeface="Times New Roman" pitchFamily="18" charset="0"/>
              <a:cs typeface="Times New Roman" pitchFamily="18" charset="0"/>
            </a:endParaRPr>
          </a:p>
        </p:txBody>
      </p:sp>
      <p:pic>
        <p:nvPicPr>
          <p:cNvPr id="5" name="Рисунок 4" descr="C:\Users\user\Desktop\CNN.jpg"/>
          <p:cNvPicPr/>
          <p:nvPr/>
        </p:nvPicPr>
        <p:blipFill>
          <a:blip r:embed="rId2">
            <a:extLst>
              <a:ext uri="{28A0092B-C50C-407E-A947-70E740481C1C}">
                <a14:useLocalDpi xmlns:a14="http://schemas.microsoft.com/office/drawing/2010/main" val="0"/>
              </a:ext>
            </a:extLst>
          </a:blip>
          <a:srcRect/>
          <a:stretch>
            <a:fillRect/>
          </a:stretch>
        </p:blipFill>
        <p:spPr bwMode="auto">
          <a:xfrm>
            <a:off x="2960370" y="1143422"/>
            <a:ext cx="5360670" cy="4937760"/>
          </a:xfrm>
          <a:prstGeom prst="rect">
            <a:avLst/>
          </a:prstGeom>
          <a:noFill/>
          <a:ln>
            <a:noFill/>
          </a:ln>
        </p:spPr>
      </p:pic>
      <p:sp>
        <p:nvSpPr>
          <p:cNvPr id="6" name="TextBox 5">
            <a:extLst>
              <a:ext uri="{FF2B5EF4-FFF2-40B4-BE49-F238E27FC236}">
                <a16:creationId xmlns:a16="http://schemas.microsoft.com/office/drawing/2014/main" id="{963F3A48-E431-7941-953C-6CFCE771E146}"/>
              </a:ext>
            </a:extLst>
          </p:cNvPr>
          <p:cNvSpPr txBox="1"/>
          <p:nvPr/>
        </p:nvSpPr>
        <p:spPr>
          <a:xfrm>
            <a:off x="3676668" y="5974249"/>
            <a:ext cx="4644372" cy="646331"/>
          </a:xfrm>
          <a:prstGeom prst="rect">
            <a:avLst/>
          </a:prstGeom>
          <a:noFill/>
        </p:spPr>
        <p:txBody>
          <a:bodyPr wrap="square" rtlCol="0">
            <a:spAutoFit/>
          </a:bodyPr>
          <a:lstStyle/>
          <a:p>
            <a:pPr algn="ctr"/>
            <a:r>
              <a:rPr lang="en-US" sz="1800" i="1" dirty="0">
                <a:latin typeface="Times New Roman" panose="02020603050405020304" pitchFamily="18" charset="0"/>
                <a:cs typeface="Times New Roman" panose="02020603050405020304" pitchFamily="18" charset="0"/>
              </a:rPr>
              <a:t>Figure </a:t>
            </a:r>
            <a:r>
              <a:rPr lang="en-US" sz="1800" i="1" dirty="0" smtClean="0">
                <a:latin typeface="Times New Roman" panose="02020603050405020304" pitchFamily="18" charset="0"/>
                <a:cs typeface="Times New Roman" panose="02020603050405020304" pitchFamily="18" charset="0"/>
              </a:rPr>
              <a:t>3. One-dimensional CNN architecture, taken from [28]</a:t>
            </a: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5013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13</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smtClean="0">
                <a:latin typeface="Times New Roman" pitchFamily="18" charset="0"/>
                <a:cs typeface="Times New Roman" pitchFamily="18" charset="0"/>
              </a:rPr>
              <a:t>4.4 </a:t>
            </a:r>
            <a:r>
              <a:rPr lang="en-US" sz="3600" dirty="0" err="1" smtClean="0">
                <a:latin typeface="Times New Roman" pitchFamily="18" charset="0"/>
                <a:cs typeface="Times New Roman" pitchFamily="18" charset="0"/>
              </a:rPr>
              <a:t>Hyperparameter</a:t>
            </a:r>
            <a:r>
              <a:rPr lang="en-US" sz="3600" dirty="0" smtClean="0">
                <a:latin typeface="Times New Roman" pitchFamily="18" charset="0"/>
                <a:cs typeface="Times New Roman" pitchFamily="18" charset="0"/>
              </a:rPr>
              <a:t> Tuning</a:t>
            </a:r>
            <a:endParaRPr lang="en-US" sz="3600" dirty="0">
              <a:latin typeface="Times New Roman" pitchFamily="18" charset="0"/>
              <a:cs typeface="Times New Roman" pitchFamily="18" charset="0"/>
            </a:endParaRPr>
          </a:p>
        </p:txBody>
      </p:sp>
      <p:sp>
        <p:nvSpPr>
          <p:cNvPr id="4" name="Текст 3"/>
          <p:cNvSpPr>
            <a:spLocks noGrp="1"/>
          </p:cNvSpPr>
          <p:nvPr>
            <p:ph type="body" idx="2"/>
          </p:nvPr>
        </p:nvSpPr>
        <p:spPr/>
        <p:txBody>
          <a:bodyPr/>
          <a:lstStyle/>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batch size: 32</a:t>
            </a: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Epochs: from 1 to 100 without early stopping</a:t>
            </a: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Convolutional layers: 3</a:t>
            </a: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learning rate: 0.001 and 0.0001 with Adam optimizer [29]</a:t>
            </a: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number of filters: 32, 64, </a:t>
            </a:r>
            <a:r>
              <a:rPr lang="en-US" dirty="0">
                <a:latin typeface="Times New Roman" panose="02020603050405020304" pitchFamily="18" charset="0"/>
                <a:cs typeface="Times New Roman" panose="02020603050405020304" pitchFamily="18" charset="0"/>
              </a:rPr>
              <a:t>128 for an increasing filter pattern, and 256, 128, 64 for a decreasing filter pattern. </a:t>
            </a:r>
            <a:endParaRPr lang="en-US" dirty="0" smtClean="0">
              <a:latin typeface="Times New Roman" panose="02020603050405020304" pitchFamily="18" charset="0"/>
              <a:cs typeface="Times New Roman" panose="02020603050405020304" pitchFamily="18" charset="0"/>
            </a:endParaRP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Kernel size: 2 to 5</a:t>
            </a:r>
          </a:p>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Activation function: Leaky </a:t>
            </a:r>
            <a:r>
              <a:rPr lang="en-US" dirty="0" err="1" smtClean="0">
                <a:latin typeface="Times New Roman" panose="02020603050405020304" pitchFamily="18" charset="0"/>
                <a:cs typeface="Times New Roman" panose="02020603050405020304" pitchFamily="18" charset="0"/>
              </a:rPr>
              <a:t>ReLU</a:t>
            </a:r>
            <a:endParaRPr lang="en-US" dirty="0" smtClean="0">
              <a:latin typeface="Times New Roman" panose="02020603050405020304" pitchFamily="18" charset="0"/>
              <a:cs typeface="Times New Roman" panose="02020603050405020304" pitchFamily="18" charset="0"/>
            </a:endParaRPr>
          </a:p>
          <a:p>
            <a:pPr marL="419100" indent="-342900">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76200" indent="0">
              <a:buNone/>
            </a:pPr>
            <a:r>
              <a:rPr lang="en-US" dirty="0" smtClean="0">
                <a:latin typeface="Times New Roman" panose="02020603050405020304" pitchFamily="18" charset="0"/>
                <a:cs typeface="Times New Roman" panose="02020603050405020304" pitchFamily="18" charset="0"/>
              </a:rPr>
              <a:t>The cardinality of the space of </a:t>
            </a:r>
            <a:r>
              <a:rPr lang="en-US" dirty="0" err="1" smtClean="0">
                <a:latin typeface="Times New Roman" panose="02020603050405020304" pitchFamily="18" charset="0"/>
                <a:cs typeface="Times New Roman" panose="02020603050405020304" pitchFamily="18" charset="0"/>
              </a:rPr>
              <a:t>hyperparameters</a:t>
            </a:r>
            <a:r>
              <a:rPr lang="en-US" dirty="0" smtClean="0">
                <a:latin typeface="Times New Roman" panose="02020603050405020304" pitchFamily="18" charset="0"/>
                <a:cs typeface="Times New Roman" panose="02020603050405020304" pitchFamily="18" charset="0"/>
              </a:rPr>
              <a:t>: 4800 </a:t>
            </a:r>
          </a:p>
        </p:txBody>
      </p:sp>
    </p:spTree>
    <p:extLst>
      <p:ext uri="{BB962C8B-B14F-4D97-AF65-F5344CB8AC3E}">
        <p14:creationId xmlns:p14="http://schemas.microsoft.com/office/powerpoint/2010/main" val="1431146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14</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smtClean="0">
                <a:latin typeface="Times New Roman" pitchFamily="18" charset="0"/>
                <a:cs typeface="Times New Roman" pitchFamily="18" charset="0"/>
              </a:rPr>
              <a:t>4.5 </a:t>
            </a:r>
            <a:r>
              <a:rPr lang="en-US" sz="3600" dirty="0">
                <a:latin typeface="Times New Roman" pitchFamily="18" charset="0"/>
                <a:cs typeface="Times New Roman" pitchFamily="18" charset="0"/>
              </a:rPr>
              <a:t>Evaluation </a:t>
            </a:r>
            <a:r>
              <a:rPr lang="en-US" sz="3600" dirty="0" smtClean="0">
                <a:latin typeface="Times New Roman" pitchFamily="18" charset="0"/>
                <a:cs typeface="Times New Roman" pitchFamily="18" charset="0"/>
              </a:rPr>
              <a:t>Metrics</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 name="Текст 3"/>
              <p:cNvSpPr>
                <a:spLocks noGrp="1"/>
              </p:cNvSpPr>
              <p:nvPr>
                <p:ph type="body" idx="2"/>
              </p:nvPr>
            </p:nvSpPr>
            <p:spPr/>
            <p:txBody>
              <a:bodyPr/>
              <a:lstStyle/>
              <a:p>
                <a:pPr marL="419100" indent="-3429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Error Estimations performed:</a:t>
                </a:r>
              </a:p>
              <a:p>
                <a:pPr marL="876300" lvl="1" indent="-3429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Mean Absolute Error (</a:t>
                </a:r>
                <a:r>
                  <a:rPr lang="en-US" i="1" dirty="0">
                    <a:latin typeface="Times New Roman" panose="02020603050405020304" pitchFamily="18" charset="0"/>
                    <a:cs typeface="Times New Roman" panose="02020603050405020304" pitchFamily="18" charset="0"/>
                  </a:rPr>
                  <a:t>MAE</a:t>
                </a:r>
                <a:r>
                  <a:rPr lang="en-US" dirty="0">
                    <a:latin typeface="Times New Roman" panose="02020603050405020304" pitchFamily="18" charset="0"/>
                    <a:cs typeface="Times New Roman" panose="02020603050405020304" pitchFamily="18" charset="0"/>
                  </a:rPr>
                  <a:t>)          </a:t>
                </a:r>
              </a:p>
              <a:p>
                <a:pPr marL="876300" lvl="1" indent="-3429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Mean </a:t>
                </a:r>
                <a:r>
                  <a:rPr lang="en-US" dirty="0" smtClean="0">
                    <a:latin typeface="Times New Roman" panose="02020603050405020304" pitchFamily="18" charset="0"/>
                    <a:cs typeface="Times New Roman" panose="02020603050405020304" pitchFamily="18" charset="0"/>
                  </a:rPr>
                  <a:t>Squared </a:t>
                </a:r>
                <a:r>
                  <a:rPr lang="en-US" dirty="0">
                    <a:latin typeface="Times New Roman" panose="02020603050405020304" pitchFamily="18" charset="0"/>
                    <a:cs typeface="Times New Roman" panose="02020603050405020304" pitchFamily="18" charset="0"/>
                  </a:rPr>
                  <a:t>Error (</a:t>
                </a:r>
                <a:r>
                  <a:rPr lang="en-US" i="1" dirty="0" smtClean="0">
                    <a:latin typeface="Times New Roman" panose="02020603050405020304" pitchFamily="18" charset="0"/>
                    <a:cs typeface="Times New Roman" panose="02020603050405020304" pitchFamily="18" charset="0"/>
                  </a:rPr>
                  <a:t>MSE</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876300" lvl="1" indent="-342900">
                  <a:buFont typeface="Wingdings" panose="05000000000000000000" pitchFamily="2" charset="2"/>
                  <a:buChar char="Ø"/>
                </a:pPr>
                <a:endParaRPr lang="en-US" dirty="0" smtClean="0"/>
              </a:p>
              <a:p>
                <a:pPr marL="76200" indent="0">
                  <a:buNone/>
                </a:pPr>
                <a:r>
                  <a:rPr lang="en-US" dirty="0"/>
                  <a:t>		</a:t>
                </a:r>
                <a14:m>
                  <m:oMath xmlns:m="http://schemas.openxmlformats.org/officeDocument/2006/math">
                    <m:r>
                      <a:rPr lang="en-US" i="1">
                        <a:latin typeface="Cambria Math" panose="02040503050406030204" pitchFamily="18" charset="0"/>
                      </a:rPr>
                      <m:t>𝑀𝐴𝐸</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𝑁</m:t>
                        </m:r>
                      </m:den>
                    </m:f>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𝑁</m:t>
                        </m:r>
                      </m:sup>
                      <m:e>
                        <m:sSup>
                          <m:sSupPr>
                            <m:ctrlPr>
                              <a:rPr lang="en-US" i="1">
                                <a:latin typeface="Cambria Math" panose="02040503050406030204" pitchFamily="18" charset="0"/>
                              </a:rPr>
                            </m:ctrlPr>
                          </m:sSupPr>
                          <m:e>
                            <m:r>
                              <a:rPr lang="en-US" i="1">
                                <a:latin typeface="Cambria Math" panose="02040503050406030204" pitchFamily="18" charset="0"/>
                              </a:rPr>
                              <m:t>(</m:t>
                            </m:r>
                            <m:r>
                              <a:rPr lang="en-US" i="1">
                                <a:latin typeface="Cambria Math" panose="02040503050406030204" pitchFamily="18" charset="0"/>
                              </a:rPr>
                              <m:t>𝑎</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𝑝</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e>
                          <m:sup>
                            <m:r>
                              <a:rPr lang="en-US" i="1">
                                <a:latin typeface="Cambria Math" panose="02040503050406030204" pitchFamily="18" charset="0"/>
                              </a:rPr>
                              <m:t>2</m:t>
                            </m:r>
                          </m:sup>
                        </m:sSup>
                      </m:e>
                    </m:nary>
                  </m:oMath>
                </a14:m>
                <a:r>
                  <a:rPr lang="en-US" dirty="0"/>
                  <a:t>	</a:t>
                </a:r>
              </a:p>
              <a:p>
                <a:pPr marL="76200" indent="0">
                  <a:buNone/>
                </a:pPr>
                <a:r>
                  <a:rPr lang="en-US" dirty="0"/>
                  <a:t>		</a:t>
                </a:r>
                <a14:m>
                  <m:oMath xmlns:m="http://schemas.openxmlformats.org/officeDocument/2006/math">
                    <m:r>
                      <a:rPr lang="en-US" i="1">
                        <a:latin typeface="Cambria Math" panose="02040503050406030204" pitchFamily="18" charset="0"/>
                      </a:rPr>
                      <m:t>𝑀𝑆𝐸</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𝑁</m:t>
                        </m:r>
                      </m:den>
                    </m:f>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𝑁</m:t>
                        </m:r>
                      </m:sup>
                      <m:e>
                        <m:r>
                          <a:rPr lang="en-US" i="1">
                            <a:latin typeface="Cambria Math" panose="02040503050406030204" pitchFamily="18" charset="0"/>
                          </a:rPr>
                          <m:t>|</m:t>
                        </m:r>
                        <m:r>
                          <a:rPr lang="en-US" i="1">
                            <a:latin typeface="Cambria Math" panose="02040503050406030204" pitchFamily="18" charset="0"/>
                          </a:rPr>
                          <m:t>𝑎</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𝑝</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e>
                    </m:nary>
                  </m:oMath>
                </a14:m>
                <a:r>
                  <a:rPr lang="en-US" dirty="0"/>
                  <a:t>	</a:t>
                </a:r>
                <a:endParaRPr lang="en-US" dirty="0" smtClean="0"/>
              </a:p>
              <a:p>
                <a:pPr marL="76200"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Model with the least </a:t>
                </a:r>
                <a:r>
                  <a:rPr lang="en-US" dirty="0" smtClean="0">
                    <a:latin typeface="Times New Roman" panose="02020603050405020304" pitchFamily="18" charset="0"/>
                    <a:cs typeface="Times New Roman" panose="02020603050405020304" pitchFamily="18" charset="0"/>
                  </a:rPr>
                  <a:t>MSE value </a:t>
                </a:r>
                <a:r>
                  <a:rPr lang="en-US" dirty="0">
                    <a:latin typeface="Times New Roman" panose="02020603050405020304" pitchFamily="18" charset="0"/>
                    <a:cs typeface="Times New Roman" panose="02020603050405020304" pitchFamily="18" charset="0"/>
                  </a:rPr>
                  <a:t>is to be </a:t>
                </a:r>
                <a:r>
                  <a:rPr lang="en-US" dirty="0" smtClean="0">
                    <a:latin typeface="Times New Roman" panose="02020603050405020304" pitchFamily="18" charset="0"/>
                    <a:cs typeface="Times New Roman" panose="02020603050405020304" pitchFamily="18" charset="0"/>
                  </a:rPr>
                  <a:t>chosen</a:t>
                </a:r>
                <a:endParaRPr lang="en-US" dirty="0"/>
              </a:p>
              <a:p>
                <a:pPr marL="76200" indent="0">
                  <a:buNone/>
                </a:pPr>
                <a:endParaRPr lang="en-US" dirty="0" smtClean="0"/>
              </a:p>
              <a:p>
                <a:endParaRPr lang="en-US" dirty="0"/>
              </a:p>
            </p:txBody>
          </p:sp>
        </mc:Choice>
        <mc:Fallback xmlns="">
          <p:sp>
            <p:nvSpPr>
              <p:cNvPr id="4" name="Текст 3"/>
              <p:cNvSpPr>
                <a:spLocks noGrp="1" noRot="1" noChangeAspect="1" noMove="1" noResize="1" noEditPoints="1" noAdjustHandles="1" noChangeArrowheads="1" noChangeShapeType="1" noTextEdit="1"/>
              </p:cNvSpPr>
              <p:nvPr>
                <p:ph type="body" idx="2"/>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775937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15</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11760" y="95801"/>
            <a:ext cx="10690640" cy="816000"/>
          </a:xfrm>
        </p:spPr>
        <p:txBody>
          <a:bodyPr/>
          <a:lstStyle/>
          <a:p>
            <a:pPr indent="0"/>
            <a:r>
              <a:rPr lang="en-US" sz="3600" dirty="0">
                <a:latin typeface="Times New Roman" pitchFamily="18" charset="0"/>
                <a:cs typeface="Times New Roman" pitchFamily="18" charset="0"/>
              </a:rPr>
              <a:t>5 Testing &amp; </a:t>
            </a:r>
            <a:r>
              <a:rPr lang="en-US" sz="3600" dirty="0" smtClean="0">
                <a:latin typeface="Times New Roman" pitchFamily="18" charset="0"/>
                <a:cs typeface="Times New Roman" pitchFamily="18" charset="0"/>
              </a:rPr>
              <a:t>Results (5.1 Experimental measurements)</a:t>
            </a:r>
            <a:endParaRPr lang="en-US" sz="3600" dirty="0">
              <a:latin typeface="Times New Roman" pitchFamily="18" charset="0"/>
              <a:cs typeface="Times New Roman" pitchFamily="18" charset="0"/>
            </a:endParaRPr>
          </a:p>
        </p:txBody>
      </p:sp>
      <p:sp>
        <p:nvSpPr>
          <p:cNvPr id="4" name="Текст 3"/>
          <p:cNvSpPr>
            <a:spLocks noGrp="1"/>
          </p:cNvSpPr>
          <p:nvPr>
            <p:ph type="body" idx="2"/>
          </p:nvPr>
        </p:nvSpPr>
        <p:spPr>
          <a:xfrm>
            <a:off x="789680" y="1791719"/>
            <a:ext cx="4570560" cy="1544000"/>
          </a:xfrm>
        </p:spPr>
        <p:txBody>
          <a:bodyPr/>
          <a:lstStyle/>
          <a:p>
            <a:pPr marL="76200" indent="0">
              <a:buNone/>
            </a:pPr>
            <a:r>
              <a:rPr lang="en-US" dirty="0">
                <a:latin typeface="Times New Roman" panose="02020603050405020304" pitchFamily="18" charset="0"/>
                <a:cs typeface="Times New Roman" panose="02020603050405020304" pitchFamily="18" charset="0"/>
              </a:rPr>
              <a:t>Supply voltage changed from 80% to </a:t>
            </a:r>
            <a:r>
              <a:rPr lang="en-US" dirty="0" smtClean="0">
                <a:latin typeface="Times New Roman" panose="02020603050405020304" pitchFamily="18" charset="0"/>
                <a:cs typeface="Times New Roman" panose="02020603050405020304" pitchFamily="18" charset="0"/>
              </a:rPr>
              <a:t>110</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a:t>
            </a:r>
            <a:r>
              <a:rPr lang="en-US" dirty="0">
                <a:latin typeface="Times New Roman" panose="02020603050405020304" pitchFamily="18" charset="0"/>
                <a:cs typeface="Times New Roman" panose="02020603050405020304" pitchFamily="18" charset="0"/>
              </a:rPr>
              <a:t>a step of 5% </a:t>
            </a:r>
            <a:endParaRPr lang="ru-RU" dirty="0">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4278062983"/>
              </p:ext>
            </p:extLst>
          </p:nvPr>
        </p:nvGraphicFramePr>
        <p:xfrm>
          <a:off x="198410" y="3345559"/>
          <a:ext cx="5753100" cy="913130"/>
        </p:xfrm>
        <a:graphic>
          <a:graphicData uri="http://schemas.openxmlformats.org/drawingml/2006/table">
            <a:tbl>
              <a:tblPr firstRow="1" firstCol="1" bandRow="1">
                <a:tableStyleId>{5C22544A-7EE6-4342-B048-85BDC9FD1C3A}</a:tableStyleId>
              </a:tblPr>
              <a:tblGrid>
                <a:gridCol w="1530350">
                  <a:extLst>
                    <a:ext uri="{9D8B030D-6E8A-4147-A177-3AD203B41FA5}">
                      <a16:colId xmlns:a16="http://schemas.microsoft.com/office/drawing/2014/main" val="188479668"/>
                    </a:ext>
                  </a:extLst>
                </a:gridCol>
                <a:gridCol w="537210">
                  <a:extLst>
                    <a:ext uri="{9D8B030D-6E8A-4147-A177-3AD203B41FA5}">
                      <a16:colId xmlns:a16="http://schemas.microsoft.com/office/drawing/2014/main" val="1080474820"/>
                    </a:ext>
                  </a:extLst>
                </a:gridCol>
                <a:gridCol w="629920">
                  <a:extLst>
                    <a:ext uri="{9D8B030D-6E8A-4147-A177-3AD203B41FA5}">
                      <a16:colId xmlns:a16="http://schemas.microsoft.com/office/drawing/2014/main" val="695222625"/>
                    </a:ext>
                  </a:extLst>
                </a:gridCol>
                <a:gridCol w="629920">
                  <a:extLst>
                    <a:ext uri="{9D8B030D-6E8A-4147-A177-3AD203B41FA5}">
                      <a16:colId xmlns:a16="http://schemas.microsoft.com/office/drawing/2014/main" val="2947229801"/>
                    </a:ext>
                  </a:extLst>
                </a:gridCol>
                <a:gridCol w="540385">
                  <a:extLst>
                    <a:ext uri="{9D8B030D-6E8A-4147-A177-3AD203B41FA5}">
                      <a16:colId xmlns:a16="http://schemas.microsoft.com/office/drawing/2014/main" val="1253355328"/>
                    </a:ext>
                  </a:extLst>
                </a:gridCol>
                <a:gridCol w="629920">
                  <a:extLst>
                    <a:ext uri="{9D8B030D-6E8A-4147-A177-3AD203B41FA5}">
                      <a16:colId xmlns:a16="http://schemas.microsoft.com/office/drawing/2014/main" val="2628381840"/>
                    </a:ext>
                  </a:extLst>
                </a:gridCol>
                <a:gridCol w="629920">
                  <a:extLst>
                    <a:ext uri="{9D8B030D-6E8A-4147-A177-3AD203B41FA5}">
                      <a16:colId xmlns:a16="http://schemas.microsoft.com/office/drawing/2014/main" val="3913877531"/>
                    </a:ext>
                  </a:extLst>
                </a:gridCol>
                <a:gridCol w="625475">
                  <a:extLst>
                    <a:ext uri="{9D8B030D-6E8A-4147-A177-3AD203B41FA5}">
                      <a16:colId xmlns:a16="http://schemas.microsoft.com/office/drawing/2014/main" val="3362708477"/>
                    </a:ext>
                  </a:extLst>
                </a:gridCol>
              </a:tblGrid>
              <a:tr h="0">
                <a:tc>
                  <a:txBody>
                    <a:bodyPr/>
                    <a:lstStyle/>
                    <a:p>
                      <a:pPr algn="just">
                        <a:lnSpc>
                          <a:spcPct val="107000"/>
                        </a:lnSpc>
                        <a:spcAft>
                          <a:spcPts val="0"/>
                        </a:spcAft>
                      </a:pPr>
                      <a:r>
                        <a:rPr lang="en-US" sz="1400" dirty="0">
                          <a:effectLst/>
                          <a:latin typeface="Times New Roman" panose="02020603050405020304" pitchFamily="18" charset="0"/>
                          <a:cs typeface="Times New Roman" panose="02020603050405020304" pitchFamily="18" charset="0"/>
                        </a:rPr>
                        <a:t>Excitation Voltage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a:effectLst/>
                          <a:latin typeface="Times New Roman" panose="02020603050405020304" pitchFamily="18" charset="0"/>
                          <a:cs typeface="Times New Roman" panose="02020603050405020304" pitchFamily="18" charset="0"/>
                        </a:rPr>
                        <a:t>80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effectLst/>
                          <a:latin typeface="Times New Roman" panose="02020603050405020304" pitchFamily="18" charset="0"/>
                          <a:cs typeface="Times New Roman" panose="02020603050405020304" pitchFamily="18" charset="0"/>
                        </a:rPr>
                        <a:t>85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effectLst/>
                          <a:latin typeface="Times New Roman" panose="02020603050405020304" pitchFamily="18" charset="0"/>
                          <a:cs typeface="Times New Roman" panose="02020603050405020304" pitchFamily="18" charset="0"/>
                        </a:rPr>
                        <a:t>90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a:effectLst/>
                          <a:latin typeface="Times New Roman" panose="02020603050405020304" pitchFamily="18" charset="0"/>
                          <a:cs typeface="Times New Roman" panose="02020603050405020304" pitchFamily="18" charset="0"/>
                        </a:rPr>
                        <a:t>95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effectLst/>
                          <a:latin typeface="Times New Roman" panose="02020603050405020304" pitchFamily="18" charset="0"/>
                          <a:cs typeface="Times New Roman" panose="02020603050405020304" pitchFamily="18" charset="0"/>
                        </a:rPr>
                        <a:t>100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a:effectLst/>
                          <a:latin typeface="Times New Roman" panose="02020603050405020304" pitchFamily="18" charset="0"/>
                          <a:cs typeface="Times New Roman" panose="02020603050405020304" pitchFamily="18" charset="0"/>
                        </a:rPr>
                        <a:t>105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a:effectLst/>
                          <a:latin typeface="Times New Roman" panose="02020603050405020304" pitchFamily="18" charset="0"/>
                          <a:cs typeface="Times New Roman" panose="02020603050405020304" pitchFamily="18" charset="0"/>
                        </a:rPr>
                        <a:t>110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0918159"/>
                  </a:ext>
                </a:extLst>
              </a:tr>
              <a:tr h="0">
                <a:tc>
                  <a:txBody>
                    <a:bodyPr/>
                    <a:lstStyle/>
                    <a:p>
                      <a:pPr algn="just">
                        <a:lnSpc>
                          <a:spcPct val="107000"/>
                        </a:lnSpc>
                        <a:spcAft>
                          <a:spcPts val="0"/>
                        </a:spcAft>
                      </a:pPr>
                      <a:r>
                        <a:rPr lang="en-US" sz="1400">
                          <a:effectLst/>
                          <a:latin typeface="Times New Roman" panose="02020603050405020304" pitchFamily="18" charset="0"/>
                          <a:cs typeface="Times New Roman" panose="02020603050405020304" pitchFamily="18" charset="0"/>
                        </a:rPr>
                        <a:t>Injected Voltage [V]</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320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340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360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380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400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420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440</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0493663"/>
                  </a:ext>
                </a:extLst>
              </a:tr>
            </a:tbl>
          </a:graphicData>
        </a:graphic>
      </p:graphicFrame>
      <p:pic>
        <p:nvPicPr>
          <p:cNvPr id="7" name="Рисунок 6"/>
          <p:cNvPicPr>
            <a:picLocks noChangeAspect="1"/>
          </p:cNvPicPr>
          <p:nvPr/>
        </p:nvPicPr>
        <p:blipFill rotWithShape="1">
          <a:blip r:embed="rId2"/>
          <a:srcRect l="31222" t="26149" r="28333" b="10740"/>
          <a:stretch/>
        </p:blipFill>
        <p:spPr>
          <a:xfrm>
            <a:off x="5951510" y="1060419"/>
            <a:ext cx="6067229" cy="5325493"/>
          </a:xfrm>
          <a:prstGeom prst="rect">
            <a:avLst/>
          </a:prstGeom>
        </p:spPr>
      </p:pic>
      <p:sp>
        <p:nvSpPr>
          <p:cNvPr id="8" name="TextBox 7">
            <a:extLst>
              <a:ext uri="{FF2B5EF4-FFF2-40B4-BE49-F238E27FC236}">
                <a16:creationId xmlns:a16="http://schemas.microsoft.com/office/drawing/2014/main" id="{9D8A370A-591E-EF4E-91D2-20DAD7D69346}"/>
              </a:ext>
            </a:extLst>
          </p:cNvPr>
          <p:cNvSpPr txBox="1"/>
          <p:nvPr/>
        </p:nvSpPr>
        <p:spPr>
          <a:xfrm>
            <a:off x="619760" y="3007005"/>
            <a:ext cx="4837320" cy="369332"/>
          </a:xfrm>
          <a:prstGeom prst="rect">
            <a:avLst/>
          </a:prstGeom>
          <a:noFill/>
        </p:spPr>
        <p:txBody>
          <a:bodyPr wrap="square" rtlCol="0">
            <a:spAutoFit/>
          </a:bodyPr>
          <a:lstStyle/>
          <a:p>
            <a:pPr>
              <a:buClrTx/>
              <a:buFontTx/>
              <a:buNone/>
            </a:pPr>
            <a:r>
              <a:rPr lang="en-US" sz="1800" i="1" kern="1200" dirty="0">
                <a:solidFill>
                  <a:prstClr val="black"/>
                </a:solidFill>
                <a:latin typeface="Times New Roman" panose="02020603050405020304" pitchFamily="18" charset="0"/>
                <a:ea typeface="+mn-ea"/>
                <a:cs typeface="Times New Roman" panose="02020603050405020304" pitchFamily="18" charset="0"/>
              </a:rPr>
              <a:t>Table </a:t>
            </a:r>
            <a:r>
              <a:rPr lang="en-US" sz="1800" i="1" kern="1200" dirty="0" smtClean="0">
                <a:solidFill>
                  <a:prstClr val="black"/>
                </a:solidFill>
                <a:latin typeface="Times New Roman" panose="02020603050405020304" pitchFamily="18" charset="0"/>
                <a:ea typeface="+mn-ea"/>
                <a:cs typeface="Times New Roman" panose="02020603050405020304" pitchFamily="18" charset="0"/>
              </a:rPr>
              <a:t>2</a:t>
            </a:r>
            <a:r>
              <a:rPr lang="en-US" sz="1800" i="1" kern="1200" dirty="0">
                <a:solidFill>
                  <a:prstClr val="black"/>
                </a:solidFill>
                <a:latin typeface="Times New Roman" panose="02020603050405020304" pitchFamily="18" charset="0"/>
                <a:ea typeface="+mn-ea"/>
                <a:cs typeface="Times New Roman" panose="02020603050405020304" pitchFamily="18" charset="0"/>
              </a:rPr>
              <a:t>. Excitation voltages of experimental motor</a:t>
            </a:r>
            <a:endParaRPr lang="ru-RU" sz="1800" i="1" kern="1200" dirty="0">
              <a:solidFill>
                <a:prstClr val="black"/>
              </a:solidFill>
              <a:latin typeface="Times New Roman" panose="02020603050405020304" pitchFamily="18" charset="0"/>
              <a:ea typeface="+mn-ea"/>
              <a:cs typeface="Times New Roman" panose="02020603050405020304" pitchFamily="18" charset="0"/>
            </a:endParaRPr>
          </a:p>
        </p:txBody>
      </p:sp>
      <p:sp>
        <p:nvSpPr>
          <p:cNvPr id="9" name="TextBox 8">
            <a:extLst>
              <a:ext uri="{FF2B5EF4-FFF2-40B4-BE49-F238E27FC236}">
                <a16:creationId xmlns:a16="http://schemas.microsoft.com/office/drawing/2014/main" id="{963F3A48-E431-7941-953C-6CFCE771E146}"/>
              </a:ext>
            </a:extLst>
          </p:cNvPr>
          <p:cNvSpPr txBox="1"/>
          <p:nvPr/>
        </p:nvSpPr>
        <p:spPr>
          <a:xfrm>
            <a:off x="6975392" y="6290693"/>
            <a:ext cx="5135328" cy="369332"/>
          </a:xfrm>
          <a:prstGeom prst="rect">
            <a:avLst/>
          </a:prstGeom>
          <a:noFill/>
        </p:spPr>
        <p:txBody>
          <a:bodyPr wrap="square" rtlCol="0">
            <a:spAutoFit/>
          </a:bodyPr>
          <a:lstStyle/>
          <a:p>
            <a:r>
              <a:rPr lang="en-US" sz="1800" i="1" dirty="0">
                <a:latin typeface="Times New Roman" panose="02020603050405020304" pitchFamily="18" charset="0"/>
                <a:cs typeface="Times New Roman" panose="02020603050405020304" pitchFamily="18" charset="0"/>
              </a:rPr>
              <a:t>Figure </a:t>
            </a:r>
            <a:r>
              <a:rPr lang="en-US" sz="1800" i="1" dirty="0" smtClean="0">
                <a:latin typeface="Times New Roman" panose="02020603050405020304" pitchFamily="18" charset="0"/>
                <a:cs typeface="Times New Roman" panose="02020603050405020304" pitchFamily="18" charset="0"/>
              </a:rPr>
              <a:t>4. </a:t>
            </a:r>
            <a:r>
              <a:rPr lang="en-US" sz="1800" i="1" kern="1200" dirty="0">
                <a:solidFill>
                  <a:prstClr val="black"/>
                </a:solidFill>
                <a:latin typeface="Times New Roman" panose="02020603050405020304" pitchFamily="18" charset="0"/>
                <a:cs typeface="Times New Roman" panose="02020603050405020304" pitchFamily="18" charset="0"/>
              </a:rPr>
              <a:t>Vibration signals for different excitations</a:t>
            </a: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9178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16</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365760" y="95801"/>
            <a:ext cx="10436640" cy="816000"/>
          </a:xfrm>
        </p:spPr>
        <p:txBody>
          <a:bodyPr/>
          <a:lstStyle/>
          <a:p>
            <a:r>
              <a:rPr lang="en-US" sz="3600" dirty="0">
                <a:latin typeface="Times New Roman" pitchFamily="18" charset="0"/>
                <a:cs typeface="Times New Roman" pitchFamily="18" charset="0"/>
              </a:rPr>
              <a:t>5 Testing &amp; Results (5.1 Experimental measurements</a:t>
            </a:r>
            <a:r>
              <a:rPr lang="en-US" sz="3600" dirty="0" smtClean="0">
                <a:latin typeface="Times New Roman" pitchFamily="18" charset="0"/>
                <a:cs typeface="Times New Roman" pitchFamily="18" charset="0"/>
              </a:rPr>
              <a:t>)</a:t>
            </a:r>
            <a:endParaRPr lang="en-US" sz="3600" dirty="0">
              <a:latin typeface="Times New Roman" pitchFamily="18" charset="0"/>
              <a:cs typeface="Times New Roman" pitchFamily="18" charset="0"/>
            </a:endParaRPr>
          </a:p>
        </p:txBody>
      </p:sp>
      <p:pic>
        <p:nvPicPr>
          <p:cNvPr id="5" name="Рисунок 4"/>
          <p:cNvPicPr>
            <a:picLocks noChangeAspect="1"/>
          </p:cNvPicPr>
          <p:nvPr/>
        </p:nvPicPr>
        <p:blipFill rotWithShape="1">
          <a:blip r:embed="rId2"/>
          <a:srcRect l="30055" t="34666" r="29389" b="21087"/>
          <a:stretch/>
        </p:blipFill>
        <p:spPr>
          <a:xfrm>
            <a:off x="5535204" y="1676400"/>
            <a:ext cx="6291036" cy="3860800"/>
          </a:xfrm>
          <a:prstGeom prst="rect">
            <a:avLst/>
          </a:prstGeom>
        </p:spPr>
      </p:pic>
      <p:sp>
        <p:nvSpPr>
          <p:cNvPr id="6" name="TextBox 5">
            <a:extLst>
              <a:ext uri="{FF2B5EF4-FFF2-40B4-BE49-F238E27FC236}">
                <a16:creationId xmlns:a16="http://schemas.microsoft.com/office/drawing/2014/main" id="{963F3A48-E431-7941-953C-6CFCE771E146}"/>
              </a:ext>
            </a:extLst>
          </p:cNvPr>
          <p:cNvSpPr txBox="1"/>
          <p:nvPr/>
        </p:nvSpPr>
        <p:spPr>
          <a:xfrm>
            <a:off x="5608320" y="5537200"/>
            <a:ext cx="6451600" cy="646331"/>
          </a:xfrm>
          <a:prstGeom prst="rect">
            <a:avLst/>
          </a:prstGeom>
          <a:noFill/>
        </p:spPr>
        <p:txBody>
          <a:bodyPr wrap="square" rtlCol="0">
            <a:spAutoFit/>
          </a:bodyPr>
          <a:lstStyle/>
          <a:p>
            <a:pPr algn="ctr"/>
            <a:r>
              <a:rPr lang="en-US" sz="1800" i="1" dirty="0">
                <a:latin typeface="Times New Roman" panose="02020603050405020304" pitchFamily="18" charset="0"/>
                <a:cs typeface="Times New Roman" panose="02020603050405020304" pitchFamily="18" charset="0"/>
              </a:rPr>
              <a:t>Figure 5</a:t>
            </a:r>
            <a:r>
              <a:rPr lang="en-US" sz="1800" i="1" dirty="0" smtClean="0">
                <a:latin typeface="Times New Roman" panose="02020603050405020304" pitchFamily="18" charset="0"/>
                <a:cs typeface="Times New Roman" panose="02020603050405020304" pitchFamily="18" charset="0"/>
              </a:rPr>
              <a:t>. </a:t>
            </a:r>
            <a:r>
              <a:rPr lang="en-US" sz="1800" i="1" kern="1200" dirty="0">
                <a:solidFill>
                  <a:prstClr val="black"/>
                </a:solidFill>
                <a:latin typeface="Times New Roman" panose="02020603050405020304" pitchFamily="18" charset="0"/>
                <a:cs typeface="Times New Roman" panose="02020603050405020304" pitchFamily="18" charset="0"/>
              </a:rPr>
              <a:t>Time-series vibration signals, (a) abnormal state, </a:t>
            </a:r>
            <a:r>
              <a:rPr lang="en-US" sz="1800" i="1" kern="1200" dirty="0" smtClean="0">
                <a:solidFill>
                  <a:prstClr val="black"/>
                </a:solidFill>
                <a:latin typeface="Times New Roman" panose="02020603050405020304" pitchFamily="18" charset="0"/>
                <a:cs typeface="Times New Roman" panose="02020603050405020304" pitchFamily="18" charset="0"/>
              </a:rPr>
              <a:t>	(</a:t>
            </a:r>
            <a:r>
              <a:rPr lang="en-US" sz="1800" i="1" kern="1200" dirty="0">
                <a:solidFill>
                  <a:prstClr val="black"/>
                </a:solidFill>
                <a:latin typeface="Times New Roman" panose="02020603050405020304" pitchFamily="18" charset="0"/>
                <a:cs typeface="Times New Roman" panose="02020603050405020304" pitchFamily="18" charset="0"/>
              </a:rPr>
              <a:t>b) normal state</a:t>
            </a:r>
            <a:endParaRPr lang="ru-RU" sz="1800" i="1"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365760" y="1676400"/>
            <a:ext cx="4836160" cy="1754326"/>
          </a:xfrm>
          <a:prstGeom prst="rect">
            <a:avLst/>
          </a:prstGeom>
        </p:spPr>
        <p:txBody>
          <a:bodyPr wrap="square">
            <a:spAutoFit/>
          </a:bodyPr>
          <a:lstStyle/>
          <a:p>
            <a:pPr algn="just"/>
            <a:r>
              <a:rPr lang="en-US" sz="1800" dirty="0" smtClean="0">
                <a:latin typeface="Times New Roman" panose="02020603050405020304" pitchFamily="18" charset="0"/>
                <a:cs typeface="Times New Roman" panose="02020603050405020304" pitchFamily="18" charset="0"/>
              </a:rPr>
              <a:t>The single-phase </a:t>
            </a:r>
            <a:r>
              <a:rPr lang="en-US" sz="1800" dirty="0">
                <a:latin typeface="Times New Roman" panose="02020603050405020304" pitchFamily="18" charset="0"/>
                <a:cs typeface="Times New Roman" panose="02020603050405020304" pitchFamily="18" charset="0"/>
              </a:rPr>
              <a:t>disconnection (two-phase operation). For single-phase disconnection in the supply system of the induction motor, the asynchronous motor will continue to operate with the other two phases. This condition is known as single </a:t>
            </a:r>
            <a:r>
              <a:rPr lang="en-US" sz="1800" dirty="0" smtClean="0">
                <a:latin typeface="Times New Roman" panose="02020603050405020304" pitchFamily="18" charset="0"/>
                <a:cs typeface="Times New Roman" panose="02020603050405020304" pitchFamily="18" charset="0"/>
              </a:rPr>
              <a:t>phasing.</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116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17</a:t>
            </a:fld>
            <a:endParaRPr lang="en-GB"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5.2 1D CNN model output</a:t>
            </a:r>
            <a:endParaRPr lang="en-US" sz="3600" dirty="0">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15321640"/>
              </p:ext>
            </p:extLst>
          </p:nvPr>
        </p:nvGraphicFramePr>
        <p:xfrm>
          <a:off x="3237841" y="1882582"/>
          <a:ext cx="5672479" cy="4489509"/>
        </p:xfrm>
        <a:graphic>
          <a:graphicData uri="http://schemas.openxmlformats.org/drawingml/2006/table">
            <a:tbl>
              <a:tblPr firstRow="1" firstCol="1" bandRow="1">
                <a:tableStyleId>{5C22544A-7EE6-4342-B048-85BDC9FD1C3A}</a:tableStyleId>
              </a:tblPr>
              <a:tblGrid>
                <a:gridCol w="2518531">
                  <a:extLst>
                    <a:ext uri="{9D8B030D-6E8A-4147-A177-3AD203B41FA5}">
                      <a16:colId xmlns:a16="http://schemas.microsoft.com/office/drawing/2014/main" val="3495904097"/>
                    </a:ext>
                  </a:extLst>
                </a:gridCol>
                <a:gridCol w="1206759">
                  <a:extLst>
                    <a:ext uri="{9D8B030D-6E8A-4147-A177-3AD203B41FA5}">
                      <a16:colId xmlns:a16="http://schemas.microsoft.com/office/drawing/2014/main" val="88426940"/>
                    </a:ext>
                  </a:extLst>
                </a:gridCol>
                <a:gridCol w="1135563">
                  <a:extLst>
                    <a:ext uri="{9D8B030D-6E8A-4147-A177-3AD203B41FA5}">
                      <a16:colId xmlns:a16="http://schemas.microsoft.com/office/drawing/2014/main" val="3554811761"/>
                    </a:ext>
                  </a:extLst>
                </a:gridCol>
                <a:gridCol w="811626">
                  <a:extLst>
                    <a:ext uri="{9D8B030D-6E8A-4147-A177-3AD203B41FA5}">
                      <a16:colId xmlns:a16="http://schemas.microsoft.com/office/drawing/2014/main" val="1694672891"/>
                    </a:ext>
                  </a:extLst>
                </a:gridCol>
              </a:tblGrid>
              <a:tr h="250249">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CNN architectures</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Learning rate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MAE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0114836"/>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0.000426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0.014925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22949313"/>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0.000454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0.015796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435442475"/>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0.000459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0.016186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45547800"/>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0.000468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0.016406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66760469"/>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0.000468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0.01635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05504662"/>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0.00048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0.01617</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67090716"/>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0.000513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0.017176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55584934"/>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0.00052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0.016868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53590862"/>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0.000569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0.017961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57285758"/>
                  </a:ext>
                </a:extLst>
              </a:tr>
              <a:tr h="39915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K[2]</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0.000602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0.018408</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42988791"/>
                  </a:ext>
                </a:extLst>
              </a:tr>
            </a:tbl>
          </a:graphicData>
        </a:graphic>
      </p:graphicFrame>
      <p:sp>
        <p:nvSpPr>
          <p:cNvPr id="6" name="TextBox 5">
            <a:extLst>
              <a:ext uri="{FF2B5EF4-FFF2-40B4-BE49-F238E27FC236}">
                <a16:creationId xmlns:a16="http://schemas.microsoft.com/office/drawing/2014/main" id="{9D8A370A-591E-EF4E-91D2-20DAD7D69346}"/>
              </a:ext>
            </a:extLst>
          </p:cNvPr>
          <p:cNvSpPr txBox="1"/>
          <p:nvPr/>
        </p:nvSpPr>
        <p:spPr>
          <a:xfrm>
            <a:off x="3237841" y="1209360"/>
            <a:ext cx="5672479" cy="646331"/>
          </a:xfrm>
          <a:prstGeom prst="rect">
            <a:avLst/>
          </a:prstGeom>
          <a:noFill/>
        </p:spPr>
        <p:txBody>
          <a:bodyPr wrap="square" rtlCol="0">
            <a:spAutoFit/>
          </a:bodyPr>
          <a:lstStyle/>
          <a:p>
            <a:pPr algn="ctr">
              <a:buClrTx/>
              <a:buFontTx/>
              <a:buNone/>
            </a:pPr>
            <a:r>
              <a:rPr lang="en-US" sz="1800" i="1" kern="1200" dirty="0">
                <a:solidFill>
                  <a:prstClr val="black"/>
                </a:solidFill>
                <a:latin typeface="Times New Roman" panose="02020603050405020304" pitchFamily="18" charset="0"/>
                <a:ea typeface="+mn-ea"/>
                <a:cs typeface="Times New Roman" panose="02020603050405020304" pitchFamily="18" charset="0"/>
              </a:rPr>
              <a:t>Table </a:t>
            </a:r>
            <a:r>
              <a:rPr lang="en-US" sz="1800" i="1" kern="1200" dirty="0" smtClean="0">
                <a:solidFill>
                  <a:prstClr val="black"/>
                </a:solidFill>
                <a:latin typeface="Times New Roman" panose="02020603050405020304" pitchFamily="18" charset="0"/>
                <a:ea typeface="+mn-ea"/>
                <a:cs typeface="Times New Roman" panose="02020603050405020304" pitchFamily="18" charset="0"/>
              </a:rPr>
              <a:t>3. </a:t>
            </a:r>
            <a:r>
              <a:rPr lang="en-US" sz="1800" i="1" kern="1200" dirty="0">
                <a:solidFill>
                  <a:prstClr val="black"/>
                </a:solidFill>
                <a:latin typeface="Times New Roman" panose="02020603050405020304" pitchFamily="18" charset="0"/>
                <a:ea typeface="+mn-ea"/>
                <a:cs typeface="Times New Roman" panose="02020603050405020304" pitchFamily="18" charset="0"/>
              </a:rPr>
              <a:t>The selected CNN architecture based on the lowest MSE of voltage excitation prediction with load condition</a:t>
            </a:r>
            <a:endParaRPr lang="ru-RU" sz="1800" i="1" kern="1200" dirty="0">
              <a:solidFill>
                <a:prstClr val="black"/>
              </a:solidFill>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485875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18</a:t>
            </a:fld>
            <a:endParaRPr lang="en-GB"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5.2 1D CNN model output</a:t>
            </a:r>
            <a:endParaRPr lang="en-US" sz="36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D8A370A-591E-EF4E-91D2-20DAD7D69346}"/>
              </a:ext>
            </a:extLst>
          </p:cNvPr>
          <p:cNvSpPr txBox="1"/>
          <p:nvPr/>
        </p:nvSpPr>
        <p:spPr>
          <a:xfrm>
            <a:off x="3237841" y="1209360"/>
            <a:ext cx="5672479" cy="646331"/>
          </a:xfrm>
          <a:prstGeom prst="rect">
            <a:avLst/>
          </a:prstGeom>
          <a:noFill/>
        </p:spPr>
        <p:txBody>
          <a:bodyPr wrap="square" rtlCol="0">
            <a:spAutoFit/>
          </a:bodyPr>
          <a:lstStyle/>
          <a:p>
            <a:pPr algn="ctr">
              <a:buClrTx/>
              <a:buFontTx/>
              <a:buNone/>
            </a:pPr>
            <a:r>
              <a:rPr lang="en-US" sz="1800" i="1" kern="1200" dirty="0">
                <a:solidFill>
                  <a:prstClr val="black"/>
                </a:solidFill>
                <a:latin typeface="Times New Roman" panose="02020603050405020304" pitchFamily="18" charset="0"/>
                <a:ea typeface="+mn-ea"/>
                <a:cs typeface="Times New Roman" panose="02020603050405020304" pitchFamily="18" charset="0"/>
              </a:rPr>
              <a:t>Table 4</a:t>
            </a:r>
            <a:r>
              <a:rPr lang="en-US" sz="1800" i="1" kern="1200" dirty="0" smtClean="0">
                <a:solidFill>
                  <a:prstClr val="black"/>
                </a:solidFill>
                <a:latin typeface="Times New Roman" panose="02020603050405020304" pitchFamily="18" charset="0"/>
                <a:ea typeface="+mn-ea"/>
                <a:cs typeface="Times New Roman" panose="02020603050405020304" pitchFamily="18" charset="0"/>
              </a:rPr>
              <a:t>. </a:t>
            </a:r>
            <a:r>
              <a:rPr lang="en-US" sz="1800" i="1" kern="1200" dirty="0">
                <a:solidFill>
                  <a:prstClr val="black"/>
                </a:solidFill>
                <a:latin typeface="Times New Roman" panose="02020603050405020304" pitchFamily="18" charset="0"/>
                <a:ea typeface="+mn-ea"/>
                <a:cs typeface="Times New Roman" panose="02020603050405020304" pitchFamily="18" charset="0"/>
              </a:rPr>
              <a:t>The CNN model used for the analysis of load condition model F [256, 128, 64], K(5)</a:t>
            </a:r>
            <a:endParaRPr lang="ru-RU" sz="1800" i="1" kern="1200" dirty="0">
              <a:solidFill>
                <a:prstClr val="black"/>
              </a:solidFill>
              <a:latin typeface="Times New Roman" panose="02020603050405020304" pitchFamily="18" charset="0"/>
              <a:ea typeface="+mn-ea"/>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3389618"/>
              </p:ext>
            </p:extLst>
          </p:nvPr>
        </p:nvGraphicFramePr>
        <p:xfrm>
          <a:off x="2661921" y="1934940"/>
          <a:ext cx="6884352" cy="3429539"/>
        </p:xfrm>
        <a:graphic>
          <a:graphicData uri="http://schemas.openxmlformats.org/drawingml/2006/table">
            <a:tbl>
              <a:tblPr firstRow="1" firstCol="1" bandRow="1">
                <a:tableStyleId>{5C22544A-7EE6-4342-B048-85BDC9FD1C3A}</a:tableStyleId>
              </a:tblPr>
              <a:tblGrid>
                <a:gridCol w="1407652">
                  <a:extLst>
                    <a:ext uri="{9D8B030D-6E8A-4147-A177-3AD203B41FA5}">
                      <a16:colId xmlns:a16="http://schemas.microsoft.com/office/drawing/2014/main" val="690046859"/>
                    </a:ext>
                  </a:extLst>
                </a:gridCol>
                <a:gridCol w="1881030">
                  <a:extLst>
                    <a:ext uri="{9D8B030D-6E8A-4147-A177-3AD203B41FA5}">
                      <a16:colId xmlns:a16="http://schemas.microsoft.com/office/drawing/2014/main" val="1001934057"/>
                    </a:ext>
                  </a:extLst>
                </a:gridCol>
                <a:gridCol w="1433443">
                  <a:extLst>
                    <a:ext uri="{9D8B030D-6E8A-4147-A177-3AD203B41FA5}">
                      <a16:colId xmlns:a16="http://schemas.microsoft.com/office/drawing/2014/main" val="363758795"/>
                    </a:ext>
                  </a:extLst>
                </a:gridCol>
                <a:gridCol w="2162227">
                  <a:extLst>
                    <a:ext uri="{9D8B030D-6E8A-4147-A177-3AD203B41FA5}">
                      <a16:colId xmlns:a16="http://schemas.microsoft.com/office/drawing/2014/main" val="45084847"/>
                    </a:ext>
                  </a:extLst>
                </a:gridCol>
              </a:tblGrid>
              <a:tr h="58859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Index</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Layer type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Output shape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Number of parameters</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9015233"/>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fontAlgn="base">
                        <a:lnSpc>
                          <a:spcPct val="107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300">
                          <a:solidFill>
                            <a:schemeClr val="bg1"/>
                          </a:solidFill>
                          <a:effectLst/>
                          <a:latin typeface="Times New Roman" panose="02020603050405020304" pitchFamily="18" charset="0"/>
                          <a:cs typeface="Times New Roman" panose="02020603050405020304" pitchFamily="18" charset="0"/>
                        </a:rPr>
                        <a:t>Conv1D</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[86, 256]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1536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75093074"/>
                  </a:ext>
                </a:extLst>
              </a:tr>
              <a:tr h="284669">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US" sz="1300" dirty="0">
                          <a:solidFill>
                            <a:schemeClr val="bg1"/>
                          </a:solidFill>
                          <a:effectLst/>
                          <a:latin typeface="Times New Roman" panose="02020603050405020304" pitchFamily="18" charset="0"/>
                          <a:cs typeface="Times New Roman" panose="02020603050405020304" pitchFamily="18" charset="0"/>
                        </a:rPr>
                        <a:t>MaxPooling1D</a:t>
                      </a: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[43, 256]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9575672"/>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Conv1D</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[39, 128]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163968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2879263"/>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MaxPooling1D</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[19, 128]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09204773"/>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Conv1D</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[15, 64]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41024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262926"/>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MaxPooling1D</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[7, 64]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1786855"/>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7</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Flatten</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[448]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1212522"/>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Dense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[20]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8980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0630774"/>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Dense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315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66616270"/>
                  </a:ext>
                </a:extLst>
              </a:tr>
              <a:tr h="284031">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10</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Dense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16</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9084636"/>
                  </a:ext>
                </a:extLst>
              </a:tr>
            </a:tbl>
          </a:graphicData>
        </a:graphic>
      </p:graphicFrame>
    </p:spTree>
    <p:extLst>
      <p:ext uri="{BB962C8B-B14F-4D97-AF65-F5344CB8AC3E}">
        <p14:creationId xmlns:p14="http://schemas.microsoft.com/office/powerpoint/2010/main" val="1842038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19</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5.2 1D CNN model output</a:t>
            </a:r>
            <a:endParaRPr lang="en-US" sz="3600" dirty="0">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623801983"/>
              </p:ext>
            </p:extLst>
          </p:nvPr>
        </p:nvGraphicFramePr>
        <p:xfrm>
          <a:off x="2967672" y="1751737"/>
          <a:ext cx="5658167" cy="4456022"/>
        </p:xfrm>
        <a:graphic>
          <a:graphicData uri="http://schemas.openxmlformats.org/drawingml/2006/table">
            <a:tbl>
              <a:tblPr firstRow="1" firstCol="1" bandRow="1">
                <a:tableStyleId>{5C22544A-7EE6-4342-B048-85BDC9FD1C3A}</a:tableStyleId>
              </a:tblPr>
              <a:tblGrid>
                <a:gridCol w="2544869">
                  <a:extLst>
                    <a:ext uri="{9D8B030D-6E8A-4147-A177-3AD203B41FA5}">
                      <a16:colId xmlns:a16="http://schemas.microsoft.com/office/drawing/2014/main" val="1045572652"/>
                    </a:ext>
                  </a:extLst>
                </a:gridCol>
                <a:gridCol w="1405489">
                  <a:extLst>
                    <a:ext uri="{9D8B030D-6E8A-4147-A177-3AD203B41FA5}">
                      <a16:colId xmlns:a16="http://schemas.microsoft.com/office/drawing/2014/main" val="2852161473"/>
                    </a:ext>
                  </a:extLst>
                </a:gridCol>
                <a:gridCol w="939802">
                  <a:extLst>
                    <a:ext uri="{9D8B030D-6E8A-4147-A177-3AD203B41FA5}">
                      <a16:colId xmlns:a16="http://schemas.microsoft.com/office/drawing/2014/main" val="789615215"/>
                    </a:ext>
                  </a:extLst>
                </a:gridCol>
                <a:gridCol w="768007">
                  <a:extLst>
                    <a:ext uri="{9D8B030D-6E8A-4147-A177-3AD203B41FA5}">
                      <a16:colId xmlns:a16="http://schemas.microsoft.com/office/drawing/2014/main" val="358432811"/>
                    </a:ext>
                  </a:extLst>
                </a:gridCol>
              </a:tblGrid>
              <a:tr h="212192">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CNN architectures</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Learning rate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MAE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09129325"/>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0.001637</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0.028586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66407498"/>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0.001748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0.029672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94365741"/>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0.001754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0.030453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25944138"/>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0.001808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0.031603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88585796"/>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0.001829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0.03071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74979523"/>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0.001844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0.031011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64469118"/>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0.001892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0.032975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99922918"/>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0.001895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0.031669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88171684"/>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0.001902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0.032656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95133072"/>
                  </a:ext>
                </a:extLst>
              </a:tr>
              <a:tr h="424383">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0.001936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0.033202</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74330498"/>
                  </a:ext>
                </a:extLst>
              </a:tr>
            </a:tbl>
          </a:graphicData>
        </a:graphic>
      </p:graphicFrame>
      <p:sp>
        <p:nvSpPr>
          <p:cNvPr id="8" name="TextBox 7">
            <a:extLst>
              <a:ext uri="{FF2B5EF4-FFF2-40B4-BE49-F238E27FC236}">
                <a16:creationId xmlns:a16="http://schemas.microsoft.com/office/drawing/2014/main" id="{9D8A370A-591E-EF4E-91D2-20DAD7D69346}"/>
              </a:ext>
            </a:extLst>
          </p:cNvPr>
          <p:cNvSpPr txBox="1"/>
          <p:nvPr/>
        </p:nvSpPr>
        <p:spPr>
          <a:xfrm>
            <a:off x="3203785" y="1166962"/>
            <a:ext cx="5422054" cy="584775"/>
          </a:xfrm>
          <a:prstGeom prst="rect">
            <a:avLst/>
          </a:prstGeom>
          <a:noFill/>
        </p:spPr>
        <p:txBody>
          <a:bodyPr wrap="square" rtlCol="0">
            <a:spAutoFit/>
          </a:bodyPr>
          <a:lstStyle/>
          <a:p>
            <a:pPr algn="ctr">
              <a:buClrTx/>
              <a:buFontTx/>
              <a:buNone/>
            </a:pPr>
            <a:r>
              <a:rPr lang="en-US" sz="1600" i="1" kern="1200" dirty="0">
                <a:solidFill>
                  <a:prstClr val="black"/>
                </a:solidFill>
                <a:latin typeface="Times New Roman" panose="02020603050405020304" pitchFamily="18" charset="0"/>
                <a:ea typeface="+mn-ea"/>
                <a:cs typeface="Times New Roman" panose="02020603050405020304" pitchFamily="18" charset="0"/>
              </a:rPr>
              <a:t>Table </a:t>
            </a:r>
            <a:r>
              <a:rPr lang="en-US" sz="1600" i="1" kern="1200" dirty="0" smtClean="0">
                <a:solidFill>
                  <a:prstClr val="black"/>
                </a:solidFill>
                <a:latin typeface="Times New Roman" panose="02020603050405020304" pitchFamily="18" charset="0"/>
                <a:ea typeface="+mn-ea"/>
                <a:cs typeface="Times New Roman" panose="02020603050405020304" pitchFamily="18" charset="0"/>
              </a:rPr>
              <a:t>5. </a:t>
            </a:r>
            <a:r>
              <a:rPr lang="en-US" sz="1600" i="1" kern="1200" dirty="0">
                <a:solidFill>
                  <a:prstClr val="black"/>
                </a:solidFill>
                <a:latin typeface="Times New Roman" panose="02020603050405020304" pitchFamily="18" charset="0"/>
                <a:ea typeface="+mn-ea"/>
                <a:cs typeface="Times New Roman" panose="02020603050405020304" pitchFamily="18" charset="0"/>
              </a:rPr>
              <a:t>The selected CNN architecture based on the lowest MSE of voltage excitation prediction with </a:t>
            </a:r>
            <a:r>
              <a:rPr lang="en-US" sz="1600" i="1" kern="1200" dirty="0" smtClean="0">
                <a:solidFill>
                  <a:prstClr val="black"/>
                </a:solidFill>
                <a:latin typeface="Times New Roman" panose="02020603050405020304" pitchFamily="18" charset="0"/>
                <a:ea typeface="+mn-ea"/>
                <a:cs typeface="Times New Roman" panose="02020603050405020304" pitchFamily="18" charset="0"/>
              </a:rPr>
              <a:t>no load </a:t>
            </a:r>
            <a:r>
              <a:rPr lang="en-US" sz="1600" i="1" kern="1200" dirty="0">
                <a:solidFill>
                  <a:prstClr val="black"/>
                </a:solidFill>
                <a:latin typeface="Times New Roman" panose="02020603050405020304" pitchFamily="18" charset="0"/>
                <a:ea typeface="+mn-ea"/>
                <a:cs typeface="Times New Roman" panose="02020603050405020304" pitchFamily="18" charset="0"/>
              </a:rPr>
              <a:t>condition</a:t>
            </a:r>
            <a:endParaRPr lang="ru-RU" sz="1600" i="1" kern="1200" dirty="0">
              <a:solidFill>
                <a:prstClr val="black"/>
              </a:solidFill>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280757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sldNum" idx="12"/>
          </p:nvPr>
        </p:nvSpPr>
        <p:spPr>
          <a:xfrm>
            <a:off x="10987200" y="95801"/>
            <a:ext cx="900000" cy="816000"/>
          </a:xfrm>
          <a:prstGeom prst="rect">
            <a:avLst/>
          </a:prstGeom>
        </p:spPr>
        <p:txBody>
          <a:bodyPr spcFirstLastPara="1" wrap="square" lIns="91425" tIns="91425" rIns="91425" bIns="91425" anchor="ctr" anchorCtr="0">
            <a:noAutofit/>
          </a:bodyPr>
          <a:lstStyle/>
          <a:p>
            <a:fld id="{00000000-1234-1234-1234-123412341234}" type="slidenum">
              <a:rPr lang="en-GB" sz="3600">
                <a:latin typeface="Times New Roman" pitchFamily="18" charset="0"/>
                <a:cs typeface="Times New Roman" pitchFamily="18" charset="0"/>
              </a:rPr>
              <a:pPr/>
              <a:t>2</a:t>
            </a:fld>
            <a:endParaRPr sz="3600" dirty="0">
              <a:latin typeface="Times New Roman" pitchFamily="18" charset="0"/>
              <a:cs typeface="Times New Roman" pitchFamily="18" charset="0"/>
            </a:endParaRPr>
          </a:p>
        </p:txBody>
      </p:sp>
      <p:sp>
        <p:nvSpPr>
          <p:cNvPr id="115" name="Google Shape;115;p22"/>
          <p:cNvSpPr txBox="1">
            <a:spLocks noGrp="1"/>
          </p:cNvSpPr>
          <p:nvPr>
            <p:ph type="body" idx="1"/>
          </p:nvPr>
        </p:nvSpPr>
        <p:spPr>
          <a:xfrm>
            <a:off x="1757680" y="60960"/>
            <a:ext cx="7587334" cy="850841"/>
          </a:xfrm>
          <a:prstGeom prst="rect">
            <a:avLst/>
          </a:prstGeom>
        </p:spPr>
        <p:txBody>
          <a:bodyPr spcFirstLastPara="1" wrap="square" lIns="91425" tIns="91425" rIns="91425" bIns="91425" anchor="ctr" anchorCtr="0">
            <a:noAutofit/>
          </a:bodyPr>
          <a:lstStyle/>
          <a:p>
            <a:pPr marL="0" indent="0"/>
            <a:r>
              <a:rPr lang="en-GB" sz="3600" dirty="0" smtClean="0">
                <a:latin typeface="Times New Roman" panose="02020603050405020304" pitchFamily="18" charset="0"/>
                <a:cs typeface="Times New Roman" panose="02020603050405020304" pitchFamily="18" charset="0"/>
              </a:rPr>
              <a:t>Outline</a:t>
            </a:r>
            <a:endParaRPr sz="3600" dirty="0">
              <a:latin typeface="Times New Roman" panose="02020603050405020304" pitchFamily="18" charset="0"/>
              <a:cs typeface="Times New Roman" panose="02020603050405020304" pitchFamily="18" charset="0"/>
            </a:endParaRPr>
          </a:p>
        </p:txBody>
      </p:sp>
      <p:sp>
        <p:nvSpPr>
          <p:cNvPr id="116" name="Google Shape;116;p22"/>
          <p:cNvSpPr txBox="1">
            <a:spLocks noGrp="1"/>
          </p:cNvSpPr>
          <p:nvPr>
            <p:ph type="body" idx="2"/>
          </p:nvPr>
        </p:nvSpPr>
        <p:spPr>
          <a:xfrm>
            <a:off x="1574494" y="911801"/>
            <a:ext cx="7597800" cy="3937000"/>
          </a:xfrm>
          <a:prstGeom prst="rect">
            <a:avLst/>
          </a:prstGeom>
        </p:spPr>
        <p:txBody>
          <a:bodyPr spcFirstLastPara="1" wrap="square" lIns="91425" tIns="91425" rIns="91425" bIns="91425" anchor="t" anchorCtr="0">
            <a:noAutofit/>
          </a:bodyPr>
          <a:lstStyle/>
          <a:p>
            <a:pPr indent="0">
              <a:buNone/>
            </a:pPr>
            <a:r>
              <a:rPr lang="ru-RU" sz="1800" dirty="0">
                <a:latin typeface="Times New Roman" pitchFamily="18" charset="0"/>
                <a:ea typeface="Arial"/>
                <a:cs typeface="Times New Roman" pitchFamily="18" charset="0"/>
                <a:sym typeface="Arial"/>
              </a:rPr>
              <a:t>1 </a:t>
            </a:r>
            <a:r>
              <a:rPr lang="en-US" sz="1800" dirty="0">
                <a:latin typeface="Times New Roman" pitchFamily="18" charset="0"/>
                <a:ea typeface="Arial"/>
                <a:cs typeface="Times New Roman" pitchFamily="18" charset="0"/>
                <a:sym typeface="Arial"/>
              </a:rPr>
              <a:t>Background</a:t>
            </a:r>
            <a:endParaRPr lang="ru-RU" sz="1800" dirty="0">
              <a:latin typeface="Times New Roman" pitchFamily="18" charset="0"/>
              <a:ea typeface="Arial"/>
              <a:cs typeface="Times New Roman" pitchFamily="18" charset="0"/>
              <a:sym typeface="Arial"/>
            </a:endParaRPr>
          </a:p>
          <a:p>
            <a:pPr indent="0">
              <a:buNone/>
            </a:pPr>
            <a:r>
              <a:rPr lang="en-US" sz="1800" dirty="0">
                <a:latin typeface="Times New Roman" pitchFamily="18" charset="0"/>
                <a:cs typeface="Times New Roman" pitchFamily="18" charset="0"/>
              </a:rPr>
              <a:t>2 Aims &amp; Objectives</a:t>
            </a:r>
          </a:p>
          <a:p>
            <a:pPr indent="0">
              <a:buNone/>
            </a:pPr>
            <a:r>
              <a:rPr lang="en-US" sz="1800" dirty="0">
                <a:latin typeface="Times New Roman" pitchFamily="18" charset="0"/>
                <a:cs typeface="Times New Roman" pitchFamily="18" charset="0"/>
              </a:rPr>
              <a:t>3 Mathematical Model</a:t>
            </a:r>
          </a:p>
          <a:p>
            <a:pPr indent="0">
              <a:buNone/>
            </a:pPr>
            <a:r>
              <a:rPr lang="en-US" sz="1800" dirty="0">
                <a:latin typeface="Times New Roman" pitchFamily="18" charset="0"/>
                <a:cs typeface="Times New Roman" pitchFamily="18" charset="0"/>
              </a:rPr>
              <a:t>	3.1 </a:t>
            </a:r>
            <a:r>
              <a:rPr lang="sv-SE" sz="1800" dirty="0">
                <a:latin typeface="Times New Roman" pitchFamily="18" charset="0"/>
                <a:cs typeface="Times New Roman" pitchFamily="18" charset="0"/>
              </a:rPr>
              <a:t>Rotor Vibration Model </a:t>
            </a:r>
          </a:p>
          <a:p>
            <a:pPr indent="0">
              <a:buNone/>
            </a:pPr>
            <a:r>
              <a:rPr lang="sv-SE" sz="1800" dirty="0">
                <a:latin typeface="Times New Roman" pitchFamily="18" charset="0"/>
                <a:cs typeface="Times New Roman" pitchFamily="18" charset="0"/>
              </a:rPr>
              <a:t>	3.2 Stator Vibration Model </a:t>
            </a:r>
            <a:endParaRPr lang="en-US" sz="1800" dirty="0">
              <a:latin typeface="Times New Roman" pitchFamily="18" charset="0"/>
              <a:cs typeface="Times New Roman" pitchFamily="18" charset="0"/>
            </a:endParaRPr>
          </a:p>
          <a:p>
            <a:pPr indent="0">
              <a:buNone/>
            </a:pPr>
            <a:r>
              <a:rPr lang="en-US" sz="1800" dirty="0">
                <a:latin typeface="Times New Roman" pitchFamily="18" charset="0"/>
                <a:cs typeface="Times New Roman" pitchFamily="18" charset="0"/>
              </a:rPr>
              <a:t>4 Methodology and Experimental Study</a:t>
            </a:r>
          </a:p>
          <a:p>
            <a:pPr indent="0">
              <a:buNone/>
            </a:pPr>
            <a:r>
              <a:rPr lang="en-US" sz="1800" dirty="0">
                <a:latin typeface="Times New Roman" pitchFamily="18" charset="0"/>
                <a:cs typeface="Times New Roman" pitchFamily="18" charset="0"/>
              </a:rPr>
              <a:t>	4.1 Experimental </a:t>
            </a:r>
            <a:r>
              <a:rPr lang="en-US" sz="1800" dirty="0" smtClean="0">
                <a:latin typeface="Times New Roman" pitchFamily="18" charset="0"/>
                <a:cs typeface="Times New Roman" pitchFamily="18" charset="0"/>
              </a:rPr>
              <a:t>Setup</a:t>
            </a: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4.2 Data Preparation</a:t>
            </a:r>
            <a:endParaRPr lang="en-US" sz="1800" dirty="0">
              <a:latin typeface="Times New Roman" pitchFamily="18" charset="0"/>
              <a:cs typeface="Times New Roman" pitchFamily="18" charset="0"/>
            </a:endParaRP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4.3 Convolutional Neural Network</a:t>
            </a: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4.4 </a:t>
            </a:r>
            <a:r>
              <a:rPr lang="en-US" sz="1800" dirty="0" err="1" smtClean="0">
                <a:latin typeface="Times New Roman" pitchFamily="18" charset="0"/>
                <a:cs typeface="Times New Roman" pitchFamily="18" charset="0"/>
              </a:rPr>
              <a:t>Hyperparameter</a:t>
            </a:r>
            <a:r>
              <a:rPr lang="en-US" sz="1800" dirty="0" smtClean="0">
                <a:latin typeface="Times New Roman" pitchFamily="18" charset="0"/>
                <a:cs typeface="Times New Roman" pitchFamily="18" charset="0"/>
              </a:rPr>
              <a:t> Tuning</a:t>
            </a: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4.5 Evaluation Metrics</a:t>
            </a:r>
            <a:endParaRPr lang="en-US" sz="1800" dirty="0">
              <a:latin typeface="Times New Roman" pitchFamily="18" charset="0"/>
              <a:cs typeface="Times New Roman" pitchFamily="18" charset="0"/>
            </a:endParaRPr>
          </a:p>
          <a:p>
            <a:pPr indent="0">
              <a:buNone/>
            </a:pPr>
            <a:r>
              <a:rPr lang="en-US" sz="1800" dirty="0">
                <a:latin typeface="Times New Roman" pitchFamily="18" charset="0"/>
                <a:cs typeface="Times New Roman" pitchFamily="18" charset="0"/>
              </a:rPr>
              <a:t>5 Testing &amp; </a:t>
            </a:r>
            <a:r>
              <a:rPr lang="en-US" sz="1800" dirty="0" smtClean="0">
                <a:latin typeface="Times New Roman" pitchFamily="18" charset="0"/>
                <a:cs typeface="Times New Roman" pitchFamily="18" charset="0"/>
              </a:rPr>
              <a:t>Results</a:t>
            </a: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5.1 Experimental Measurements</a:t>
            </a:r>
          </a:p>
          <a:p>
            <a:pPr indent="0">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5.2 1D CNN model outputs</a:t>
            </a:r>
          </a:p>
          <a:p>
            <a:pPr indent="0">
              <a:buNone/>
            </a:pPr>
            <a:r>
              <a:rPr lang="en-US" sz="1800" dirty="0" smtClean="0">
                <a:latin typeface="Times New Roman" pitchFamily="18" charset="0"/>
                <a:cs typeface="Times New Roman" pitchFamily="18" charset="0"/>
              </a:rPr>
              <a:t>6 Comparison</a:t>
            </a:r>
            <a:endParaRPr lang="en-US" sz="1800" dirty="0">
              <a:latin typeface="Times New Roman" pitchFamily="18" charset="0"/>
              <a:cs typeface="Times New Roman" pitchFamily="18" charset="0"/>
            </a:endParaRPr>
          </a:p>
          <a:p>
            <a:pPr indent="0">
              <a:buNone/>
            </a:pPr>
            <a:r>
              <a:rPr lang="en-US" sz="1800" dirty="0">
                <a:latin typeface="Times New Roman" pitchFamily="18" charset="0"/>
                <a:cs typeface="Times New Roman" pitchFamily="18" charset="0"/>
              </a:rPr>
              <a:t>7</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Conclusion &amp; Future Work</a:t>
            </a:r>
          </a:p>
          <a:p>
            <a:pPr indent="0">
              <a:buNone/>
            </a:pPr>
            <a:r>
              <a:rPr lang="en-US" sz="1800" dirty="0">
                <a:latin typeface="Times New Roman" pitchFamily="18" charset="0"/>
                <a:ea typeface="Arial"/>
                <a:cs typeface="Times New Roman" pitchFamily="18" charset="0"/>
                <a:sym typeface="Arial"/>
              </a:rPr>
              <a:t>REFERENCES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20</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5.2 1D CNN model output</a:t>
            </a:r>
            <a:endParaRPr lang="en-US" sz="3600" dirty="0">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582976085"/>
              </p:ext>
            </p:extLst>
          </p:nvPr>
        </p:nvGraphicFramePr>
        <p:xfrm>
          <a:off x="2479992" y="1777423"/>
          <a:ext cx="6511608" cy="4664022"/>
        </p:xfrm>
        <a:graphic>
          <a:graphicData uri="http://schemas.openxmlformats.org/drawingml/2006/table">
            <a:tbl>
              <a:tblPr firstRow="1" firstCol="1" bandRow="1">
                <a:tableStyleId>{5C22544A-7EE6-4342-B048-85BDC9FD1C3A}</a:tableStyleId>
              </a:tblPr>
              <a:tblGrid>
                <a:gridCol w="2570422">
                  <a:extLst>
                    <a:ext uri="{9D8B030D-6E8A-4147-A177-3AD203B41FA5}">
                      <a16:colId xmlns:a16="http://schemas.microsoft.com/office/drawing/2014/main" val="1454075019"/>
                    </a:ext>
                  </a:extLst>
                </a:gridCol>
                <a:gridCol w="1760772">
                  <a:extLst>
                    <a:ext uri="{9D8B030D-6E8A-4147-A177-3AD203B41FA5}">
                      <a16:colId xmlns:a16="http://schemas.microsoft.com/office/drawing/2014/main" val="3302524976"/>
                    </a:ext>
                  </a:extLst>
                </a:gridCol>
                <a:gridCol w="1308631">
                  <a:extLst>
                    <a:ext uri="{9D8B030D-6E8A-4147-A177-3AD203B41FA5}">
                      <a16:colId xmlns:a16="http://schemas.microsoft.com/office/drawing/2014/main" val="2628394326"/>
                    </a:ext>
                  </a:extLst>
                </a:gridCol>
                <a:gridCol w="871783">
                  <a:extLst>
                    <a:ext uri="{9D8B030D-6E8A-4147-A177-3AD203B41FA5}">
                      <a16:colId xmlns:a16="http://schemas.microsoft.com/office/drawing/2014/main" val="3843519497"/>
                    </a:ext>
                  </a:extLst>
                </a:gridCol>
              </a:tblGrid>
              <a:tr h="424002">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CNN architectures</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Learning rate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Accuracy</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25100140"/>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0.003807</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0.99589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57791966"/>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0.00415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0.995205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27869169"/>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0.004002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0.993151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02060097"/>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0.004501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0.993151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93940591"/>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0.010146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0.992466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29723641"/>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0.008963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0.992466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06526759"/>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0.011745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0.992466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8281265"/>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0.008244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0.992466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61237949"/>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0.006903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0.991781</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63278919"/>
                  </a:ext>
                </a:extLst>
              </a:tr>
              <a:tr h="424002">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0.007522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0.991096</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164064727"/>
                  </a:ext>
                </a:extLst>
              </a:tr>
            </a:tbl>
          </a:graphicData>
        </a:graphic>
      </p:graphicFrame>
      <p:sp>
        <p:nvSpPr>
          <p:cNvPr id="8" name="TextBox 7">
            <a:extLst>
              <a:ext uri="{FF2B5EF4-FFF2-40B4-BE49-F238E27FC236}">
                <a16:creationId xmlns:a16="http://schemas.microsoft.com/office/drawing/2014/main" id="{9D8A370A-591E-EF4E-91D2-20DAD7D69346}"/>
              </a:ext>
            </a:extLst>
          </p:cNvPr>
          <p:cNvSpPr txBox="1"/>
          <p:nvPr/>
        </p:nvSpPr>
        <p:spPr>
          <a:xfrm>
            <a:off x="3024769" y="1192648"/>
            <a:ext cx="5422054" cy="584775"/>
          </a:xfrm>
          <a:prstGeom prst="rect">
            <a:avLst/>
          </a:prstGeom>
          <a:noFill/>
        </p:spPr>
        <p:txBody>
          <a:bodyPr wrap="square" rtlCol="0">
            <a:spAutoFit/>
          </a:bodyPr>
          <a:lstStyle/>
          <a:p>
            <a:pPr algn="ctr">
              <a:buClrTx/>
              <a:buFontTx/>
              <a:buNone/>
            </a:pPr>
            <a:r>
              <a:rPr lang="en-US" sz="1600" i="1" kern="1200" dirty="0">
                <a:solidFill>
                  <a:prstClr val="black"/>
                </a:solidFill>
                <a:latin typeface="Times New Roman" panose="02020603050405020304" pitchFamily="18" charset="0"/>
                <a:ea typeface="+mn-ea"/>
                <a:cs typeface="Times New Roman" panose="02020603050405020304" pitchFamily="18" charset="0"/>
              </a:rPr>
              <a:t>Table </a:t>
            </a:r>
            <a:r>
              <a:rPr lang="en-US" sz="1600" i="1" kern="1200" dirty="0" smtClean="0">
                <a:solidFill>
                  <a:prstClr val="black"/>
                </a:solidFill>
                <a:latin typeface="Times New Roman" panose="02020603050405020304" pitchFamily="18" charset="0"/>
                <a:ea typeface="+mn-ea"/>
                <a:cs typeface="Times New Roman" panose="02020603050405020304" pitchFamily="18" charset="0"/>
              </a:rPr>
              <a:t>6. </a:t>
            </a:r>
            <a:r>
              <a:rPr lang="en-US" sz="1600" i="1" kern="1200" dirty="0">
                <a:solidFill>
                  <a:prstClr val="black"/>
                </a:solidFill>
                <a:latin typeface="Times New Roman" panose="02020603050405020304" pitchFamily="18" charset="0"/>
                <a:ea typeface="+mn-ea"/>
                <a:cs typeface="Times New Roman" panose="02020603050405020304" pitchFamily="18" charset="0"/>
              </a:rPr>
              <a:t>The selected CNN architecture based on the highest accuracy of single phasing with load condition</a:t>
            </a:r>
            <a:endParaRPr lang="ru-RU" sz="1600" i="1" kern="1200" dirty="0">
              <a:solidFill>
                <a:prstClr val="black"/>
              </a:solidFill>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0569284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21</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5.2 1D CNN model output</a:t>
            </a:r>
            <a:endParaRPr lang="en-US" sz="3600" dirty="0">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678922326"/>
              </p:ext>
            </p:extLst>
          </p:nvPr>
        </p:nvGraphicFramePr>
        <p:xfrm>
          <a:off x="2831915" y="1840920"/>
          <a:ext cx="5810569" cy="4615035"/>
        </p:xfrm>
        <a:graphic>
          <a:graphicData uri="http://schemas.openxmlformats.org/drawingml/2006/table">
            <a:tbl>
              <a:tblPr firstRow="1" firstCol="1" bandRow="1">
                <a:tableStyleId>{5C22544A-7EE6-4342-B048-85BDC9FD1C3A}</a:tableStyleId>
              </a:tblPr>
              <a:tblGrid>
                <a:gridCol w="2013314">
                  <a:extLst>
                    <a:ext uri="{9D8B030D-6E8A-4147-A177-3AD203B41FA5}">
                      <a16:colId xmlns:a16="http://schemas.microsoft.com/office/drawing/2014/main" val="861501472"/>
                    </a:ext>
                  </a:extLst>
                </a:gridCol>
                <a:gridCol w="1399694">
                  <a:extLst>
                    <a:ext uri="{9D8B030D-6E8A-4147-A177-3AD203B41FA5}">
                      <a16:colId xmlns:a16="http://schemas.microsoft.com/office/drawing/2014/main" val="1207619190"/>
                    </a:ext>
                  </a:extLst>
                </a:gridCol>
                <a:gridCol w="1329374">
                  <a:extLst>
                    <a:ext uri="{9D8B030D-6E8A-4147-A177-3AD203B41FA5}">
                      <a16:colId xmlns:a16="http://schemas.microsoft.com/office/drawing/2014/main" val="3877522645"/>
                    </a:ext>
                  </a:extLst>
                </a:gridCol>
                <a:gridCol w="1068187">
                  <a:extLst>
                    <a:ext uri="{9D8B030D-6E8A-4147-A177-3AD203B41FA5}">
                      <a16:colId xmlns:a16="http://schemas.microsoft.com/office/drawing/2014/main" val="4227611418"/>
                    </a:ext>
                  </a:extLst>
                </a:gridCol>
              </a:tblGrid>
              <a:tr h="375775">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CNN architectures</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Learning rate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MSE</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Accuracy</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33361975"/>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0.029235397</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0.96851852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06156989"/>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0.026971309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0.96851852</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09710787"/>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0.031876623</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0.96388889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78093781"/>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0.031008006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0.96388889</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7716516"/>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0.030320587</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0.96296296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34195506"/>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0.033742246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0.96296296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16384474"/>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0.031903708</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0.96296296</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696255948"/>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K[4]</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0.031805294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0.96203704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98182111"/>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F[32</a:t>
                      </a:r>
                      <a:r>
                        <a:rPr lang="en-US" sz="1300" dirty="0">
                          <a:solidFill>
                            <a:schemeClr val="bg1"/>
                          </a:solidFill>
                          <a:effectLst/>
                          <a:latin typeface="Times New Roman" panose="02020603050405020304" pitchFamily="18" charset="0"/>
                          <a:cs typeface="Times New Roman" panose="02020603050405020304" pitchFamily="18" charset="0"/>
                        </a:rPr>
                        <a:t>, 64], K[5]</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0.031429155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0.96203704</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58375202"/>
                  </a:ext>
                </a:extLst>
              </a:tr>
              <a:tr h="385958">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F[256</a:t>
                      </a:r>
                      <a:r>
                        <a:rPr lang="en-US" sz="1300" dirty="0">
                          <a:solidFill>
                            <a:schemeClr val="bg1"/>
                          </a:solidFill>
                          <a:effectLst/>
                          <a:latin typeface="Times New Roman" panose="02020603050405020304" pitchFamily="18" charset="0"/>
                          <a:cs typeface="Times New Roman" panose="02020603050405020304" pitchFamily="18" charset="0"/>
                        </a:rPr>
                        <a:t>, 128], K[3]</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en-US" sz="1300" dirty="0" smtClean="0">
                        <a:solidFill>
                          <a:schemeClr val="bg1"/>
                        </a:solidFill>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en-US" sz="1300" dirty="0" smtClean="0">
                          <a:solidFill>
                            <a:schemeClr val="bg1"/>
                          </a:solidFill>
                          <a:effectLst/>
                          <a:latin typeface="Times New Roman" panose="02020603050405020304" pitchFamily="18" charset="0"/>
                          <a:cs typeface="Times New Roman" panose="02020603050405020304" pitchFamily="18" charset="0"/>
                        </a:rPr>
                        <a:t>0.001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00">
                          <a:solidFill>
                            <a:schemeClr val="bg1"/>
                          </a:solidFill>
                          <a:effectLst/>
                          <a:latin typeface="Times New Roman" panose="02020603050405020304" pitchFamily="18" charset="0"/>
                          <a:cs typeface="Times New Roman" panose="02020603050405020304" pitchFamily="18" charset="0"/>
                        </a:rPr>
                        <a:t>0.033781285</a:t>
                      </a:r>
                      <a:endParaRPr lang="en-US" sz="13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300" dirty="0">
                          <a:solidFill>
                            <a:schemeClr val="bg1"/>
                          </a:solidFill>
                          <a:effectLst/>
                          <a:latin typeface="Times New Roman" panose="02020603050405020304" pitchFamily="18" charset="0"/>
                          <a:cs typeface="Times New Roman" panose="02020603050405020304" pitchFamily="18" charset="0"/>
                        </a:rPr>
                        <a:t>0.96111111</a:t>
                      </a:r>
                      <a:endParaRPr lang="en-US" sz="13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25097843"/>
                  </a:ext>
                </a:extLst>
              </a:tr>
            </a:tbl>
          </a:graphicData>
        </a:graphic>
      </p:graphicFrame>
      <p:sp>
        <p:nvSpPr>
          <p:cNvPr id="8" name="Прямоугольник 7"/>
          <p:cNvSpPr/>
          <p:nvPr/>
        </p:nvSpPr>
        <p:spPr>
          <a:xfrm>
            <a:off x="2916872" y="1256145"/>
            <a:ext cx="6096000" cy="584775"/>
          </a:xfrm>
          <a:prstGeom prst="rect">
            <a:avLst/>
          </a:prstGeom>
        </p:spPr>
        <p:txBody>
          <a:bodyPr>
            <a:spAutoFit/>
          </a:bodyPr>
          <a:lstStyle/>
          <a:p>
            <a:pPr algn="ctr"/>
            <a:r>
              <a:rPr lang="en-US" sz="1600" i="1" dirty="0" smtClean="0">
                <a:latin typeface="Times New Roman" panose="02020603050405020304" pitchFamily="18" charset="0"/>
                <a:ea typeface="Calibri" panose="020F0502020204030204" pitchFamily="34" charset="0"/>
              </a:rPr>
              <a:t>Table 7. The </a:t>
            </a:r>
            <a:r>
              <a:rPr lang="en-US" sz="1600" i="1" dirty="0">
                <a:latin typeface="Times New Roman" panose="02020603050405020304" pitchFamily="18" charset="0"/>
                <a:ea typeface="Calibri" panose="020F0502020204030204" pitchFamily="34" charset="0"/>
              </a:rPr>
              <a:t>selected CNN architecture based on the highest accuracy of single phasing with </a:t>
            </a:r>
            <a:r>
              <a:rPr lang="en-US" sz="1600" i="1" dirty="0" smtClean="0">
                <a:latin typeface="Times New Roman" panose="02020603050405020304" pitchFamily="18" charset="0"/>
                <a:ea typeface="Calibri" panose="020F0502020204030204" pitchFamily="34" charset="0"/>
              </a:rPr>
              <a:t>no load </a:t>
            </a:r>
            <a:r>
              <a:rPr lang="en-US" sz="1600" i="1" dirty="0">
                <a:latin typeface="Times New Roman" panose="02020603050405020304" pitchFamily="18" charset="0"/>
                <a:ea typeface="Calibri" panose="020F0502020204030204" pitchFamily="34" charset="0"/>
              </a:rPr>
              <a:t>condition</a:t>
            </a:r>
            <a:endParaRPr lang="en-US" sz="1600" i="1" dirty="0"/>
          </a:p>
        </p:txBody>
      </p:sp>
    </p:spTree>
    <p:extLst>
      <p:ext uri="{BB962C8B-B14F-4D97-AF65-F5344CB8AC3E}">
        <p14:creationId xmlns:p14="http://schemas.microsoft.com/office/powerpoint/2010/main" val="3551891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22</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6 Comparison</a:t>
            </a:r>
            <a:endParaRPr lang="en-US" sz="3600" dirty="0">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949987172"/>
              </p:ext>
            </p:extLst>
          </p:nvPr>
        </p:nvGraphicFramePr>
        <p:xfrm>
          <a:off x="2265680" y="2144079"/>
          <a:ext cx="8128000" cy="25908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771806823"/>
                    </a:ext>
                  </a:extLst>
                </a:gridCol>
                <a:gridCol w="4064000">
                  <a:extLst>
                    <a:ext uri="{9D8B030D-6E8A-4147-A177-3AD203B41FA5}">
                      <a16:colId xmlns:a16="http://schemas.microsoft.com/office/drawing/2014/main" val="627975074"/>
                    </a:ext>
                  </a:extLst>
                </a:gridCol>
              </a:tblGrid>
              <a:tr h="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Model</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The average accuracy</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3801605"/>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The proposed 1D CNN model</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98.24%</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81792391"/>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Long-Short Term Memory (LSTM) [30]</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86.79% [30]</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77113312"/>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K-nearest Neighbors (KNN) [30]</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33.26% [30]</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41588554"/>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Multilayer Perceptron (MLP)  [30]</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78.59% [30]</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16522093"/>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Random Forest model [30]</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68.38% [30]</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47084737"/>
                  </a:ext>
                </a:extLst>
              </a:tr>
              <a:tr h="370840">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Support Vector Machine (SVM) [30]</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dirty="0" smtClean="0">
                          <a:solidFill>
                            <a:schemeClr val="bg1"/>
                          </a:solidFill>
                          <a:latin typeface="Times New Roman" panose="02020603050405020304" pitchFamily="18" charset="0"/>
                          <a:cs typeface="Times New Roman" panose="02020603050405020304" pitchFamily="18" charset="0"/>
                        </a:rPr>
                        <a:t>71.05% [30]</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58547371"/>
                  </a:ext>
                </a:extLst>
              </a:tr>
            </a:tbl>
          </a:graphicData>
        </a:graphic>
      </p:graphicFrame>
      <p:sp>
        <p:nvSpPr>
          <p:cNvPr id="8" name="Прямоугольник 7"/>
          <p:cNvSpPr/>
          <p:nvPr/>
        </p:nvSpPr>
        <p:spPr>
          <a:xfrm>
            <a:off x="3130232" y="1559304"/>
            <a:ext cx="6096000" cy="584775"/>
          </a:xfrm>
          <a:prstGeom prst="rect">
            <a:avLst/>
          </a:prstGeom>
        </p:spPr>
        <p:txBody>
          <a:bodyPr>
            <a:spAutoFit/>
          </a:bodyPr>
          <a:lstStyle/>
          <a:p>
            <a:pPr algn="ctr"/>
            <a:r>
              <a:rPr lang="en-US" sz="1600" i="1" dirty="0" smtClean="0">
                <a:latin typeface="Times New Roman" panose="02020603050405020304" pitchFamily="18" charset="0"/>
                <a:ea typeface="Calibri" panose="020F0502020204030204" pitchFamily="34" charset="0"/>
              </a:rPr>
              <a:t>Table 8. The comparison of the average accuracy of the proposed method with other approaches</a:t>
            </a:r>
            <a:endParaRPr lang="en-US" sz="1600" i="1" dirty="0"/>
          </a:p>
        </p:txBody>
      </p:sp>
    </p:spTree>
    <p:extLst>
      <p:ext uri="{BB962C8B-B14F-4D97-AF65-F5344CB8AC3E}">
        <p14:creationId xmlns:p14="http://schemas.microsoft.com/office/powerpoint/2010/main" val="42054246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itchFamily="18" charset="0"/>
                <a:cs typeface="Times New Roman" pitchFamily="18" charset="0"/>
              </a:rPr>
              <a:pPr/>
              <a:t>23</a:t>
            </a:fld>
            <a:endParaRPr lang="en-GB" sz="3600" dirty="0">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r>
              <a:rPr lang="en-US" sz="3600" dirty="0">
                <a:latin typeface="Times New Roman" pitchFamily="18" charset="0"/>
                <a:cs typeface="Times New Roman" pitchFamily="18" charset="0"/>
              </a:rPr>
              <a:t>7</a:t>
            </a:r>
            <a:r>
              <a:rPr lang="en-US" sz="3600" dirty="0" smtClean="0">
                <a:latin typeface="Times New Roman" pitchFamily="18" charset="0"/>
                <a:cs typeface="Times New Roman" pitchFamily="18" charset="0"/>
              </a:rPr>
              <a:t> Conclusion</a:t>
            </a:r>
            <a:endParaRPr lang="ru-RU" sz="3600" dirty="0">
              <a:latin typeface="Times New Roman" pitchFamily="18" charset="0"/>
              <a:cs typeface="Times New Roman" pitchFamily="18" charset="0"/>
            </a:endParaRPr>
          </a:p>
        </p:txBody>
      </p:sp>
      <p:sp>
        <p:nvSpPr>
          <p:cNvPr id="5" name="Rounded Rectangle 46">
            <a:extLst>
              <a:ext uri="{FF2B5EF4-FFF2-40B4-BE49-F238E27FC236}">
                <a16:creationId xmlns:a16="http://schemas.microsoft.com/office/drawing/2014/main" id="{653BFB64-6EF6-4AFB-A05D-58677CA91D0D}"/>
              </a:ext>
            </a:extLst>
          </p:cNvPr>
          <p:cNvSpPr/>
          <p:nvPr/>
        </p:nvSpPr>
        <p:spPr bwMode="auto">
          <a:xfrm>
            <a:off x="1905000" y="1810954"/>
            <a:ext cx="8369300" cy="3939606"/>
          </a:xfrm>
          <a:prstGeom prst="roundRect">
            <a:avLst>
              <a:gd name="adj" fmla="val 5000"/>
            </a:avLst>
          </a:prstGeom>
          <a:ln>
            <a:solidFill>
              <a:schemeClr val="accent2"/>
            </a:solidFill>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274320" rIns="91440" bIns="45720" numCol="1" rtlCol="0" anchor="ctr" anchorCtr="0" compatLnSpc="1">
            <a:prstTxWarp prst="textNoShape">
              <a:avLst/>
            </a:prstTxWarp>
          </a:bodyPr>
          <a:lstStyle/>
          <a:p>
            <a:pPr algn="just"/>
            <a:r>
              <a:rPr lang="en-US" sz="1800" dirty="0" smtClean="0">
                <a:latin typeface="Times New Roman" pitchFamily="18" charset="0"/>
                <a:cs typeface="Times New Roman" pitchFamily="18" charset="0"/>
              </a:rPr>
              <a:t>To summarize </a:t>
            </a:r>
            <a:r>
              <a:rPr lang="en-US" sz="1800" dirty="0">
                <a:latin typeface="Times New Roman" pitchFamily="18" charset="0"/>
                <a:cs typeface="Times New Roman" pitchFamily="18" charset="0"/>
              </a:rPr>
              <a:t>the results, </a:t>
            </a:r>
            <a:r>
              <a:rPr lang="en-US" sz="1800" dirty="0" smtClean="0">
                <a:latin typeface="Times New Roman" pitchFamily="18" charset="0"/>
                <a:cs typeface="Times New Roman" pitchFamily="18" charset="0"/>
              </a:rPr>
              <a:t>objectives </a:t>
            </a:r>
            <a:r>
              <a:rPr lang="en-US" sz="1800" dirty="0">
                <a:latin typeface="Times New Roman" pitchFamily="18" charset="0"/>
                <a:cs typeface="Times New Roman" pitchFamily="18" charset="0"/>
              </a:rPr>
              <a:t>are </a:t>
            </a:r>
            <a:r>
              <a:rPr lang="en-US" sz="1800" dirty="0" smtClean="0">
                <a:latin typeface="Times New Roman" pitchFamily="18" charset="0"/>
                <a:cs typeface="Times New Roman" pitchFamily="18" charset="0"/>
              </a:rPr>
              <a:t>accomplished. Furthermore, system is available </a:t>
            </a:r>
            <a:r>
              <a:rPr lang="en-US" sz="1800" dirty="0">
                <a:latin typeface="Times New Roman" pitchFamily="18" charset="0"/>
                <a:cs typeface="Times New Roman" pitchFamily="18" charset="0"/>
              </a:rPr>
              <a:t>to predict under-voltage and overvoltage cases along with single </a:t>
            </a:r>
            <a:r>
              <a:rPr lang="en-US" sz="1800" dirty="0" smtClean="0">
                <a:latin typeface="Times New Roman" pitchFamily="18" charset="0"/>
                <a:cs typeface="Times New Roman" pitchFamily="18" charset="0"/>
              </a:rPr>
              <a:t>phasing fault. 1D CNN was </a:t>
            </a:r>
            <a:r>
              <a:rPr lang="en-US" sz="1800" dirty="0">
                <a:latin typeface="Times New Roman" pitchFamily="18" charset="0"/>
                <a:cs typeface="Times New Roman" pitchFamily="18" charset="0"/>
              </a:rPr>
              <a:t>selected as the model of choice for motor vibrational signal </a:t>
            </a:r>
            <a:r>
              <a:rPr lang="en-US" sz="1800" dirty="0" smtClean="0">
                <a:latin typeface="Times New Roman" pitchFamily="18" charset="0"/>
                <a:cs typeface="Times New Roman" pitchFamily="18" charset="0"/>
              </a:rPr>
              <a:t>evaluation. Finally, the </a:t>
            </a:r>
            <a:r>
              <a:rPr lang="en-US" sz="1800" dirty="0">
                <a:latin typeface="Times New Roman" pitchFamily="18" charset="0"/>
                <a:cs typeface="Times New Roman" pitchFamily="18" charset="0"/>
              </a:rPr>
              <a:t>MSE of voltage excitation prediction with load, and no load conditions were 0.000426 and 0.001637, respectively. </a:t>
            </a:r>
            <a:r>
              <a:rPr lang="en-US" sz="1800" dirty="0" smtClean="0">
                <a:latin typeface="Times New Roman" pitchFamily="18" charset="0"/>
                <a:cs typeface="Times New Roman" pitchFamily="18" charset="0"/>
              </a:rPr>
              <a:t>Additionally, </a:t>
            </a:r>
            <a:r>
              <a:rPr lang="en-US" sz="1800" dirty="0">
                <a:latin typeface="Times New Roman" pitchFamily="18" charset="0"/>
                <a:cs typeface="Times New Roman" pitchFamily="18" charset="0"/>
              </a:rPr>
              <a:t>the fault detection accuracy of single phasing with load and no load conditions were achieved as </a:t>
            </a:r>
            <a:r>
              <a:rPr lang="en-US" sz="1800" dirty="0" smtClean="0">
                <a:latin typeface="Times New Roman" pitchFamily="18" charset="0"/>
                <a:cs typeface="Times New Roman" pitchFamily="18" charset="0"/>
              </a:rPr>
              <a:t>99.58% </a:t>
            </a:r>
            <a:r>
              <a:rPr lang="en-US" sz="1800" dirty="0">
                <a:latin typeface="Times New Roman" pitchFamily="18" charset="0"/>
                <a:cs typeface="Times New Roman" pitchFamily="18" charset="0"/>
              </a:rPr>
              <a:t>and 96.85%. </a:t>
            </a:r>
          </a:p>
        </p:txBody>
      </p:sp>
      <p:sp>
        <p:nvSpPr>
          <p:cNvPr id="6" name="Diamond 1">
            <a:extLst>
              <a:ext uri="{FF2B5EF4-FFF2-40B4-BE49-F238E27FC236}">
                <a16:creationId xmlns:a16="http://schemas.microsoft.com/office/drawing/2014/main" id="{5CDF082D-2109-41EF-A549-A8B5A14ECA32}"/>
              </a:ext>
            </a:extLst>
          </p:cNvPr>
          <p:cNvSpPr/>
          <p:nvPr/>
        </p:nvSpPr>
        <p:spPr bwMode="auto">
          <a:xfrm>
            <a:off x="5532120" y="1159444"/>
            <a:ext cx="1303020" cy="1303020"/>
          </a:xfrm>
          <a:prstGeom prst="diamond">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Times New Roman" pitchFamily="18" charset="0"/>
              <a:cs typeface="Times New Roman" pitchFamily="18" charset="0"/>
            </a:endParaRPr>
          </a:p>
        </p:txBody>
      </p:sp>
      <p:grpSp>
        <p:nvGrpSpPr>
          <p:cNvPr id="7" name="Group 15">
            <a:extLst>
              <a:ext uri="{FF2B5EF4-FFF2-40B4-BE49-F238E27FC236}">
                <a16:creationId xmlns:a16="http://schemas.microsoft.com/office/drawing/2014/main" id="{3A62DA69-81AB-4140-9D93-3F620335A1AF}"/>
              </a:ext>
            </a:extLst>
          </p:cNvPr>
          <p:cNvGrpSpPr/>
          <p:nvPr/>
        </p:nvGrpSpPr>
        <p:grpSpPr>
          <a:xfrm>
            <a:off x="5872697" y="1500599"/>
            <a:ext cx="621866" cy="620710"/>
            <a:chOff x="-1447800" y="2882900"/>
            <a:chExt cx="854075" cy="852488"/>
          </a:xfrm>
          <a:solidFill>
            <a:schemeClr val="accent2"/>
          </a:solidFill>
        </p:grpSpPr>
        <p:sp>
          <p:nvSpPr>
            <p:cNvPr id="8" name="Freeform 5">
              <a:extLst>
                <a:ext uri="{FF2B5EF4-FFF2-40B4-BE49-F238E27FC236}">
                  <a16:creationId xmlns:a16="http://schemas.microsoft.com/office/drawing/2014/main" id="{0F54C263-5962-4D31-B065-2C7537B8972F}"/>
                </a:ext>
              </a:extLst>
            </p:cNvPr>
            <p:cNvSpPr>
              <a:spLocks/>
            </p:cNvSpPr>
            <p:nvPr/>
          </p:nvSpPr>
          <p:spPr bwMode="auto">
            <a:xfrm>
              <a:off x="-1247775" y="2987675"/>
              <a:ext cx="642938" cy="474663"/>
            </a:xfrm>
            <a:custGeom>
              <a:avLst/>
              <a:gdLst>
                <a:gd name="T0" fmla="*/ 4428 w 4517"/>
                <a:gd name="T1" fmla="*/ 88 h 3346"/>
                <a:gd name="T2" fmla="*/ 4109 w 4517"/>
                <a:gd name="T3" fmla="*/ 88 h 3346"/>
                <a:gd name="T4" fmla="*/ 1396 w 4517"/>
                <a:gd name="T5" fmla="*/ 2794 h 3346"/>
                <a:gd name="T6" fmla="*/ 417 w 4517"/>
                <a:gd name="T7" fmla="*/ 1730 h 3346"/>
                <a:gd name="T8" fmla="*/ 98 w 4517"/>
                <a:gd name="T9" fmla="*/ 1717 h 3346"/>
                <a:gd name="T10" fmla="*/ 84 w 4517"/>
                <a:gd name="T11" fmla="*/ 2037 h 3346"/>
                <a:gd name="T12" fmla="*/ 1223 w 4517"/>
                <a:gd name="T13" fmla="*/ 3273 h 3346"/>
                <a:gd name="T14" fmla="*/ 1384 w 4517"/>
                <a:gd name="T15" fmla="*/ 3346 h 3346"/>
                <a:gd name="T16" fmla="*/ 1389 w 4517"/>
                <a:gd name="T17" fmla="*/ 3346 h 3346"/>
                <a:gd name="T18" fmla="*/ 1549 w 4517"/>
                <a:gd name="T19" fmla="*/ 3280 h 3346"/>
                <a:gd name="T20" fmla="*/ 4428 w 4517"/>
                <a:gd name="T21" fmla="*/ 408 h 3346"/>
                <a:gd name="T22" fmla="*/ 4428 w 4517"/>
                <a:gd name="T23" fmla="*/ 88 h 3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17" h="3346">
                  <a:moveTo>
                    <a:pt x="4428" y="88"/>
                  </a:moveTo>
                  <a:cubicBezTo>
                    <a:pt x="4340" y="0"/>
                    <a:pt x="4197" y="0"/>
                    <a:pt x="4109" y="88"/>
                  </a:cubicBezTo>
                  <a:cubicBezTo>
                    <a:pt x="1396" y="2794"/>
                    <a:pt x="1396" y="2794"/>
                    <a:pt x="1396" y="2794"/>
                  </a:cubicBezTo>
                  <a:cubicBezTo>
                    <a:pt x="417" y="1730"/>
                    <a:pt x="417" y="1730"/>
                    <a:pt x="417" y="1730"/>
                  </a:cubicBezTo>
                  <a:cubicBezTo>
                    <a:pt x="333" y="1639"/>
                    <a:pt x="190" y="1633"/>
                    <a:pt x="98" y="1717"/>
                  </a:cubicBezTo>
                  <a:cubicBezTo>
                    <a:pt x="6" y="1802"/>
                    <a:pt x="0" y="1945"/>
                    <a:pt x="84" y="2037"/>
                  </a:cubicBezTo>
                  <a:cubicBezTo>
                    <a:pt x="1223" y="3273"/>
                    <a:pt x="1223" y="3273"/>
                    <a:pt x="1223" y="3273"/>
                  </a:cubicBezTo>
                  <a:cubicBezTo>
                    <a:pt x="1264" y="3318"/>
                    <a:pt x="1323" y="3345"/>
                    <a:pt x="1384" y="3346"/>
                  </a:cubicBezTo>
                  <a:cubicBezTo>
                    <a:pt x="1386" y="3346"/>
                    <a:pt x="1387" y="3346"/>
                    <a:pt x="1389" y="3346"/>
                  </a:cubicBezTo>
                  <a:cubicBezTo>
                    <a:pt x="1449" y="3346"/>
                    <a:pt x="1506" y="3322"/>
                    <a:pt x="1549" y="3280"/>
                  </a:cubicBezTo>
                  <a:cubicBezTo>
                    <a:pt x="4428" y="408"/>
                    <a:pt x="4428" y="408"/>
                    <a:pt x="4428" y="408"/>
                  </a:cubicBezTo>
                  <a:cubicBezTo>
                    <a:pt x="4516" y="320"/>
                    <a:pt x="4517" y="177"/>
                    <a:pt x="44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 name="Freeform 6">
              <a:extLst>
                <a:ext uri="{FF2B5EF4-FFF2-40B4-BE49-F238E27FC236}">
                  <a16:creationId xmlns:a16="http://schemas.microsoft.com/office/drawing/2014/main" id="{A0A3A40F-0CC7-4DF7-8210-2FA28C720352}"/>
                </a:ext>
              </a:extLst>
            </p:cNvPr>
            <p:cNvSpPr>
              <a:spLocks/>
            </p:cNvSpPr>
            <p:nvPr/>
          </p:nvSpPr>
          <p:spPr bwMode="auto">
            <a:xfrm>
              <a:off x="-1447800" y="2882900"/>
              <a:ext cx="854075" cy="852488"/>
            </a:xfrm>
            <a:custGeom>
              <a:avLst/>
              <a:gdLst>
                <a:gd name="T0" fmla="*/ 5774 w 6000"/>
                <a:gd name="T1" fmla="*/ 2774 h 6000"/>
                <a:gd name="T2" fmla="*/ 5548 w 6000"/>
                <a:gd name="T3" fmla="*/ 3000 h 6000"/>
                <a:gd name="T4" fmla="*/ 3000 w 6000"/>
                <a:gd name="T5" fmla="*/ 5548 h 6000"/>
                <a:gd name="T6" fmla="*/ 452 w 6000"/>
                <a:gd name="T7" fmla="*/ 3000 h 6000"/>
                <a:gd name="T8" fmla="*/ 3000 w 6000"/>
                <a:gd name="T9" fmla="*/ 452 h 6000"/>
                <a:gd name="T10" fmla="*/ 3226 w 6000"/>
                <a:gd name="T11" fmla="*/ 226 h 6000"/>
                <a:gd name="T12" fmla="*/ 3000 w 6000"/>
                <a:gd name="T13" fmla="*/ 0 h 6000"/>
                <a:gd name="T14" fmla="*/ 0 w 6000"/>
                <a:gd name="T15" fmla="*/ 3000 h 6000"/>
                <a:gd name="T16" fmla="*/ 3000 w 6000"/>
                <a:gd name="T17" fmla="*/ 6000 h 6000"/>
                <a:gd name="T18" fmla="*/ 6000 w 6000"/>
                <a:gd name="T19" fmla="*/ 3000 h 6000"/>
                <a:gd name="T20" fmla="*/ 5774 w 6000"/>
                <a:gd name="T21" fmla="*/ 2774 h 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0" h="6000">
                  <a:moveTo>
                    <a:pt x="5774" y="2774"/>
                  </a:moveTo>
                  <a:cubicBezTo>
                    <a:pt x="5649" y="2774"/>
                    <a:pt x="5548" y="2875"/>
                    <a:pt x="5548" y="3000"/>
                  </a:cubicBezTo>
                  <a:cubicBezTo>
                    <a:pt x="5548" y="4405"/>
                    <a:pt x="4405" y="5548"/>
                    <a:pt x="3000" y="5548"/>
                  </a:cubicBezTo>
                  <a:cubicBezTo>
                    <a:pt x="1595" y="5548"/>
                    <a:pt x="452" y="4405"/>
                    <a:pt x="452" y="3000"/>
                  </a:cubicBezTo>
                  <a:cubicBezTo>
                    <a:pt x="452" y="1595"/>
                    <a:pt x="1595" y="452"/>
                    <a:pt x="3000" y="452"/>
                  </a:cubicBezTo>
                  <a:cubicBezTo>
                    <a:pt x="3125" y="452"/>
                    <a:pt x="3226" y="351"/>
                    <a:pt x="3226" y="226"/>
                  </a:cubicBezTo>
                  <a:cubicBezTo>
                    <a:pt x="3226" y="101"/>
                    <a:pt x="3125" y="0"/>
                    <a:pt x="3000" y="0"/>
                  </a:cubicBezTo>
                  <a:cubicBezTo>
                    <a:pt x="1346" y="0"/>
                    <a:pt x="0" y="1346"/>
                    <a:pt x="0" y="3000"/>
                  </a:cubicBezTo>
                  <a:cubicBezTo>
                    <a:pt x="0" y="4654"/>
                    <a:pt x="1346" y="6000"/>
                    <a:pt x="3000" y="6000"/>
                  </a:cubicBezTo>
                  <a:cubicBezTo>
                    <a:pt x="4654" y="6000"/>
                    <a:pt x="6000" y="4654"/>
                    <a:pt x="6000" y="3000"/>
                  </a:cubicBezTo>
                  <a:cubicBezTo>
                    <a:pt x="6000" y="2875"/>
                    <a:pt x="5899" y="2774"/>
                    <a:pt x="5774" y="27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grpSp>
    </p:spTree>
    <p:extLst>
      <p:ext uri="{BB962C8B-B14F-4D97-AF65-F5344CB8AC3E}">
        <p14:creationId xmlns:p14="http://schemas.microsoft.com/office/powerpoint/2010/main" val="1838985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itchFamily="18" charset="0"/>
                <a:cs typeface="Times New Roman" pitchFamily="18" charset="0"/>
              </a:rPr>
              <a:pPr/>
              <a:t>24</a:t>
            </a:fld>
            <a:endParaRPr lang="en-GB" sz="3600" dirty="0">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r>
              <a:rPr lang="en-US" sz="3600" dirty="0">
                <a:latin typeface="Times New Roman" pitchFamily="18" charset="0"/>
                <a:cs typeface="Times New Roman" pitchFamily="18" charset="0"/>
              </a:rPr>
              <a:t>7</a:t>
            </a:r>
            <a:r>
              <a:rPr lang="en-US" sz="3600" dirty="0" smtClean="0">
                <a:latin typeface="Times New Roman" pitchFamily="18" charset="0"/>
                <a:cs typeface="Times New Roman" pitchFamily="18" charset="0"/>
              </a:rPr>
              <a:t> Future Work</a:t>
            </a:r>
            <a:endParaRPr lang="ru-RU" sz="3600" dirty="0">
              <a:latin typeface="Times New Roman" pitchFamily="18" charset="0"/>
              <a:cs typeface="Times New Roman" pitchFamily="18" charset="0"/>
            </a:endParaRPr>
          </a:p>
        </p:txBody>
      </p:sp>
      <p:sp>
        <p:nvSpPr>
          <p:cNvPr id="17" name="Round Same Side Corner Rectangle 46">
            <a:extLst>
              <a:ext uri="{FF2B5EF4-FFF2-40B4-BE49-F238E27FC236}">
                <a16:creationId xmlns:a16="http://schemas.microsoft.com/office/drawing/2014/main" id="{77BCA6DF-2335-4C49-99B9-EEA43D08D1E2}"/>
              </a:ext>
            </a:extLst>
          </p:cNvPr>
          <p:cNvSpPr/>
          <p:nvPr/>
        </p:nvSpPr>
        <p:spPr bwMode="auto">
          <a:xfrm>
            <a:off x="2827434" y="2168620"/>
            <a:ext cx="6336888" cy="1052901"/>
          </a:xfrm>
          <a:prstGeom prst="round2SameRect">
            <a:avLst>
              <a:gd name="adj1" fmla="val 0"/>
              <a:gd name="adj2" fmla="val 3392"/>
            </a:avLst>
          </a:prstGeom>
          <a:ln>
            <a:solidFill>
              <a:schemeClr val="accent2"/>
            </a:solidFill>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2000" dirty="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Considering </a:t>
            </a:r>
            <a:r>
              <a:rPr lang="en-US" sz="2000" dirty="0">
                <a:latin typeface="Times New Roman" pitchFamily="18" charset="0"/>
                <a:cs typeface="Times New Roman" pitchFamily="18" charset="0"/>
              </a:rPr>
              <a:t>bearing fault types, such as inner and outer race and cage </a:t>
            </a:r>
            <a:r>
              <a:rPr lang="en-US" sz="2000" dirty="0" smtClean="0">
                <a:latin typeface="Times New Roman" pitchFamily="18" charset="0"/>
                <a:cs typeface="Times New Roman" pitchFamily="18" charset="0"/>
              </a:rPr>
              <a:t>faults.</a:t>
            </a:r>
            <a:endParaRPr lang="en-US" sz="2000" dirty="0">
              <a:latin typeface="Times New Roman" pitchFamily="18" charset="0"/>
              <a:cs typeface="Times New Roman" pitchFamily="18" charset="0"/>
            </a:endParaRPr>
          </a:p>
        </p:txBody>
      </p:sp>
      <p:sp>
        <p:nvSpPr>
          <p:cNvPr id="18" name="Round Same Side Corner Rectangle 2">
            <a:extLst>
              <a:ext uri="{FF2B5EF4-FFF2-40B4-BE49-F238E27FC236}">
                <a16:creationId xmlns:a16="http://schemas.microsoft.com/office/drawing/2014/main" id="{676D37A5-8C9A-48F5-A065-55F0E413954B}"/>
              </a:ext>
            </a:extLst>
          </p:cNvPr>
          <p:cNvSpPr/>
          <p:nvPr/>
        </p:nvSpPr>
        <p:spPr bwMode="auto">
          <a:xfrm>
            <a:off x="2920612" y="1921040"/>
            <a:ext cx="2006988" cy="433209"/>
          </a:xfrm>
          <a:prstGeom prst="round2SameRect">
            <a:avLst/>
          </a:prstGeom>
          <a:solidFill>
            <a:schemeClr val="accent1"/>
          </a:solidFill>
          <a:ln w="952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r>
              <a:rPr lang="en-US" sz="2000" b="1" dirty="0">
                <a:solidFill>
                  <a:schemeClr val="bg1"/>
                </a:solidFill>
                <a:latin typeface="Times New Roman" pitchFamily="18" charset="0"/>
                <a:cs typeface="Times New Roman" pitchFamily="18" charset="0"/>
              </a:rPr>
              <a:t>Suggestion 1</a:t>
            </a:r>
            <a:endParaRPr lang="en-US" sz="2000" dirty="0">
              <a:solidFill>
                <a:schemeClr val="bg1"/>
              </a:solidFill>
              <a:latin typeface="Times New Roman" pitchFamily="18" charset="0"/>
              <a:cs typeface="Times New Roman" pitchFamily="18" charset="0"/>
            </a:endParaRPr>
          </a:p>
        </p:txBody>
      </p:sp>
      <p:sp>
        <p:nvSpPr>
          <p:cNvPr id="19" name="Round Same Side Corner Rectangle 46">
            <a:extLst>
              <a:ext uri="{FF2B5EF4-FFF2-40B4-BE49-F238E27FC236}">
                <a16:creationId xmlns:a16="http://schemas.microsoft.com/office/drawing/2014/main" id="{77BCA6DF-2335-4C49-99B9-EEA43D08D1E2}"/>
              </a:ext>
            </a:extLst>
          </p:cNvPr>
          <p:cNvSpPr/>
          <p:nvPr/>
        </p:nvSpPr>
        <p:spPr bwMode="auto">
          <a:xfrm>
            <a:off x="2827434" y="4336371"/>
            <a:ext cx="6336888" cy="1052901"/>
          </a:xfrm>
          <a:prstGeom prst="round2SameRect">
            <a:avLst>
              <a:gd name="adj1" fmla="val 0"/>
              <a:gd name="adj2" fmla="val 3392"/>
            </a:avLst>
          </a:prstGeom>
          <a:ln>
            <a:solidFill>
              <a:schemeClr val="accent2"/>
            </a:solidFill>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2000" dirty="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Use </a:t>
            </a:r>
            <a:r>
              <a:rPr lang="en-US" sz="2000" dirty="0">
                <a:latin typeface="Times New Roman" pitchFamily="18" charset="0"/>
                <a:cs typeface="Times New Roman" pitchFamily="18" charset="0"/>
              </a:rPr>
              <a:t>of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to perform monitoring through mobile </a:t>
            </a:r>
            <a:r>
              <a:rPr lang="en-US" sz="2000" dirty="0" smtClean="0">
                <a:latin typeface="Times New Roman" pitchFamily="18" charset="0"/>
                <a:cs typeface="Times New Roman" pitchFamily="18" charset="0"/>
              </a:rPr>
              <a:t>application.</a:t>
            </a:r>
            <a:endParaRPr lang="en-US" sz="2000" dirty="0">
              <a:latin typeface="Times New Roman" pitchFamily="18" charset="0"/>
              <a:cs typeface="Times New Roman" pitchFamily="18" charset="0"/>
            </a:endParaRPr>
          </a:p>
        </p:txBody>
      </p:sp>
      <p:sp>
        <p:nvSpPr>
          <p:cNvPr id="20" name="Round Same Side Corner Rectangle 2">
            <a:extLst>
              <a:ext uri="{FF2B5EF4-FFF2-40B4-BE49-F238E27FC236}">
                <a16:creationId xmlns:a16="http://schemas.microsoft.com/office/drawing/2014/main" id="{676D37A5-8C9A-48F5-A065-55F0E413954B}"/>
              </a:ext>
            </a:extLst>
          </p:cNvPr>
          <p:cNvSpPr/>
          <p:nvPr/>
        </p:nvSpPr>
        <p:spPr bwMode="auto">
          <a:xfrm>
            <a:off x="2920614" y="4088792"/>
            <a:ext cx="2006988" cy="433209"/>
          </a:xfrm>
          <a:prstGeom prst="round2SameRect">
            <a:avLst/>
          </a:prstGeom>
          <a:solidFill>
            <a:schemeClr val="accent1"/>
          </a:solidFill>
          <a:ln w="952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r>
              <a:rPr lang="en-US" sz="2000" b="1" dirty="0">
                <a:solidFill>
                  <a:schemeClr val="bg1"/>
                </a:solidFill>
                <a:latin typeface="Times New Roman" pitchFamily="18" charset="0"/>
                <a:cs typeface="Times New Roman" pitchFamily="18" charset="0"/>
              </a:rPr>
              <a:t>Suggestion 2</a:t>
            </a:r>
            <a:endParaRPr lang="en-US" sz="2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5799016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itchFamily="18" charset="0"/>
                <a:cs typeface="Times New Roman" pitchFamily="18" charset="0"/>
              </a:rPr>
              <a:pPr/>
              <a:t>25</a:t>
            </a:fld>
            <a:endParaRPr lang="en-GB" sz="3600" dirty="0">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r>
              <a:rPr lang="en-US" sz="3600" dirty="0">
                <a:latin typeface="Times New Roman" pitchFamily="18" charset="0"/>
                <a:cs typeface="Times New Roman" pitchFamily="18" charset="0"/>
              </a:rPr>
              <a:t>REFERENCES</a:t>
            </a:r>
            <a:endParaRPr lang="ru-RU" sz="3600" dirty="0">
              <a:latin typeface="Times New Roman" pitchFamily="18" charset="0"/>
              <a:cs typeface="Times New Roman" pitchFamily="18" charset="0"/>
            </a:endParaRPr>
          </a:p>
        </p:txBody>
      </p:sp>
      <p:sp>
        <p:nvSpPr>
          <p:cNvPr id="4" name="Текст 3"/>
          <p:cNvSpPr>
            <a:spLocks noGrp="1"/>
          </p:cNvSpPr>
          <p:nvPr>
            <p:ph type="body" idx="2"/>
          </p:nvPr>
        </p:nvSpPr>
        <p:spPr>
          <a:xfrm>
            <a:off x="672000" y="1157718"/>
            <a:ext cx="10238618" cy="5360400"/>
          </a:xfrm>
        </p:spPr>
        <p:txBody>
          <a:bodyPr/>
          <a:lstStyle/>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1] D</a:t>
            </a:r>
            <a:r>
              <a:rPr lang="en-US" sz="1400" dirty="0">
                <a:solidFill>
                  <a:schemeClr val="bg1"/>
                </a:solidFill>
                <a:latin typeface="Times New Roman" panose="02020603050405020304" pitchFamily="18" charset="0"/>
                <a:cs typeface="Times New Roman" panose="02020603050405020304" pitchFamily="18" charset="0"/>
              </a:rPr>
              <a:t>. Mori and T. Ishikawa, “Force and vibration analysis of induction motors,” IEEE Transactions on Magnetics, vol. 41, no. 5, pp. 1948– 1951, 2005.</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2] Z</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Fengge</a:t>
            </a:r>
            <a:r>
              <a:rPr lang="en-US" sz="1400" dirty="0">
                <a:solidFill>
                  <a:schemeClr val="bg1"/>
                </a:solidFill>
                <a:latin typeface="Times New Roman" panose="02020603050405020304" pitchFamily="18" charset="0"/>
                <a:cs typeface="Times New Roman" panose="02020603050405020304" pitchFamily="18" charset="0"/>
              </a:rPr>
              <a:t>, T. </a:t>
            </a:r>
            <a:r>
              <a:rPr lang="en-US" sz="1400" dirty="0" err="1">
                <a:solidFill>
                  <a:schemeClr val="bg1"/>
                </a:solidFill>
                <a:latin typeface="Times New Roman" panose="02020603050405020304" pitchFamily="18" charset="0"/>
                <a:cs typeface="Times New Roman" panose="02020603050405020304" pitchFamily="18" charset="0"/>
              </a:rPr>
              <a:t>Ningze</a:t>
            </a:r>
            <a:r>
              <a:rPr lang="en-US" sz="1400" dirty="0">
                <a:solidFill>
                  <a:schemeClr val="bg1"/>
                </a:solidFill>
                <a:latin typeface="Times New Roman" panose="02020603050405020304" pitchFamily="18" charset="0"/>
                <a:cs typeface="Times New Roman" panose="02020603050405020304" pitchFamily="18" charset="0"/>
              </a:rPr>
              <a:t>, and W. </a:t>
            </a:r>
            <a:r>
              <a:rPr lang="en-US" sz="1400" dirty="0" err="1">
                <a:solidFill>
                  <a:schemeClr val="bg1"/>
                </a:solidFill>
                <a:latin typeface="Times New Roman" panose="02020603050405020304" pitchFamily="18" charset="0"/>
                <a:cs typeface="Times New Roman" panose="02020603050405020304" pitchFamily="18" charset="0"/>
              </a:rPr>
              <a:t>Fengxiang</a:t>
            </a:r>
            <a:r>
              <a:rPr lang="en-US" sz="1400" dirty="0">
                <a:solidFill>
                  <a:schemeClr val="bg1"/>
                </a:solidFill>
                <a:latin typeface="Times New Roman" panose="02020603050405020304" pitchFamily="18" charset="0"/>
                <a:cs typeface="Times New Roman" panose="02020603050405020304" pitchFamily="18" charset="0"/>
              </a:rPr>
              <a:t>, “Analysis of vibration modes for large induction motor,” in 2005 International Conference on Electrical Machines and Systems, vol. 1, pp. 64–67 Vol. 1, 2005.</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3] D</a:t>
            </a:r>
            <a:r>
              <a:rPr lang="en-US" sz="1400" dirty="0">
                <a:solidFill>
                  <a:schemeClr val="bg1"/>
                </a:solidFill>
                <a:latin typeface="Times New Roman" panose="02020603050405020304" pitchFamily="18" charset="0"/>
                <a:cs typeface="Times New Roman" panose="02020603050405020304" pitchFamily="18" charset="0"/>
              </a:rPr>
              <a:t>. K. Soother, J. </a:t>
            </a:r>
            <a:r>
              <a:rPr lang="en-US" sz="1400" dirty="0" err="1">
                <a:solidFill>
                  <a:schemeClr val="bg1"/>
                </a:solidFill>
                <a:latin typeface="Times New Roman" panose="02020603050405020304" pitchFamily="18" charset="0"/>
                <a:cs typeface="Times New Roman" panose="02020603050405020304" pitchFamily="18" charset="0"/>
              </a:rPr>
              <a:t>Daudpoto</a:t>
            </a:r>
            <a:r>
              <a:rPr lang="en-US" sz="1400" dirty="0">
                <a:solidFill>
                  <a:schemeClr val="bg1"/>
                </a:solidFill>
                <a:latin typeface="Times New Roman" panose="02020603050405020304" pitchFamily="18" charset="0"/>
                <a:cs typeface="Times New Roman" panose="02020603050405020304" pitchFamily="18" charset="0"/>
              </a:rPr>
              <a:t>, and A. Shaikh, “Vibration measurement system for the low power induction motor,” Engineering Science and Technology International Research Journal, vol. 2, no. 4, pp. 53–57, 2018.</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4] A</a:t>
            </a:r>
            <a:r>
              <a:rPr lang="en-US" sz="1400" dirty="0">
                <a:solidFill>
                  <a:schemeClr val="bg1"/>
                </a:solidFill>
                <a:latin typeface="Times New Roman" panose="02020603050405020304" pitchFamily="18" charset="0"/>
                <a:cs typeface="Times New Roman" panose="02020603050405020304" pitchFamily="18" charset="0"/>
              </a:rPr>
              <a:t>. M. Alturas, “Electrical faults and their effects on induction machines,” vol. 15, pp. 36–46, 12 2019.</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5] T</a:t>
            </a:r>
            <a:r>
              <a:rPr lang="en-US" sz="1400" dirty="0">
                <a:solidFill>
                  <a:schemeClr val="bg1"/>
                </a:solidFill>
                <a:latin typeface="Times New Roman" panose="02020603050405020304" pitchFamily="18" charset="0"/>
                <a:cs typeface="Times New Roman" panose="02020603050405020304" pitchFamily="18" charset="0"/>
              </a:rPr>
              <a:t>. Van Tung and B.-S. Yang, “Machine fault diagnosis and prognosis: The state of the art,” International Journal of Fluid Machinery and Systems, vol. 2, no. 1, pp. 61–71, 2009</a:t>
            </a:r>
            <a:r>
              <a:rPr lang="en-US" sz="1400" dirty="0" smtClean="0">
                <a:solidFill>
                  <a:schemeClr val="bg1"/>
                </a:solidFill>
                <a:latin typeface="Times New Roman" panose="02020603050405020304" pitchFamily="18" charset="0"/>
                <a:cs typeface="Times New Roman" panose="02020603050405020304" pitchFamily="18" charset="0"/>
              </a:rPr>
              <a:t>.</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6] M</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Tsypkin</a:t>
            </a:r>
            <a:r>
              <a:rPr lang="en-US" sz="1400" dirty="0">
                <a:solidFill>
                  <a:schemeClr val="bg1"/>
                </a:solidFill>
                <a:latin typeface="Times New Roman" panose="02020603050405020304" pitchFamily="18" charset="0"/>
                <a:cs typeface="Times New Roman" panose="02020603050405020304" pitchFamily="18" charset="0"/>
              </a:rPr>
              <a:t>, “Induction motor condition monitoring: Vibration analysis technique - a practical implementation,” in 2011 IEEE International Electric Machines Drives Conference (IEMDC), pp. 406–411, 2011.</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7] M</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Tsypkin</a:t>
            </a:r>
            <a:r>
              <a:rPr lang="en-US" sz="1400" dirty="0">
                <a:solidFill>
                  <a:schemeClr val="bg1"/>
                </a:solidFill>
                <a:latin typeface="Times New Roman" panose="02020603050405020304" pitchFamily="18" charset="0"/>
                <a:cs typeface="Times New Roman" panose="02020603050405020304" pitchFamily="18" charset="0"/>
              </a:rPr>
              <a:t>, “Induction motor condition monitoring: Vibration analysis technique — diagnosis of electromagnetic anomalies,” in 2017 IEEE AUTOTESTCON, pp. 1–7, 2017.</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8] E</a:t>
            </a:r>
            <a:r>
              <a:rPr lang="en-US" sz="1400" dirty="0">
                <a:solidFill>
                  <a:schemeClr val="bg1"/>
                </a:solidFill>
                <a:latin typeface="Times New Roman" panose="02020603050405020304" pitchFamily="18" charset="0"/>
                <a:cs typeface="Times New Roman" panose="02020603050405020304" pitchFamily="18" charset="0"/>
              </a:rPr>
              <a:t>. G. </a:t>
            </a:r>
            <a:r>
              <a:rPr lang="en-US" sz="1400" dirty="0" err="1">
                <a:solidFill>
                  <a:schemeClr val="bg1"/>
                </a:solidFill>
                <a:latin typeface="Times New Roman" panose="02020603050405020304" pitchFamily="18" charset="0"/>
                <a:cs typeface="Times New Roman" panose="02020603050405020304" pitchFamily="18" charset="0"/>
              </a:rPr>
              <a:t>Strangas</a:t>
            </a:r>
            <a:r>
              <a:rPr lang="en-US" sz="1400" dirty="0">
                <a:solidFill>
                  <a:schemeClr val="bg1"/>
                </a:solidFill>
                <a:latin typeface="Times New Roman" panose="02020603050405020304" pitchFamily="18" charset="0"/>
                <a:cs typeface="Times New Roman" panose="02020603050405020304" pitchFamily="18" charset="0"/>
              </a:rPr>
              <a:t>, “4 - fault diagnosis and failure prognosis of electrical drives,” in Fault Diagnosis and Prognosis Techniques for Complex Engineering Systems (H. </a:t>
            </a:r>
            <a:r>
              <a:rPr lang="en-US" sz="1400" dirty="0" err="1">
                <a:solidFill>
                  <a:schemeClr val="bg1"/>
                </a:solidFill>
                <a:latin typeface="Times New Roman" panose="02020603050405020304" pitchFamily="18" charset="0"/>
                <a:cs typeface="Times New Roman" panose="02020603050405020304" pitchFamily="18" charset="0"/>
              </a:rPr>
              <a:t>Karimi</a:t>
            </a:r>
            <a:r>
              <a:rPr lang="en-US" sz="1400" dirty="0">
                <a:solidFill>
                  <a:schemeClr val="bg1"/>
                </a:solidFill>
                <a:latin typeface="Times New Roman" panose="02020603050405020304" pitchFamily="18" charset="0"/>
                <a:cs typeface="Times New Roman" panose="02020603050405020304" pitchFamily="18" charset="0"/>
              </a:rPr>
              <a:t>, ed.), pp. 127–180, Academic Press, 2021.</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9] M</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Bagheri</a:t>
            </a:r>
            <a:r>
              <a:rPr lang="en-US" sz="1400" dirty="0">
                <a:solidFill>
                  <a:schemeClr val="bg1"/>
                </a:solidFill>
                <a:latin typeface="Times New Roman" panose="02020603050405020304" pitchFamily="18" charset="0"/>
                <a:cs typeface="Times New Roman" panose="02020603050405020304" pitchFamily="18" charset="0"/>
              </a:rPr>
              <a:t>, V. </a:t>
            </a:r>
            <a:r>
              <a:rPr lang="en-US" sz="1400" dirty="0" err="1">
                <a:solidFill>
                  <a:schemeClr val="bg1"/>
                </a:solidFill>
                <a:latin typeface="Times New Roman" panose="02020603050405020304" pitchFamily="18" charset="0"/>
                <a:cs typeface="Times New Roman" panose="02020603050405020304" pitchFamily="18" charset="0"/>
              </a:rPr>
              <a:t>Nurmanova</a:t>
            </a:r>
            <a:r>
              <a:rPr lang="en-US" sz="1400" dirty="0">
                <a:solidFill>
                  <a:schemeClr val="bg1"/>
                </a:solidFill>
                <a:latin typeface="Times New Roman" panose="02020603050405020304" pitchFamily="18" charset="0"/>
                <a:cs typeface="Times New Roman" panose="02020603050405020304" pitchFamily="18" charset="0"/>
              </a:rPr>
              <a:t>, A. </a:t>
            </a:r>
            <a:r>
              <a:rPr lang="en-US" sz="1400" dirty="0" err="1">
                <a:solidFill>
                  <a:schemeClr val="bg1"/>
                </a:solidFill>
                <a:latin typeface="Times New Roman" panose="02020603050405020304" pitchFamily="18" charset="0"/>
                <a:cs typeface="Times New Roman" panose="02020603050405020304" pitchFamily="18" charset="0"/>
              </a:rPr>
              <a:t>Zollanvari</a:t>
            </a:r>
            <a:r>
              <a:rPr lang="en-US" sz="1400" dirty="0">
                <a:solidFill>
                  <a:schemeClr val="bg1"/>
                </a:solidFill>
                <a:latin typeface="Times New Roman" panose="02020603050405020304" pitchFamily="18" charset="0"/>
                <a:cs typeface="Times New Roman" panose="02020603050405020304" pitchFamily="18" charset="0"/>
              </a:rPr>
              <a:t>, S. </a:t>
            </a:r>
            <a:r>
              <a:rPr lang="en-US" sz="1400" dirty="0" err="1">
                <a:solidFill>
                  <a:schemeClr val="bg1"/>
                </a:solidFill>
                <a:latin typeface="Times New Roman" panose="02020603050405020304" pitchFamily="18" charset="0"/>
                <a:cs typeface="Times New Roman" panose="02020603050405020304" pitchFamily="18" charset="0"/>
              </a:rPr>
              <a:t>Nezhivenko</a:t>
            </a:r>
            <a:r>
              <a:rPr lang="en-US" sz="1400" dirty="0">
                <a:solidFill>
                  <a:schemeClr val="bg1"/>
                </a:solidFill>
                <a:latin typeface="Times New Roman" panose="02020603050405020304" pitchFamily="18" charset="0"/>
                <a:cs typeface="Times New Roman" panose="02020603050405020304" pitchFamily="18" charset="0"/>
              </a:rPr>
              <a:t>, and B. T. </a:t>
            </a:r>
            <a:r>
              <a:rPr lang="en-US" sz="1400" dirty="0" err="1">
                <a:solidFill>
                  <a:schemeClr val="bg1"/>
                </a:solidFill>
                <a:latin typeface="Times New Roman" panose="02020603050405020304" pitchFamily="18" charset="0"/>
                <a:cs typeface="Times New Roman" panose="02020603050405020304" pitchFamily="18" charset="0"/>
              </a:rPr>
              <a:t>Phung</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Iot</a:t>
            </a:r>
            <a:r>
              <a:rPr lang="en-US" sz="1400" dirty="0">
                <a:solidFill>
                  <a:schemeClr val="bg1"/>
                </a:solidFill>
                <a:latin typeface="Times New Roman" panose="02020603050405020304" pitchFamily="18" charset="0"/>
                <a:cs typeface="Times New Roman" panose="02020603050405020304" pitchFamily="18" charset="0"/>
              </a:rPr>
              <a:t> application in transformer fault prognosis using vibration signal,” in 2018 IEEE International Conference on High Voltage </a:t>
            </a:r>
            <a:r>
              <a:rPr lang="en-US" sz="1400" dirty="0" err="1">
                <a:solidFill>
                  <a:schemeClr val="bg1"/>
                </a:solidFill>
                <a:latin typeface="Times New Roman" panose="02020603050405020304" pitchFamily="18" charset="0"/>
                <a:cs typeface="Times New Roman" panose="02020603050405020304" pitchFamily="18" charset="0"/>
              </a:rPr>
              <a:t>Engi</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neering</a:t>
            </a:r>
            <a:r>
              <a:rPr lang="en-US" sz="1400" dirty="0">
                <a:solidFill>
                  <a:schemeClr val="bg1"/>
                </a:solidFill>
                <a:latin typeface="Times New Roman" panose="02020603050405020304" pitchFamily="18" charset="0"/>
                <a:cs typeface="Times New Roman" panose="02020603050405020304" pitchFamily="18" charset="0"/>
              </a:rPr>
              <a:t> and Application (ICHVE), pp. 1–5, 2018.</a:t>
            </a:r>
          </a:p>
          <a:p>
            <a:pPr marL="76200" indent="0" algn="just">
              <a:buSzPct val="237000"/>
              <a:buNone/>
            </a:pPr>
            <a:r>
              <a:rPr lang="en-US" sz="1400" dirty="0">
                <a:solidFill>
                  <a:schemeClr val="bg1"/>
                </a:solidFill>
                <a:latin typeface="Times New Roman" panose="02020603050405020304" pitchFamily="18" charset="0"/>
                <a:cs typeface="Times New Roman" panose="02020603050405020304" pitchFamily="18" charset="0"/>
              </a:rPr>
              <a:t>[</a:t>
            </a:r>
            <a:r>
              <a:rPr lang="en-US" sz="1400" dirty="0" smtClean="0">
                <a:solidFill>
                  <a:schemeClr val="bg1"/>
                </a:solidFill>
                <a:latin typeface="Times New Roman" panose="02020603050405020304" pitchFamily="18" charset="0"/>
                <a:cs typeface="Times New Roman" panose="02020603050405020304" pitchFamily="18" charset="0"/>
              </a:rPr>
              <a:t>10] A</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Zollanvari</a:t>
            </a:r>
            <a:r>
              <a:rPr lang="en-US" sz="1400" dirty="0">
                <a:solidFill>
                  <a:schemeClr val="bg1"/>
                </a:solidFill>
                <a:latin typeface="Times New Roman" panose="02020603050405020304" pitchFamily="18" charset="0"/>
                <a:cs typeface="Times New Roman" panose="02020603050405020304" pitchFamily="18" charset="0"/>
              </a:rPr>
              <a:t>, K. </a:t>
            </a:r>
            <a:r>
              <a:rPr lang="en-US" sz="1400" dirty="0" err="1">
                <a:solidFill>
                  <a:schemeClr val="bg1"/>
                </a:solidFill>
                <a:latin typeface="Times New Roman" panose="02020603050405020304" pitchFamily="18" charset="0"/>
                <a:cs typeface="Times New Roman" panose="02020603050405020304" pitchFamily="18" charset="0"/>
              </a:rPr>
              <a:t>Kunanbayev</a:t>
            </a:r>
            <a:r>
              <a:rPr lang="en-US" sz="1400" dirty="0">
                <a:solidFill>
                  <a:schemeClr val="bg1"/>
                </a:solidFill>
                <a:latin typeface="Times New Roman" panose="02020603050405020304" pitchFamily="18" charset="0"/>
                <a:cs typeface="Times New Roman" panose="02020603050405020304" pitchFamily="18" charset="0"/>
              </a:rPr>
              <a:t>, S. </a:t>
            </a:r>
            <a:r>
              <a:rPr lang="en-US" sz="1400" dirty="0" err="1">
                <a:solidFill>
                  <a:schemeClr val="bg1"/>
                </a:solidFill>
                <a:latin typeface="Times New Roman" panose="02020603050405020304" pitchFamily="18" charset="0"/>
                <a:cs typeface="Times New Roman" panose="02020603050405020304" pitchFamily="18" charset="0"/>
              </a:rPr>
              <a:t>Akhavan</a:t>
            </a:r>
            <a:r>
              <a:rPr lang="en-US" sz="1400" dirty="0">
                <a:solidFill>
                  <a:schemeClr val="bg1"/>
                </a:solidFill>
                <a:latin typeface="Times New Roman" panose="02020603050405020304" pitchFamily="18" charset="0"/>
                <a:cs typeface="Times New Roman" panose="02020603050405020304" pitchFamily="18" charset="0"/>
              </a:rPr>
              <a:t> </a:t>
            </a:r>
            <a:r>
              <a:rPr lang="en-US" sz="1400" dirty="0" err="1">
                <a:solidFill>
                  <a:schemeClr val="bg1"/>
                </a:solidFill>
                <a:latin typeface="Times New Roman" panose="02020603050405020304" pitchFamily="18" charset="0"/>
                <a:cs typeface="Times New Roman" panose="02020603050405020304" pitchFamily="18" charset="0"/>
              </a:rPr>
              <a:t>Bitaghsir</a:t>
            </a:r>
            <a:r>
              <a:rPr lang="en-US" sz="1400" dirty="0">
                <a:solidFill>
                  <a:schemeClr val="bg1"/>
                </a:solidFill>
                <a:latin typeface="Times New Roman" panose="02020603050405020304" pitchFamily="18" charset="0"/>
                <a:cs typeface="Times New Roman" panose="02020603050405020304" pitchFamily="18" charset="0"/>
              </a:rPr>
              <a:t>, and M. </a:t>
            </a:r>
            <a:r>
              <a:rPr lang="en-US" sz="1400" dirty="0" err="1">
                <a:solidFill>
                  <a:schemeClr val="bg1"/>
                </a:solidFill>
                <a:latin typeface="Times New Roman" panose="02020603050405020304" pitchFamily="18" charset="0"/>
                <a:cs typeface="Times New Roman" panose="02020603050405020304" pitchFamily="18" charset="0"/>
              </a:rPr>
              <a:t>Bagheri</a:t>
            </a:r>
            <a:r>
              <a:rPr lang="en-US" sz="1400" dirty="0">
                <a:solidFill>
                  <a:schemeClr val="bg1"/>
                </a:solidFill>
                <a:latin typeface="Times New Roman" panose="02020603050405020304" pitchFamily="18" charset="0"/>
                <a:cs typeface="Times New Roman" panose="02020603050405020304" pitchFamily="18" charset="0"/>
              </a:rPr>
              <a:t>, “Transformer fault prognosis using deep recurrent neural network over vibration signals,” IEEE Transactions on Instrumentation and Measurement, vol. 70, pp. 1–11, 2021</a:t>
            </a:r>
            <a:r>
              <a:rPr lang="en-US" sz="1400" dirty="0" smtClean="0">
                <a:solidFill>
                  <a:schemeClr val="bg1"/>
                </a:solidFill>
                <a:latin typeface="Times New Roman" panose="02020603050405020304" pitchFamily="18" charset="0"/>
                <a:cs typeface="Times New Roman" panose="02020603050405020304" pitchFamily="18" charset="0"/>
              </a:rPr>
              <a:t>.</a:t>
            </a:r>
            <a:endParaRPr lang="en-US" sz="1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8599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26</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itchFamily="18" charset="0"/>
                <a:cs typeface="Times New Roman" pitchFamily="18" charset="0"/>
              </a:rPr>
              <a:t>REFERENCES</a:t>
            </a:r>
            <a:endParaRPr lang="ru-RU" sz="3600" dirty="0">
              <a:latin typeface="Times New Roman" pitchFamily="18" charset="0"/>
              <a:cs typeface="Times New Roman" pitchFamily="18" charset="0"/>
            </a:endParaRPr>
          </a:p>
        </p:txBody>
      </p:sp>
      <p:sp>
        <p:nvSpPr>
          <p:cNvPr id="4" name="Текст 3"/>
          <p:cNvSpPr>
            <a:spLocks noGrp="1"/>
          </p:cNvSpPr>
          <p:nvPr>
            <p:ph type="body" idx="2"/>
          </p:nvPr>
        </p:nvSpPr>
        <p:spPr>
          <a:xfrm>
            <a:off x="672000" y="1003240"/>
            <a:ext cx="10130400" cy="5360400"/>
          </a:xfrm>
        </p:spPr>
        <p:txBody>
          <a:bodyPr/>
          <a:lstStyle/>
          <a:p>
            <a:pPr marL="76200" indent="0" algn="just">
              <a:buNone/>
            </a:pPr>
            <a:r>
              <a:rPr lang="en-US" sz="1400" dirty="0">
                <a:solidFill>
                  <a:schemeClr val="bg1"/>
                </a:solidFill>
                <a:latin typeface="Times New Roman" panose="02020603050405020304" pitchFamily="18" charset="0"/>
                <a:cs typeface="Times New Roman" panose="02020603050405020304" pitchFamily="18" charset="0"/>
              </a:rPr>
              <a:t>[11] S. </a:t>
            </a:r>
            <a:r>
              <a:rPr lang="en-US" sz="1400" dirty="0" err="1">
                <a:solidFill>
                  <a:schemeClr val="bg1"/>
                </a:solidFill>
                <a:latin typeface="Times New Roman" panose="02020603050405020304" pitchFamily="18" charset="0"/>
                <a:cs typeface="Times New Roman" panose="02020603050405020304" pitchFamily="18" charset="0"/>
              </a:rPr>
              <a:t>Korkua</a:t>
            </a:r>
            <a:r>
              <a:rPr lang="en-US" sz="1400" dirty="0">
                <a:solidFill>
                  <a:schemeClr val="bg1"/>
                </a:solidFill>
                <a:latin typeface="Times New Roman" panose="02020603050405020304" pitchFamily="18" charset="0"/>
                <a:cs typeface="Times New Roman" panose="02020603050405020304" pitchFamily="18" charset="0"/>
              </a:rPr>
              <a:t>, H. Jain, W.J. Lee, and C. Kwan, “Wireless health monitoring system for vibration detection of induction motors,” in 2010 IEEE Indus- trial and Commercial Power Systems Technical Conference-Conference Record, pp. 1–6, IEEE, 2010.</a:t>
            </a:r>
          </a:p>
          <a:p>
            <a:pPr marL="76200" indent="0" algn="just">
              <a:buNone/>
            </a:pPr>
            <a:r>
              <a:rPr lang="en-US" sz="1400" dirty="0" smtClean="0">
                <a:latin typeface="Times New Roman" panose="02020603050405020304" pitchFamily="18" charset="0"/>
                <a:cs typeface="Times New Roman" panose="02020603050405020304" pitchFamily="18" charset="0"/>
              </a:rPr>
              <a:t>[12]</a:t>
            </a:r>
            <a:r>
              <a:rPr lang="en-US" sz="1400" dirty="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R</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Surovec</a:t>
            </a:r>
            <a:r>
              <a:rPr lang="en-US" sz="1400" dirty="0">
                <a:latin typeface="Times New Roman" panose="02020603050405020304" pitchFamily="18" charset="0"/>
                <a:cs typeface="Times New Roman" panose="02020603050405020304" pitchFamily="18" charset="0"/>
              </a:rPr>
              <a:t>, J. </a:t>
            </a:r>
            <a:r>
              <a:rPr lang="en-US" sz="1400" dirty="0" err="1">
                <a:latin typeface="Times New Roman" panose="02020603050405020304" pitchFamily="18" charset="0"/>
                <a:cs typeface="Times New Roman" panose="02020603050405020304" pitchFamily="18" charset="0"/>
              </a:rPr>
              <a:t>Bocko</a:t>
            </a:r>
            <a:r>
              <a:rPr lang="en-US" sz="1400" dirty="0">
                <a:latin typeface="Times New Roman" panose="02020603050405020304" pitchFamily="18" charset="0"/>
                <a:cs typeface="Times New Roman" panose="02020603050405020304" pitchFamily="18" charset="0"/>
              </a:rPr>
              <a:t> and J. </a:t>
            </a:r>
            <a:r>
              <a:rPr lang="en-US" sz="1400" dirty="0" err="1">
                <a:latin typeface="Times New Roman" panose="02020603050405020304" pitchFamily="18" charset="0"/>
                <a:cs typeface="Times New Roman" panose="02020603050405020304" pitchFamily="18" charset="0"/>
              </a:rPr>
              <a:t>Šarloši</a:t>
            </a:r>
            <a:r>
              <a:rPr lang="en-US" sz="1400" dirty="0">
                <a:latin typeface="Times New Roman" panose="02020603050405020304" pitchFamily="18" charset="0"/>
                <a:cs typeface="Times New Roman" panose="02020603050405020304" pitchFamily="18" charset="0"/>
              </a:rPr>
              <a:t>, "Lateral Rotor Vibration Analysis Model", American Journal of Mechanical Engineering, vol. 2, no. 7, pp. 282-285, 2014. Available: 10.12691/ajme-2-7-23.</a:t>
            </a:r>
          </a:p>
          <a:p>
            <a:pPr marL="76200" indent="0" algn="just">
              <a:buNone/>
            </a:pPr>
            <a:r>
              <a:rPr lang="en-US" sz="1400" dirty="0" smtClean="0">
                <a:latin typeface="Times New Roman" panose="02020603050405020304" pitchFamily="18" charset="0"/>
                <a:cs typeface="Times New Roman" panose="02020603050405020304" pitchFamily="18" charset="0"/>
              </a:rPr>
              <a:t>[13] R</a:t>
            </a:r>
            <a:r>
              <a:rPr lang="en-US" sz="1400" dirty="0">
                <a:latin typeface="Times New Roman" panose="02020603050405020304" pitchFamily="18" charset="0"/>
                <a:cs typeface="Times New Roman" panose="02020603050405020304" pitchFamily="18" charset="0"/>
              </a:rPr>
              <a:t>. Tiwari, Rotor Systems: analysis and identification. CRC press, 2017.</a:t>
            </a:r>
          </a:p>
          <a:p>
            <a:pPr marL="76200" indent="0" algn="just">
              <a:buNone/>
            </a:pPr>
            <a:r>
              <a:rPr lang="en-US" sz="1400" dirty="0" smtClean="0">
                <a:latin typeface="Times New Roman" panose="02020603050405020304" pitchFamily="18" charset="0"/>
                <a:cs typeface="Times New Roman" panose="02020603050405020304" pitchFamily="18" charset="0"/>
              </a:rPr>
              <a:t>[14] C</a:t>
            </a:r>
            <a:r>
              <a:rPr lang="en-US" sz="1400" dirty="0">
                <a:latin typeface="Times New Roman" panose="02020603050405020304" pitchFamily="18" charset="0"/>
                <a:cs typeface="Times New Roman" panose="02020603050405020304" pitchFamily="18" charset="0"/>
              </a:rPr>
              <a:t>.-W. Lee. Vibration analysis of rotors, vol. 21. Springer Science &amp; Business Media, </a:t>
            </a:r>
            <a:r>
              <a:rPr lang="en-US" sz="1400" dirty="0" smtClean="0">
                <a:latin typeface="Times New Roman" panose="02020603050405020304" pitchFamily="18" charset="0"/>
                <a:cs typeface="Times New Roman" panose="02020603050405020304" pitchFamily="18" charset="0"/>
              </a:rPr>
              <a:t>1993</a:t>
            </a:r>
          </a:p>
          <a:p>
            <a:pPr marL="76200" indent="0" algn="just">
              <a:buNone/>
            </a:pPr>
            <a:r>
              <a:rPr lang="en-US" sz="1400" dirty="0" smtClean="0">
                <a:latin typeface="Times New Roman" panose="02020603050405020304" pitchFamily="18" charset="0"/>
                <a:cs typeface="Times New Roman" panose="02020603050405020304" pitchFamily="18" charset="0"/>
              </a:rPr>
              <a:t>[15] M</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Bagheri</a:t>
            </a:r>
            <a:r>
              <a:rPr lang="en-US" sz="1400" dirty="0">
                <a:latin typeface="Times New Roman" panose="02020603050405020304" pitchFamily="18" charset="0"/>
                <a:cs typeface="Times New Roman" panose="02020603050405020304" pitchFamily="18" charset="0"/>
              </a:rPr>
              <a:t> and B. T. </a:t>
            </a:r>
            <a:r>
              <a:rPr lang="en-US" sz="1400" dirty="0" err="1">
                <a:latin typeface="Times New Roman" panose="02020603050405020304" pitchFamily="18" charset="0"/>
                <a:cs typeface="Times New Roman" panose="02020603050405020304" pitchFamily="18" charset="0"/>
              </a:rPr>
              <a:t>Phung</a:t>
            </a:r>
            <a:r>
              <a:rPr lang="en-US" sz="1400" dirty="0">
                <a:latin typeface="Times New Roman" panose="02020603050405020304" pitchFamily="18" charset="0"/>
                <a:cs typeface="Times New Roman" panose="02020603050405020304" pitchFamily="18" charset="0"/>
              </a:rPr>
              <a:t>, "Frequency response and vibration analysis in transformer winding turn-to-turn fault recognition," 2016 International Conference on Smart Green Technology in Electrical and Information Systems (ICSGTEIS), 2016, pp. 10-15,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10.1109/ICSGTEIS.2016.7885758.</a:t>
            </a:r>
          </a:p>
          <a:p>
            <a:pPr marL="76200" indent="0" algn="just">
              <a:buNone/>
            </a:pPr>
            <a:r>
              <a:rPr lang="en-US" sz="1400" dirty="0" smtClean="0">
                <a:latin typeface="Times New Roman" panose="02020603050405020304" pitchFamily="18" charset="0"/>
                <a:cs typeface="Times New Roman" panose="02020603050405020304" pitchFamily="18" charset="0"/>
              </a:rPr>
              <a:t>[16] M</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Bagheri</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Zollanvari</a:t>
            </a:r>
            <a:r>
              <a:rPr lang="en-US" sz="1400" dirty="0">
                <a:latin typeface="Times New Roman" panose="02020603050405020304" pitchFamily="18" charset="0"/>
                <a:cs typeface="Times New Roman" panose="02020603050405020304" pitchFamily="18" charset="0"/>
              </a:rPr>
              <a:t> and S. </a:t>
            </a:r>
            <a:r>
              <a:rPr lang="en-US" sz="1400" dirty="0" err="1">
                <a:latin typeface="Times New Roman" panose="02020603050405020304" pitchFamily="18" charset="0"/>
                <a:cs typeface="Times New Roman" panose="02020603050405020304" pitchFamily="18" charset="0"/>
              </a:rPr>
              <a:t>Nezhivenko</a:t>
            </a:r>
            <a:r>
              <a:rPr lang="en-US" sz="1400" dirty="0">
                <a:latin typeface="Times New Roman" panose="02020603050405020304" pitchFamily="18" charset="0"/>
                <a:cs typeface="Times New Roman" panose="02020603050405020304" pitchFamily="18" charset="0"/>
              </a:rPr>
              <a:t>, "Transformer Fault Condition Prognosis Using Vibration Signals Over Cloud Environment," in IEEE Access, vol. 6, pp. 9862-9874, 2018,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10.1109/ACCESS.2018.2809436</a:t>
            </a:r>
            <a:r>
              <a:rPr lang="en-US" sz="1400" dirty="0" smtClean="0">
                <a:latin typeface="Times New Roman" panose="02020603050405020304" pitchFamily="18" charset="0"/>
                <a:cs typeface="Times New Roman" panose="02020603050405020304" pitchFamily="18" charset="0"/>
              </a:rPr>
              <a:t>.</a:t>
            </a:r>
          </a:p>
          <a:p>
            <a:pPr marL="76200" indent="0" algn="just">
              <a:buNone/>
            </a:pPr>
            <a:r>
              <a:rPr lang="en-US" sz="1400" dirty="0" smtClean="0">
                <a:latin typeface="Times New Roman" panose="02020603050405020304" pitchFamily="18" charset="0"/>
                <a:cs typeface="Times New Roman" panose="02020603050405020304" pitchFamily="18" charset="0"/>
              </a:rPr>
              <a:t>[17] M</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Drif</a:t>
            </a:r>
            <a:r>
              <a:rPr lang="en-US" sz="1400" dirty="0">
                <a:latin typeface="Times New Roman" panose="02020603050405020304" pitchFamily="18" charset="0"/>
                <a:cs typeface="Times New Roman" panose="02020603050405020304" pitchFamily="18" charset="0"/>
              </a:rPr>
              <a:t>, N. </a:t>
            </a:r>
            <a:r>
              <a:rPr lang="en-US" sz="1400" dirty="0" err="1">
                <a:latin typeface="Times New Roman" panose="02020603050405020304" pitchFamily="18" charset="0"/>
                <a:cs typeface="Times New Roman" panose="02020603050405020304" pitchFamily="18" charset="0"/>
              </a:rPr>
              <a:t>Benouzza</a:t>
            </a:r>
            <a:r>
              <a:rPr lang="en-US" sz="1400" dirty="0">
                <a:latin typeface="Times New Roman" panose="02020603050405020304" pitchFamily="18" charset="0"/>
                <a:cs typeface="Times New Roman" panose="02020603050405020304" pitchFamily="18" charset="0"/>
              </a:rPr>
              <a:t>, B. </a:t>
            </a:r>
            <a:r>
              <a:rPr lang="en-US" sz="1400" dirty="0" err="1">
                <a:latin typeface="Times New Roman" panose="02020603050405020304" pitchFamily="18" charset="0"/>
                <a:cs typeface="Times New Roman" panose="02020603050405020304" pitchFamily="18" charset="0"/>
              </a:rPr>
              <a:t>Kraloua</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Bendiabdellah</a:t>
            </a:r>
            <a:r>
              <a:rPr lang="en-US" sz="1400" dirty="0">
                <a:latin typeface="Times New Roman" panose="02020603050405020304" pitchFamily="18" charset="0"/>
                <a:cs typeface="Times New Roman" panose="02020603050405020304" pitchFamily="18" charset="0"/>
              </a:rPr>
              <a:t> and J. A. Dente, "Squirrel cage rotor faults detection in induction motor utilizing stator power spectrum approach," 2002 International Conference on Power Electronics, Machines and Drives (Conf. Publ. No. 487), 2002, pp. 133-138,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10.1049/cp:20020102.</a:t>
            </a:r>
          </a:p>
          <a:p>
            <a:pPr marL="76200" indent="0" algn="just">
              <a:buNone/>
            </a:pPr>
            <a:r>
              <a:rPr lang="en-US" sz="1400" dirty="0" smtClean="0">
                <a:latin typeface="Times New Roman" panose="02020603050405020304" pitchFamily="18" charset="0"/>
                <a:cs typeface="Times New Roman" panose="02020603050405020304" pitchFamily="18" charset="0"/>
              </a:rPr>
              <a:t>[18] S</a:t>
            </a:r>
            <a:r>
              <a:rPr lang="en-US" sz="1400" dirty="0">
                <a:latin typeface="Times New Roman" panose="02020603050405020304" pitchFamily="18" charset="0"/>
                <a:cs typeface="Times New Roman" panose="02020603050405020304" pitchFamily="18" charset="0"/>
              </a:rPr>
              <a:t>. Chauhan and S. B. Singh, "Effects of Voltage Unbalance and Harmonics on 3-Phase Induction Motor During the Condition of </a:t>
            </a:r>
            <a:r>
              <a:rPr lang="en-US" sz="1400" dirty="0" err="1">
                <a:latin typeface="Times New Roman" panose="02020603050405020304" pitchFamily="18" charset="0"/>
                <a:cs typeface="Times New Roman" panose="02020603050405020304" pitchFamily="18" charset="0"/>
              </a:rPr>
              <a:t>Undervoltage</a:t>
            </a:r>
            <a:r>
              <a:rPr lang="en-US" sz="1400" dirty="0">
                <a:latin typeface="Times New Roman" panose="02020603050405020304" pitchFamily="18" charset="0"/>
                <a:cs typeface="Times New Roman" panose="02020603050405020304" pitchFamily="18" charset="0"/>
              </a:rPr>
              <a:t> and Overvoltage," 2019 6th International Conference on Signal Processing and Integrated Networks (SPIN), 2019, pp. 1141-1146,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10.1109/SPIN.2019.8711753.</a:t>
            </a:r>
          </a:p>
          <a:p>
            <a:pPr marL="76200" indent="0" algn="just">
              <a:buNone/>
            </a:pPr>
            <a:r>
              <a:rPr lang="en-US" sz="1400" dirty="0" smtClean="0">
                <a:latin typeface="Times New Roman" panose="02020603050405020304" pitchFamily="18" charset="0"/>
                <a:cs typeface="Times New Roman" panose="02020603050405020304" pitchFamily="18" charset="0"/>
              </a:rPr>
              <a:t>[19] M</a:t>
            </a:r>
            <a:r>
              <a:rPr lang="en-US" sz="1400" dirty="0">
                <a:latin typeface="Times New Roman" panose="02020603050405020304" pitchFamily="18" charset="0"/>
                <a:cs typeface="Times New Roman" panose="02020603050405020304" pitchFamily="18" charset="0"/>
              </a:rPr>
              <a:t>. Proctor and T. Smith, "Application of </a:t>
            </a:r>
            <a:r>
              <a:rPr lang="en-US" sz="1400" dirty="0" err="1">
                <a:latin typeface="Times New Roman" panose="02020603050405020304" pitchFamily="18" charset="0"/>
                <a:cs typeface="Times New Roman" panose="02020603050405020304" pitchFamily="18" charset="0"/>
              </a:rPr>
              <a:t>Undervoltage</a:t>
            </a:r>
            <a:r>
              <a:rPr lang="en-US" sz="1400" dirty="0">
                <a:latin typeface="Times New Roman" panose="02020603050405020304" pitchFamily="18" charset="0"/>
                <a:cs typeface="Times New Roman" panose="02020603050405020304" pitchFamily="18" charset="0"/>
              </a:rPr>
              <a:t> Protection to Critical Motors," 2019 IEEE IAS Pulp, Paper and Forest Industries Conference (PPFIC), 2019, pp. 1-5,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10.1109/PPFIC43189.2019.9052381.</a:t>
            </a:r>
          </a:p>
          <a:p>
            <a:pPr marL="76200" indent="0" algn="just">
              <a:buNone/>
            </a:pPr>
            <a:r>
              <a:rPr lang="en-US" sz="1400" dirty="0" smtClean="0">
                <a:latin typeface="Times New Roman" panose="02020603050405020304" pitchFamily="18" charset="0"/>
                <a:cs typeface="Times New Roman" panose="02020603050405020304" pitchFamily="18" charset="0"/>
              </a:rPr>
              <a:t>[20] H</a:t>
            </a:r>
            <a:r>
              <a:rPr lang="en-US" sz="1400" dirty="0">
                <a:latin typeface="Times New Roman" panose="02020603050405020304" pitchFamily="18" charset="0"/>
                <a:cs typeface="Times New Roman" panose="02020603050405020304" pitchFamily="18" charset="0"/>
              </a:rPr>
              <a:t>. D. Do, A. </a:t>
            </a:r>
            <a:r>
              <a:rPr lang="en-US" sz="1400" dirty="0" err="1">
                <a:latin typeface="Times New Roman" panose="02020603050405020304" pitchFamily="18" charset="0"/>
                <a:cs typeface="Times New Roman" panose="02020603050405020304" pitchFamily="18" charset="0"/>
              </a:rPr>
              <a:t>Anuchin</a:t>
            </a:r>
            <a:r>
              <a:rPr lang="en-US" sz="1400" dirty="0">
                <a:latin typeface="Times New Roman" panose="02020603050405020304" pitchFamily="18" charset="0"/>
                <a:cs typeface="Times New Roman" panose="02020603050405020304" pitchFamily="18" charset="0"/>
              </a:rPr>
              <a:t>, D. </a:t>
            </a:r>
            <a:r>
              <a:rPr lang="en-US" sz="1400" dirty="0" err="1">
                <a:latin typeface="Times New Roman" panose="02020603050405020304" pitchFamily="18" charset="0"/>
                <a:cs typeface="Times New Roman" panose="02020603050405020304" pitchFamily="18" charset="0"/>
              </a:rPr>
              <a:t>Shpak</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Zharkov</a:t>
            </a:r>
            <a:r>
              <a:rPr lang="en-US" sz="1400" dirty="0">
                <a:latin typeface="Times New Roman" panose="02020603050405020304" pitchFamily="18" charset="0"/>
                <a:cs typeface="Times New Roman" panose="02020603050405020304" pitchFamily="18" charset="0"/>
              </a:rPr>
              <a:t> and A. </a:t>
            </a:r>
            <a:r>
              <a:rPr lang="en-US" sz="1400" dirty="0" err="1">
                <a:latin typeface="Times New Roman" panose="02020603050405020304" pitchFamily="18" charset="0"/>
                <a:cs typeface="Times New Roman" panose="02020603050405020304" pitchFamily="18" charset="0"/>
              </a:rPr>
              <a:t>Rusakov</a:t>
            </a:r>
            <a:r>
              <a:rPr lang="en-US" sz="1400" dirty="0">
                <a:latin typeface="Times New Roman" panose="02020603050405020304" pitchFamily="18" charset="0"/>
                <a:cs typeface="Times New Roman" panose="02020603050405020304" pitchFamily="18" charset="0"/>
              </a:rPr>
              <a:t>, "Overvoltage protection for interior permanent magnet synchronous motor </a:t>
            </a:r>
            <a:r>
              <a:rPr lang="en-US" sz="1400" dirty="0" err="1">
                <a:latin typeface="Times New Roman" panose="02020603050405020304" pitchFamily="18" charset="0"/>
                <a:cs typeface="Times New Roman" panose="02020603050405020304" pitchFamily="18" charset="0"/>
              </a:rPr>
              <a:t>testbench</a:t>
            </a:r>
            <a:r>
              <a:rPr lang="en-US" sz="1400" dirty="0">
                <a:latin typeface="Times New Roman" panose="02020603050405020304" pitchFamily="18" charset="0"/>
                <a:cs typeface="Times New Roman" panose="02020603050405020304" pitchFamily="18" charset="0"/>
              </a:rPr>
              <a:t>," 2018 25th International Workshop on Electric Drives: Optimization in Control of Electric Drives (IWED), 2018, pp. 1-4,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10.1109/IWED.2018.8321396</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50586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27</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itchFamily="18" charset="0"/>
                <a:cs typeface="Times New Roman" pitchFamily="18" charset="0"/>
              </a:rPr>
              <a:t>REFERENCES</a:t>
            </a:r>
            <a:endParaRPr lang="ru-RU" sz="3600" dirty="0">
              <a:latin typeface="Times New Roman" pitchFamily="18" charset="0"/>
              <a:cs typeface="Times New Roman" pitchFamily="18" charset="0"/>
            </a:endParaRPr>
          </a:p>
        </p:txBody>
      </p:sp>
      <p:sp>
        <p:nvSpPr>
          <p:cNvPr id="4" name="Текст 3"/>
          <p:cNvSpPr>
            <a:spLocks noGrp="1"/>
          </p:cNvSpPr>
          <p:nvPr>
            <p:ph type="body" idx="2"/>
          </p:nvPr>
        </p:nvSpPr>
        <p:spPr/>
        <p:txBody>
          <a:bodyPr/>
          <a:lstStyle/>
          <a:p>
            <a:pPr marL="76200" indent="0" algn="just">
              <a:buNone/>
            </a:pPr>
            <a:r>
              <a:rPr lang="en-US" sz="1400" dirty="0">
                <a:latin typeface="Times New Roman" panose="02020603050405020304" pitchFamily="18" charset="0"/>
                <a:cs typeface="Times New Roman" panose="02020603050405020304" pitchFamily="18" charset="0"/>
              </a:rPr>
              <a:t>[21] W. </a:t>
            </a:r>
            <a:r>
              <a:rPr lang="en-US" sz="1400" dirty="0" err="1">
                <a:latin typeface="Times New Roman" panose="02020603050405020304" pitchFamily="18" charset="0"/>
                <a:cs typeface="Times New Roman" panose="02020603050405020304" pitchFamily="18" charset="0"/>
              </a:rPr>
              <a:t>Kersting</a:t>
            </a:r>
            <a:r>
              <a:rPr lang="en-US" sz="1400" dirty="0">
                <a:latin typeface="Times New Roman" panose="02020603050405020304" pitchFamily="18" charset="0"/>
                <a:cs typeface="Times New Roman" panose="02020603050405020304" pitchFamily="18" charset="0"/>
              </a:rPr>
              <a:t>, "Causes and Effects of Single-Phasing Induction Motors", IEEE Transactions on Industry Applications, vol. 41, no. 6, pp. 1499-1505, 2005. Available: 10.1109/tia.2005.857467.</a:t>
            </a:r>
          </a:p>
          <a:p>
            <a:pPr marL="76200" indent="0" algn="just">
              <a:buNone/>
            </a:pPr>
            <a:r>
              <a:rPr lang="en-US" sz="1400" dirty="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22] R</a:t>
            </a:r>
            <a:r>
              <a:rPr lang="en-US" sz="1400" dirty="0">
                <a:latin typeface="Times New Roman" panose="02020603050405020304" pitchFamily="18" charset="0"/>
                <a:cs typeface="Times New Roman" panose="02020603050405020304" pitchFamily="18" charset="0"/>
              </a:rPr>
              <a:t>. Ribeiro Junior, F. de Almeida and G. Gomes, "Fault classification in three-phase motors based on vibration signal analysis and artificial neural networks", Neural Computing and Applications, vol. 32, no. 18, pp. 15171-15189, 2020. Available: 10.1007/s00521-020-04868-w</a:t>
            </a:r>
            <a:r>
              <a:rPr lang="en-US" sz="1400" dirty="0" smtClean="0">
                <a:latin typeface="Times New Roman" panose="02020603050405020304" pitchFamily="18" charset="0"/>
                <a:cs typeface="Times New Roman" panose="02020603050405020304" pitchFamily="18" charset="0"/>
              </a:rPr>
              <a:t>.</a:t>
            </a:r>
          </a:p>
          <a:p>
            <a:pPr marL="76200" indent="0" algn="just">
              <a:buNone/>
            </a:pPr>
            <a:r>
              <a:rPr lang="en-US" sz="1400" dirty="0" smtClean="0">
                <a:latin typeface="Times New Roman" panose="02020603050405020304" pitchFamily="18" charset="0"/>
                <a:cs typeface="Times New Roman" panose="02020603050405020304" pitchFamily="18" charset="0"/>
              </a:rPr>
              <a:t>[23] T</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Ince</a:t>
            </a:r>
            <a:r>
              <a:rPr lang="en-US" sz="1400" dirty="0">
                <a:latin typeface="Times New Roman" panose="02020603050405020304" pitchFamily="18" charset="0"/>
                <a:cs typeface="Times New Roman" panose="02020603050405020304" pitchFamily="18" charset="0"/>
              </a:rPr>
              <a:t>, S. </a:t>
            </a:r>
            <a:r>
              <a:rPr lang="en-US" sz="1400" dirty="0" err="1">
                <a:latin typeface="Times New Roman" panose="02020603050405020304" pitchFamily="18" charset="0"/>
                <a:cs typeface="Times New Roman" panose="02020603050405020304" pitchFamily="18" charset="0"/>
              </a:rPr>
              <a:t>Kiranyaz</a:t>
            </a:r>
            <a:r>
              <a:rPr lang="en-US" sz="1400" dirty="0">
                <a:latin typeface="Times New Roman" panose="02020603050405020304" pitchFamily="18" charset="0"/>
                <a:cs typeface="Times New Roman" panose="02020603050405020304" pitchFamily="18" charset="0"/>
              </a:rPr>
              <a:t>, L. </a:t>
            </a:r>
            <a:r>
              <a:rPr lang="en-US" sz="1400" dirty="0" err="1">
                <a:latin typeface="Times New Roman" panose="02020603050405020304" pitchFamily="18" charset="0"/>
                <a:cs typeface="Times New Roman" panose="02020603050405020304" pitchFamily="18" charset="0"/>
              </a:rPr>
              <a:t>Eren</a:t>
            </a:r>
            <a:r>
              <a:rPr lang="en-US" sz="1400" dirty="0">
                <a:latin typeface="Times New Roman" panose="02020603050405020304" pitchFamily="18" charset="0"/>
                <a:cs typeface="Times New Roman" panose="02020603050405020304" pitchFamily="18" charset="0"/>
              </a:rPr>
              <a:t>, M. </a:t>
            </a:r>
            <a:r>
              <a:rPr lang="en-US" sz="1400" dirty="0" err="1">
                <a:latin typeface="Times New Roman" panose="02020603050405020304" pitchFamily="18" charset="0"/>
                <a:cs typeface="Times New Roman" panose="02020603050405020304" pitchFamily="18" charset="0"/>
              </a:rPr>
              <a:t>Askar</a:t>
            </a:r>
            <a:r>
              <a:rPr lang="en-US" sz="1400" dirty="0">
                <a:latin typeface="Times New Roman" panose="02020603050405020304" pitchFamily="18" charset="0"/>
                <a:cs typeface="Times New Roman" panose="02020603050405020304" pitchFamily="18" charset="0"/>
              </a:rPr>
              <a:t> and M. </a:t>
            </a:r>
            <a:r>
              <a:rPr lang="en-US" sz="1400" dirty="0" err="1">
                <a:latin typeface="Times New Roman" panose="02020603050405020304" pitchFamily="18" charset="0"/>
                <a:cs typeface="Times New Roman" panose="02020603050405020304" pitchFamily="18" charset="0"/>
              </a:rPr>
              <a:t>Gabbouj</a:t>
            </a:r>
            <a:r>
              <a:rPr lang="en-US" sz="1400" dirty="0">
                <a:latin typeface="Times New Roman" panose="02020603050405020304" pitchFamily="18" charset="0"/>
                <a:cs typeface="Times New Roman" panose="02020603050405020304" pitchFamily="18" charset="0"/>
              </a:rPr>
              <a:t>, "Real-Time Motor Fault Detection by 1-D Convolutional Neural Networks", IEEE Transactions on Industrial Electronics, vol. 63, no. 11, pp. 7067-7075, 2016. Available: 10.1109/tie.2016.2582729.</a:t>
            </a:r>
          </a:p>
          <a:p>
            <a:pPr marL="76200" indent="0" algn="just">
              <a:buNone/>
            </a:pPr>
            <a:r>
              <a:rPr lang="en-US" sz="1400" dirty="0" smtClean="0">
                <a:latin typeface="Times New Roman" panose="02020603050405020304" pitchFamily="18" charset="0"/>
                <a:cs typeface="Times New Roman" panose="02020603050405020304" pitchFamily="18" charset="0"/>
              </a:rPr>
              <a:t>[24] 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Krizhevsky</a:t>
            </a:r>
            <a:r>
              <a:rPr lang="en-US" sz="1400" dirty="0">
                <a:latin typeface="Times New Roman" panose="02020603050405020304" pitchFamily="18" charset="0"/>
                <a:cs typeface="Times New Roman" panose="02020603050405020304" pitchFamily="18" charset="0"/>
              </a:rPr>
              <a:t>, I. </a:t>
            </a:r>
            <a:r>
              <a:rPr lang="en-US" sz="1400" dirty="0" err="1">
                <a:latin typeface="Times New Roman" panose="02020603050405020304" pitchFamily="18" charset="0"/>
                <a:cs typeface="Times New Roman" panose="02020603050405020304" pitchFamily="18" charset="0"/>
              </a:rPr>
              <a:t>Sutskever</a:t>
            </a:r>
            <a:r>
              <a:rPr lang="en-US" sz="1400" dirty="0">
                <a:latin typeface="Times New Roman" panose="02020603050405020304" pitchFamily="18" charset="0"/>
                <a:cs typeface="Times New Roman" panose="02020603050405020304" pitchFamily="18" charset="0"/>
              </a:rPr>
              <a:t> and G. Hinton, "ImageNet classification with deep convolutional neural networks", Communications of the ACM, vol. 60, no. 6, pp. 84-90, 2017. Available: 10.1145/3065386.</a:t>
            </a:r>
          </a:p>
          <a:p>
            <a:pPr marL="76200" indent="0" algn="just">
              <a:buNone/>
            </a:pPr>
            <a:r>
              <a:rPr lang="en-US" sz="1400" dirty="0" smtClean="0">
                <a:latin typeface="Times New Roman" panose="02020603050405020304" pitchFamily="18" charset="0"/>
                <a:cs typeface="Times New Roman" panose="02020603050405020304" pitchFamily="18" charset="0"/>
              </a:rPr>
              <a:t>[25] L</a:t>
            </a:r>
            <a:r>
              <a:rPr lang="en-US" sz="1400" dirty="0">
                <a:latin typeface="Times New Roman" panose="02020603050405020304" pitchFamily="18" charset="0"/>
                <a:cs typeface="Times New Roman" panose="02020603050405020304" pitchFamily="18" charset="0"/>
              </a:rPr>
              <a:t>. Wen, X. Li, L. Gao and Y. Zhang, "A New Convolutional Neural Network-Based Data-Driven Fault Diagnosis Method", IEEE Transactions on Industrial Electronics, vol. 65, no. 7, pp. 5990-5998, 2018. Available: 10.1109/tie.2017.2774777.</a:t>
            </a:r>
          </a:p>
          <a:p>
            <a:pPr marL="76200" indent="0" algn="just">
              <a:buNone/>
            </a:pPr>
            <a:r>
              <a:rPr lang="en-US" sz="1400" dirty="0" smtClean="0">
                <a:latin typeface="Times New Roman" panose="02020603050405020304" pitchFamily="18" charset="0"/>
                <a:cs typeface="Times New Roman" panose="02020603050405020304" pitchFamily="18" charset="0"/>
              </a:rPr>
              <a:t>[26] 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Serikbay</a:t>
            </a:r>
            <a:r>
              <a:rPr lang="en-US" sz="1400" dirty="0">
                <a:latin typeface="Times New Roman" panose="02020603050405020304" pitchFamily="18" charset="0"/>
                <a:cs typeface="Times New Roman" panose="02020603050405020304" pitchFamily="18" charset="0"/>
              </a:rPr>
              <a:t>, M. </a:t>
            </a:r>
            <a:r>
              <a:rPr lang="en-US" sz="1400" dirty="0" err="1">
                <a:latin typeface="Times New Roman" panose="02020603050405020304" pitchFamily="18" charset="0"/>
                <a:cs typeface="Times New Roman" panose="02020603050405020304" pitchFamily="18" charset="0"/>
              </a:rPr>
              <a:t>Bagheri</a:t>
            </a:r>
            <a:r>
              <a:rPr lang="en-US" sz="1400" dirty="0">
                <a:latin typeface="Times New Roman" panose="02020603050405020304" pitchFamily="18" charset="0"/>
                <a:cs typeface="Times New Roman" panose="02020603050405020304" pitchFamily="18" charset="0"/>
              </a:rPr>
              <a:t>, A. </a:t>
            </a:r>
            <a:r>
              <a:rPr lang="en-US" sz="1400" dirty="0" err="1">
                <a:latin typeface="Times New Roman" panose="02020603050405020304" pitchFamily="18" charset="0"/>
                <a:cs typeface="Times New Roman" panose="02020603050405020304" pitchFamily="18" charset="0"/>
              </a:rPr>
              <a:t>Zollanvari</a:t>
            </a:r>
            <a:r>
              <a:rPr lang="en-US" sz="1400" dirty="0">
                <a:latin typeface="Times New Roman" panose="02020603050405020304" pitchFamily="18" charset="0"/>
                <a:cs typeface="Times New Roman" panose="02020603050405020304" pitchFamily="18" charset="0"/>
              </a:rPr>
              <a:t> and B. T. </a:t>
            </a:r>
            <a:r>
              <a:rPr lang="en-US" sz="1400" dirty="0" err="1">
                <a:latin typeface="Times New Roman" panose="02020603050405020304" pitchFamily="18" charset="0"/>
                <a:cs typeface="Times New Roman" panose="02020603050405020304" pitchFamily="18" charset="0"/>
              </a:rPr>
              <a:t>Phung</a:t>
            </a:r>
            <a:r>
              <a:rPr lang="en-US" sz="1400" dirty="0">
                <a:latin typeface="Times New Roman" panose="02020603050405020304" pitchFamily="18" charset="0"/>
                <a:cs typeface="Times New Roman" panose="02020603050405020304" pitchFamily="18" charset="0"/>
              </a:rPr>
              <a:t>, "Accurate Surface Condition Classification of High Voltage Insulators based on Deep Convolutional Neural Networks," in IEEE Transactions on Dielectrics and Electrical Insulation, vol. 28, no. 6, pp. 2126-2133, December 2021,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10.1109/TDEI.2021.009648.</a:t>
            </a:r>
          </a:p>
          <a:p>
            <a:pPr marL="76200" indent="0" algn="just">
              <a:buNone/>
            </a:pPr>
            <a:r>
              <a:rPr lang="en-US" sz="1400" dirty="0" smtClean="0">
                <a:latin typeface="Times New Roman" panose="02020603050405020304" pitchFamily="18" charset="0"/>
                <a:cs typeface="Times New Roman" panose="02020603050405020304" pitchFamily="18" charset="0"/>
              </a:rPr>
              <a:t>[27] B</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Abibullaev</a:t>
            </a:r>
            <a:r>
              <a:rPr lang="en-US" sz="1400" dirty="0">
                <a:latin typeface="Times New Roman" panose="02020603050405020304" pitchFamily="18" charset="0"/>
                <a:cs typeface="Times New Roman" panose="02020603050405020304" pitchFamily="18" charset="0"/>
              </a:rPr>
              <a:t> and A. </a:t>
            </a:r>
            <a:r>
              <a:rPr lang="en-US" sz="1400" dirty="0" err="1">
                <a:latin typeface="Times New Roman" panose="02020603050405020304" pitchFamily="18" charset="0"/>
                <a:cs typeface="Times New Roman" panose="02020603050405020304" pitchFamily="18" charset="0"/>
              </a:rPr>
              <a:t>Zollanvari</a:t>
            </a:r>
            <a:r>
              <a:rPr lang="en-US" sz="1400" dirty="0">
                <a:latin typeface="Times New Roman" panose="02020603050405020304" pitchFamily="18" charset="0"/>
                <a:cs typeface="Times New Roman" panose="02020603050405020304" pitchFamily="18" charset="0"/>
              </a:rPr>
              <a:t>, "A Systematic Deep Learning Model Selection for P300-Based Brain–Computer Interfaces," in IEEE Transactions on Systems, Man, and Cybernetics: Systems, vol. 52, no. 5, pp. 2744-2756, May 2022,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10.1109/TSMC.2021.3051136</a:t>
            </a:r>
            <a:r>
              <a:rPr lang="en-US" sz="1400" dirty="0" smtClean="0">
                <a:latin typeface="Times New Roman" panose="02020603050405020304" pitchFamily="18" charset="0"/>
                <a:cs typeface="Times New Roman" panose="02020603050405020304" pitchFamily="18" charset="0"/>
              </a:rPr>
              <a:t>.</a:t>
            </a:r>
          </a:p>
          <a:p>
            <a:pPr marL="76200" indent="0" algn="just">
              <a:buNone/>
            </a:pPr>
            <a:r>
              <a:rPr lang="en-US" sz="1400" dirty="0" smtClean="0">
                <a:latin typeface="Times New Roman" panose="02020603050405020304" pitchFamily="18" charset="0"/>
                <a:cs typeface="Times New Roman" panose="02020603050405020304" pitchFamily="18" charset="0"/>
              </a:rPr>
              <a:t>[28] 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Chaerun</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Nisa</a:t>
            </a:r>
            <a:r>
              <a:rPr lang="en-US" sz="1400" dirty="0">
                <a:latin typeface="Times New Roman" panose="02020603050405020304" pitchFamily="18" charset="0"/>
                <a:cs typeface="Times New Roman" panose="02020603050405020304" pitchFamily="18" charset="0"/>
              </a:rPr>
              <a:t> and Y. </a:t>
            </a:r>
            <a:r>
              <a:rPr lang="en-US" sz="1400" dirty="0" err="1">
                <a:latin typeface="Times New Roman" panose="02020603050405020304" pitchFamily="18" charset="0"/>
                <a:cs typeface="Times New Roman" panose="02020603050405020304" pitchFamily="18" charset="0"/>
              </a:rPr>
              <a:t>Kuan</a:t>
            </a:r>
            <a:r>
              <a:rPr lang="en-US" sz="1400" dirty="0">
                <a:latin typeface="Times New Roman" panose="02020603050405020304" pitchFamily="18" charset="0"/>
                <a:cs typeface="Times New Roman" panose="02020603050405020304" pitchFamily="18" charset="0"/>
              </a:rPr>
              <a:t>, "Comparative Assessment to Predict and Forecast Water-Cooled Chiller Power Consumption Using Machine Learning and Deep Learning Algorithms", Sustainability, vol. 13, no. 2, p. 744, 2021. Available: 10.3390/su13020744</a:t>
            </a:r>
            <a:r>
              <a:rPr lang="en-US" sz="1400" dirty="0" smtClean="0">
                <a:latin typeface="Times New Roman" panose="02020603050405020304" pitchFamily="18" charset="0"/>
                <a:cs typeface="Times New Roman" panose="02020603050405020304" pitchFamily="18" charset="0"/>
              </a:rPr>
              <a:t>.</a:t>
            </a:r>
          </a:p>
          <a:p>
            <a:pPr marL="76200" indent="0" algn="just">
              <a:buNone/>
            </a:pPr>
            <a:r>
              <a:rPr lang="en-US" sz="1400" dirty="0" smtClean="0">
                <a:latin typeface="Times New Roman" panose="02020603050405020304" pitchFamily="18" charset="0"/>
                <a:cs typeface="Times New Roman" panose="02020603050405020304" pitchFamily="18" charset="0"/>
              </a:rPr>
              <a:t>[29] D</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Kingma</a:t>
            </a:r>
            <a:r>
              <a:rPr lang="en-US" sz="1400" dirty="0">
                <a:latin typeface="Times New Roman" panose="02020603050405020304" pitchFamily="18" charset="0"/>
                <a:cs typeface="Times New Roman" panose="02020603050405020304" pitchFamily="18" charset="0"/>
              </a:rPr>
              <a:t> and J. Ba, "Adam: A method for stochastic optimization", 2014, </a:t>
            </a:r>
            <a:r>
              <a:rPr lang="en-US" sz="1400" dirty="0" err="1">
                <a:latin typeface="Times New Roman" panose="02020603050405020304" pitchFamily="18" charset="0"/>
                <a:cs typeface="Times New Roman" panose="02020603050405020304" pitchFamily="18" charset="0"/>
              </a:rPr>
              <a:t>arXiv</a:t>
            </a:r>
            <a:r>
              <a:rPr lang="en-US" sz="1400" dirty="0">
                <a:latin typeface="Times New Roman" panose="02020603050405020304" pitchFamily="18" charset="0"/>
                <a:cs typeface="Times New Roman" panose="02020603050405020304" pitchFamily="18" charset="0"/>
              </a:rPr>
              <a:t> preprint </a:t>
            </a:r>
            <a:r>
              <a:rPr lang="en-US" sz="1400" dirty="0" err="1">
                <a:latin typeface="Times New Roman" panose="02020603050405020304" pitchFamily="18" charset="0"/>
                <a:cs typeface="Times New Roman" panose="02020603050405020304" pitchFamily="18" charset="0"/>
              </a:rPr>
              <a:t>arXiv</a:t>
            </a:r>
            <a:r>
              <a:rPr lang="en-US" sz="1400" dirty="0">
                <a:latin typeface="Times New Roman" panose="02020603050405020304" pitchFamily="18" charset="0"/>
                <a:cs typeface="Times New Roman" panose="02020603050405020304" pitchFamily="18" charset="0"/>
              </a:rPr>
              <a:t>: 1412.6980</a:t>
            </a:r>
            <a:r>
              <a:rPr lang="en-US" sz="1400" dirty="0" smtClean="0">
                <a:latin typeface="Times New Roman" panose="02020603050405020304" pitchFamily="18" charset="0"/>
                <a:cs typeface="Times New Roman" panose="02020603050405020304" pitchFamily="18" charset="0"/>
              </a:rPr>
              <a:t>.</a:t>
            </a:r>
          </a:p>
          <a:p>
            <a:pPr marL="76200" indent="0" algn="just">
              <a:buNone/>
            </a:pPr>
            <a:r>
              <a:rPr lang="en-US" sz="1400" dirty="0" smtClean="0">
                <a:latin typeface="Times New Roman" panose="02020603050405020304" pitchFamily="18" charset="0"/>
                <a:cs typeface="Times New Roman" panose="02020603050405020304" pitchFamily="18" charset="0"/>
              </a:rPr>
              <a:t>[30] C</a:t>
            </a:r>
            <a:r>
              <a:rPr lang="en-US" sz="1400" dirty="0">
                <a:latin typeface="Times New Roman" panose="02020603050405020304" pitchFamily="18" charset="0"/>
                <a:cs typeface="Times New Roman" panose="02020603050405020304" pitchFamily="18" charset="0"/>
              </a:rPr>
              <a:t>. Chen, Z. Liu, G. Yang, C. Wu and Q. Ye, "An Improved Fault Diagnosis Using 1D-Convolutional Neural Network Model", Electronics, vol. 10, no. 1, p. 59, 2020. Available: 10.3390/electronics10010059.</a:t>
            </a:r>
            <a:endParaRPr lang="en-US" sz="1400" dirty="0" smtClean="0">
              <a:latin typeface="Times New Roman" panose="02020603050405020304" pitchFamily="18" charset="0"/>
              <a:cs typeface="Times New Roman" panose="02020603050405020304" pitchFamily="18" charset="0"/>
            </a:endParaRPr>
          </a:p>
          <a:p>
            <a:pPr marL="76200" indent="0" algn="just">
              <a:buNone/>
            </a:pPr>
            <a:endParaRPr lang="en-US" sz="1400" dirty="0">
              <a:latin typeface="Times New Roman" panose="02020603050405020304" pitchFamily="18" charset="0"/>
              <a:cs typeface="Times New Roman" panose="02020603050405020304" pitchFamily="18" charset="0"/>
            </a:endParaRPr>
          </a:p>
          <a:p>
            <a:pPr marL="76200" indent="0" algn="just">
              <a:buNone/>
            </a:pP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65646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23"/>
          <p:cNvSpPr txBox="1"/>
          <p:nvPr/>
        </p:nvSpPr>
        <p:spPr>
          <a:xfrm>
            <a:off x="1043711" y="2623126"/>
            <a:ext cx="4414980" cy="3505466"/>
          </a:xfrm>
          <a:prstGeom prst="rect">
            <a:avLst/>
          </a:prstGeom>
          <a:solidFill>
            <a:srgbClr val="002855"/>
          </a:solidFill>
          <a:ln>
            <a:noFill/>
          </a:ln>
        </p:spPr>
        <p:txBody>
          <a:bodyPr spcFirstLastPara="1" wrap="square" lIns="91425" tIns="91425" rIns="91425" bIns="91425" anchor="t" anchorCtr="0">
            <a:noAutofit/>
          </a:bodyPr>
          <a:lstStyle/>
          <a:p>
            <a:r>
              <a:rPr lang="en-GB" sz="4800" b="1" dirty="0">
                <a:solidFill>
                  <a:schemeClr val="dk1"/>
                </a:solidFill>
                <a:latin typeface="Times New Roman" pitchFamily="18" charset="0"/>
                <a:ea typeface="Helvetica Neue"/>
                <a:cs typeface="Times New Roman" pitchFamily="18" charset="0"/>
                <a:sym typeface="Helvetica Neue"/>
              </a:rPr>
              <a:t>Thank you!</a:t>
            </a:r>
            <a:endParaRPr sz="4800" b="1" dirty="0">
              <a:solidFill>
                <a:schemeClr val="dk1"/>
              </a:solidFill>
              <a:latin typeface="Times New Roman" pitchFamily="18" charset="0"/>
              <a:ea typeface="Helvetica Neue"/>
              <a:cs typeface="Times New Roman" pitchFamily="18" charset="0"/>
              <a:sym typeface="Helvetica Neue"/>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3</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068240" y="227881"/>
            <a:ext cx="10130400" cy="816000"/>
          </a:xfrm>
        </p:spPr>
        <p:txBody>
          <a:bodyPr/>
          <a:lstStyle/>
          <a:p>
            <a:r>
              <a:rPr lang="en-US" sz="3600" dirty="0" smtClean="0">
                <a:latin typeface="Times New Roman" panose="02020603050405020304" pitchFamily="18" charset="0"/>
                <a:cs typeface="Times New Roman" panose="02020603050405020304" pitchFamily="18" charset="0"/>
              </a:rPr>
              <a:t>1 Background</a:t>
            </a:r>
            <a:endParaRPr lang="en-US" sz="36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2"/>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Induction </a:t>
            </a:r>
            <a:r>
              <a:rPr lang="en-US" dirty="0" smtClean="0">
                <a:latin typeface="Times New Roman" panose="02020603050405020304" pitchFamily="18" charset="0"/>
                <a:cs typeface="Times New Roman" panose="02020603050405020304" pitchFamily="18" charset="0"/>
              </a:rPr>
              <a:t>Motors and Generators </a:t>
            </a:r>
            <a:r>
              <a:rPr lang="en-US" dirty="0">
                <a:latin typeface="Times New Roman" panose="02020603050405020304" pitchFamily="18" charset="0"/>
                <a:cs typeface="Times New Roman" panose="02020603050405020304" pitchFamily="18" charset="0"/>
              </a:rPr>
              <a:t>Importance [</a:t>
            </a:r>
            <a:r>
              <a:rPr lang="en-US" dirty="0" smtClean="0">
                <a:latin typeface="Times New Roman" panose="02020603050405020304" pitchFamily="18" charset="0"/>
                <a:cs typeface="Times New Roman" panose="02020603050405020304" pitchFamily="18" charset="0"/>
              </a:rPr>
              <a:t>1-5]:</a:t>
            </a: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High-performance efficiency </a:t>
            </a: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Reliability</a:t>
            </a:r>
            <a:r>
              <a:rPr lang="ru-RU"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&amp; </a:t>
            </a:r>
            <a:r>
              <a:rPr lang="en-US" sz="2000" dirty="0">
                <a:latin typeface="Times New Roman" panose="02020603050405020304" pitchFamily="18" charset="0"/>
                <a:cs typeface="Times New Roman" panose="02020603050405020304" pitchFamily="18" charset="0"/>
              </a:rPr>
              <a:t>Durability</a:t>
            </a:r>
            <a:endParaRPr lang="en-US" sz="20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Cheapness</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Reasons to monitor </a:t>
            </a:r>
            <a:r>
              <a:rPr lang="en-US" dirty="0" smtClean="0">
                <a:latin typeface="Times New Roman" panose="02020603050405020304" pitchFamily="18" charset="0"/>
                <a:cs typeface="Times New Roman" panose="02020603050405020304" pitchFamily="18" charset="0"/>
              </a:rPr>
              <a:t>[6-11]:</a:t>
            </a: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Repair costs decrease </a:t>
            </a: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Repair time reduction</a:t>
            </a: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Reduction </a:t>
            </a:r>
            <a:r>
              <a:rPr lang="en-US" sz="2000" dirty="0">
                <a:latin typeface="Times New Roman" panose="02020603050405020304" pitchFamily="18" charset="0"/>
                <a:cs typeface="Times New Roman" panose="02020603050405020304" pitchFamily="18" charset="0"/>
              </a:rPr>
              <a:t>of fault </a:t>
            </a:r>
            <a:r>
              <a:rPr lang="en-US" sz="2000" dirty="0" smtClean="0">
                <a:latin typeface="Times New Roman" panose="02020603050405020304" pitchFamily="18" charset="0"/>
                <a:cs typeface="Times New Roman" panose="02020603050405020304" pitchFamily="18" charset="0"/>
              </a:rPr>
              <a:t>numbers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9366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itchFamily="18" charset="0"/>
                <a:cs typeface="Times New Roman" pitchFamily="18" charset="0"/>
              </a:rPr>
              <a:pPr/>
              <a:t>4</a:t>
            </a:fld>
            <a:endParaRPr lang="en-GB" sz="3600" dirty="0">
              <a:latin typeface="Times New Roman" pitchFamily="18" charset="0"/>
              <a:cs typeface="Times New Roman" pitchFamily="18" charset="0"/>
            </a:endParaRPr>
          </a:p>
        </p:txBody>
      </p:sp>
      <p:sp>
        <p:nvSpPr>
          <p:cNvPr id="8" name="Текст 2"/>
          <p:cNvSpPr>
            <a:spLocks noGrp="1"/>
          </p:cNvSpPr>
          <p:nvPr>
            <p:ph type="body" idx="1"/>
          </p:nvPr>
        </p:nvSpPr>
        <p:spPr>
          <a:xfrm>
            <a:off x="1560640" y="194703"/>
            <a:ext cx="7597800" cy="816000"/>
          </a:xfrm>
        </p:spPr>
        <p:txBody>
          <a:bodyPr/>
          <a:lstStyle/>
          <a:p>
            <a:r>
              <a:rPr lang="en-US" sz="3600" dirty="0">
                <a:solidFill>
                  <a:schemeClr val="tx1"/>
                </a:solidFill>
                <a:latin typeface="Times New Roman" pitchFamily="18" charset="0"/>
                <a:cs typeface="Times New Roman" pitchFamily="18" charset="0"/>
              </a:rPr>
              <a:t>2</a:t>
            </a:r>
            <a:r>
              <a:rPr lang="en-US" sz="3600" dirty="0" smtClean="0">
                <a:solidFill>
                  <a:schemeClr val="tx1"/>
                </a:solidFill>
                <a:latin typeface="Times New Roman" pitchFamily="18" charset="0"/>
                <a:cs typeface="Times New Roman" pitchFamily="18" charset="0"/>
              </a:rPr>
              <a:t> </a:t>
            </a:r>
            <a:r>
              <a:rPr lang="en-US" sz="3600" dirty="0" smtClean="0">
                <a:latin typeface="Times New Roman" pitchFamily="18" charset="0"/>
                <a:cs typeface="Times New Roman" pitchFamily="18" charset="0"/>
              </a:rPr>
              <a:t>Aims </a:t>
            </a:r>
            <a:r>
              <a:rPr lang="en-US" sz="3600" dirty="0">
                <a:latin typeface="Times New Roman" pitchFamily="18" charset="0"/>
                <a:cs typeface="Times New Roman" pitchFamily="18" charset="0"/>
              </a:rPr>
              <a:t>&amp; </a:t>
            </a:r>
            <a:r>
              <a:rPr lang="en-US" sz="3600" dirty="0" smtClean="0">
                <a:latin typeface="Times New Roman" pitchFamily="18" charset="0"/>
                <a:cs typeface="Times New Roman" pitchFamily="18" charset="0"/>
              </a:rPr>
              <a:t>Objectives</a:t>
            </a:r>
            <a:endParaRPr lang="ru-RU" sz="3600" dirty="0">
              <a:latin typeface="Times New Roman" pitchFamily="18" charset="0"/>
              <a:cs typeface="Times New Roman" pitchFamily="18" charset="0"/>
            </a:endParaRPr>
          </a:p>
        </p:txBody>
      </p:sp>
      <p:sp>
        <p:nvSpPr>
          <p:cNvPr id="11" name="Текст 1"/>
          <p:cNvSpPr txBox="1">
            <a:spLocks/>
          </p:cNvSpPr>
          <p:nvPr/>
        </p:nvSpPr>
        <p:spPr>
          <a:xfrm>
            <a:off x="1652080" y="936983"/>
            <a:ext cx="7597800" cy="14311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400"/>
              </a:spcBef>
              <a:spcAft>
                <a:spcPts val="0"/>
              </a:spcAft>
              <a:buClr>
                <a:schemeClr val="lt1"/>
              </a:buClr>
              <a:buSzPts val="2400"/>
              <a:buFont typeface="Arial"/>
              <a:buAutoNum type="arabicPeriod"/>
              <a:defRPr sz="2400" b="0" i="0" u="none" strike="noStrike" cap="none">
                <a:solidFill>
                  <a:schemeClr val="lt1"/>
                </a:solidFill>
                <a:latin typeface="Calibri"/>
                <a:ea typeface="Calibri"/>
                <a:cs typeface="Calibri"/>
                <a:sym typeface="Calibri"/>
              </a:defRPr>
            </a:lvl1pPr>
            <a:lvl2pPr marL="914400" marR="0" lvl="1" indent="-349250" algn="l" rtl="0">
              <a:lnSpc>
                <a:spcPct val="100000"/>
              </a:lnSpc>
              <a:spcBef>
                <a:spcPts val="400"/>
              </a:spcBef>
              <a:spcAft>
                <a:spcPts val="0"/>
              </a:spcAft>
              <a:buClr>
                <a:schemeClr val="lt1"/>
              </a:buClr>
              <a:buSzPts val="1900"/>
              <a:buFont typeface="Arial"/>
              <a:buAutoNum type="romanLcPeriod"/>
              <a:defRPr sz="1900" b="0" i="0" u="none" strike="noStrike" cap="none">
                <a:solidFill>
                  <a:schemeClr val="lt1"/>
                </a:solidFill>
                <a:latin typeface="Calibri"/>
                <a:ea typeface="Calibri"/>
                <a:cs typeface="Calibri"/>
                <a:sym typeface="Calibri"/>
              </a:defRPr>
            </a:lvl2pPr>
            <a:lvl3pPr marL="1371600" marR="0" lvl="2" indent="-336550" algn="l" rtl="0">
              <a:lnSpc>
                <a:spcPct val="100000"/>
              </a:lnSpc>
              <a:spcBef>
                <a:spcPts val="400"/>
              </a:spcBef>
              <a:spcAft>
                <a:spcPts val="0"/>
              </a:spcAft>
              <a:buClr>
                <a:schemeClr val="lt1"/>
              </a:buClr>
              <a:buSzPts val="1700"/>
              <a:buFont typeface="Arial"/>
              <a:buAutoNum type="alphaLcPeriod"/>
              <a:defRPr sz="1700" b="0" i="0" u="none" strike="noStrike" cap="none">
                <a:solidFill>
                  <a:schemeClr val="lt1"/>
                </a:solidFill>
                <a:latin typeface="Calibri"/>
                <a:ea typeface="Calibri"/>
                <a:cs typeface="Calibri"/>
                <a:sym typeface="Calibri"/>
              </a:defRPr>
            </a:lvl3pPr>
            <a:lvl4pPr marL="1828800" marR="0" lvl="3" indent="-317500" algn="l" rtl="0">
              <a:lnSpc>
                <a:spcPct val="100000"/>
              </a:lnSpc>
              <a:spcBef>
                <a:spcPts val="400"/>
              </a:spcBef>
              <a:spcAft>
                <a:spcPts val="0"/>
              </a:spcAft>
              <a:buClr>
                <a:schemeClr val="lt1"/>
              </a:buClr>
              <a:buSzPts val="1400"/>
              <a:buFont typeface="Arial"/>
              <a:buAutoNum type="arabicPeriod"/>
              <a:defRPr sz="1400" b="0" i="0" u="none" strike="noStrike" cap="none">
                <a:solidFill>
                  <a:schemeClr val="lt1"/>
                </a:solidFill>
                <a:latin typeface="Calibri"/>
                <a:ea typeface="Calibri"/>
                <a:cs typeface="Calibri"/>
                <a:sym typeface="Calibri"/>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Calibri"/>
                <a:ea typeface="Calibri"/>
                <a:cs typeface="Calibri"/>
                <a:sym typeface="Calibri"/>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76200" indent="0" algn="just">
              <a:buNone/>
            </a:pPr>
            <a:r>
              <a:rPr lang="en-US" sz="1800" dirty="0">
                <a:latin typeface="Times New Roman" pitchFamily="18" charset="0"/>
                <a:cs typeface="Times New Roman" pitchFamily="18" charset="0"/>
              </a:rPr>
              <a:t>To implement a system that can evaluate and analyze a real-time condition of the motor/generator using a signature of vibration signal and machine learning methods.</a:t>
            </a:r>
            <a:endParaRPr lang="ru-RU" sz="1800" dirty="0">
              <a:latin typeface="Times New Roman" pitchFamily="18" charset="0"/>
              <a:cs typeface="Times New Roman" pitchFamily="18" charset="0"/>
            </a:endParaRPr>
          </a:p>
        </p:txBody>
      </p:sp>
      <p:grpSp>
        <p:nvGrpSpPr>
          <p:cNvPr id="26" name="Group 10">
            <a:extLst>
              <a:ext uri="{FF2B5EF4-FFF2-40B4-BE49-F238E27FC236}">
                <a16:creationId xmlns:a16="http://schemas.microsoft.com/office/drawing/2014/main" id="{B766F0EB-8E38-4976-9B73-890A82AE0CA5}"/>
              </a:ext>
            </a:extLst>
          </p:cNvPr>
          <p:cNvGrpSpPr/>
          <p:nvPr/>
        </p:nvGrpSpPr>
        <p:grpSpPr>
          <a:xfrm>
            <a:off x="2067446" y="2130989"/>
            <a:ext cx="474222" cy="474222"/>
            <a:chOff x="2133600" y="3181350"/>
            <a:chExt cx="1362075" cy="1362075"/>
          </a:xfrm>
          <a:solidFill>
            <a:schemeClr val="accent1"/>
          </a:solidFill>
        </p:grpSpPr>
        <p:sp>
          <p:nvSpPr>
            <p:cNvPr id="27" name="Freeform 14">
              <a:extLst>
                <a:ext uri="{FF2B5EF4-FFF2-40B4-BE49-F238E27FC236}">
                  <a16:creationId xmlns:a16="http://schemas.microsoft.com/office/drawing/2014/main" id="{8E3D36C3-363F-481A-8ADE-4066CA776E79}"/>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28" name="Freeform 15">
              <a:extLst>
                <a:ext uri="{FF2B5EF4-FFF2-40B4-BE49-F238E27FC236}">
                  <a16:creationId xmlns:a16="http://schemas.microsoft.com/office/drawing/2014/main" id="{9074BDD4-4A1E-42CF-9065-007B9C00850F}"/>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grpSp>
        <p:nvGrpSpPr>
          <p:cNvPr id="34" name="Group 18">
            <a:extLst>
              <a:ext uri="{FF2B5EF4-FFF2-40B4-BE49-F238E27FC236}">
                <a16:creationId xmlns:a16="http://schemas.microsoft.com/office/drawing/2014/main" id="{CA1F2812-3A75-4EA2-8FBB-2F68FAC12F6C}"/>
              </a:ext>
            </a:extLst>
          </p:cNvPr>
          <p:cNvGrpSpPr/>
          <p:nvPr/>
        </p:nvGrpSpPr>
        <p:grpSpPr>
          <a:xfrm>
            <a:off x="2067446" y="3168937"/>
            <a:ext cx="474222" cy="474222"/>
            <a:chOff x="2133600" y="3181350"/>
            <a:chExt cx="1362075" cy="1362075"/>
          </a:xfrm>
          <a:solidFill>
            <a:schemeClr val="accent3"/>
          </a:solidFill>
        </p:grpSpPr>
        <p:sp>
          <p:nvSpPr>
            <p:cNvPr id="35" name="Freeform 14">
              <a:extLst>
                <a:ext uri="{FF2B5EF4-FFF2-40B4-BE49-F238E27FC236}">
                  <a16:creationId xmlns:a16="http://schemas.microsoft.com/office/drawing/2014/main" id="{E2346223-84A2-4B29-987C-F4578210EB6F}"/>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36" name="Freeform 15">
              <a:extLst>
                <a:ext uri="{FF2B5EF4-FFF2-40B4-BE49-F238E27FC236}">
                  <a16:creationId xmlns:a16="http://schemas.microsoft.com/office/drawing/2014/main" id="{784BC16C-F0BC-4806-84E8-6D6EE5BECE36}"/>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grpSp>
        <p:nvGrpSpPr>
          <p:cNvPr id="38" name="Group 22">
            <a:extLst>
              <a:ext uri="{FF2B5EF4-FFF2-40B4-BE49-F238E27FC236}">
                <a16:creationId xmlns:a16="http://schemas.microsoft.com/office/drawing/2014/main" id="{D5B8B031-F693-4171-976A-B32AA24CD17F}"/>
              </a:ext>
            </a:extLst>
          </p:cNvPr>
          <p:cNvGrpSpPr/>
          <p:nvPr/>
        </p:nvGrpSpPr>
        <p:grpSpPr>
          <a:xfrm>
            <a:off x="2067446" y="3941303"/>
            <a:ext cx="474222" cy="474222"/>
            <a:chOff x="2133600" y="3181350"/>
            <a:chExt cx="1362075" cy="1362075"/>
          </a:xfrm>
          <a:solidFill>
            <a:schemeClr val="accent4"/>
          </a:solidFill>
        </p:grpSpPr>
        <p:sp>
          <p:nvSpPr>
            <p:cNvPr id="39" name="Freeform 14">
              <a:extLst>
                <a:ext uri="{FF2B5EF4-FFF2-40B4-BE49-F238E27FC236}">
                  <a16:creationId xmlns:a16="http://schemas.microsoft.com/office/drawing/2014/main" id="{D3CCA621-5869-430A-BA4E-6A2205A5BBAA}"/>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40" name="Freeform 15">
              <a:extLst>
                <a:ext uri="{FF2B5EF4-FFF2-40B4-BE49-F238E27FC236}">
                  <a16:creationId xmlns:a16="http://schemas.microsoft.com/office/drawing/2014/main" id="{56759C18-0ABF-4D78-A46C-7AE0CD3E8A1F}"/>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sp>
        <p:nvSpPr>
          <p:cNvPr id="42" name="Прямоугольник 41"/>
          <p:cNvSpPr/>
          <p:nvPr/>
        </p:nvSpPr>
        <p:spPr>
          <a:xfrm>
            <a:off x="1757126" y="1597058"/>
            <a:ext cx="7387708" cy="4832092"/>
          </a:xfrm>
          <a:prstGeom prst="rect">
            <a:avLst/>
          </a:prstGeom>
        </p:spPr>
        <p:txBody>
          <a:bodyPr wrap="square">
            <a:spAutoFit/>
          </a:bodyPr>
          <a:lstStyle/>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r>
              <a:rPr lang="en-US" sz="1800" b="1" dirty="0">
                <a:latin typeface="Times New Roman" pitchFamily="18" charset="0"/>
                <a:cs typeface="Times New Roman" pitchFamily="18" charset="0"/>
              </a:rPr>
              <a:t>	Objective #1</a:t>
            </a:r>
          </a:p>
          <a:p>
            <a:r>
              <a:rPr lang="en-US" sz="1800" b="1" dirty="0">
                <a:latin typeface="Times New Roman" pitchFamily="18" charset="0"/>
                <a:cs typeface="Times New Roman" pitchFamily="18" charset="0"/>
              </a:rPr>
              <a:t>	</a:t>
            </a:r>
            <a:r>
              <a:rPr lang="en-US" sz="1600" dirty="0">
                <a:latin typeface="Times New Roman" pitchFamily="18" charset="0"/>
                <a:cs typeface="Times New Roman" pitchFamily="18" charset="0"/>
              </a:rPr>
              <a:t>to perform a literature review to understand the basics of the vibration 	analysis methods along with indicating state of the art</a:t>
            </a:r>
            <a:r>
              <a:rPr lang="kk-KZ" sz="1600" dirty="0">
                <a:latin typeface="Times New Roman" pitchFamily="18" charset="0"/>
                <a:cs typeface="Times New Roman" pitchFamily="18" charset="0"/>
              </a:rPr>
              <a:t>.</a:t>
            </a:r>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pPr algn="just"/>
            <a:r>
              <a:rPr lang="en-US" sz="1800" b="1" dirty="0">
                <a:latin typeface="Times New Roman" pitchFamily="18" charset="0"/>
                <a:cs typeface="Times New Roman" pitchFamily="18" charset="0"/>
              </a:rPr>
              <a:t>	Objective #2</a:t>
            </a:r>
          </a:p>
          <a:p>
            <a:pPr algn="just"/>
            <a:r>
              <a:rPr lang="en-US" sz="1600" dirty="0">
                <a:latin typeface="Times New Roman" pitchFamily="18" charset="0"/>
                <a:cs typeface="Times New Roman" pitchFamily="18" charset="0"/>
              </a:rPr>
              <a:t>	to create a mathematical model for motor/generator vibration analysis.</a:t>
            </a:r>
          </a:p>
          <a:p>
            <a:pPr algn="just"/>
            <a:endParaRPr lang="en-US" sz="1600" dirty="0">
              <a:latin typeface="Times New Roman" pitchFamily="18" charset="0"/>
              <a:cs typeface="Times New Roman" pitchFamily="18" charset="0"/>
            </a:endParaRPr>
          </a:p>
          <a:p>
            <a:pPr algn="just"/>
            <a:r>
              <a:rPr lang="en-US" sz="1800" b="1" dirty="0">
                <a:latin typeface="Times New Roman" pitchFamily="18" charset="0"/>
                <a:cs typeface="Times New Roman" pitchFamily="18" charset="0"/>
              </a:rPr>
              <a:t>	Objective #3</a:t>
            </a:r>
          </a:p>
          <a:p>
            <a:pPr algn="just"/>
            <a:r>
              <a:rPr lang="en-US" sz="1600" dirty="0">
                <a:latin typeface="Times New Roman" pitchFamily="18" charset="0"/>
                <a:cs typeface="Times New Roman" pitchFamily="18" charset="0"/>
              </a:rPr>
              <a:t>	to build an experimental setup and collect vibration signal data.</a:t>
            </a:r>
          </a:p>
          <a:p>
            <a:pPr algn="just"/>
            <a:endParaRPr lang="en-US" sz="1600" dirty="0">
              <a:latin typeface="Times New Roman" pitchFamily="18" charset="0"/>
              <a:cs typeface="Times New Roman" pitchFamily="18" charset="0"/>
            </a:endParaRPr>
          </a:p>
          <a:p>
            <a:r>
              <a:rPr lang="en-US" sz="1800" b="1" dirty="0">
                <a:latin typeface="Times New Roman" pitchFamily="18" charset="0"/>
                <a:cs typeface="Times New Roman" pitchFamily="18" charset="0"/>
              </a:rPr>
              <a:t>	Objective #4</a:t>
            </a:r>
          </a:p>
          <a:p>
            <a:r>
              <a:rPr lang="en-US" sz="1800" b="1" dirty="0">
                <a:latin typeface="Times New Roman" pitchFamily="18" charset="0"/>
                <a:cs typeface="Times New Roman" pitchFamily="18" charset="0"/>
              </a:rPr>
              <a:t>	</a:t>
            </a:r>
            <a:r>
              <a:rPr lang="en-US" sz="1600" dirty="0">
                <a:latin typeface="Times New Roman" pitchFamily="18" charset="0"/>
                <a:cs typeface="Times New Roman" pitchFamily="18" charset="0"/>
              </a:rPr>
              <a:t>to develop a code for forecasting the state of induction motors</a:t>
            </a:r>
            <a:r>
              <a:rPr lang="kk-KZ" sz="1600" dirty="0">
                <a:latin typeface="Times New Roman" pitchFamily="18" charset="0"/>
                <a:cs typeface="Times New Roman" pitchFamily="18" charset="0"/>
              </a:rPr>
              <a:t>.</a:t>
            </a:r>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pPr lvl="0"/>
            <a:r>
              <a:rPr lang="en-US" sz="1800" b="1" dirty="0">
                <a:latin typeface="Times New Roman" pitchFamily="18" charset="0"/>
                <a:cs typeface="Times New Roman" pitchFamily="18" charset="0"/>
              </a:rPr>
              <a:t>	Objective #5</a:t>
            </a:r>
          </a:p>
          <a:p>
            <a:pPr lvl="0"/>
            <a:r>
              <a:rPr lang="en-US" sz="1800" b="1" dirty="0">
                <a:latin typeface="Times New Roman" pitchFamily="18" charset="0"/>
                <a:cs typeface="Times New Roman" pitchFamily="18" charset="0"/>
              </a:rPr>
              <a:t>	</a:t>
            </a:r>
            <a:r>
              <a:rPr lang="en-US" sz="1600" dirty="0">
                <a:latin typeface="Times New Roman" pitchFamily="18" charset="0"/>
                <a:cs typeface="Times New Roman" pitchFamily="18" charset="0"/>
              </a:rPr>
              <a:t>to make a model selection based on </a:t>
            </a:r>
            <a:r>
              <a:rPr lang="en-US" sz="1600" dirty="0" err="1">
                <a:latin typeface="Times New Roman" pitchFamily="18" charset="0"/>
                <a:cs typeface="Times New Roman" pitchFamily="18" charset="0"/>
              </a:rPr>
              <a:t>hyperparameters</a:t>
            </a:r>
            <a:r>
              <a:rPr lang="en-US" sz="1600" dirty="0">
                <a:latin typeface="Times New Roman" pitchFamily="18" charset="0"/>
                <a:cs typeface="Times New Roman" pitchFamily="18" charset="0"/>
              </a:rPr>
              <a:t> and come up with a 	desirable solution in motor/generator prognosis.</a:t>
            </a:r>
            <a:endParaRPr lang="ru-RU" sz="2000" dirty="0">
              <a:latin typeface="Times New Roman" pitchFamily="18" charset="0"/>
              <a:cs typeface="Times New Roman" pitchFamily="18" charset="0"/>
            </a:endParaRPr>
          </a:p>
        </p:txBody>
      </p:sp>
      <p:grpSp>
        <p:nvGrpSpPr>
          <p:cNvPr id="15" name="Group 10">
            <a:extLst>
              <a:ext uri="{FF2B5EF4-FFF2-40B4-BE49-F238E27FC236}">
                <a16:creationId xmlns:a16="http://schemas.microsoft.com/office/drawing/2014/main" id="{B766F0EB-8E38-4976-9B73-890A82AE0CA5}"/>
              </a:ext>
            </a:extLst>
          </p:cNvPr>
          <p:cNvGrpSpPr/>
          <p:nvPr/>
        </p:nvGrpSpPr>
        <p:grpSpPr>
          <a:xfrm>
            <a:off x="2067446" y="4681192"/>
            <a:ext cx="474222" cy="474222"/>
            <a:chOff x="2133600" y="3181350"/>
            <a:chExt cx="1362075" cy="1362075"/>
          </a:xfrm>
          <a:solidFill>
            <a:schemeClr val="accent1"/>
          </a:solidFill>
        </p:grpSpPr>
        <p:sp>
          <p:nvSpPr>
            <p:cNvPr id="16" name="Freeform 14">
              <a:extLst>
                <a:ext uri="{FF2B5EF4-FFF2-40B4-BE49-F238E27FC236}">
                  <a16:creationId xmlns:a16="http://schemas.microsoft.com/office/drawing/2014/main" id="{8E3D36C3-363F-481A-8ADE-4066CA776E79}"/>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17" name="Freeform 15">
              <a:extLst>
                <a:ext uri="{FF2B5EF4-FFF2-40B4-BE49-F238E27FC236}">
                  <a16:creationId xmlns:a16="http://schemas.microsoft.com/office/drawing/2014/main" id="{9074BDD4-4A1E-42CF-9065-007B9C00850F}"/>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grpSp>
        <p:nvGrpSpPr>
          <p:cNvPr id="18" name="Group 18">
            <a:extLst>
              <a:ext uri="{FF2B5EF4-FFF2-40B4-BE49-F238E27FC236}">
                <a16:creationId xmlns:a16="http://schemas.microsoft.com/office/drawing/2014/main" id="{CA1F2812-3A75-4EA2-8FBB-2F68FAC12F6C}"/>
              </a:ext>
            </a:extLst>
          </p:cNvPr>
          <p:cNvGrpSpPr/>
          <p:nvPr/>
        </p:nvGrpSpPr>
        <p:grpSpPr>
          <a:xfrm>
            <a:off x="2067446" y="5440591"/>
            <a:ext cx="474222" cy="474222"/>
            <a:chOff x="2133600" y="3181350"/>
            <a:chExt cx="1362075" cy="1362075"/>
          </a:xfrm>
          <a:solidFill>
            <a:schemeClr val="accent3"/>
          </a:solidFill>
        </p:grpSpPr>
        <p:sp>
          <p:nvSpPr>
            <p:cNvPr id="19" name="Freeform 14">
              <a:extLst>
                <a:ext uri="{FF2B5EF4-FFF2-40B4-BE49-F238E27FC236}">
                  <a16:creationId xmlns:a16="http://schemas.microsoft.com/office/drawing/2014/main" id="{E2346223-84A2-4B29-987C-F4578210EB6F}"/>
                </a:ext>
              </a:extLst>
            </p:cNvPr>
            <p:cNvSpPr>
              <a:spLocks noEditPoints="1"/>
            </p:cNvSpPr>
            <p:nvPr/>
          </p:nvSpPr>
          <p:spPr bwMode="auto">
            <a:xfrm>
              <a:off x="2133600" y="3181350"/>
              <a:ext cx="1362075" cy="1362075"/>
            </a:xfrm>
            <a:custGeom>
              <a:avLst/>
              <a:gdLst>
                <a:gd name="T0" fmla="*/ 1428 w 3432"/>
                <a:gd name="T1" fmla="*/ 253 h 3432"/>
                <a:gd name="T2" fmla="*/ 1073 w 3432"/>
                <a:gd name="T3" fmla="*/ 371 h 3432"/>
                <a:gd name="T4" fmla="*/ 763 w 3432"/>
                <a:gd name="T5" fmla="*/ 570 h 3432"/>
                <a:gd name="T6" fmla="*/ 513 w 3432"/>
                <a:gd name="T7" fmla="*/ 836 h 3432"/>
                <a:gd name="T8" fmla="*/ 334 w 3432"/>
                <a:gd name="T9" fmla="*/ 1158 h 3432"/>
                <a:gd name="T10" fmla="*/ 237 w 3432"/>
                <a:gd name="T11" fmla="*/ 1522 h 3432"/>
                <a:gd name="T12" fmla="*/ 237 w 3432"/>
                <a:gd name="T13" fmla="*/ 1910 h 3432"/>
                <a:gd name="T14" fmla="*/ 334 w 3432"/>
                <a:gd name="T15" fmla="*/ 2274 h 3432"/>
                <a:gd name="T16" fmla="*/ 513 w 3432"/>
                <a:gd name="T17" fmla="*/ 2596 h 3432"/>
                <a:gd name="T18" fmla="*/ 763 w 3432"/>
                <a:gd name="T19" fmla="*/ 2862 h 3432"/>
                <a:gd name="T20" fmla="*/ 1073 w 3432"/>
                <a:gd name="T21" fmla="*/ 3061 h 3432"/>
                <a:gd name="T22" fmla="*/ 1428 w 3432"/>
                <a:gd name="T23" fmla="*/ 3179 h 3432"/>
                <a:gd name="T24" fmla="*/ 1814 w 3432"/>
                <a:gd name="T25" fmla="*/ 3204 h 3432"/>
                <a:gd name="T26" fmla="*/ 2187 w 3432"/>
                <a:gd name="T27" fmla="*/ 3130 h 3432"/>
                <a:gd name="T28" fmla="*/ 2520 w 3432"/>
                <a:gd name="T29" fmla="*/ 2971 h 3432"/>
                <a:gd name="T30" fmla="*/ 2802 w 3432"/>
                <a:gd name="T31" fmla="*/ 2737 h 3432"/>
                <a:gd name="T32" fmla="*/ 3018 w 3432"/>
                <a:gd name="T33" fmla="*/ 2441 h 3432"/>
                <a:gd name="T34" fmla="*/ 3157 w 3432"/>
                <a:gd name="T35" fmla="*/ 2097 h 3432"/>
                <a:gd name="T36" fmla="*/ 3207 w 3432"/>
                <a:gd name="T37" fmla="*/ 1716 h 3432"/>
                <a:gd name="T38" fmla="*/ 3157 w 3432"/>
                <a:gd name="T39" fmla="*/ 1335 h 3432"/>
                <a:gd name="T40" fmla="*/ 3018 w 3432"/>
                <a:gd name="T41" fmla="*/ 991 h 3432"/>
                <a:gd name="T42" fmla="*/ 2802 w 3432"/>
                <a:gd name="T43" fmla="*/ 695 h 3432"/>
                <a:gd name="T44" fmla="*/ 2520 w 3432"/>
                <a:gd name="T45" fmla="*/ 461 h 3432"/>
                <a:gd name="T46" fmla="*/ 2187 w 3432"/>
                <a:gd name="T47" fmla="*/ 302 h 3432"/>
                <a:gd name="T48" fmla="*/ 1814 w 3432"/>
                <a:gd name="T49" fmla="*/ 228 h 3432"/>
                <a:gd name="T50" fmla="*/ 1923 w 3432"/>
                <a:gd name="T51" fmla="*/ 12 h 3432"/>
                <a:gd name="T52" fmla="*/ 2314 w 3432"/>
                <a:gd name="T53" fmla="*/ 107 h 3432"/>
                <a:gd name="T54" fmla="*/ 2664 w 3432"/>
                <a:gd name="T55" fmla="*/ 287 h 3432"/>
                <a:gd name="T56" fmla="*/ 2963 w 3432"/>
                <a:gd name="T57" fmla="*/ 538 h 3432"/>
                <a:gd name="T58" fmla="*/ 3197 w 3432"/>
                <a:gd name="T59" fmla="*/ 851 h 3432"/>
                <a:gd name="T60" fmla="*/ 3356 w 3432"/>
                <a:gd name="T61" fmla="*/ 1213 h 3432"/>
                <a:gd name="T62" fmla="*/ 3429 w 3432"/>
                <a:gd name="T63" fmla="*/ 1612 h 3432"/>
                <a:gd name="T64" fmla="*/ 3404 w 3432"/>
                <a:gd name="T65" fmla="*/ 2024 h 3432"/>
                <a:gd name="T66" fmla="*/ 3287 w 3432"/>
                <a:gd name="T67" fmla="*/ 2406 h 3432"/>
                <a:gd name="T68" fmla="*/ 3089 w 3432"/>
                <a:gd name="T69" fmla="*/ 2745 h 3432"/>
                <a:gd name="T70" fmla="*/ 2820 w 3432"/>
                <a:gd name="T71" fmla="*/ 3027 h 3432"/>
                <a:gd name="T72" fmla="*/ 2495 w 3432"/>
                <a:gd name="T73" fmla="*/ 3245 h 3432"/>
                <a:gd name="T74" fmla="*/ 2123 w 3432"/>
                <a:gd name="T75" fmla="*/ 3383 h 3432"/>
                <a:gd name="T76" fmla="*/ 1715 w 3432"/>
                <a:gd name="T77" fmla="*/ 3432 h 3432"/>
                <a:gd name="T78" fmla="*/ 1309 w 3432"/>
                <a:gd name="T79" fmla="*/ 3383 h 3432"/>
                <a:gd name="T80" fmla="*/ 937 w 3432"/>
                <a:gd name="T81" fmla="*/ 3245 h 3432"/>
                <a:gd name="T82" fmla="*/ 610 w 3432"/>
                <a:gd name="T83" fmla="*/ 3027 h 3432"/>
                <a:gd name="T84" fmla="*/ 343 w 3432"/>
                <a:gd name="T85" fmla="*/ 2745 h 3432"/>
                <a:gd name="T86" fmla="*/ 145 w 3432"/>
                <a:gd name="T87" fmla="*/ 2406 h 3432"/>
                <a:gd name="T88" fmla="*/ 28 w 3432"/>
                <a:gd name="T89" fmla="*/ 2024 h 3432"/>
                <a:gd name="T90" fmla="*/ 3 w 3432"/>
                <a:gd name="T91" fmla="*/ 1612 h 3432"/>
                <a:gd name="T92" fmla="*/ 76 w 3432"/>
                <a:gd name="T93" fmla="*/ 1213 h 3432"/>
                <a:gd name="T94" fmla="*/ 235 w 3432"/>
                <a:gd name="T95" fmla="*/ 851 h 3432"/>
                <a:gd name="T96" fmla="*/ 469 w 3432"/>
                <a:gd name="T97" fmla="*/ 538 h 3432"/>
                <a:gd name="T98" fmla="*/ 768 w 3432"/>
                <a:gd name="T99" fmla="*/ 287 h 3432"/>
                <a:gd name="T100" fmla="*/ 1118 w 3432"/>
                <a:gd name="T101" fmla="*/ 107 h 3432"/>
                <a:gd name="T102" fmla="*/ 1509 w 3432"/>
                <a:gd name="T103" fmla="*/ 12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32" h="3432">
                  <a:moveTo>
                    <a:pt x="1715" y="225"/>
                  </a:moveTo>
                  <a:lnTo>
                    <a:pt x="1618" y="228"/>
                  </a:lnTo>
                  <a:lnTo>
                    <a:pt x="1522" y="237"/>
                  </a:lnTo>
                  <a:lnTo>
                    <a:pt x="1428" y="253"/>
                  </a:lnTo>
                  <a:lnTo>
                    <a:pt x="1335" y="275"/>
                  </a:lnTo>
                  <a:lnTo>
                    <a:pt x="1245" y="302"/>
                  </a:lnTo>
                  <a:lnTo>
                    <a:pt x="1158" y="334"/>
                  </a:lnTo>
                  <a:lnTo>
                    <a:pt x="1073" y="371"/>
                  </a:lnTo>
                  <a:lnTo>
                    <a:pt x="991" y="414"/>
                  </a:lnTo>
                  <a:lnTo>
                    <a:pt x="912" y="461"/>
                  </a:lnTo>
                  <a:lnTo>
                    <a:pt x="836" y="513"/>
                  </a:lnTo>
                  <a:lnTo>
                    <a:pt x="763" y="570"/>
                  </a:lnTo>
                  <a:lnTo>
                    <a:pt x="695" y="630"/>
                  </a:lnTo>
                  <a:lnTo>
                    <a:pt x="630" y="695"/>
                  </a:lnTo>
                  <a:lnTo>
                    <a:pt x="570" y="763"/>
                  </a:lnTo>
                  <a:lnTo>
                    <a:pt x="513" y="836"/>
                  </a:lnTo>
                  <a:lnTo>
                    <a:pt x="461" y="912"/>
                  </a:lnTo>
                  <a:lnTo>
                    <a:pt x="414" y="991"/>
                  </a:lnTo>
                  <a:lnTo>
                    <a:pt x="371" y="1073"/>
                  </a:lnTo>
                  <a:lnTo>
                    <a:pt x="334" y="1158"/>
                  </a:lnTo>
                  <a:lnTo>
                    <a:pt x="302" y="1245"/>
                  </a:lnTo>
                  <a:lnTo>
                    <a:pt x="275" y="1335"/>
                  </a:lnTo>
                  <a:lnTo>
                    <a:pt x="253" y="1428"/>
                  </a:lnTo>
                  <a:lnTo>
                    <a:pt x="237" y="1522"/>
                  </a:lnTo>
                  <a:lnTo>
                    <a:pt x="228" y="1618"/>
                  </a:lnTo>
                  <a:lnTo>
                    <a:pt x="225" y="1716"/>
                  </a:lnTo>
                  <a:lnTo>
                    <a:pt x="228" y="1814"/>
                  </a:lnTo>
                  <a:lnTo>
                    <a:pt x="237" y="1910"/>
                  </a:lnTo>
                  <a:lnTo>
                    <a:pt x="253" y="2004"/>
                  </a:lnTo>
                  <a:lnTo>
                    <a:pt x="275" y="2097"/>
                  </a:lnTo>
                  <a:lnTo>
                    <a:pt x="302" y="2187"/>
                  </a:lnTo>
                  <a:lnTo>
                    <a:pt x="334" y="2274"/>
                  </a:lnTo>
                  <a:lnTo>
                    <a:pt x="371" y="2359"/>
                  </a:lnTo>
                  <a:lnTo>
                    <a:pt x="414" y="2441"/>
                  </a:lnTo>
                  <a:lnTo>
                    <a:pt x="461" y="2520"/>
                  </a:lnTo>
                  <a:lnTo>
                    <a:pt x="513" y="2596"/>
                  </a:lnTo>
                  <a:lnTo>
                    <a:pt x="570" y="2669"/>
                  </a:lnTo>
                  <a:lnTo>
                    <a:pt x="630" y="2737"/>
                  </a:lnTo>
                  <a:lnTo>
                    <a:pt x="695" y="2802"/>
                  </a:lnTo>
                  <a:lnTo>
                    <a:pt x="763" y="2862"/>
                  </a:lnTo>
                  <a:lnTo>
                    <a:pt x="836" y="2919"/>
                  </a:lnTo>
                  <a:lnTo>
                    <a:pt x="912" y="2971"/>
                  </a:lnTo>
                  <a:lnTo>
                    <a:pt x="991" y="3018"/>
                  </a:lnTo>
                  <a:lnTo>
                    <a:pt x="1073" y="3061"/>
                  </a:lnTo>
                  <a:lnTo>
                    <a:pt x="1158" y="3098"/>
                  </a:lnTo>
                  <a:lnTo>
                    <a:pt x="1245" y="3130"/>
                  </a:lnTo>
                  <a:lnTo>
                    <a:pt x="1335" y="3157"/>
                  </a:lnTo>
                  <a:lnTo>
                    <a:pt x="1428" y="3179"/>
                  </a:lnTo>
                  <a:lnTo>
                    <a:pt x="1522" y="3195"/>
                  </a:lnTo>
                  <a:lnTo>
                    <a:pt x="1618" y="3204"/>
                  </a:lnTo>
                  <a:lnTo>
                    <a:pt x="1715" y="3207"/>
                  </a:lnTo>
                  <a:lnTo>
                    <a:pt x="1814" y="3204"/>
                  </a:lnTo>
                  <a:lnTo>
                    <a:pt x="1910" y="3195"/>
                  </a:lnTo>
                  <a:lnTo>
                    <a:pt x="2004" y="3179"/>
                  </a:lnTo>
                  <a:lnTo>
                    <a:pt x="2097" y="3157"/>
                  </a:lnTo>
                  <a:lnTo>
                    <a:pt x="2187" y="3130"/>
                  </a:lnTo>
                  <a:lnTo>
                    <a:pt x="2274" y="3098"/>
                  </a:lnTo>
                  <a:lnTo>
                    <a:pt x="2359" y="3061"/>
                  </a:lnTo>
                  <a:lnTo>
                    <a:pt x="2441" y="3018"/>
                  </a:lnTo>
                  <a:lnTo>
                    <a:pt x="2520" y="2971"/>
                  </a:lnTo>
                  <a:lnTo>
                    <a:pt x="2596" y="2919"/>
                  </a:lnTo>
                  <a:lnTo>
                    <a:pt x="2669" y="2862"/>
                  </a:lnTo>
                  <a:lnTo>
                    <a:pt x="2737" y="2802"/>
                  </a:lnTo>
                  <a:lnTo>
                    <a:pt x="2802" y="2737"/>
                  </a:lnTo>
                  <a:lnTo>
                    <a:pt x="2862" y="2669"/>
                  </a:lnTo>
                  <a:lnTo>
                    <a:pt x="2919" y="2596"/>
                  </a:lnTo>
                  <a:lnTo>
                    <a:pt x="2971" y="2520"/>
                  </a:lnTo>
                  <a:lnTo>
                    <a:pt x="3018" y="2441"/>
                  </a:lnTo>
                  <a:lnTo>
                    <a:pt x="3061" y="2359"/>
                  </a:lnTo>
                  <a:lnTo>
                    <a:pt x="3098" y="2274"/>
                  </a:lnTo>
                  <a:lnTo>
                    <a:pt x="3130" y="2187"/>
                  </a:lnTo>
                  <a:lnTo>
                    <a:pt x="3157" y="2097"/>
                  </a:lnTo>
                  <a:lnTo>
                    <a:pt x="3179" y="2004"/>
                  </a:lnTo>
                  <a:lnTo>
                    <a:pt x="3195" y="1910"/>
                  </a:lnTo>
                  <a:lnTo>
                    <a:pt x="3204" y="1814"/>
                  </a:lnTo>
                  <a:lnTo>
                    <a:pt x="3207" y="1716"/>
                  </a:lnTo>
                  <a:lnTo>
                    <a:pt x="3204" y="1618"/>
                  </a:lnTo>
                  <a:lnTo>
                    <a:pt x="3195" y="1522"/>
                  </a:lnTo>
                  <a:lnTo>
                    <a:pt x="3179" y="1428"/>
                  </a:lnTo>
                  <a:lnTo>
                    <a:pt x="3157" y="1335"/>
                  </a:lnTo>
                  <a:lnTo>
                    <a:pt x="3130" y="1245"/>
                  </a:lnTo>
                  <a:lnTo>
                    <a:pt x="3098" y="1158"/>
                  </a:lnTo>
                  <a:lnTo>
                    <a:pt x="3061" y="1073"/>
                  </a:lnTo>
                  <a:lnTo>
                    <a:pt x="3018" y="991"/>
                  </a:lnTo>
                  <a:lnTo>
                    <a:pt x="2971" y="912"/>
                  </a:lnTo>
                  <a:lnTo>
                    <a:pt x="2919" y="836"/>
                  </a:lnTo>
                  <a:lnTo>
                    <a:pt x="2862" y="763"/>
                  </a:lnTo>
                  <a:lnTo>
                    <a:pt x="2802" y="695"/>
                  </a:lnTo>
                  <a:lnTo>
                    <a:pt x="2737" y="630"/>
                  </a:lnTo>
                  <a:lnTo>
                    <a:pt x="2669" y="570"/>
                  </a:lnTo>
                  <a:lnTo>
                    <a:pt x="2596" y="513"/>
                  </a:lnTo>
                  <a:lnTo>
                    <a:pt x="2520" y="461"/>
                  </a:lnTo>
                  <a:lnTo>
                    <a:pt x="2441" y="414"/>
                  </a:lnTo>
                  <a:lnTo>
                    <a:pt x="2359" y="371"/>
                  </a:lnTo>
                  <a:lnTo>
                    <a:pt x="2274" y="334"/>
                  </a:lnTo>
                  <a:lnTo>
                    <a:pt x="2187" y="302"/>
                  </a:lnTo>
                  <a:lnTo>
                    <a:pt x="2097" y="275"/>
                  </a:lnTo>
                  <a:lnTo>
                    <a:pt x="2004" y="253"/>
                  </a:lnTo>
                  <a:lnTo>
                    <a:pt x="1910" y="237"/>
                  </a:lnTo>
                  <a:lnTo>
                    <a:pt x="1814" y="228"/>
                  </a:lnTo>
                  <a:lnTo>
                    <a:pt x="1715" y="225"/>
                  </a:lnTo>
                  <a:close/>
                  <a:moveTo>
                    <a:pt x="1715" y="0"/>
                  </a:moveTo>
                  <a:lnTo>
                    <a:pt x="1820" y="3"/>
                  </a:lnTo>
                  <a:lnTo>
                    <a:pt x="1923" y="12"/>
                  </a:lnTo>
                  <a:lnTo>
                    <a:pt x="2024" y="28"/>
                  </a:lnTo>
                  <a:lnTo>
                    <a:pt x="2123" y="49"/>
                  </a:lnTo>
                  <a:lnTo>
                    <a:pt x="2219" y="76"/>
                  </a:lnTo>
                  <a:lnTo>
                    <a:pt x="2314" y="107"/>
                  </a:lnTo>
                  <a:lnTo>
                    <a:pt x="2406" y="145"/>
                  </a:lnTo>
                  <a:lnTo>
                    <a:pt x="2495" y="187"/>
                  </a:lnTo>
                  <a:lnTo>
                    <a:pt x="2581" y="235"/>
                  </a:lnTo>
                  <a:lnTo>
                    <a:pt x="2664" y="287"/>
                  </a:lnTo>
                  <a:lnTo>
                    <a:pt x="2745" y="343"/>
                  </a:lnTo>
                  <a:lnTo>
                    <a:pt x="2820" y="405"/>
                  </a:lnTo>
                  <a:lnTo>
                    <a:pt x="2894" y="469"/>
                  </a:lnTo>
                  <a:lnTo>
                    <a:pt x="2963" y="538"/>
                  </a:lnTo>
                  <a:lnTo>
                    <a:pt x="3027" y="612"/>
                  </a:lnTo>
                  <a:lnTo>
                    <a:pt x="3089" y="687"/>
                  </a:lnTo>
                  <a:lnTo>
                    <a:pt x="3145" y="768"/>
                  </a:lnTo>
                  <a:lnTo>
                    <a:pt x="3197" y="851"/>
                  </a:lnTo>
                  <a:lnTo>
                    <a:pt x="3245" y="937"/>
                  </a:lnTo>
                  <a:lnTo>
                    <a:pt x="3287" y="1026"/>
                  </a:lnTo>
                  <a:lnTo>
                    <a:pt x="3325" y="1118"/>
                  </a:lnTo>
                  <a:lnTo>
                    <a:pt x="3356" y="1213"/>
                  </a:lnTo>
                  <a:lnTo>
                    <a:pt x="3383" y="1309"/>
                  </a:lnTo>
                  <a:lnTo>
                    <a:pt x="3404" y="1408"/>
                  </a:lnTo>
                  <a:lnTo>
                    <a:pt x="3420" y="1509"/>
                  </a:lnTo>
                  <a:lnTo>
                    <a:pt x="3429" y="1612"/>
                  </a:lnTo>
                  <a:lnTo>
                    <a:pt x="3432" y="1716"/>
                  </a:lnTo>
                  <a:lnTo>
                    <a:pt x="3429" y="1820"/>
                  </a:lnTo>
                  <a:lnTo>
                    <a:pt x="3420" y="1923"/>
                  </a:lnTo>
                  <a:lnTo>
                    <a:pt x="3404" y="2024"/>
                  </a:lnTo>
                  <a:lnTo>
                    <a:pt x="3383" y="2123"/>
                  </a:lnTo>
                  <a:lnTo>
                    <a:pt x="3356" y="2219"/>
                  </a:lnTo>
                  <a:lnTo>
                    <a:pt x="3325" y="2314"/>
                  </a:lnTo>
                  <a:lnTo>
                    <a:pt x="3287" y="2406"/>
                  </a:lnTo>
                  <a:lnTo>
                    <a:pt x="3245" y="2495"/>
                  </a:lnTo>
                  <a:lnTo>
                    <a:pt x="3197" y="2581"/>
                  </a:lnTo>
                  <a:lnTo>
                    <a:pt x="3145" y="2664"/>
                  </a:lnTo>
                  <a:lnTo>
                    <a:pt x="3089" y="2745"/>
                  </a:lnTo>
                  <a:lnTo>
                    <a:pt x="3027" y="2820"/>
                  </a:lnTo>
                  <a:lnTo>
                    <a:pt x="2963" y="2894"/>
                  </a:lnTo>
                  <a:lnTo>
                    <a:pt x="2894" y="2963"/>
                  </a:lnTo>
                  <a:lnTo>
                    <a:pt x="2820" y="3027"/>
                  </a:lnTo>
                  <a:lnTo>
                    <a:pt x="2745" y="3089"/>
                  </a:lnTo>
                  <a:lnTo>
                    <a:pt x="2664" y="3145"/>
                  </a:lnTo>
                  <a:lnTo>
                    <a:pt x="2581" y="3197"/>
                  </a:lnTo>
                  <a:lnTo>
                    <a:pt x="2495" y="3245"/>
                  </a:lnTo>
                  <a:lnTo>
                    <a:pt x="2406" y="3287"/>
                  </a:lnTo>
                  <a:lnTo>
                    <a:pt x="2314" y="3325"/>
                  </a:lnTo>
                  <a:lnTo>
                    <a:pt x="2219" y="3356"/>
                  </a:lnTo>
                  <a:lnTo>
                    <a:pt x="2123" y="3383"/>
                  </a:lnTo>
                  <a:lnTo>
                    <a:pt x="2024" y="3404"/>
                  </a:lnTo>
                  <a:lnTo>
                    <a:pt x="1923" y="3420"/>
                  </a:lnTo>
                  <a:lnTo>
                    <a:pt x="1820" y="3429"/>
                  </a:lnTo>
                  <a:lnTo>
                    <a:pt x="1715" y="3432"/>
                  </a:lnTo>
                  <a:lnTo>
                    <a:pt x="1612" y="3429"/>
                  </a:lnTo>
                  <a:lnTo>
                    <a:pt x="1509" y="3420"/>
                  </a:lnTo>
                  <a:lnTo>
                    <a:pt x="1408" y="3404"/>
                  </a:lnTo>
                  <a:lnTo>
                    <a:pt x="1309" y="3383"/>
                  </a:lnTo>
                  <a:lnTo>
                    <a:pt x="1213" y="3356"/>
                  </a:lnTo>
                  <a:lnTo>
                    <a:pt x="1118" y="3325"/>
                  </a:lnTo>
                  <a:lnTo>
                    <a:pt x="1025" y="3287"/>
                  </a:lnTo>
                  <a:lnTo>
                    <a:pt x="937" y="3245"/>
                  </a:lnTo>
                  <a:lnTo>
                    <a:pt x="851" y="3197"/>
                  </a:lnTo>
                  <a:lnTo>
                    <a:pt x="768" y="3145"/>
                  </a:lnTo>
                  <a:lnTo>
                    <a:pt x="687" y="3089"/>
                  </a:lnTo>
                  <a:lnTo>
                    <a:pt x="610" y="3027"/>
                  </a:lnTo>
                  <a:lnTo>
                    <a:pt x="538" y="2963"/>
                  </a:lnTo>
                  <a:lnTo>
                    <a:pt x="469" y="2894"/>
                  </a:lnTo>
                  <a:lnTo>
                    <a:pt x="405" y="2820"/>
                  </a:lnTo>
                  <a:lnTo>
                    <a:pt x="343" y="2745"/>
                  </a:lnTo>
                  <a:lnTo>
                    <a:pt x="287" y="2664"/>
                  </a:lnTo>
                  <a:lnTo>
                    <a:pt x="235" y="2581"/>
                  </a:lnTo>
                  <a:lnTo>
                    <a:pt x="187" y="2495"/>
                  </a:lnTo>
                  <a:lnTo>
                    <a:pt x="145" y="2406"/>
                  </a:lnTo>
                  <a:lnTo>
                    <a:pt x="107" y="2314"/>
                  </a:lnTo>
                  <a:lnTo>
                    <a:pt x="76" y="2219"/>
                  </a:lnTo>
                  <a:lnTo>
                    <a:pt x="49" y="2123"/>
                  </a:lnTo>
                  <a:lnTo>
                    <a:pt x="28" y="2024"/>
                  </a:lnTo>
                  <a:lnTo>
                    <a:pt x="12" y="1923"/>
                  </a:lnTo>
                  <a:lnTo>
                    <a:pt x="3" y="1820"/>
                  </a:lnTo>
                  <a:lnTo>
                    <a:pt x="0" y="1716"/>
                  </a:lnTo>
                  <a:lnTo>
                    <a:pt x="3" y="1612"/>
                  </a:lnTo>
                  <a:lnTo>
                    <a:pt x="12" y="1509"/>
                  </a:lnTo>
                  <a:lnTo>
                    <a:pt x="28" y="1408"/>
                  </a:lnTo>
                  <a:lnTo>
                    <a:pt x="49" y="1309"/>
                  </a:lnTo>
                  <a:lnTo>
                    <a:pt x="76" y="1213"/>
                  </a:lnTo>
                  <a:lnTo>
                    <a:pt x="107" y="1118"/>
                  </a:lnTo>
                  <a:lnTo>
                    <a:pt x="145" y="1026"/>
                  </a:lnTo>
                  <a:lnTo>
                    <a:pt x="187" y="937"/>
                  </a:lnTo>
                  <a:lnTo>
                    <a:pt x="235" y="851"/>
                  </a:lnTo>
                  <a:lnTo>
                    <a:pt x="287" y="768"/>
                  </a:lnTo>
                  <a:lnTo>
                    <a:pt x="343" y="687"/>
                  </a:lnTo>
                  <a:lnTo>
                    <a:pt x="405" y="612"/>
                  </a:lnTo>
                  <a:lnTo>
                    <a:pt x="469" y="538"/>
                  </a:lnTo>
                  <a:lnTo>
                    <a:pt x="538" y="469"/>
                  </a:lnTo>
                  <a:lnTo>
                    <a:pt x="610" y="405"/>
                  </a:lnTo>
                  <a:lnTo>
                    <a:pt x="687" y="343"/>
                  </a:lnTo>
                  <a:lnTo>
                    <a:pt x="768" y="287"/>
                  </a:lnTo>
                  <a:lnTo>
                    <a:pt x="851" y="235"/>
                  </a:lnTo>
                  <a:lnTo>
                    <a:pt x="937" y="187"/>
                  </a:lnTo>
                  <a:lnTo>
                    <a:pt x="1025" y="145"/>
                  </a:lnTo>
                  <a:lnTo>
                    <a:pt x="1118" y="107"/>
                  </a:lnTo>
                  <a:lnTo>
                    <a:pt x="1213" y="76"/>
                  </a:lnTo>
                  <a:lnTo>
                    <a:pt x="1309" y="49"/>
                  </a:lnTo>
                  <a:lnTo>
                    <a:pt x="1408" y="28"/>
                  </a:lnTo>
                  <a:lnTo>
                    <a:pt x="1509" y="12"/>
                  </a:lnTo>
                  <a:lnTo>
                    <a:pt x="1612" y="3"/>
                  </a:lnTo>
                  <a:lnTo>
                    <a:pt x="1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sp>
          <p:nvSpPr>
            <p:cNvPr id="20" name="Freeform 15">
              <a:extLst>
                <a:ext uri="{FF2B5EF4-FFF2-40B4-BE49-F238E27FC236}">
                  <a16:creationId xmlns:a16="http://schemas.microsoft.com/office/drawing/2014/main" id="{784BC16C-F0BC-4806-84E8-6D6EE5BECE36}"/>
                </a:ext>
              </a:extLst>
            </p:cNvPr>
            <p:cNvSpPr>
              <a:spLocks/>
            </p:cNvSpPr>
            <p:nvPr/>
          </p:nvSpPr>
          <p:spPr bwMode="auto">
            <a:xfrm>
              <a:off x="2492375" y="3625850"/>
              <a:ext cx="644525" cy="473075"/>
            </a:xfrm>
            <a:custGeom>
              <a:avLst/>
              <a:gdLst>
                <a:gd name="T0" fmla="*/ 1514 w 1626"/>
                <a:gd name="T1" fmla="*/ 0 h 1190"/>
                <a:gd name="T2" fmla="*/ 1536 w 1626"/>
                <a:gd name="T3" fmla="*/ 2 h 1190"/>
                <a:gd name="T4" fmla="*/ 1557 w 1626"/>
                <a:gd name="T5" fmla="*/ 8 h 1190"/>
                <a:gd name="T6" fmla="*/ 1575 w 1626"/>
                <a:gd name="T7" fmla="*/ 19 h 1190"/>
                <a:gd name="T8" fmla="*/ 1593 w 1626"/>
                <a:gd name="T9" fmla="*/ 33 h 1190"/>
                <a:gd name="T10" fmla="*/ 1608 w 1626"/>
                <a:gd name="T11" fmla="*/ 51 h 1190"/>
                <a:gd name="T12" fmla="*/ 1618 w 1626"/>
                <a:gd name="T13" fmla="*/ 71 h 1190"/>
                <a:gd name="T14" fmla="*/ 1624 w 1626"/>
                <a:gd name="T15" fmla="*/ 92 h 1190"/>
                <a:gd name="T16" fmla="*/ 1626 w 1626"/>
                <a:gd name="T17" fmla="*/ 112 h 1190"/>
                <a:gd name="T18" fmla="*/ 1624 w 1626"/>
                <a:gd name="T19" fmla="*/ 134 h 1190"/>
                <a:gd name="T20" fmla="*/ 1618 w 1626"/>
                <a:gd name="T21" fmla="*/ 155 h 1190"/>
                <a:gd name="T22" fmla="*/ 1608 w 1626"/>
                <a:gd name="T23" fmla="*/ 175 h 1190"/>
                <a:gd name="T24" fmla="*/ 1593 w 1626"/>
                <a:gd name="T25" fmla="*/ 193 h 1190"/>
                <a:gd name="T26" fmla="*/ 629 w 1626"/>
                <a:gd name="T27" fmla="*/ 1157 h 1190"/>
                <a:gd name="T28" fmla="*/ 629 w 1626"/>
                <a:gd name="T29" fmla="*/ 1157 h 1190"/>
                <a:gd name="T30" fmla="*/ 611 w 1626"/>
                <a:gd name="T31" fmla="*/ 1171 h 1190"/>
                <a:gd name="T32" fmla="*/ 591 w 1626"/>
                <a:gd name="T33" fmla="*/ 1182 h 1190"/>
                <a:gd name="T34" fmla="*/ 571 w 1626"/>
                <a:gd name="T35" fmla="*/ 1188 h 1190"/>
                <a:gd name="T36" fmla="*/ 550 w 1626"/>
                <a:gd name="T37" fmla="*/ 1190 h 1190"/>
                <a:gd name="T38" fmla="*/ 528 w 1626"/>
                <a:gd name="T39" fmla="*/ 1188 h 1190"/>
                <a:gd name="T40" fmla="*/ 507 w 1626"/>
                <a:gd name="T41" fmla="*/ 1182 h 1190"/>
                <a:gd name="T42" fmla="*/ 487 w 1626"/>
                <a:gd name="T43" fmla="*/ 1171 h 1190"/>
                <a:gd name="T44" fmla="*/ 470 w 1626"/>
                <a:gd name="T45" fmla="*/ 1157 h 1190"/>
                <a:gd name="T46" fmla="*/ 33 w 1626"/>
                <a:gd name="T47" fmla="*/ 720 h 1190"/>
                <a:gd name="T48" fmla="*/ 18 w 1626"/>
                <a:gd name="T49" fmla="*/ 702 h 1190"/>
                <a:gd name="T50" fmla="*/ 8 w 1626"/>
                <a:gd name="T51" fmla="*/ 682 h 1190"/>
                <a:gd name="T52" fmla="*/ 2 w 1626"/>
                <a:gd name="T53" fmla="*/ 662 h 1190"/>
                <a:gd name="T54" fmla="*/ 0 w 1626"/>
                <a:gd name="T55" fmla="*/ 640 h 1190"/>
                <a:gd name="T56" fmla="*/ 2 w 1626"/>
                <a:gd name="T57" fmla="*/ 619 h 1190"/>
                <a:gd name="T58" fmla="*/ 8 w 1626"/>
                <a:gd name="T59" fmla="*/ 598 h 1190"/>
                <a:gd name="T60" fmla="*/ 18 w 1626"/>
                <a:gd name="T61" fmla="*/ 578 h 1190"/>
                <a:gd name="T62" fmla="*/ 33 w 1626"/>
                <a:gd name="T63" fmla="*/ 561 h 1190"/>
                <a:gd name="T64" fmla="*/ 51 w 1626"/>
                <a:gd name="T65" fmla="*/ 546 h 1190"/>
                <a:gd name="T66" fmla="*/ 69 w 1626"/>
                <a:gd name="T67" fmla="*/ 536 h 1190"/>
                <a:gd name="T68" fmla="*/ 90 w 1626"/>
                <a:gd name="T69" fmla="*/ 529 h 1190"/>
                <a:gd name="T70" fmla="*/ 112 w 1626"/>
                <a:gd name="T71" fmla="*/ 527 h 1190"/>
                <a:gd name="T72" fmla="*/ 134 w 1626"/>
                <a:gd name="T73" fmla="*/ 529 h 1190"/>
                <a:gd name="T74" fmla="*/ 155 w 1626"/>
                <a:gd name="T75" fmla="*/ 536 h 1190"/>
                <a:gd name="T76" fmla="*/ 174 w 1626"/>
                <a:gd name="T77" fmla="*/ 546 h 1190"/>
                <a:gd name="T78" fmla="*/ 192 w 1626"/>
                <a:gd name="T79" fmla="*/ 561 h 1190"/>
                <a:gd name="T80" fmla="*/ 550 w 1626"/>
                <a:gd name="T81" fmla="*/ 918 h 1190"/>
                <a:gd name="T82" fmla="*/ 1434 w 1626"/>
                <a:gd name="T83" fmla="*/ 33 h 1190"/>
                <a:gd name="T84" fmla="*/ 1452 w 1626"/>
                <a:gd name="T85" fmla="*/ 19 h 1190"/>
                <a:gd name="T86" fmla="*/ 1471 w 1626"/>
                <a:gd name="T87" fmla="*/ 8 h 1190"/>
                <a:gd name="T88" fmla="*/ 1492 w 1626"/>
                <a:gd name="T89" fmla="*/ 2 h 1190"/>
                <a:gd name="T90" fmla="*/ 1514 w 1626"/>
                <a:gd name="T91" fmla="*/ 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26" h="1190">
                  <a:moveTo>
                    <a:pt x="1514" y="0"/>
                  </a:moveTo>
                  <a:lnTo>
                    <a:pt x="1536" y="2"/>
                  </a:lnTo>
                  <a:lnTo>
                    <a:pt x="1557" y="8"/>
                  </a:lnTo>
                  <a:lnTo>
                    <a:pt x="1575" y="19"/>
                  </a:lnTo>
                  <a:lnTo>
                    <a:pt x="1593" y="33"/>
                  </a:lnTo>
                  <a:lnTo>
                    <a:pt x="1608" y="51"/>
                  </a:lnTo>
                  <a:lnTo>
                    <a:pt x="1618" y="71"/>
                  </a:lnTo>
                  <a:lnTo>
                    <a:pt x="1624" y="92"/>
                  </a:lnTo>
                  <a:lnTo>
                    <a:pt x="1626" y="112"/>
                  </a:lnTo>
                  <a:lnTo>
                    <a:pt x="1624" y="134"/>
                  </a:lnTo>
                  <a:lnTo>
                    <a:pt x="1618" y="155"/>
                  </a:lnTo>
                  <a:lnTo>
                    <a:pt x="1608" y="175"/>
                  </a:lnTo>
                  <a:lnTo>
                    <a:pt x="1593" y="193"/>
                  </a:lnTo>
                  <a:lnTo>
                    <a:pt x="629" y="1157"/>
                  </a:lnTo>
                  <a:lnTo>
                    <a:pt x="629" y="1157"/>
                  </a:lnTo>
                  <a:lnTo>
                    <a:pt x="611" y="1171"/>
                  </a:lnTo>
                  <a:lnTo>
                    <a:pt x="591" y="1182"/>
                  </a:lnTo>
                  <a:lnTo>
                    <a:pt x="571" y="1188"/>
                  </a:lnTo>
                  <a:lnTo>
                    <a:pt x="550" y="1190"/>
                  </a:lnTo>
                  <a:lnTo>
                    <a:pt x="528" y="1188"/>
                  </a:lnTo>
                  <a:lnTo>
                    <a:pt x="507" y="1182"/>
                  </a:lnTo>
                  <a:lnTo>
                    <a:pt x="487" y="1171"/>
                  </a:lnTo>
                  <a:lnTo>
                    <a:pt x="470" y="1157"/>
                  </a:lnTo>
                  <a:lnTo>
                    <a:pt x="33" y="720"/>
                  </a:lnTo>
                  <a:lnTo>
                    <a:pt x="18" y="702"/>
                  </a:lnTo>
                  <a:lnTo>
                    <a:pt x="8" y="682"/>
                  </a:lnTo>
                  <a:lnTo>
                    <a:pt x="2" y="662"/>
                  </a:lnTo>
                  <a:lnTo>
                    <a:pt x="0" y="640"/>
                  </a:lnTo>
                  <a:lnTo>
                    <a:pt x="2" y="619"/>
                  </a:lnTo>
                  <a:lnTo>
                    <a:pt x="8" y="598"/>
                  </a:lnTo>
                  <a:lnTo>
                    <a:pt x="18" y="578"/>
                  </a:lnTo>
                  <a:lnTo>
                    <a:pt x="33" y="561"/>
                  </a:lnTo>
                  <a:lnTo>
                    <a:pt x="51" y="546"/>
                  </a:lnTo>
                  <a:lnTo>
                    <a:pt x="69" y="536"/>
                  </a:lnTo>
                  <a:lnTo>
                    <a:pt x="90" y="529"/>
                  </a:lnTo>
                  <a:lnTo>
                    <a:pt x="112" y="527"/>
                  </a:lnTo>
                  <a:lnTo>
                    <a:pt x="134" y="529"/>
                  </a:lnTo>
                  <a:lnTo>
                    <a:pt x="155" y="536"/>
                  </a:lnTo>
                  <a:lnTo>
                    <a:pt x="174" y="546"/>
                  </a:lnTo>
                  <a:lnTo>
                    <a:pt x="192" y="561"/>
                  </a:lnTo>
                  <a:lnTo>
                    <a:pt x="550" y="918"/>
                  </a:lnTo>
                  <a:lnTo>
                    <a:pt x="1434" y="33"/>
                  </a:lnTo>
                  <a:lnTo>
                    <a:pt x="1452" y="19"/>
                  </a:lnTo>
                  <a:lnTo>
                    <a:pt x="1471" y="8"/>
                  </a:lnTo>
                  <a:lnTo>
                    <a:pt x="1492" y="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2300838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5</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3 Mathematical </a:t>
            </a:r>
            <a:r>
              <a:rPr lang="en-US" sz="3600" dirty="0">
                <a:latin typeface="Times New Roman" panose="02020603050405020304" pitchFamily="18" charset="0"/>
                <a:cs typeface="Times New Roman" panose="02020603050405020304" pitchFamily="18" charset="0"/>
              </a:rPr>
              <a:t>Model </a:t>
            </a:r>
          </a:p>
        </p:txBody>
      </p:sp>
      <p:sp>
        <p:nvSpPr>
          <p:cNvPr id="4" name="Текст 3"/>
          <p:cNvSpPr>
            <a:spLocks noGrp="1"/>
          </p:cNvSpPr>
          <p:nvPr>
            <p:ph type="body" idx="2"/>
          </p:nvPr>
        </p:nvSpPr>
        <p:spPr/>
        <p:txBody>
          <a:bodyPr/>
          <a:lstStyle/>
          <a:p>
            <a:pPr marL="419100" indent="-3429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Aims:</a:t>
            </a:r>
            <a:endParaRPr lang="en-US" dirty="0">
              <a:latin typeface="Times New Roman" panose="02020603050405020304" pitchFamily="18" charset="0"/>
              <a:cs typeface="Times New Roman" panose="02020603050405020304" pitchFamily="18" charset="0"/>
            </a:endParaRPr>
          </a:p>
          <a:p>
            <a:pPr marL="876300" lvl="1"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To define vibration patterns dependence on other physical quantities</a:t>
            </a:r>
          </a:p>
          <a:p>
            <a:pPr marL="876300" lvl="1" indent="-342900">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To </a:t>
            </a:r>
            <a:r>
              <a:rPr lang="en-US" sz="2000" dirty="0">
                <a:latin typeface="Times New Roman" panose="02020603050405020304" pitchFamily="18" charset="0"/>
                <a:cs typeface="Times New Roman" panose="02020603050405020304" pitchFamily="18" charset="0"/>
              </a:rPr>
              <a:t>observe the behavior of motor vibration </a:t>
            </a:r>
          </a:p>
          <a:p>
            <a:pPr marL="76200" indent="0">
              <a:buNone/>
            </a:pPr>
            <a:endParaRPr lang="en-US" sz="2000" dirty="0">
              <a:latin typeface="Times New Roman" panose="02020603050405020304" pitchFamily="18" charset="0"/>
              <a:cs typeface="Times New Roman" panose="02020603050405020304" pitchFamily="18" charset="0"/>
            </a:endParaRPr>
          </a:p>
          <a:p>
            <a:pPr marL="419100" indent="-3429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Considered Models:</a:t>
            </a:r>
          </a:p>
          <a:p>
            <a:pPr marL="876300" lvl="1" indent="-342900">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Rotor </a:t>
            </a:r>
            <a:r>
              <a:rPr lang="en-US" sz="2000" dirty="0">
                <a:latin typeface="Times New Roman" panose="02020603050405020304" pitchFamily="18" charset="0"/>
                <a:cs typeface="Times New Roman" panose="02020603050405020304" pitchFamily="18" charset="0"/>
              </a:rPr>
              <a:t>Vibration Model </a:t>
            </a:r>
            <a:r>
              <a:rPr lang="en-US" sz="2000" dirty="0" smtClean="0">
                <a:latin typeface="Times New Roman" panose="02020603050405020304" pitchFamily="18" charset="0"/>
                <a:cs typeface="Times New Roman" panose="02020603050405020304" pitchFamily="18" charset="0"/>
              </a:rPr>
              <a:t>[12-14]</a:t>
            </a:r>
            <a:endParaRPr lang="en-US" sz="2000" dirty="0">
              <a:latin typeface="Times New Roman" panose="02020603050405020304" pitchFamily="18" charset="0"/>
              <a:cs typeface="Times New Roman" panose="02020603050405020304" pitchFamily="18" charset="0"/>
            </a:endParaRPr>
          </a:p>
          <a:p>
            <a:pPr marL="876300" lvl="1" indent="-342900">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Stator </a:t>
            </a:r>
            <a:r>
              <a:rPr lang="en-US" sz="2000" dirty="0">
                <a:latin typeface="Times New Roman" panose="02020603050405020304" pitchFamily="18" charset="0"/>
                <a:cs typeface="Times New Roman" panose="02020603050405020304" pitchFamily="18" charset="0"/>
              </a:rPr>
              <a:t>Vibration Model </a:t>
            </a:r>
            <a:r>
              <a:rPr lang="en-US" sz="2000" dirty="0" smtClean="0">
                <a:latin typeface="Times New Roman" panose="02020603050405020304" pitchFamily="18" charset="0"/>
                <a:cs typeface="Times New Roman" panose="02020603050405020304" pitchFamily="18" charset="0"/>
              </a:rPr>
              <a:t>[15], [16]</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0637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6</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3.1 Rotor Vibration </a:t>
            </a:r>
            <a:r>
              <a:rPr lang="en-US" sz="3600" dirty="0">
                <a:latin typeface="Times New Roman" panose="02020603050405020304" pitchFamily="18" charset="0"/>
                <a:cs typeface="Times New Roman" panose="02020603050405020304" pitchFamily="18" charset="0"/>
              </a:rPr>
              <a:t>M</a:t>
            </a:r>
            <a:r>
              <a:rPr lang="en-US" sz="3600" dirty="0" smtClean="0">
                <a:latin typeface="Times New Roman" panose="02020603050405020304" pitchFamily="18" charset="0"/>
                <a:cs typeface="Times New Roman" panose="02020603050405020304" pitchFamily="18" charset="0"/>
              </a:rPr>
              <a:t>odel</a:t>
            </a:r>
            <a:endParaRPr lang="en-US" sz="3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Текст 3"/>
              <p:cNvSpPr>
                <a:spLocks noGrp="1"/>
              </p:cNvSpPr>
              <p:nvPr>
                <p:ph type="body" idx="2"/>
              </p:nvPr>
            </p:nvSpPr>
            <p:spPr>
              <a:xfrm>
                <a:off x="99345" y="1246602"/>
                <a:ext cx="9035418" cy="5026109"/>
              </a:xfrm>
            </p:spPr>
            <p:txBody>
              <a:bodyPr/>
              <a:lstStyle/>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Simplified model developed by H. Jeffcott in 1919 [3]</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Single disk mounted on elastic shaft</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Motor </a:t>
                </a:r>
                <a:r>
                  <a:rPr lang="en-US" dirty="0">
                    <a:latin typeface="Times New Roman" panose="02020603050405020304" pitchFamily="18" charset="0"/>
                    <a:cs typeface="Times New Roman" panose="02020603050405020304" pitchFamily="18" charset="0"/>
                  </a:rPr>
                  <a:t>shaft’s lateral bending stiffness is </a:t>
                </a:r>
                <a14:m>
                  <m:oMath xmlns:m="http://schemas.openxmlformats.org/officeDocument/2006/math">
                    <m:sSub>
                      <m:sSubPr>
                        <m:ctrlPr>
                          <a:rPr lang="ru-RU" i="1">
                            <a:latin typeface="Cambria Math" panose="02040503050406030204" pitchFamily="18" charset="0"/>
                          </a:rPr>
                        </m:ctrlPr>
                      </m:sSubPr>
                      <m:e>
                        <m:r>
                          <a:rPr lang="ru-RU" i="1">
                            <a:latin typeface="Cambria Math" panose="02040503050406030204" pitchFamily="18" charset="0"/>
                          </a:rPr>
                          <m:t>𝑘</m:t>
                        </m:r>
                      </m:e>
                      <m:sub>
                        <m:r>
                          <a:rPr lang="ru-RU" i="1">
                            <a:latin typeface="Cambria Math" panose="02040503050406030204" pitchFamily="18" charset="0"/>
                          </a:rPr>
                          <m:t>𝑠</m:t>
                        </m:r>
                      </m:sub>
                    </m:sSub>
                    <m:r>
                      <a:rPr lang="ru-RU" i="1">
                        <a:latin typeface="Cambria Math" panose="02040503050406030204" pitchFamily="18" charset="0"/>
                      </a:rPr>
                      <m:t>= </m:t>
                    </m:r>
                    <m:f>
                      <m:fPr>
                        <m:ctrlPr>
                          <a:rPr lang="ru-RU" i="1">
                            <a:latin typeface="Cambria Math" panose="02040503050406030204" pitchFamily="18" charset="0"/>
                          </a:rPr>
                        </m:ctrlPr>
                      </m:fPr>
                      <m:num>
                        <m:r>
                          <a:rPr lang="ru-RU" i="1">
                            <a:latin typeface="Cambria Math" panose="02040503050406030204" pitchFamily="18" charset="0"/>
                          </a:rPr>
                          <m:t>48</m:t>
                        </m:r>
                        <m:r>
                          <a:rPr lang="ru-RU" i="1">
                            <a:latin typeface="Cambria Math" panose="02040503050406030204" pitchFamily="18" charset="0"/>
                          </a:rPr>
                          <m:t>𝐸𝐼</m:t>
                        </m:r>
                      </m:num>
                      <m:den>
                        <m:sSup>
                          <m:sSupPr>
                            <m:ctrlPr>
                              <a:rPr lang="ru-RU" i="1">
                                <a:latin typeface="Cambria Math" panose="02040503050406030204" pitchFamily="18" charset="0"/>
                              </a:rPr>
                            </m:ctrlPr>
                          </m:sSupPr>
                          <m:e>
                            <m:r>
                              <a:rPr lang="ru-RU" i="1">
                                <a:latin typeface="Cambria Math" panose="02040503050406030204" pitchFamily="18" charset="0"/>
                              </a:rPr>
                              <m:t>𝐿</m:t>
                            </m:r>
                          </m:e>
                          <m:sup>
                            <m:r>
                              <a:rPr lang="ru-RU" i="1">
                                <a:latin typeface="Cambria Math" panose="02040503050406030204" pitchFamily="18" charset="0"/>
                              </a:rPr>
                              <m:t>3</m:t>
                            </m:r>
                          </m:sup>
                        </m:sSup>
                      </m:den>
                    </m:f>
                  </m:oMath>
                </a14:m>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Vibration displacement expression </a:t>
                </a:r>
                <a:r>
                  <a:rPr lang="en-US" dirty="0" smtClean="0">
                    <a:latin typeface="Times New Roman" panose="02020603050405020304" pitchFamily="18" charset="0"/>
                    <a:cs typeface="Times New Roman" panose="02020603050405020304" pitchFamily="18" charset="0"/>
                  </a:rPr>
                  <a:t>[12]: </a:t>
                </a: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14:m>
                  <m:oMath xmlns:m="http://schemas.openxmlformats.org/officeDocument/2006/math">
                    <m:sSub>
                      <m:sSubPr>
                        <m:ctrlPr>
                          <a:rPr lang="ru-RU" sz="1400" i="1">
                            <a:latin typeface="Cambria Math" panose="02040503050406030204" pitchFamily="18" charset="0"/>
                          </a:rPr>
                        </m:ctrlPr>
                      </m:sSubPr>
                      <m:e>
                        <m:r>
                          <a:rPr lang="ru-RU" sz="1400" i="1">
                            <a:latin typeface="Cambria Math" panose="02040503050406030204" pitchFamily="18" charset="0"/>
                          </a:rPr>
                          <m:t>𝑢</m:t>
                        </m:r>
                      </m:e>
                      <m:sub>
                        <m:r>
                          <a:rPr lang="ru-RU" sz="1400" i="1">
                            <a:latin typeface="Cambria Math" panose="02040503050406030204" pitchFamily="18" charset="0"/>
                          </a:rPr>
                          <m:t>𝑥𝐶</m:t>
                        </m:r>
                      </m:sub>
                    </m:sSub>
                    <m:r>
                      <a:rPr lang="en-US" sz="1400" b="0" i="1" smtClean="0">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m:t>
                        </m:r>
                        <m:r>
                          <a:rPr lang="en-US" sz="1400" i="1">
                            <a:latin typeface="Cambria Math" panose="02040503050406030204" pitchFamily="18" charset="0"/>
                          </a:rPr>
                          <m:t>𝜍</m:t>
                        </m:r>
                        <m:sSub>
                          <m:sSubPr>
                            <m:ctrlPr>
                              <a:rPr lang="en-US" sz="1400" i="1">
                                <a:latin typeface="Cambria Math" panose="02040503050406030204" pitchFamily="18" charset="0"/>
                              </a:rPr>
                            </m:ctrlPr>
                          </m:sSubPr>
                          <m:e>
                            <m:r>
                              <a:rPr lang="en-US" sz="1400" i="1">
                                <a:latin typeface="Cambria Math" panose="02040503050406030204" pitchFamily="18" charset="0"/>
                              </a:rPr>
                              <m:t>𝜔</m:t>
                            </m:r>
                          </m:e>
                          <m:sub>
                            <m:r>
                              <a:rPr lang="en-US" sz="1400" i="1">
                                <a:latin typeface="Cambria Math" panose="02040503050406030204" pitchFamily="18" charset="0"/>
                              </a:rPr>
                              <m:t>𝑛</m:t>
                            </m:r>
                          </m:sub>
                        </m:sSub>
                        <m:r>
                          <a:rPr lang="en-US" sz="1400" i="1">
                            <a:latin typeface="Cambria Math" panose="02040503050406030204" pitchFamily="18" charset="0"/>
                          </a:rPr>
                          <m:t>𝑡</m:t>
                        </m:r>
                      </m:sup>
                    </m:sSup>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𝑥</m:t>
                            </m:r>
                            <m:r>
                              <a:rPr lang="en-US" sz="1400" i="1">
                                <a:latin typeface="Cambria Math" panose="02040503050406030204" pitchFamily="18" charset="0"/>
                              </a:rPr>
                              <m:t>1</m:t>
                            </m:r>
                          </m:sub>
                        </m:sSub>
                        <m:func>
                          <m:funcPr>
                            <m:ctrlPr>
                              <a:rPr lang="en-US" sz="1400" i="1">
                                <a:latin typeface="Cambria Math" panose="02040503050406030204" pitchFamily="18" charset="0"/>
                              </a:rPr>
                            </m:ctrlPr>
                          </m:funcPr>
                          <m:fName>
                            <m:r>
                              <m:rPr>
                                <m:sty m:val="p"/>
                              </m:rPr>
                              <a:rPr lang="en-US" sz="1400">
                                <a:latin typeface="Cambria Math" panose="02040503050406030204" pitchFamily="18" charset="0"/>
                              </a:rPr>
                              <m:t>cos</m:t>
                            </m:r>
                          </m:fName>
                          <m:e>
                            <m:sSub>
                              <m:sSubPr>
                                <m:ctrlPr>
                                  <a:rPr lang="en-US" sz="1400" i="1">
                                    <a:latin typeface="Cambria Math" panose="02040503050406030204" pitchFamily="18" charset="0"/>
                                  </a:rPr>
                                </m:ctrlPr>
                              </m:sSubPr>
                              <m:e>
                                <m:r>
                                  <a:rPr lang="en-US" sz="1400" i="1">
                                    <a:latin typeface="Cambria Math" panose="02040503050406030204" pitchFamily="18" charset="0"/>
                                  </a:rPr>
                                  <m:t>(</m:t>
                                </m:r>
                                <m:r>
                                  <a:rPr lang="en-US" sz="1400" i="1">
                                    <a:latin typeface="Cambria Math" panose="02040503050406030204" pitchFamily="18" charset="0"/>
                                  </a:rPr>
                                  <m:t>𝜔</m:t>
                                </m:r>
                              </m:e>
                              <m:sub>
                                <m:r>
                                  <a:rPr lang="en-US" sz="1400" i="1">
                                    <a:latin typeface="Cambria Math" panose="02040503050406030204" pitchFamily="18" charset="0"/>
                                  </a:rPr>
                                  <m:t>𝑛</m:t>
                                </m:r>
                              </m:sub>
                            </m:sSub>
                            <m:r>
                              <a:rPr lang="en-US" sz="1400" i="1">
                                <a:latin typeface="Cambria Math" panose="02040503050406030204" pitchFamily="18" charset="0"/>
                              </a:rPr>
                              <m:t>𝑡</m:t>
                            </m:r>
                            <m:r>
                              <a:rPr lang="en-US" sz="1400" i="1">
                                <a:latin typeface="Cambria Math" panose="02040503050406030204" pitchFamily="18" charset="0"/>
                              </a:rPr>
                              <m:t>)</m:t>
                            </m:r>
                          </m:e>
                        </m:func>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𝐵</m:t>
                            </m:r>
                          </m:e>
                          <m:sub>
                            <m:r>
                              <a:rPr lang="en-US" sz="1400" i="1">
                                <a:latin typeface="Cambria Math" panose="02040503050406030204" pitchFamily="18" charset="0"/>
                              </a:rPr>
                              <m:t>𝑥</m:t>
                            </m:r>
                            <m:r>
                              <a:rPr lang="en-US" sz="1400" i="1">
                                <a:latin typeface="Cambria Math" panose="02040503050406030204" pitchFamily="18" charset="0"/>
                              </a:rPr>
                              <m:t>2</m:t>
                            </m:r>
                          </m:sub>
                        </m:sSub>
                        <m:func>
                          <m:funcPr>
                            <m:ctrlPr>
                              <a:rPr lang="en-US" sz="1400" i="1">
                                <a:latin typeface="Cambria Math" panose="02040503050406030204" pitchFamily="18" charset="0"/>
                              </a:rPr>
                            </m:ctrlPr>
                          </m:funcPr>
                          <m:fName>
                            <m:r>
                              <m:rPr>
                                <m:sty m:val="p"/>
                              </m:rPr>
                              <a:rPr lang="en-US" sz="1400">
                                <a:latin typeface="Cambria Math" panose="02040503050406030204" pitchFamily="18" charset="0"/>
                              </a:rPr>
                              <m:t>sin</m:t>
                            </m:r>
                          </m:fName>
                          <m:e>
                            <m:sSub>
                              <m:sSubPr>
                                <m:ctrlPr>
                                  <a:rPr lang="en-US" sz="1400" i="1">
                                    <a:latin typeface="Cambria Math" panose="02040503050406030204" pitchFamily="18" charset="0"/>
                                  </a:rPr>
                                </m:ctrlPr>
                              </m:sSubPr>
                              <m:e>
                                <m:r>
                                  <a:rPr lang="en-US" sz="1400" i="1">
                                    <a:latin typeface="Cambria Math" panose="02040503050406030204" pitchFamily="18" charset="0"/>
                                  </a:rPr>
                                  <m:t>(</m:t>
                                </m:r>
                                <m:r>
                                  <a:rPr lang="en-US" sz="1400" i="1">
                                    <a:latin typeface="Cambria Math" panose="02040503050406030204" pitchFamily="18" charset="0"/>
                                  </a:rPr>
                                  <m:t>𝜔</m:t>
                                </m:r>
                              </m:e>
                              <m:sub>
                                <m:r>
                                  <a:rPr lang="en-US" sz="1400" i="1">
                                    <a:latin typeface="Cambria Math" panose="02040503050406030204" pitchFamily="18" charset="0"/>
                                  </a:rPr>
                                  <m:t>𝑛</m:t>
                                </m:r>
                              </m:sub>
                            </m:sSub>
                            <m:r>
                              <a:rPr lang="en-US" sz="1400" i="1">
                                <a:latin typeface="Cambria Math" panose="02040503050406030204" pitchFamily="18" charset="0"/>
                              </a:rPr>
                              <m:t>𝑡</m:t>
                            </m:r>
                            <m:r>
                              <a:rPr lang="en-US" sz="1400" i="1">
                                <a:latin typeface="Cambria Math" panose="02040503050406030204" pitchFamily="18" charset="0"/>
                              </a:rPr>
                              <m:t>)</m:t>
                            </m:r>
                          </m:e>
                        </m:func>
                      </m:e>
                    </m:d>
                  </m:oMath>
                </a14:m>
                <a:endParaRPr lang="en-US" sz="1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Rotor vibration dependence on natural frequency of the shaft:</a:t>
                </a:r>
              </a:p>
              <a:p>
                <a:pPr lvl="1">
                  <a:buFont typeface="Wingdings" panose="05000000000000000000" pitchFamily="2" charset="2"/>
                  <a:buChar char="Ø"/>
                </a:pPr>
                <a:r>
                  <a:rPr lang="en-US" sz="1500" dirty="0">
                    <a:latin typeface="Times New Roman" panose="02020603050405020304" pitchFamily="18" charset="0"/>
                    <a:cs typeface="Times New Roman" panose="02020603050405020304" pitchFamily="18" charset="0"/>
                  </a:rPr>
                  <a:t>Mechanical disturbances </a:t>
                </a:r>
                <a:endParaRPr lang="ru-RU" dirty="0">
                  <a:latin typeface="Times New Roman" panose="02020603050405020304" pitchFamily="18" charset="0"/>
                  <a:cs typeface="Times New Roman" panose="02020603050405020304" pitchFamily="18" charset="0"/>
                </a:endParaRPr>
              </a:p>
            </p:txBody>
          </p:sp>
        </mc:Choice>
        <mc:Fallback xmlns="">
          <p:sp>
            <p:nvSpPr>
              <p:cNvPr id="4" name="Текст 3"/>
              <p:cNvSpPr>
                <a:spLocks noGrp="1" noRot="1" noChangeAspect="1" noMove="1" noResize="1" noEditPoints="1" noAdjustHandles="1" noChangeArrowheads="1" noChangeShapeType="1" noTextEdit="1"/>
              </p:cNvSpPr>
              <p:nvPr>
                <p:ph type="body" idx="2"/>
              </p:nvPr>
            </p:nvSpPr>
            <p:spPr>
              <a:xfrm>
                <a:off x="99345" y="1246602"/>
                <a:ext cx="9035418" cy="5026109"/>
              </a:xfrm>
              <a:blipFill>
                <a:blip r:embed="rId2"/>
                <a:stretch>
                  <a:fillRect/>
                </a:stretch>
              </a:blipFill>
            </p:spPr>
            <p:txBody>
              <a:bodyPr/>
              <a:lstStyle/>
              <a:p>
                <a:r>
                  <a:rPr lang="en-US">
                    <a:noFill/>
                  </a:rPr>
                  <a:t> </a:t>
                </a:r>
              </a:p>
            </p:txBody>
          </p:sp>
        </mc:Fallback>
      </mc:AlternateContent>
      <p:pic>
        <p:nvPicPr>
          <p:cNvPr id="5" name="Рисунок 9" descr="page3image1794656">
            <a:extLst>
              <a:ext uri="{FF2B5EF4-FFF2-40B4-BE49-F238E27FC236}">
                <a16:creationId xmlns:a16="http://schemas.microsoft.com/office/drawing/2014/main" id="{B03EBBB8-B48B-F045-B447-EAD2AAAFA885}"/>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422640" y="1199199"/>
            <a:ext cx="3373203" cy="23387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63F3A48-E431-7941-953C-6CFCE771E146}"/>
              </a:ext>
            </a:extLst>
          </p:cNvPr>
          <p:cNvSpPr txBox="1"/>
          <p:nvPr/>
        </p:nvSpPr>
        <p:spPr>
          <a:xfrm>
            <a:off x="8422640" y="3629550"/>
            <a:ext cx="3644823" cy="369332"/>
          </a:xfrm>
          <a:prstGeom prst="rect">
            <a:avLst/>
          </a:prstGeom>
          <a:noFill/>
        </p:spPr>
        <p:txBody>
          <a:bodyPr wrap="square" rtlCol="0">
            <a:spAutoFit/>
          </a:bodyPr>
          <a:lstStyle/>
          <a:p>
            <a:r>
              <a:rPr lang="en-US" sz="1800" i="1" dirty="0">
                <a:latin typeface="Times New Roman" panose="02020603050405020304" pitchFamily="18" charset="0"/>
                <a:cs typeface="Times New Roman" panose="02020603050405020304" pitchFamily="18" charset="0"/>
              </a:rPr>
              <a:t>Figure 1. Jeffcott’s Rotor Model [3] </a:t>
            </a:r>
            <a:endParaRPr lang="ru-RU" sz="1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Прямоугольник 6"/>
              <p:cNvSpPr/>
              <p:nvPr/>
            </p:nvSpPr>
            <p:spPr>
              <a:xfrm>
                <a:off x="99346" y="4813550"/>
                <a:ext cx="7734014" cy="1323439"/>
              </a:xfrm>
              <a:prstGeom prst="rect">
                <a:avLst/>
              </a:prstGeom>
            </p:spPr>
            <p:txBody>
              <a:bodyPr wrap="square">
                <a:spAutoFit/>
              </a:bodyPr>
              <a:lstStyle/>
              <a:p>
                <a14:m>
                  <m:oMath xmlns:m="http://schemas.openxmlformats.org/officeDocument/2006/math">
                    <m:r>
                      <a:rPr lang="en-US" sz="1600" i="1" dirty="0" smtClean="0">
                        <a:latin typeface="Cambria Math" panose="02040503050406030204" pitchFamily="18" charset="0"/>
                      </a:rPr>
                      <m:t>𝑘</m:t>
                    </m:r>
                    <m:r>
                      <a:rPr lang="en-US" sz="1600" i="1" baseline="-25000" dirty="0" err="1">
                        <a:latin typeface="Cambria Math" panose="02040503050406030204" pitchFamily="18" charset="0"/>
                      </a:rPr>
                      <m:t>𝑠</m:t>
                    </m:r>
                  </m:oMath>
                </a14:m>
                <a:r>
                  <a:rPr lang="en-US" sz="1600" i="1" baseline="-25000" dirty="0">
                    <a:latin typeface="Times New Roman" panose="02020603050405020304" pitchFamily="18" charset="0"/>
                    <a:cs typeface="Times New Roman" panose="02020603050405020304" pitchFamily="18" charset="0"/>
                  </a:rPr>
                  <a:t> </a:t>
                </a:r>
                <a14:m>
                  <m:oMath xmlns:m="http://schemas.openxmlformats.org/officeDocument/2006/math">
                    <m:r>
                      <a:rPr lang="en-US" sz="1600" i="1" dirty="0">
                        <a:latin typeface="Cambria Math" panose="02040503050406030204" pitchFamily="18" charset="0"/>
                      </a:rPr>
                      <m:t>− </m:t>
                    </m:r>
                  </m:oMath>
                </a14:m>
                <a:r>
                  <a:rPr lang="en-US" sz="1600" dirty="0">
                    <a:latin typeface="Times New Roman" panose="02020603050405020304" pitchFamily="18" charset="0"/>
                    <a:cs typeface="Times New Roman" panose="02020603050405020304" pitchFamily="18" charset="0"/>
                  </a:rPr>
                  <a:t>shaft stiffness at the axis center</a:t>
                </a:r>
                <a:r>
                  <a:rPr lang="en-US" sz="1600" i="1" dirty="0">
                    <a:latin typeface="Times New Roman" panose="02020603050405020304" pitchFamily="18" charset="0"/>
                    <a:cs typeface="Times New Roman" panose="02020603050405020304" pitchFamily="18" charset="0"/>
                  </a:rPr>
                  <a:t>	</a:t>
                </a:r>
                <a:r>
                  <a:rPr lang="en-US" sz="1600" i="1" dirty="0" smtClean="0">
                    <a:latin typeface="Times New Roman" panose="02020603050405020304" pitchFamily="18" charset="0"/>
                    <a:cs typeface="Times New Roman" panose="02020603050405020304" pitchFamily="18" charset="0"/>
                  </a:rPr>
                  <a:t>	</a:t>
                </a:r>
                <a14:m>
                  <m:oMath xmlns:m="http://schemas.openxmlformats.org/officeDocument/2006/math">
                    <m:r>
                      <a:rPr lang="en-US" sz="1600" i="1">
                        <a:latin typeface="Cambria Math" panose="02040503050406030204" pitchFamily="18" charset="0"/>
                      </a:rPr>
                      <m:t>𝜍</m:t>
                    </m:r>
                    <m:r>
                      <a:rPr lang="en-US" sz="1600" i="1" dirty="0">
                        <a:latin typeface="Cambria Math" panose="02040503050406030204" pitchFamily="18" charset="0"/>
                      </a:rPr>
                      <m:t>−</m:t>
                    </m:r>
                    <m:r>
                      <m:rPr>
                        <m:sty m:val="p"/>
                      </m:rPr>
                      <a:rPr lang="en-US" sz="1600" b="0" i="0" dirty="0" smtClean="0">
                        <a:latin typeface="Cambria Math" panose="02040503050406030204" pitchFamily="18" charset="0"/>
                      </a:rPr>
                      <m:t>the</m:t>
                    </m:r>
                    <m:r>
                      <a:rPr lang="en-US" sz="1600" b="0" i="0" dirty="0" smtClean="0">
                        <a:latin typeface="Cambria Math" panose="02040503050406030204" pitchFamily="18" charset="0"/>
                      </a:rPr>
                      <m:t> </m:t>
                    </m:r>
                    <m:r>
                      <m:rPr>
                        <m:sty m:val="p"/>
                      </m:rPr>
                      <a:rPr lang="en-US" sz="1600" b="0" i="0" dirty="0" smtClean="0">
                        <a:latin typeface="Cambria Math" panose="02040503050406030204" pitchFamily="18" charset="0"/>
                      </a:rPr>
                      <m:t>damping</m:t>
                    </m:r>
                    <m:r>
                      <a:rPr lang="en-US" sz="1600" b="0" i="0" dirty="0" smtClean="0">
                        <a:latin typeface="Cambria Math" panose="02040503050406030204" pitchFamily="18" charset="0"/>
                      </a:rPr>
                      <m:t> </m:t>
                    </m:r>
                    <m:r>
                      <m:rPr>
                        <m:sty m:val="p"/>
                      </m:rPr>
                      <a:rPr lang="en-US" sz="1600" b="0" i="0" dirty="0" smtClean="0">
                        <a:latin typeface="Cambria Math" panose="02040503050406030204" pitchFamily="18" charset="0"/>
                      </a:rPr>
                      <m:t>ratio</m:t>
                    </m:r>
                  </m:oMath>
                </a14:m>
                <a:r>
                  <a:rPr lang="en-US" sz="1600" i="1" dirty="0" smtClean="0">
                    <a:latin typeface="Times New Roman" panose="02020603050405020304" pitchFamily="18" charset="0"/>
                    <a:cs typeface="Times New Roman" panose="02020603050405020304" pitchFamily="18" charset="0"/>
                  </a:rPr>
                  <a:t>	                </a:t>
                </a:r>
                <a14:m>
                  <m:oMath xmlns:m="http://schemas.openxmlformats.org/officeDocument/2006/math">
                    <m:r>
                      <a:rPr lang="en-US" sz="1600" i="1" dirty="0">
                        <a:latin typeface="Cambria Math" panose="02040503050406030204" pitchFamily="18" charset="0"/>
                      </a:rPr>
                      <m:t>𝐸</m:t>
                    </m:r>
                    <m:r>
                      <a:rPr lang="en-US" sz="1600" i="1" dirty="0">
                        <a:latin typeface="Cambria Math" panose="02040503050406030204" pitchFamily="18" charset="0"/>
                      </a:rPr>
                      <m:t>−</m:t>
                    </m:r>
                  </m:oMath>
                </a14:m>
                <a:r>
                  <a:rPr lang="en-US" sz="1600" i="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young modulus </a:t>
                </a:r>
                <a:r>
                  <a:rPr lang="en-US" sz="1600" i="1" dirty="0">
                    <a:latin typeface="Times New Roman" panose="02020603050405020304" pitchFamily="18" charset="0"/>
                    <a:cs typeface="Times New Roman" panose="02020603050405020304" pitchFamily="18" charset="0"/>
                  </a:rPr>
                  <a:t>			</a:t>
                </a:r>
                <a:r>
                  <a:rPr lang="en-US" sz="1600" i="1"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ru-RU" sz="1600" i="1">
                            <a:latin typeface="Cambria Math" panose="02040503050406030204" pitchFamily="18" charset="0"/>
                          </a:rPr>
                        </m:ctrlPr>
                      </m:sSubPr>
                      <m:e>
                        <m:r>
                          <a:rPr lang="ru-RU" sz="1600" i="1">
                            <a:latin typeface="Cambria Math" panose="02040503050406030204" pitchFamily="18" charset="0"/>
                          </a:rPr>
                          <m:t>𝑢</m:t>
                        </m:r>
                      </m:e>
                      <m:sub>
                        <m:r>
                          <a:rPr lang="ru-RU" sz="1600" i="1">
                            <a:latin typeface="Cambria Math" panose="02040503050406030204" pitchFamily="18" charset="0"/>
                          </a:rPr>
                          <m:t>𝑥𝐶</m:t>
                        </m:r>
                      </m:sub>
                    </m:sSub>
                    <m:r>
                      <a:rPr lang="en-US" sz="1600" i="1">
                        <a:latin typeface="Cambria Math" panose="02040503050406030204" pitchFamily="18" charset="0"/>
                      </a:rPr>
                      <m:t>−</m:t>
                    </m:r>
                  </m:oMath>
                </a14:m>
                <a:r>
                  <a:rPr lang="en-US" sz="1600" i="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disk’s geometric </a:t>
                </a:r>
                <a:r>
                  <a:rPr lang="en-US" sz="1600" dirty="0" smtClean="0">
                    <a:latin typeface="Times New Roman" panose="02020603050405020304" pitchFamily="18" charset="0"/>
                    <a:cs typeface="Times New Roman" panose="02020603050405020304" pitchFamily="18" charset="0"/>
                  </a:rPr>
                  <a:t>center</a:t>
                </a:r>
                <a:endParaRPr lang="en-US" sz="1600" i="1" dirty="0">
                  <a:latin typeface="Times New Roman" panose="02020603050405020304" pitchFamily="18" charset="0"/>
                  <a:cs typeface="Times New Roman" panose="02020603050405020304" pitchFamily="18" charset="0"/>
                </a:endParaRPr>
              </a:p>
              <a:p>
                <a14:m>
                  <m:oMath xmlns:m="http://schemas.openxmlformats.org/officeDocument/2006/math">
                    <m:r>
                      <a:rPr lang="en-US" sz="1600" i="1" dirty="0">
                        <a:latin typeface="Cambria Math" panose="02040503050406030204" pitchFamily="18" charset="0"/>
                      </a:rPr>
                      <m:t>𝐼</m:t>
                    </m:r>
                    <m:r>
                      <a:rPr lang="en-US" sz="1600" i="1" dirty="0">
                        <a:latin typeface="Cambria Math" panose="02040503050406030204" pitchFamily="18" charset="0"/>
                      </a:rPr>
                      <m:t>−</m:t>
                    </m:r>
                  </m:oMath>
                </a14:m>
                <a:r>
                  <a:rPr lang="en-US" sz="1600" i="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moment inertia of the shaft area 		</a:t>
                </a:r>
                <a14:m>
                  <m:oMath xmlns:m="http://schemas.openxmlformats.org/officeDocument/2006/math">
                    <m:sSub>
                      <m:sSubPr>
                        <m:ctrlPr>
                          <a:rPr lang="ru-RU" sz="1600" i="1">
                            <a:latin typeface="Cambria Math" panose="02040503050406030204" pitchFamily="18" charset="0"/>
                          </a:rPr>
                        </m:ctrlPr>
                      </m:sSubPr>
                      <m:e>
                        <m:r>
                          <a:rPr lang="ru-RU" sz="1600" i="1">
                            <a:latin typeface="Cambria Math" panose="02040503050406030204" pitchFamily="18" charset="0"/>
                          </a:rPr>
                          <m:t>𝜔</m:t>
                        </m:r>
                      </m:e>
                      <m:sub>
                        <m:r>
                          <a:rPr lang="ru-RU" sz="1600" i="1">
                            <a:latin typeface="Cambria Math" panose="02040503050406030204" pitchFamily="18" charset="0"/>
                          </a:rPr>
                          <m:t>𝑛</m:t>
                        </m:r>
                      </m:sub>
                    </m:sSub>
                  </m:oMath>
                </a14:m>
                <a:r>
                  <a:rPr lang="en-US" sz="1600" dirty="0">
                    <a:latin typeface="Times New Roman" panose="02020603050405020304" pitchFamily="18" charset="0"/>
                    <a:cs typeface="Times New Roman" panose="02020603050405020304" pitchFamily="18" charset="0"/>
                  </a:rPr>
                  <a:t> </a:t>
                </a:r>
                <a14:m>
                  <m:oMath xmlns:m="http://schemas.openxmlformats.org/officeDocument/2006/math">
                    <m:r>
                      <a:rPr lang="en-US" sz="1600" i="1">
                        <a:latin typeface="Cambria Math" panose="02040503050406030204" pitchFamily="18" charset="0"/>
                      </a:rPr>
                      <m:t>−</m:t>
                    </m:r>
                  </m:oMath>
                </a14:m>
                <a:r>
                  <a:rPr lang="en-US" sz="1600" dirty="0">
                    <a:latin typeface="Times New Roman" panose="02020603050405020304" pitchFamily="18" charset="0"/>
                    <a:cs typeface="Times New Roman" panose="02020603050405020304" pitchFamily="18" charset="0"/>
                  </a:rPr>
                  <a:t> shaft’s natural frequency</a:t>
                </a:r>
              </a:p>
              <a:p>
                <a14:m>
                  <m:oMath xmlns:m="http://schemas.openxmlformats.org/officeDocument/2006/math">
                    <m:r>
                      <a:rPr lang="en-US" sz="1600" i="1" dirty="0">
                        <a:latin typeface="Cambria Math" panose="02040503050406030204" pitchFamily="18" charset="0"/>
                      </a:rPr>
                      <m:t>𝐿</m:t>
                    </m:r>
                    <m:r>
                      <a:rPr lang="en-US" sz="1600" i="1" dirty="0">
                        <a:latin typeface="Cambria Math" panose="02040503050406030204" pitchFamily="18" charset="0"/>
                      </a:rPr>
                      <m:t>−</m:t>
                    </m:r>
                  </m:oMath>
                </a14:m>
                <a:r>
                  <a:rPr lang="en-US" sz="1600" i="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length of the beam			</a:t>
                </a:r>
                <a14:m>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r>
                      <m:rPr>
                        <m:sty m:val="p"/>
                      </m:rPr>
                      <a:rPr lang="en-US" sz="1600">
                        <a:latin typeface="Cambria Math" panose="02040503050406030204" pitchFamily="18" charset="0"/>
                      </a:rPr>
                      <m:t>time</m:t>
                    </m:r>
                  </m:oMath>
                </a14:m>
                <a:endParaRPr lang="en-US" sz="1600" i="1"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99346" y="4813550"/>
                <a:ext cx="7734014" cy="1323439"/>
              </a:xfrm>
              <a:prstGeom prst="rect">
                <a:avLst/>
              </a:prstGeom>
              <a:blipFill>
                <a:blip r:embed="rId5"/>
                <a:stretch>
                  <a:fillRect t="-1382"/>
                </a:stretch>
              </a:blipFill>
            </p:spPr>
            <p:txBody>
              <a:bodyPr/>
              <a:lstStyle/>
              <a:p>
                <a:r>
                  <a:rPr lang="en-US">
                    <a:noFill/>
                  </a:rPr>
                  <a:t> </a:t>
                </a:r>
              </a:p>
            </p:txBody>
          </p:sp>
        </mc:Fallback>
      </mc:AlternateContent>
    </p:spTree>
    <p:extLst>
      <p:ext uri="{BB962C8B-B14F-4D97-AF65-F5344CB8AC3E}">
        <p14:creationId xmlns:p14="http://schemas.microsoft.com/office/powerpoint/2010/main" val="3253189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7</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r>
              <a:rPr lang="en-US" sz="3600" dirty="0" smtClean="0">
                <a:latin typeface="Times New Roman" panose="02020603050405020304" pitchFamily="18" charset="0"/>
                <a:cs typeface="Times New Roman" panose="02020603050405020304" pitchFamily="18" charset="0"/>
              </a:rPr>
              <a:t>3.2 Stator Vibration </a:t>
            </a:r>
            <a:r>
              <a:rPr lang="en-US" sz="3600" dirty="0">
                <a:latin typeface="Times New Roman" panose="02020603050405020304" pitchFamily="18" charset="0"/>
                <a:cs typeface="Times New Roman" panose="02020603050405020304" pitchFamily="18" charset="0"/>
              </a:rPr>
              <a:t>M</a:t>
            </a:r>
            <a:r>
              <a:rPr lang="en-US" sz="3600" dirty="0" smtClean="0">
                <a:latin typeface="Times New Roman" panose="02020603050405020304" pitchFamily="18" charset="0"/>
                <a:cs typeface="Times New Roman" panose="02020603050405020304" pitchFamily="18" charset="0"/>
              </a:rPr>
              <a:t>odel</a:t>
            </a:r>
            <a:endParaRPr lang="en-US" sz="3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6" name="Таблица 5"/>
              <p:cNvGraphicFramePr>
                <a:graphicFrameLocks noGrp="1"/>
              </p:cNvGraphicFramePr>
              <p:nvPr>
                <p:extLst>
                  <p:ext uri="{D42A27DB-BD31-4B8C-83A1-F6EECF244321}">
                    <p14:modId xmlns:p14="http://schemas.microsoft.com/office/powerpoint/2010/main" val="152040717"/>
                  </p:ext>
                </p:extLst>
              </p:nvPr>
            </p:nvGraphicFramePr>
            <p:xfrm>
              <a:off x="934719" y="1490185"/>
              <a:ext cx="9970655" cy="4778430"/>
            </p:xfrm>
            <a:graphic>
              <a:graphicData uri="http://schemas.openxmlformats.org/drawingml/2006/table">
                <a:tbl>
                  <a:tblPr firstRow="1" bandRow="1">
                    <a:tableStyleId>{5C22544A-7EE6-4342-B048-85BDC9FD1C3A}</a:tableStyleId>
                  </a:tblPr>
                  <a:tblGrid>
                    <a:gridCol w="1840857">
                      <a:extLst>
                        <a:ext uri="{9D8B030D-6E8A-4147-A177-3AD203B41FA5}">
                          <a16:colId xmlns:a16="http://schemas.microsoft.com/office/drawing/2014/main" val="166623057"/>
                        </a:ext>
                      </a:extLst>
                    </a:gridCol>
                    <a:gridCol w="3847630">
                      <a:extLst>
                        <a:ext uri="{9D8B030D-6E8A-4147-A177-3AD203B41FA5}">
                          <a16:colId xmlns:a16="http://schemas.microsoft.com/office/drawing/2014/main" val="849667542"/>
                        </a:ext>
                      </a:extLst>
                    </a:gridCol>
                    <a:gridCol w="4282168">
                      <a:extLst>
                        <a:ext uri="{9D8B030D-6E8A-4147-A177-3AD203B41FA5}">
                          <a16:colId xmlns:a16="http://schemas.microsoft.com/office/drawing/2014/main" val="2675483450"/>
                        </a:ext>
                      </a:extLst>
                    </a:gridCol>
                  </a:tblGrid>
                  <a:tr h="492094">
                    <a:tc>
                      <a:txBody>
                        <a:bodyPr/>
                        <a:lstStyle/>
                        <a:p>
                          <a:pPr algn="ct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solidFill>
                                <a:schemeClr val="bg1"/>
                              </a:solidFill>
                              <a:latin typeface="Times New Roman" panose="02020603050405020304" pitchFamily="18" charset="0"/>
                              <a:cs typeface="Times New Roman" panose="02020603050405020304" pitchFamily="18" charset="0"/>
                            </a:rPr>
                            <a:t>Core Modeling</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solidFill>
                                <a:schemeClr val="bg1"/>
                              </a:solidFill>
                              <a:latin typeface="Times New Roman" panose="02020603050405020304" pitchFamily="18" charset="0"/>
                              <a:cs typeface="Times New Roman" panose="02020603050405020304" pitchFamily="18" charset="0"/>
                            </a:rPr>
                            <a:t>Winding Modeling</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95515792"/>
                      </a:ext>
                    </a:extLst>
                  </a:tr>
                  <a:tr h="970705">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Vibration cause</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err="1" smtClean="0">
                              <a:solidFill>
                                <a:schemeClr val="bg1"/>
                              </a:solidFill>
                              <a:latin typeface="Times New Roman" panose="02020603050405020304" pitchFamily="18" charset="0"/>
                              <a:cs typeface="Times New Roman" panose="02020603050405020304" pitchFamily="18" charset="0"/>
                            </a:rPr>
                            <a:t>Magnetostriction</a:t>
                          </a:r>
                          <a:r>
                            <a:rPr lang="en-US" sz="1800" dirty="0" smtClean="0">
                              <a:solidFill>
                                <a:schemeClr val="bg1"/>
                              </a:solidFill>
                              <a:latin typeface="Times New Roman" panose="02020603050405020304" pitchFamily="18" charset="0"/>
                              <a:cs typeface="Times New Roman" panose="02020603050405020304" pitchFamily="18" charset="0"/>
                            </a:rPr>
                            <a:t> leading to deformation of ferromagnetic material [16]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Electromagnetic force initiated by leakage flux [16]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66710055"/>
                      </a:ext>
                    </a:extLst>
                  </a:tr>
                  <a:tr h="687582">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i="1" dirty="0" smtClean="0">
                              <a:solidFill>
                                <a:schemeClr val="bg1"/>
                              </a:solidFill>
                              <a:latin typeface="Times New Roman" panose="02020603050405020304" pitchFamily="18" charset="0"/>
                              <a:cs typeface="Times New Roman" panose="02020603050405020304" pitchFamily="18" charset="0"/>
                            </a:rPr>
                            <a:t>Model Assumption</a:t>
                          </a:r>
                          <a:endParaRPr lang="ru-RU" sz="1800" i="1"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Core laminations explosion to the magnetic field</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Mechanical model for spring</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18421674"/>
                      </a:ext>
                    </a:extLst>
                  </a:tr>
                  <a:tr h="1713649">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Equation </a:t>
                          </a:r>
                        </a:p>
                      </a:txBody>
                      <a:tcPr/>
                    </a:tc>
                    <a:tc>
                      <a:txBody>
                        <a:bodyPr/>
                        <a:lstStyle/>
                        <a:p>
                          <a:pPr algn="ctr"/>
                          <a14:m>
                            <m:oMath xmlns:m="http://schemas.openxmlformats.org/officeDocument/2006/math">
                              <m:sSub>
                                <m:sSubPr>
                                  <m:ctrlPr>
                                    <a:rPr lang="ru-RU" sz="1800" i="1" kern="1200" smtClean="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𝑈</m:t>
                                  </m:r>
                                </m:e>
                                <m:sub>
                                  <m:r>
                                    <a:rPr lang="ru-RU" sz="1800" i="1" kern="1200">
                                      <a:solidFill>
                                        <a:schemeClr val="bg1"/>
                                      </a:solidFill>
                                      <a:effectLst/>
                                      <a:latin typeface="Cambria Math" panose="02040503050406030204" pitchFamily="18" charset="0"/>
                                      <a:ea typeface="+mn-ea"/>
                                      <a:cs typeface="+mn-cs"/>
                                    </a:rPr>
                                    <m:t>0</m:t>
                                  </m:r>
                                </m:sub>
                              </m:sSub>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ru-RU" sz="1800" kern="1200">
                                      <a:solidFill>
                                        <a:schemeClr val="bg1"/>
                                      </a:solidFill>
                                      <a:effectLst/>
                                      <a:latin typeface="Cambria Math" panose="02040503050406030204" pitchFamily="18" charset="0"/>
                                      <a:ea typeface="+mn-ea"/>
                                      <a:cs typeface="+mn-cs"/>
                                    </a:rPr>
                                    <m:t>sin</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𝜔</m:t>
                                      </m:r>
                                      <m:r>
                                        <a:rPr lang="ru-RU" sz="1800" i="1" kern="1200">
                                          <a:solidFill>
                                            <a:schemeClr val="bg1"/>
                                          </a:solidFill>
                                          <a:effectLst/>
                                          <a:latin typeface="Cambria Math" panose="02040503050406030204" pitchFamily="18" charset="0"/>
                                          <a:ea typeface="+mn-ea"/>
                                          <a:cs typeface="+mn-cs"/>
                                        </a:rPr>
                                        <m:t>𝑡</m:t>
                                      </m:r>
                                    </m:e>
                                  </m:d>
                                </m:e>
                              </m:func>
                              <m:r>
                                <a:rPr lang="ru-RU" sz="1800" i="1" kern="1200">
                                  <a:solidFill>
                                    <a:schemeClr val="bg1"/>
                                  </a:solidFill>
                                  <a:effectLst/>
                                  <a:latin typeface="Cambria Math" panose="02040503050406030204" pitchFamily="18" charset="0"/>
                                  <a:ea typeface="+mn-ea"/>
                                  <a:cs typeface="+mn-cs"/>
                                </a:rPr>
                                <m:t>= −</m:t>
                              </m:r>
                              <m:r>
                                <a:rPr lang="ru-RU" sz="1800" i="1" kern="1200">
                                  <a:solidFill>
                                    <a:schemeClr val="bg1"/>
                                  </a:solidFill>
                                  <a:effectLst/>
                                  <a:latin typeface="Cambria Math" panose="02040503050406030204" pitchFamily="18" charset="0"/>
                                  <a:ea typeface="+mn-ea"/>
                                  <a:cs typeface="+mn-cs"/>
                                </a:rPr>
                                <m:t>𝑁</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𝐴</m:t>
                                  </m:r>
                                </m:e>
                                <m:sub>
                                  <m:r>
                                    <a:rPr lang="ru-RU" sz="1800" i="1" kern="1200">
                                      <a:solidFill>
                                        <a:schemeClr val="bg1"/>
                                      </a:solidFill>
                                      <a:effectLst/>
                                      <a:latin typeface="Cambria Math" panose="02040503050406030204" pitchFamily="18" charset="0"/>
                                      <a:ea typeface="+mn-ea"/>
                                      <a:cs typeface="+mn-cs"/>
                                    </a:rPr>
                                    <m:t>𝑐𝑠</m:t>
                                  </m:r>
                                </m:sub>
                              </m:sSub>
                              <m:f>
                                <m:fPr>
                                  <m:ctrlPr>
                                    <a:rPr lang="ru-RU" sz="1800" i="1" kern="1200">
                                      <a:solidFill>
                                        <a:schemeClr val="bg1"/>
                                      </a:solidFill>
                                      <a:effectLst/>
                                      <a:latin typeface="Cambria Math" panose="02040503050406030204" pitchFamily="18" charset="0"/>
                                      <a:ea typeface="+mn-ea"/>
                                      <a:cs typeface="+mn-cs"/>
                                    </a:rPr>
                                  </m:ctrlPr>
                                </m:fPr>
                                <m:num>
                                  <m:r>
                                    <a:rPr lang="ru-RU" sz="1800" i="1" kern="1200">
                                      <a:solidFill>
                                        <a:schemeClr val="bg1"/>
                                      </a:solidFill>
                                      <a:effectLst/>
                                      <a:latin typeface="Cambria Math" panose="02040503050406030204" pitchFamily="18" charset="0"/>
                                      <a:ea typeface="+mn-ea"/>
                                      <a:cs typeface="+mn-cs"/>
                                    </a:rPr>
                                    <m:t>𝑑𝐵</m:t>
                                  </m:r>
                                </m:num>
                                <m:den>
                                  <m:r>
                                    <a:rPr lang="ru-RU" sz="1800" i="1" kern="1200">
                                      <a:solidFill>
                                        <a:schemeClr val="bg1"/>
                                      </a:solidFill>
                                      <a:effectLst/>
                                      <a:latin typeface="Cambria Math" panose="02040503050406030204" pitchFamily="18" charset="0"/>
                                      <a:ea typeface="+mn-ea"/>
                                      <a:cs typeface="+mn-cs"/>
                                    </a:rPr>
                                    <m:t>𝑑𝑡</m:t>
                                  </m:r>
                                </m:den>
                              </m:f>
                            </m:oMath>
                          </a14:m>
                          <a:r>
                            <a:rPr lang="ru-RU" sz="1800" kern="1200" dirty="0">
                              <a:solidFill>
                                <a:schemeClr val="bg1"/>
                              </a:solidFill>
                              <a:effectLst/>
                              <a:latin typeface="Times New Roman" panose="02020603050405020304" pitchFamily="18" charset="0"/>
                              <a:ea typeface="+mn-ea"/>
                              <a:cs typeface="Times New Roman" panose="02020603050405020304" pitchFamily="18" charset="0"/>
                            </a:rPr>
                            <a:t> </a:t>
                          </a:r>
                          <a14:m>
                            <m:oMath xmlns:m="http://schemas.openxmlformats.org/officeDocument/2006/math">
                              <m:r>
                                <a:rPr lang="en-US" sz="1800" b="0" i="0" smtClean="0">
                                  <a:solidFill>
                                    <a:schemeClr val="bg1"/>
                                  </a:solidFill>
                                  <a:effectLst/>
                                  <a:latin typeface="Cambria Math" panose="02040503050406030204" pitchFamily="18" charset="0"/>
                                  <a:ea typeface="Cambria Math" panose="02040503050406030204" pitchFamily="18" charset="0"/>
                                </a:rPr>
                                <m:t>  </m:t>
                              </m:r>
                              <m:r>
                                <a:rPr lang="en-US" sz="1800" i="1" smtClean="0">
                                  <a:solidFill>
                                    <a:schemeClr val="bg1"/>
                                  </a:solidFill>
                                  <a:effectLst/>
                                  <a:latin typeface="Cambria Math" panose="02040503050406030204" pitchFamily="18" charset="0"/>
                                  <a:ea typeface="Cambria Math" panose="02040503050406030204" pitchFamily="18" charset="0"/>
                                </a:rPr>
                                <m:t>→</m:t>
                              </m:r>
                            </m:oMath>
                          </a14:m>
                          <a:endParaRPr lang="en-US" sz="1800" i="1" dirty="0">
                            <a:solidFill>
                              <a:schemeClr val="bg1"/>
                            </a:solidFill>
                            <a:effectLst/>
                            <a:latin typeface="Times New Roman" panose="02020603050405020304" pitchFamily="18" charset="0"/>
                            <a:ea typeface="Cambria Math" panose="02040503050406030204" pitchFamily="18" charset="0"/>
                            <a:cs typeface="Times New Roman" panose="02020603050405020304" pitchFamily="18" charset="0"/>
                          </a:endParaRPr>
                        </a:p>
                        <a:p>
                          <a:pPr algn="ctr"/>
                          <a14:m>
                            <m:oMath xmlns:m="http://schemas.openxmlformats.org/officeDocument/2006/math">
                              <m:sSub>
                                <m:sSubPr>
                                  <m:ctrlPr>
                                    <a:rPr lang="ru-RU" sz="1800" i="1" kern="1200" smtClean="0">
                                      <a:solidFill>
                                        <a:schemeClr val="bg1"/>
                                      </a:solidFill>
                                      <a:effectLst/>
                                      <a:latin typeface="Cambria Math" panose="02040503050406030204" pitchFamily="18" charset="0"/>
                                      <a:ea typeface="+mn-ea"/>
                                      <a:cs typeface="+mn-cs"/>
                                    </a:rPr>
                                  </m:ctrlPr>
                                </m:sSubPr>
                                <m:e>
                                  <m:acc>
                                    <m:accPr>
                                      <m:chr m:val="̈"/>
                                      <m:ctrlPr>
                                        <a:rPr lang="ru-RU" sz="1800" i="1" kern="1200">
                                          <a:solidFill>
                                            <a:schemeClr val="bg1"/>
                                          </a:solidFill>
                                          <a:effectLst/>
                                          <a:latin typeface="Cambria Math" panose="02040503050406030204" pitchFamily="18" charset="0"/>
                                          <a:ea typeface="+mn-ea"/>
                                          <a:cs typeface="+mn-cs"/>
                                        </a:rPr>
                                      </m:ctrlPr>
                                    </m:accPr>
                                    <m:e>
                                      <m:r>
                                        <a:rPr lang="ru-RU" sz="1800" i="1" kern="1200">
                                          <a:solidFill>
                                            <a:schemeClr val="bg1"/>
                                          </a:solidFill>
                                          <a:effectLst/>
                                          <a:latin typeface="Cambria Math" panose="02040503050406030204" pitchFamily="18" charset="0"/>
                                          <a:ea typeface="+mn-ea"/>
                                          <a:cs typeface="+mn-cs"/>
                                        </a:rPr>
                                        <m:t>𝑥</m:t>
                                      </m:r>
                                    </m:e>
                                  </m:acc>
                                </m:e>
                                <m:sub>
                                  <m:r>
                                    <a:rPr lang="ru-RU" sz="1800" i="1" kern="1200">
                                      <a:solidFill>
                                        <a:schemeClr val="bg1"/>
                                      </a:solidFill>
                                      <a:effectLst/>
                                      <a:latin typeface="Cambria Math" panose="02040503050406030204" pitchFamily="18" charset="0"/>
                                      <a:ea typeface="+mn-ea"/>
                                      <a:cs typeface="+mn-cs"/>
                                    </a:rPr>
                                    <m:t>𝑐</m:t>
                                  </m:r>
                                </m:sub>
                              </m:sSub>
                              <m:r>
                                <a:rPr lang="ru-RU" sz="1800" i="1" kern="1200">
                                  <a:solidFill>
                                    <a:schemeClr val="bg1"/>
                                  </a:solidFill>
                                  <a:effectLst/>
                                  <a:latin typeface="Cambria Math" panose="02040503050406030204" pitchFamily="18" charset="0"/>
                                  <a:ea typeface="+mn-ea"/>
                                  <a:cs typeface="+mn-cs"/>
                                </a:rPr>
                                <m:t>=−</m:t>
                              </m:r>
                              <m:f>
                                <m:fPr>
                                  <m:ctrlPr>
                                    <a:rPr lang="ru-RU" sz="1800" i="1" kern="1200">
                                      <a:solidFill>
                                        <a:schemeClr val="bg1"/>
                                      </a:solidFill>
                                      <a:effectLst/>
                                      <a:latin typeface="Cambria Math" panose="02040503050406030204" pitchFamily="18" charset="0"/>
                                      <a:ea typeface="+mn-ea"/>
                                      <a:cs typeface="+mn-cs"/>
                                    </a:rPr>
                                  </m:ctrlPr>
                                </m:fPr>
                                <m:num>
                                  <m:r>
                                    <a:rPr lang="ru-RU" sz="1800" i="1" kern="1200">
                                      <a:solidFill>
                                        <a:schemeClr val="bg1"/>
                                      </a:solidFill>
                                      <a:effectLst/>
                                      <a:latin typeface="Cambria Math" panose="02040503050406030204" pitchFamily="18" charset="0"/>
                                      <a:ea typeface="+mn-ea"/>
                                      <a:cs typeface="+mn-cs"/>
                                    </a:rPr>
                                    <m:t>2</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𝜆</m:t>
                                      </m:r>
                                    </m:e>
                                    <m:sub>
                                      <m:r>
                                        <a:rPr lang="ru-RU" sz="1800" i="1" kern="1200">
                                          <a:solidFill>
                                            <a:schemeClr val="bg1"/>
                                          </a:solidFill>
                                          <a:effectLst/>
                                          <a:latin typeface="Cambria Math" panose="02040503050406030204" pitchFamily="18" charset="0"/>
                                          <a:ea typeface="+mn-ea"/>
                                          <a:cs typeface="+mn-cs"/>
                                        </a:rPr>
                                        <m:t>𝑠</m:t>
                                      </m:r>
                                    </m:sub>
                                  </m:sSub>
                                  <m:r>
                                    <a:rPr lang="ru-RU" sz="1800" i="1" kern="1200">
                                      <a:solidFill>
                                        <a:schemeClr val="bg1"/>
                                      </a:solidFill>
                                      <a:effectLst/>
                                      <a:latin typeface="Cambria Math" panose="02040503050406030204" pitchFamily="18" charset="0"/>
                                      <a:ea typeface="+mn-ea"/>
                                      <a:cs typeface="+mn-cs"/>
                                    </a:rPr>
                                    <m:t>𝐿</m:t>
                                  </m:r>
                                  <m:sSubSup>
                                    <m:sSubSupPr>
                                      <m:ctrlPr>
                                        <a:rPr lang="ru-RU" sz="1800" i="1" kern="1200">
                                          <a:solidFill>
                                            <a:schemeClr val="bg1"/>
                                          </a:solidFill>
                                          <a:effectLst/>
                                          <a:latin typeface="Cambria Math" panose="02040503050406030204" pitchFamily="18" charset="0"/>
                                          <a:ea typeface="+mn-ea"/>
                                          <a:cs typeface="+mn-cs"/>
                                        </a:rPr>
                                      </m:ctrlPr>
                                    </m:sSubSupPr>
                                    <m:e>
                                      <m:r>
                                        <a:rPr lang="ru-RU" sz="1800" i="1" kern="1200">
                                          <a:solidFill>
                                            <a:schemeClr val="bg1"/>
                                          </a:solidFill>
                                          <a:effectLst/>
                                          <a:latin typeface="Cambria Math" panose="02040503050406030204" pitchFamily="18" charset="0"/>
                                          <a:ea typeface="+mn-ea"/>
                                          <a:cs typeface="+mn-cs"/>
                                        </a:rPr>
                                        <m:t>𝑈</m:t>
                                      </m:r>
                                    </m:e>
                                    <m:sub>
                                      <m:r>
                                        <a:rPr lang="ru-RU" sz="1800" i="1" kern="1200">
                                          <a:solidFill>
                                            <a:schemeClr val="bg1"/>
                                          </a:solidFill>
                                          <a:effectLst/>
                                          <a:latin typeface="Cambria Math" panose="02040503050406030204" pitchFamily="18" charset="0"/>
                                          <a:ea typeface="+mn-ea"/>
                                          <a:cs typeface="+mn-cs"/>
                                        </a:rPr>
                                        <m:t>0</m:t>
                                      </m:r>
                                    </m:sub>
                                    <m:sup>
                                      <m:r>
                                        <a:rPr lang="ru-RU" sz="1800" i="1" kern="1200">
                                          <a:solidFill>
                                            <a:schemeClr val="bg1"/>
                                          </a:solidFill>
                                          <a:effectLst/>
                                          <a:latin typeface="Cambria Math" panose="02040503050406030204" pitchFamily="18" charset="0"/>
                                          <a:ea typeface="+mn-ea"/>
                                          <a:cs typeface="+mn-cs"/>
                                        </a:rPr>
                                        <m:t>2</m:t>
                                      </m:r>
                                    </m:sup>
                                  </m:sSubSup>
                                </m:num>
                                <m:den>
                                  <m:sSubSup>
                                    <m:sSubSupPr>
                                      <m:ctrlPr>
                                        <a:rPr lang="ru-RU" sz="1800" i="1" kern="1200">
                                          <a:solidFill>
                                            <a:schemeClr val="bg1"/>
                                          </a:solidFill>
                                          <a:effectLst/>
                                          <a:latin typeface="Cambria Math" panose="02040503050406030204" pitchFamily="18" charset="0"/>
                                          <a:ea typeface="+mn-ea"/>
                                          <a:cs typeface="+mn-cs"/>
                                        </a:rPr>
                                      </m:ctrlPr>
                                    </m:sSubSupPr>
                                    <m:e>
                                      <m:r>
                                        <a:rPr lang="ru-RU" sz="1800" i="1" kern="1200">
                                          <a:solidFill>
                                            <a:schemeClr val="bg1"/>
                                          </a:solidFill>
                                          <a:effectLst/>
                                          <a:latin typeface="Cambria Math" panose="02040503050406030204" pitchFamily="18" charset="0"/>
                                          <a:ea typeface="+mn-ea"/>
                                          <a:cs typeface="+mn-cs"/>
                                        </a:rPr>
                                        <m:t>𝐵</m:t>
                                      </m:r>
                                    </m:e>
                                    <m:sub>
                                      <m:r>
                                        <a:rPr lang="ru-RU" sz="1800" i="1" kern="1200">
                                          <a:solidFill>
                                            <a:schemeClr val="bg1"/>
                                          </a:solidFill>
                                          <a:effectLst/>
                                          <a:latin typeface="Cambria Math" panose="02040503050406030204" pitchFamily="18" charset="0"/>
                                          <a:ea typeface="+mn-ea"/>
                                          <a:cs typeface="+mn-cs"/>
                                        </a:rPr>
                                        <m:t>𝑠</m:t>
                                      </m:r>
                                    </m:sub>
                                    <m:sup>
                                      <m:r>
                                        <a:rPr lang="ru-RU" sz="1800" i="1" kern="1200">
                                          <a:solidFill>
                                            <a:schemeClr val="bg1"/>
                                          </a:solidFill>
                                          <a:effectLst/>
                                          <a:latin typeface="Cambria Math" panose="02040503050406030204" pitchFamily="18" charset="0"/>
                                          <a:ea typeface="+mn-ea"/>
                                          <a:cs typeface="+mn-cs"/>
                                        </a:rPr>
                                        <m:t>2</m:t>
                                      </m:r>
                                    </m:sup>
                                  </m:sSubSup>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𝑁</m:t>
                                      </m:r>
                                    </m:e>
                                    <m:sup>
                                      <m:r>
                                        <a:rPr lang="ru-RU" sz="1800" i="1" kern="1200">
                                          <a:solidFill>
                                            <a:schemeClr val="bg1"/>
                                          </a:solidFill>
                                          <a:effectLst/>
                                          <a:latin typeface="Cambria Math" panose="02040503050406030204" pitchFamily="18" charset="0"/>
                                          <a:ea typeface="+mn-ea"/>
                                          <a:cs typeface="+mn-cs"/>
                                        </a:rPr>
                                        <m:t>2</m:t>
                                      </m:r>
                                    </m:sup>
                                  </m:sSup>
                                  <m:sSubSup>
                                    <m:sSubSupPr>
                                      <m:ctrlPr>
                                        <a:rPr lang="ru-RU" sz="1800" i="1" kern="1200">
                                          <a:solidFill>
                                            <a:schemeClr val="bg1"/>
                                          </a:solidFill>
                                          <a:effectLst/>
                                          <a:latin typeface="Cambria Math" panose="02040503050406030204" pitchFamily="18" charset="0"/>
                                          <a:ea typeface="+mn-ea"/>
                                          <a:cs typeface="+mn-cs"/>
                                        </a:rPr>
                                      </m:ctrlPr>
                                    </m:sSubSupPr>
                                    <m:e>
                                      <m:r>
                                        <a:rPr lang="ru-RU" sz="1800" i="1" kern="1200">
                                          <a:solidFill>
                                            <a:schemeClr val="bg1"/>
                                          </a:solidFill>
                                          <a:effectLst/>
                                          <a:latin typeface="Cambria Math" panose="02040503050406030204" pitchFamily="18" charset="0"/>
                                          <a:ea typeface="+mn-ea"/>
                                          <a:cs typeface="+mn-cs"/>
                                        </a:rPr>
                                        <m:t>𝐴</m:t>
                                      </m:r>
                                    </m:e>
                                    <m:sub>
                                      <m:r>
                                        <a:rPr lang="ru-RU" sz="1800" i="1" kern="1200">
                                          <a:solidFill>
                                            <a:schemeClr val="bg1"/>
                                          </a:solidFill>
                                          <a:effectLst/>
                                          <a:latin typeface="Cambria Math" panose="02040503050406030204" pitchFamily="18" charset="0"/>
                                          <a:ea typeface="+mn-ea"/>
                                          <a:cs typeface="+mn-cs"/>
                                        </a:rPr>
                                        <m:t>𝑐𝑠</m:t>
                                      </m:r>
                                    </m:sub>
                                    <m:sup>
                                      <m:r>
                                        <a:rPr lang="ru-RU" sz="1800" i="1" kern="1200">
                                          <a:solidFill>
                                            <a:schemeClr val="bg1"/>
                                          </a:solidFill>
                                          <a:effectLst/>
                                          <a:latin typeface="Cambria Math" panose="02040503050406030204" pitchFamily="18" charset="0"/>
                                          <a:ea typeface="+mn-ea"/>
                                          <a:cs typeface="+mn-cs"/>
                                        </a:rPr>
                                        <m:t>2</m:t>
                                      </m:r>
                                    </m:sup>
                                  </m:sSubSup>
                                </m:den>
                              </m:f>
                              <m:r>
                                <m:rPr>
                                  <m:sty m:val="p"/>
                                </m:rPr>
                                <a:rPr lang="ru-RU" sz="1800" kern="1200">
                                  <a:solidFill>
                                    <a:schemeClr val="bg1"/>
                                  </a:solidFill>
                                  <a:effectLst/>
                                  <a:latin typeface="Cambria Math" panose="02040503050406030204" pitchFamily="18" charset="0"/>
                                  <a:ea typeface="+mn-ea"/>
                                  <a:cs typeface="+mn-cs"/>
                                </a:rPr>
                                <m:t>cos</m:t>
                              </m:r>
                              <m:r>
                                <a:rPr lang="ru-RU" sz="1800" i="1" kern="1200">
                                  <a:solidFill>
                                    <a:schemeClr val="bg1"/>
                                  </a:solidFill>
                                  <a:effectLst/>
                                  <a:latin typeface="Cambria Math" panose="02040503050406030204" pitchFamily="18" charset="0"/>
                                  <a:ea typeface="+mn-ea"/>
                                  <a:cs typeface="+mn-cs"/>
                                </a:rPr>
                                <m:t>(2</m:t>
                              </m:r>
                              <m:r>
                                <a:rPr lang="ru-RU" sz="1800" i="1" kern="1200">
                                  <a:solidFill>
                                    <a:schemeClr val="bg1"/>
                                  </a:solidFill>
                                  <a:effectLst/>
                                  <a:latin typeface="Cambria Math" panose="02040503050406030204" pitchFamily="18" charset="0"/>
                                  <a:ea typeface="+mn-ea"/>
                                  <a:cs typeface="+mn-cs"/>
                                </a:rPr>
                                <m:t>𝜔</m:t>
                              </m:r>
                              <m:r>
                                <a:rPr lang="ru-RU" sz="1800" i="1" kern="1200">
                                  <a:solidFill>
                                    <a:schemeClr val="bg1"/>
                                  </a:solidFill>
                                  <a:effectLst/>
                                  <a:latin typeface="Cambria Math" panose="02040503050406030204" pitchFamily="18" charset="0"/>
                                  <a:ea typeface="+mn-ea"/>
                                  <a:cs typeface="+mn-cs"/>
                                </a:rPr>
                                <m:t>𝑡</m:t>
                              </m:r>
                              <m:r>
                                <a:rPr lang="ru-RU" sz="1800" i="1" kern="1200">
                                  <a:solidFill>
                                    <a:schemeClr val="bg1"/>
                                  </a:solidFill>
                                  <a:effectLst/>
                                  <a:latin typeface="Cambria Math" panose="02040503050406030204" pitchFamily="18" charset="0"/>
                                  <a:ea typeface="+mn-ea"/>
                                  <a:cs typeface="+mn-cs"/>
                                </a:rPr>
                                <m:t>)</m:t>
                              </m:r>
                            </m:oMath>
                          </a14:m>
                          <a:r>
                            <a:rPr lang="ru-RU" sz="1800" dirty="0">
                              <a:solidFill>
                                <a:schemeClr val="bg1"/>
                              </a:solidFill>
                              <a:effectLst/>
                              <a:latin typeface="Times New Roman" panose="02020603050405020304" pitchFamily="18" charset="0"/>
                              <a:cs typeface="Times New Roman" panose="02020603050405020304" pitchFamily="18" charset="0"/>
                            </a:rPr>
                            <a:t> </a:t>
                          </a:r>
                          <a:endParaRPr lang="ru-RU"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14:m>
                            <m:oMath xmlns:m="http://schemas.openxmlformats.org/officeDocument/2006/math">
                              <m:f>
                                <m:fPr>
                                  <m:ctrlPr>
                                    <a:rPr lang="ru-RU" sz="1800" i="1" kern="1200" smtClean="0">
                                      <a:solidFill>
                                        <a:schemeClr val="bg1"/>
                                      </a:solidFill>
                                      <a:effectLst/>
                                      <a:latin typeface="Cambria Math" panose="02040503050406030204" pitchFamily="18" charset="0"/>
                                      <a:ea typeface="+mn-ea"/>
                                      <a:cs typeface="+mn-cs"/>
                                    </a:rPr>
                                  </m:ctrlPr>
                                </m:fPr>
                                <m:num>
                                  <m:r>
                                    <a:rPr lang="ru-RU" sz="1800" i="1" kern="1200">
                                      <a:solidFill>
                                        <a:schemeClr val="bg1"/>
                                      </a:solidFill>
                                      <a:effectLst/>
                                      <a:latin typeface="Cambria Math" panose="02040503050406030204" pitchFamily="18" charset="0"/>
                                      <a:ea typeface="+mn-ea"/>
                                      <a:cs typeface="+mn-cs"/>
                                    </a:rPr>
                                    <m:t>𝑊</m:t>
                                  </m:r>
                                </m:num>
                                <m:den>
                                  <m:r>
                                    <a:rPr lang="ru-RU" sz="1800" i="1" kern="1200">
                                      <a:solidFill>
                                        <a:schemeClr val="bg1"/>
                                      </a:solidFill>
                                      <a:effectLst/>
                                      <a:latin typeface="Cambria Math" panose="02040503050406030204" pitchFamily="18" charset="0"/>
                                      <a:ea typeface="+mn-ea"/>
                                      <a:cs typeface="+mn-cs"/>
                                    </a:rPr>
                                    <m:t>𝑔</m:t>
                                  </m:r>
                                </m:den>
                              </m:f>
                              <m:sSub>
                                <m:sSubPr>
                                  <m:ctrlPr>
                                    <a:rPr lang="ru-RU" sz="1800" i="1" kern="1200">
                                      <a:solidFill>
                                        <a:schemeClr val="bg1"/>
                                      </a:solidFill>
                                      <a:effectLst/>
                                      <a:latin typeface="Cambria Math" panose="02040503050406030204" pitchFamily="18" charset="0"/>
                                      <a:ea typeface="+mn-ea"/>
                                      <a:cs typeface="+mn-cs"/>
                                    </a:rPr>
                                  </m:ctrlPr>
                                </m:sSubPr>
                                <m:e>
                                  <m:acc>
                                    <m:accPr>
                                      <m:chr m:val="̈"/>
                                      <m:ctrlPr>
                                        <a:rPr lang="ru-RU" sz="1800" i="1" kern="1200">
                                          <a:solidFill>
                                            <a:schemeClr val="bg1"/>
                                          </a:solidFill>
                                          <a:effectLst/>
                                          <a:latin typeface="Cambria Math" panose="02040503050406030204" pitchFamily="18" charset="0"/>
                                          <a:ea typeface="+mn-ea"/>
                                          <a:cs typeface="+mn-cs"/>
                                        </a:rPr>
                                      </m:ctrlPr>
                                    </m:accPr>
                                    <m:e>
                                      <m:r>
                                        <a:rPr lang="ru-RU" sz="1800" i="1" kern="1200">
                                          <a:solidFill>
                                            <a:schemeClr val="bg1"/>
                                          </a:solidFill>
                                          <a:effectLst/>
                                          <a:latin typeface="Cambria Math" panose="02040503050406030204" pitchFamily="18" charset="0"/>
                                          <a:ea typeface="+mn-ea"/>
                                          <a:cs typeface="+mn-cs"/>
                                        </a:rPr>
                                        <m:t>𝑥</m:t>
                                      </m:r>
                                    </m:e>
                                  </m:acc>
                                </m:e>
                                <m:sub>
                                  <m:r>
                                    <a:rPr lang="ru-RU" sz="1800" i="1" kern="1200">
                                      <a:solidFill>
                                        <a:schemeClr val="bg1"/>
                                      </a:solidFill>
                                      <a:effectLst/>
                                      <a:latin typeface="Cambria Math" panose="02040503050406030204" pitchFamily="18" charset="0"/>
                                      <a:ea typeface="+mn-ea"/>
                                      <a:cs typeface="+mn-cs"/>
                                    </a:rPr>
                                    <m:t>𝑤</m:t>
                                  </m:r>
                                </m:sub>
                              </m:sSub>
                              <m:r>
                                <a:rPr lang="en-US" sz="1800" i="1" kern="1200">
                                  <a:solidFill>
                                    <a:schemeClr val="bg1"/>
                                  </a:solidFill>
                                  <a:effectLst/>
                                  <a:latin typeface="Cambria Math" panose="02040503050406030204" pitchFamily="18" charset="0"/>
                                  <a:ea typeface="+mn-ea"/>
                                  <a:cs typeface="+mn-cs"/>
                                </a:rPr>
                                <m:t>+</m:t>
                              </m:r>
                              <m:r>
                                <a:rPr lang="ru-RU" sz="1800" i="1" kern="1200">
                                  <a:solidFill>
                                    <a:schemeClr val="bg1"/>
                                  </a:solidFill>
                                  <a:effectLst/>
                                  <a:latin typeface="Cambria Math" panose="02040503050406030204" pitchFamily="18" charset="0"/>
                                  <a:ea typeface="+mn-ea"/>
                                  <a:cs typeface="+mn-cs"/>
                                </a:rPr>
                                <m:t>𝑐</m:t>
                              </m:r>
                              <m:sSub>
                                <m:sSubPr>
                                  <m:ctrlPr>
                                    <a:rPr lang="ru-RU" sz="1800" i="1" kern="1200">
                                      <a:solidFill>
                                        <a:schemeClr val="bg1"/>
                                      </a:solidFill>
                                      <a:effectLst/>
                                      <a:latin typeface="Cambria Math" panose="02040503050406030204" pitchFamily="18" charset="0"/>
                                      <a:ea typeface="+mn-ea"/>
                                      <a:cs typeface="+mn-cs"/>
                                    </a:rPr>
                                  </m:ctrlPr>
                                </m:sSubPr>
                                <m:e>
                                  <m:acc>
                                    <m:accPr>
                                      <m:chr m:val="̇"/>
                                      <m:ctrlPr>
                                        <a:rPr lang="ru-RU" sz="1800" i="1" kern="1200">
                                          <a:solidFill>
                                            <a:schemeClr val="bg1"/>
                                          </a:solidFill>
                                          <a:effectLst/>
                                          <a:latin typeface="Cambria Math" panose="02040503050406030204" pitchFamily="18" charset="0"/>
                                          <a:ea typeface="+mn-ea"/>
                                          <a:cs typeface="+mn-cs"/>
                                        </a:rPr>
                                      </m:ctrlPr>
                                    </m:accPr>
                                    <m:e>
                                      <m:r>
                                        <a:rPr lang="ru-RU" sz="1800" i="1" kern="1200">
                                          <a:solidFill>
                                            <a:schemeClr val="bg1"/>
                                          </a:solidFill>
                                          <a:effectLst/>
                                          <a:latin typeface="Cambria Math" panose="02040503050406030204" pitchFamily="18" charset="0"/>
                                          <a:ea typeface="+mn-ea"/>
                                          <a:cs typeface="+mn-cs"/>
                                        </a:rPr>
                                        <m:t>𝑥</m:t>
                                      </m:r>
                                    </m:e>
                                  </m:acc>
                                </m:e>
                                <m:sub>
                                  <m:r>
                                    <a:rPr lang="ru-RU" sz="1800" i="1" kern="1200">
                                      <a:solidFill>
                                        <a:schemeClr val="bg1"/>
                                      </a:solidFill>
                                      <a:effectLst/>
                                      <a:latin typeface="Cambria Math" panose="02040503050406030204" pitchFamily="18" charset="0"/>
                                      <a:ea typeface="+mn-ea"/>
                                      <a:cs typeface="+mn-cs"/>
                                    </a:rPr>
                                    <m:t>𝑤</m:t>
                                  </m:r>
                                </m:sub>
                              </m:sSub>
                              <m:r>
                                <a:rPr lang="en-US" sz="1800" i="1" kern="1200">
                                  <a:solidFill>
                                    <a:schemeClr val="bg1"/>
                                  </a:solidFill>
                                  <a:effectLst/>
                                  <a:latin typeface="Cambria Math" panose="02040503050406030204" pitchFamily="18" charset="0"/>
                                  <a:ea typeface="+mn-ea"/>
                                  <a:cs typeface="+mn-cs"/>
                                </a:rPr>
                                <m:t>+</m:t>
                              </m:r>
                              <m:r>
                                <a:rPr lang="ru-RU" sz="1800" i="1" kern="1200">
                                  <a:solidFill>
                                    <a:schemeClr val="bg1"/>
                                  </a:solidFill>
                                  <a:effectLst/>
                                  <a:latin typeface="Cambria Math" panose="02040503050406030204" pitchFamily="18" charset="0"/>
                                  <a:ea typeface="+mn-ea"/>
                                  <a:cs typeface="+mn-cs"/>
                                </a:rPr>
                                <m:t>𝑘</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𝑥</m:t>
                                  </m:r>
                                </m:e>
                                <m:sub>
                                  <m:r>
                                    <a:rPr lang="ru-RU" sz="1800" i="1" kern="1200">
                                      <a:solidFill>
                                        <a:schemeClr val="bg1"/>
                                      </a:solidFill>
                                      <a:effectLst/>
                                      <a:latin typeface="Cambria Math" panose="02040503050406030204" pitchFamily="18" charset="0"/>
                                      <a:ea typeface="+mn-ea"/>
                                      <a:cs typeface="+mn-cs"/>
                                    </a:rPr>
                                    <m:t>𝑤</m:t>
                                  </m:r>
                                </m:sub>
                              </m:sSub>
                            </m:oMath>
                          </a14:m>
                          <a:r>
                            <a:rPr lang="ru-RU" sz="1800" dirty="0">
                              <a:solidFill>
                                <a:schemeClr val="bg1"/>
                              </a:solidFill>
                              <a:effectLst/>
                              <a:latin typeface="Times New Roman" panose="02020603050405020304" pitchFamily="18" charset="0"/>
                              <a:cs typeface="Times New Roman" panose="02020603050405020304" pitchFamily="18" charset="0"/>
                            </a:rPr>
                            <a:t> </a:t>
                          </a:r>
                          <a:r>
                            <a:rPr lang="en-US" sz="1800" dirty="0">
                              <a:solidFill>
                                <a:schemeClr val="bg1"/>
                              </a:solidFill>
                              <a:effectLst/>
                              <a:latin typeface="Times New Roman" panose="02020603050405020304" pitchFamily="18" charset="0"/>
                              <a:cs typeface="Times New Roman" panose="02020603050405020304" pitchFamily="18" charset="0"/>
                            </a:rPr>
                            <a:t> </a:t>
                          </a:r>
                          <a14:m>
                            <m:oMath xmlns:m="http://schemas.openxmlformats.org/officeDocument/2006/math">
                              <m:r>
                                <a:rPr lang="en-US" sz="1800" i="1" smtClean="0">
                                  <a:solidFill>
                                    <a:schemeClr val="bg1"/>
                                  </a:solidFill>
                                  <a:effectLst/>
                                  <a:latin typeface="Cambria Math" panose="02040503050406030204" pitchFamily="18" charset="0"/>
                                  <a:ea typeface="Cambria Math" panose="02040503050406030204" pitchFamily="18" charset="0"/>
                                </a:rPr>
                                <m:t>→</m:t>
                              </m:r>
                            </m:oMath>
                          </a14:m>
                          <a:r>
                            <a:rPr lang="en-US" sz="1800" dirty="0">
                              <a:solidFill>
                                <a:schemeClr val="bg1"/>
                              </a:solidFill>
                              <a:latin typeface="Times New Roman" panose="02020603050405020304" pitchFamily="18" charset="0"/>
                              <a:cs typeface="Times New Roman" panose="02020603050405020304" pitchFamily="18" charset="0"/>
                            </a:rPr>
                            <a:t> </a:t>
                          </a:r>
                          <a:endParaRPr lang="en-US" sz="1800" i="1" kern="1200" dirty="0" smtClean="0">
                            <a:solidFill>
                              <a:schemeClr val="bg1"/>
                            </a:solidFill>
                            <a:effectLst/>
                            <a:latin typeface="Times New Roman" panose="02020603050405020304" pitchFamily="18" charset="0"/>
                            <a:ea typeface="+mn-ea"/>
                            <a:cs typeface="Times New Roman" panose="02020603050405020304" pitchFamily="18" charset="0"/>
                          </a:endParaRPr>
                        </a:p>
                        <a:p>
                          <a:pPr algn="ctr"/>
                          <a14:m>
                            <m:oMath xmlns:m="http://schemas.openxmlformats.org/officeDocument/2006/math">
                              <m:sSub>
                                <m:sSubPr>
                                  <m:ctrlPr>
                                    <a:rPr lang="ru-RU" sz="1800" i="1" kern="1200" smtClean="0">
                                      <a:solidFill>
                                        <a:schemeClr val="bg1"/>
                                      </a:solidFill>
                                      <a:effectLst/>
                                      <a:latin typeface="Cambria Math" panose="02040503050406030204" pitchFamily="18" charset="0"/>
                                      <a:ea typeface="+mn-ea"/>
                                      <a:cs typeface="+mn-cs"/>
                                    </a:rPr>
                                  </m:ctrlPr>
                                </m:sSubPr>
                                <m:e>
                                  <m:acc>
                                    <m:accPr>
                                      <m:chr m:val="̈"/>
                                      <m:ctrlPr>
                                        <a:rPr lang="ru-RU" sz="1800" i="1" kern="1200">
                                          <a:solidFill>
                                            <a:schemeClr val="bg1"/>
                                          </a:solidFill>
                                          <a:effectLst/>
                                          <a:latin typeface="Cambria Math" panose="02040503050406030204" pitchFamily="18" charset="0"/>
                                          <a:ea typeface="+mn-ea"/>
                                          <a:cs typeface="+mn-cs"/>
                                        </a:rPr>
                                      </m:ctrlPr>
                                    </m:accPr>
                                    <m:e>
                                      <m:r>
                                        <a:rPr lang="ru-RU" sz="1800" i="1" kern="1200">
                                          <a:solidFill>
                                            <a:schemeClr val="bg1"/>
                                          </a:solidFill>
                                          <a:effectLst/>
                                          <a:latin typeface="Cambria Math" panose="02040503050406030204" pitchFamily="18" charset="0"/>
                                          <a:ea typeface="+mn-ea"/>
                                          <a:cs typeface="+mn-cs"/>
                                        </a:rPr>
                                        <m:t>𝑥</m:t>
                                      </m:r>
                                    </m:e>
                                  </m:acc>
                                </m:e>
                                <m:sub>
                                  <m:r>
                                    <a:rPr lang="ru-RU" sz="1800" i="1" kern="1200">
                                      <a:solidFill>
                                        <a:schemeClr val="bg1"/>
                                      </a:solidFill>
                                      <a:effectLst/>
                                      <a:latin typeface="Cambria Math" panose="02040503050406030204" pitchFamily="18" charset="0"/>
                                      <a:ea typeface="+mn-ea"/>
                                      <a:cs typeface="+mn-cs"/>
                                    </a:rPr>
                                    <m:t>𝑤</m:t>
                                  </m:r>
                                </m:sub>
                              </m:sSub>
                              <m:r>
                                <a:rPr lang="en-US" sz="1800" i="1" kern="1200">
                                  <a:solidFill>
                                    <a:schemeClr val="bg1"/>
                                  </a:solidFill>
                                  <a:effectLst/>
                                  <a:latin typeface="Cambria Math" panose="02040503050406030204" pitchFamily="18" charset="0"/>
                                  <a:ea typeface="+mn-ea"/>
                                  <a:cs typeface="+mn-cs"/>
                                </a:rPr>
                                <m:t>=</m:t>
                              </m:r>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𝑒</m:t>
                                  </m:r>
                                </m:e>
                                <m:sup>
                                  <m:r>
                                    <a:rPr lang="en-US" sz="1800" i="1" kern="1200">
                                      <a:solidFill>
                                        <a:schemeClr val="bg1"/>
                                      </a:solidFill>
                                      <a:effectLst/>
                                      <a:latin typeface="Cambria Math" panose="02040503050406030204" pitchFamily="18" charset="0"/>
                                      <a:ea typeface="+mn-ea"/>
                                      <a:cs typeface="+mn-cs"/>
                                    </a:rPr>
                                    <m:t>−</m:t>
                                  </m:r>
                                  <m:r>
                                    <a:rPr lang="ru-RU" sz="1800" i="1" kern="1200">
                                      <a:solidFill>
                                        <a:schemeClr val="bg1"/>
                                      </a:solidFill>
                                      <a:effectLst/>
                                      <a:latin typeface="Cambria Math" panose="02040503050406030204" pitchFamily="18" charset="0"/>
                                      <a:ea typeface="+mn-ea"/>
                                      <a:cs typeface="+mn-cs"/>
                                    </a:rPr>
                                    <m:t>𝛽</m:t>
                                  </m:r>
                                  <m:r>
                                    <a:rPr lang="ru-RU" sz="1800" i="1" kern="1200">
                                      <a:solidFill>
                                        <a:schemeClr val="bg1"/>
                                      </a:solidFill>
                                      <a:effectLst/>
                                      <a:latin typeface="Cambria Math" panose="02040503050406030204" pitchFamily="18" charset="0"/>
                                      <a:ea typeface="+mn-ea"/>
                                      <a:cs typeface="+mn-cs"/>
                                    </a:rPr>
                                    <m:t>𝑡</m:t>
                                  </m:r>
                                </m:sup>
                              </m:sSup>
                              <m:d>
                                <m:dPr>
                                  <m:ctrlPr>
                                    <a:rPr lang="ru-RU" sz="1800" i="1" kern="1200">
                                      <a:solidFill>
                                        <a:schemeClr val="bg1"/>
                                      </a:solidFill>
                                      <a:effectLst/>
                                      <a:latin typeface="Cambria Math" panose="02040503050406030204" pitchFamily="18" charset="0"/>
                                      <a:ea typeface="+mn-ea"/>
                                      <a:cs typeface="+mn-cs"/>
                                    </a:rPr>
                                  </m:ctrlPr>
                                </m:dPr>
                                <m:e>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1</m:t>
                                      </m:r>
                                    </m:sub>
                                  </m:sSub>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cos</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r>
                                    <a:rPr lang="en-US" sz="1800" i="1" kern="1200">
                                      <a:solidFill>
                                        <a:schemeClr val="bg1"/>
                                      </a:solidFill>
                                      <a:effectLst/>
                                      <a:latin typeface="Cambria Math" panose="02040503050406030204" pitchFamily="18" charset="0"/>
                                      <a:ea typeface="+mn-ea"/>
                                      <a:cs typeface="+mn-cs"/>
                                    </a:rPr>
                                    <m:t>+2</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𝛽</m:t>
                                      </m:r>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1</m:t>
                                      </m:r>
                                    </m:sub>
                                  </m:sSub>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sin</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r>
                                    <a:rPr lang="en-US" sz="1800" i="1" kern="1200">
                                      <a:solidFill>
                                        <a:schemeClr val="bg1"/>
                                      </a:solidFill>
                                      <a:effectLst/>
                                      <a:latin typeface="Cambria Math" panose="02040503050406030204" pitchFamily="18" charset="0"/>
                                      <a:ea typeface="+mn-ea"/>
                                      <a:cs typeface="+mn-cs"/>
                                    </a:rPr>
                                    <m:t>−</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1</m:t>
                                      </m:r>
                                    </m:sub>
                                  </m:sSub>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𝛾</m:t>
                                      </m:r>
                                    </m:e>
                                    <m:sup>
                                      <m:r>
                                        <a:rPr lang="en-US" sz="1800" i="1" kern="1200">
                                          <a:solidFill>
                                            <a:schemeClr val="bg1"/>
                                          </a:solidFill>
                                          <a:effectLst/>
                                          <a:latin typeface="Cambria Math" panose="02040503050406030204" pitchFamily="18" charset="0"/>
                                          <a:ea typeface="+mn-ea"/>
                                          <a:cs typeface="+mn-cs"/>
                                        </a:rPr>
                                        <m:t>2</m:t>
                                      </m:r>
                                    </m:sup>
                                  </m:sSup>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cos</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e>
                              </m:d>
                              <m:r>
                                <a:rPr lang="en-US" sz="1800" i="1" kern="1200">
                                  <a:solidFill>
                                    <a:schemeClr val="bg1"/>
                                  </a:solidFill>
                                  <a:effectLst/>
                                  <a:latin typeface="Cambria Math" panose="02040503050406030204" pitchFamily="18" charset="0"/>
                                  <a:ea typeface="+mn-ea"/>
                                  <a:cs typeface="+mn-cs"/>
                                </a:rPr>
                                <m:t>+</m:t>
                              </m:r>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𝑒</m:t>
                                  </m:r>
                                </m:e>
                                <m:sup>
                                  <m:r>
                                    <a:rPr lang="en-US" sz="1800" i="1" kern="1200">
                                      <a:solidFill>
                                        <a:schemeClr val="bg1"/>
                                      </a:solidFill>
                                      <a:effectLst/>
                                      <a:latin typeface="Cambria Math" panose="02040503050406030204" pitchFamily="18" charset="0"/>
                                      <a:ea typeface="+mn-ea"/>
                                      <a:cs typeface="+mn-cs"/>
                                    </a:rPr>
                                    <m:t>−</m:t>
                                  </m:r>
                                  <m:r>
                                    <a:rPr lang="ru-RU" sz="1800" i="1" kern="1200">
                                      <a:solidFill>
                                        <a:schemeClr val="bg1"/>
                                      </a:solidFill>
                                      <a:effectLst/>
                                      <a:latin typeface="Cambria Math" panose="02040503050406030204" pitchFamily="18" charset="0"/>
                                      <a:ea typeface="+mn-ea"/>
                                      <a:cs typeface="+mn-cs"/>
                                    </a:rPr>
                                    <m:t>𝛽</m:t>
                                  </m:r>
                                  <m:r>
                                    <a:rPr lang="ru-RU" sz="1800" i="1" kern="1200">
                                      <a:solidFill>
                                        <a:schemeClr val="bg1"/>
                                      </a:solidFill>
                                      <a:effectLst/>
                                      <a:latin typeface="Cambria Math" panose="02040503050406030204" pitchFamily="18" charset="0"/>
                                      <a:ea typeface="+mn-ea"/>
                                      <a:cs typeface="+mn-cs"/>
                                    </a:rPr>
                                    <m:t>𝑡</m:t>
                                  </m:r>
                                </m:sup>
                              </m:sSup>
                              <m:d>
                                <m:dPr>
                                  <m:ctrlPr>
                                    <a:rPr lang="ru-RU" sz="1800" i="1" kern="1200">
                                      <a:solidFill>
                                        <a:schemeClr val="bg1"/>
                                      </a:solidFill>
                                      <a:effectLst/>
                                      <a:latin typeface="Cambria Math" panose="02040503050406030204" pitchFamily="18" charset="0"/>
                                      <a:ea typeface="+mn-ea"/>
                                      <a:cs typeface="+mn-cs"/>
                                    </a:rPr>
                                  </m:ctrlPr>
                                </m:dPr>
                                <m:e>
                                  <m:sSub>
                                    <m:sSubPr>
                                      <m:ctrlPr>
                                        <a:rPr lang="ru-RU" sz="1800" i="1" kern="1200">
                                          <a:solidFill>
                                            <a:schemeClr val="bg1"/>
                                          </a:solidFill>
                                          <a:effectLst/>
                                          <a:latin typeface="Cambria Math" panose="02040503050406030204" pitchFamily="18" charset="0"/>
                                          <a:ea typeface="+mn-ea"/>
                                          <a:cs typeface="+mn-cs"/>
                                        </a:rPr>
                                      </m:ctrlPr>
                                    </m:sSubPr>
                                    <m:e>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𝛽</m:t>
                                          </m:r>
                                        </m:e>
                                        <m:sup>
                                          <m:r>
                                            <a:rPr lang="en-US" sz="1800" i="1" kern="1200">
                                              <a:solidFill>
                                                <a:schemeClr val="bg1"/>
                                              </a:solidFill>
                                              <a:effectLst/>
                                              <a:latin typeface="Cambria Math" panose="02040503050406030204" pitchFamily="18" charset="0"/>
                                              <a:ea typeface="+mn-ea"/>
                                              <a:cs typeface="+mn-cs"/>
                                            </a:rPr>
                                            <m:t>2</m:t>
                                          </m:r>
                                        </m:sup>
                                      </m:sSup>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2</m:t>
                                      </m:r>
                                    </m:sub>
                                  </m:sSub>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sin</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r>
                                    <a:rPr lang="en-US" sz="1800" i="1" kern="1200">
                                      <a:solidFill>
                                        <a:schemeClr val="bg1"/>
                                      </a:solidFill>
                                      <a:effectLst/>
                                      <a:latin typeface="Cambria Math" panose="02040503050406030204" pitchFamily="18" charset="0"/>
                                      <a:ea typeface="+mn-ea"/>
                                      <a:cs typeface="+mn-cs"/>
                                    </a:rPr>
                                    <m:t>−2</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𝛽</m:t>
                                      </m:r>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2</m:t>
                                      </m:r>
                                    </m:sub>
                                  </m:sSub>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cos</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r>
                                    <a:rPr lang="en-US" sz="1800" i="1" kern="1200">
                                      <a:solidFill>
                                        <a:schemeClr val="bg1"/>
                                      </a:solidFill>
                                      <a:effectLst/>
                                      <a:latin typeface="Cambria Math" panose="02040503050406030204" pitchFamily="18" charset="0"/>
                                      <a:ea typeface="+mn-ea"/>
                                      <a:cs typeface="+mn-cs"/>
                                    </a:rPr>
                                    <m:t>−</m:t>
                                  </m:r>
                                  <m:sSub>
                                    <m:sSubPr>
                                      <m:ctrlPr>
                                        <a:rPr lang="ru-RU" sz="1800" i="1" kern="1200">
                                          <a:solidFill>
                                            <a:schemeClr val="bg1"/>
                                          </a:solidFill>
                                          <a:effectLst/>
                                          <a:latin typeface="Cambria Math" panose="02040503050406030204" pitchFamily="18" charset="0"/>
                                          <a:ea typeface="+mn-ea"/>
                                          <a:cs typeface="+mn-cs"/>
                                        </a:rPr>
                                      </m:ctrlPr>
                                    </m:sSubPr>
                                    <m:e>
                                      <m:r>
                                        <a:rPr lang="ru-RU" sz="1800" i="1" kern="1200">
                                          <a:solidFill>
                                            <a:schemeClr val="bg1"/>
                                          </a:solidFill>
                                          <a:effectLst/>
                                          <a:latin typeface="Cambria Math" panose="02040503050406030204" pitchFamily="18" charset="0"/>
                                          <a:ea typeface="+mn-ea"/>
                                          <a:cs typeface="+mn-cs"/>
                                        </a:rPr>
                                        <m:t>𝐶</m:t>
                                      </m:r>
                                    </m:e>
                                    <m:sub>
                                      <m:r>
                                        <a:rPr lang="en-US" sz="1800" i="1" kern="1200">
                                          <a:solidFill>
                                            <a:schemeClr val="bg1"/>
                                          </a:solidFill>
                                          <a:effectLst/>
                                          <a:latin typeface="Cambria Math" panose="02040503050406030204" pitchFamily="18" charset="0"/>
                                          <a:ea typeface="+mn-ea"/>
                                          <a:cs typeface="+mn-cs"/>
                                        </a:rPr>
                                        <m:t>2</m:t>
                                      </m:r>
                                    </m:sub>
                                  </m:sSub>
                                  <m:sSup>
                                    <m:sSupPr>
                                      <m:ctrlPr>
                                        <a:rPr lang="ru-RU" sz="1800" i="1" kern="1200">
                                          <a:solidFill>
                                            <a:schemeClr val="bg1"/>
                                          </a:solidFill>
                                          <a:effectLst/>
                                          <a:latin typeface="Cambria Math" panose="02040503050406030204" pitchFamily="18" charset="0"/>
                                          <a:ea typeface="+mn-ea"/>
                                          <a:cs typeface="+mn-cs"/>
                                        </a:rPr>
                                      </m:ctrlPr>
                                    </m:sSupPr>
                                    <m:e>
                                      <m:r>
                                        <a:rPr lang="ru-RU" sz="1800" i="1" kern="1200">
                                          <a:solidFill>
                                            <a:schemeClr val="bg1"/>
                                          </a:solidFill>
                                          <a:effectLst/>
                                          <a:latin typeface="Cambria Math" panose="02040503050406030204" pitchFamily="18" charset="0"/>
                                          <a:ea typeface="+mn-ea"/>
                                          <a:cs typeface="+mn-cs"/>
                                        </a:rPr>
                                        <m:t>𝛾</m:t>
                                      </m:r>
                                    </m:e>
                                    <m:sup>
                                      <m:r>
                                        <a:rPr lang="en-US" sz="1800" i="1" kern="1200">
                                          <a:solidFill>
                                            <a:schemeClr val="bg1"/>
                                          </a:solidFill>
                                          <a:effectLst/>
                                          <a:latin typeface="Cambria Math" panose="02040503050406030204" pitchFamily="18" charset="0"/>
                                          <a:ea typeface="+mn-ea"/>
                                          <a:cs typeface="+mn-cs"/>
                                        </a:rPr>
                                        <m:t>2</m:t>
                                      </m:r>
                                    </m:sup>
                                  </m:sSup>
                                  <m:func>
                                    <m:funcPr>
                                      <m:ctrlPr>
                                        <a:rPr lang="ru-RU" sz="1800" i="1" kern="1200">
                                          <a:solidFill>
                                            <a:schemeClr val="bg1"/>
                                          </a:solidFill>
                                          <a:effectLst/>
                                          <a:latin typeface="Cambria Math" panose="02040503050406030204" pitchFamily="18" charset="0"/>
                                          <a:ea typeface="+mn-ea"/>
                                          <a:cs typeface="+mn-cs"/>
                                        </a:rPr>
                                      </m:ctrlPr>
                                    </m:funcPr>
                                    <m:fName>
                                      <m:r>
                                        <m:rPr>
                                          <m:sty m:val="p"/>
                                        </m:rPr>
                                        <a:rPr lang="en-US" sz="1800" kern="1200">
                                          <a:solidFill>
                                            <a:schemeClr val="bg1"/>
                                          </a:solidFill>
                                          <a:effectLst/>
                                          <a:latin typeface="Cambria Math" panose="02040503050406030204" pitchFamily="18" charset="0"/>
                                          <a:ea typeface="+mn-ea"/>
                                          <a:cs typeface="+mn-cs"/>
                                        </a:rPr>
                                        <m:t>cos</m:t>
                                      </m:r>
                                    </m:fName>
                                    <m:e>
                                      <m:d>
                                        <m:dPr>
                                          <m:ctrlPr>
                                            <a:rPr lang="ru-RU" sz="1800" i="1" kern="1200">
                                              <a:solidFill>
                                                <a:schemeClr val="bg1"/>
                                              </a:solidFill>
                                              <a:effectLst/>
                                              <a:latin typeface="Cambria Math" panose="02040503050406030204" pitchFamily="18" charset="0"/>
                                              <a:ea typeface="+mn-ea"/>
                                              <a:cs typeface="+mn-cs"/>
                                            </a:rPr>
                                          </m:ctrlPr>
                                        </m:dPr>
                                        <m:e>
                                          <m:r>
                                            <a:rPr lang="ru-RU" sz="1800" i="1" kern="1200">
                                              <a:solidFill>
                                                <a:schemeClr val="bg1"/>
                                              </a:solidFill>
                                              <a:effectLst/>
                                              <a:latin typeface="Cambria Math" panose="02040503050406030204" pitchFamily="18" charset="0"/>
                                              <a:ea typeface="+mn-ea"/>
                                              <a:cs typeface="+mn-cs"/>
                                            </a:rPr>
                                            <m:t>𝛾</m:t>
                                          </m:r>
                                          <m:r>
                                            <a:rPr lang="ru-RU" sz="1800" i="1" kern="1200">
                                              <a:solidFill>
                                                <a:schemeClr val="bg1"/>
                                              </a:solidFill>
                                              <a:effectLst/>
                                              <a:latin typeface="Cambria Math" panose="02040503050406030204" pitchFamily="18" charset="0"/>
                                              <a:ea typeface="+mn-ea"/>
                                              <a:cs typeface="+mn-cs"/>
                                            </a:rPr>
                                            <m:t>𝑡</m:t>
                                          </m:r>
                                        </m:e>
                                      </m:d>
                                    </m:e>
                                  </m:func>
                                </m:e>
                              </m:d>
                            </m:oMath>
                          </a14:m>
                          <a:r>
                            <a:rPr lang="ru-RU" sz="1800" dirty="0">
                              <a:solidFill>
                                <a:schemeClr val="bg1"/>
                              </a:solidFill>
                              <a:effectLst/>
                              <a:latin typeface="Times New Roman" panose="02020603050405020304" pitchFamily="18" charset="0"/>
                              <a:cs typeface="Times New Roman" panose="02020603050405020304" pitchFamily="18" charset="0"/>
                            </a:rPr>
                            <a:t> </a:t>
                          </a:r>
                          <a:endParaRPr lang="ru-RU"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059591115"/>
                      </a:ext>
                    </a:extLst>
                  </a:tr>
                  <a:tr h="788930">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Vibration acceleration dependence</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Variation with doubled frequency of the supply voltage [16]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Variation with doubled frequency of the supply current [16]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20991936"/>
                      </a:ext>
                    </a:extLst>
                  </a:tr>
                </a:tbl>
              </a:graphicData>
            </a:graphic>
          </p:graphicFrame>
        </mc:Choice>
        <mc:Fallback xmlns="">
          <p:graphicFrame>
            <p:nvGraphicFramePr>
              <p:cNvPr id="6" name="Таблица 5"/>
              <p:cNvGraphicFramePr>
                <a:graphicFrameLocks noGrp="1"/>
              </p:cNvGraphicFramePr>
              <p:nvPr>
                <p:extLst>
                  <p:ext uri="{D42A27DB-BD31-4B8C-83A1-F6EECF244321}">
                    <p14:modId xmlns:p14="http://schemas.microsoft.com/office/powerpoint/2010/main" val="152040717"/>
                  </p:ext>
                </p:extLst>
              </p:nvPr>
            </p:nvGraphicFramePr>
            <p:xfrm>
              <a:off x="934719" y="1490185"/>
              <a:ext cx="9970655" cy="4778430"/>
            </p:xfrm>
            <a:graphic>
              <a:graphicData uri="http://schemas.openxmlformats.org/drawingml/2006/table">
                <a:tbl>
                  <a:tblPr firstRow="1" bandRow="1">
                    <a:tableStyleId>{5C22544A-7EE6-4342-B048-85BDC9FD1C3A}</a:tableStyleId>
                  </a:tblPr>
                  <a:tblGrid>
                    <a:gridCol w="1840857">
                      <a:extLst>
                        <a:ext uri="{9D8B030D-6E8A-4147-A177-3AD203B41FA5}">
                          <a16:colId xmlns:a16="http://schemas.microsoft.com/office/drawing/2014/main" val="166623057"/>
                        </a:ext>
                      </a:extLst>
                    </a:gridCol>
                    <a:gridCol w="3847630">
                      <a:extLst>
                        <a:ext uri="{9D8B030D-6E8A-4147-A177-3AD203B41FA5}">
                          <a16:colId xmlns:a16="http://schemas.microsoft.com/office/drawing/2014/main" val="849667542"/>
                        </a:ext>
                      </a:extLst>
                    </a:gridCol>
                    <a:gridCol w="4282168">
                      <a:extLst>
                        <a:ext uri="{9D8B030D-6E8A-4147-A177-3AD203B41FA5}">
                          <a16:colId xmlns:a16="http://schemas.microsoft.com/office/drawing/2014/main" val="2675483450"/>
                        </a:ext>
                      </a:extLst>
                    </a:gridCol>
                  </a:tblGrid>
                  <a:tr h="492094">
                    <a:tc>
                      <a:txBody>
                        <a:bodyPr/>
                        <a:lstStyle/>
                        <a:p>
                          <a:pPr algn="ct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solidFill>
                                <a:schemeClr val="bg1"/>
                              </a:solidFill>
                              <a:latin typeface="Times New Roman" panose="02020603050405020304" pitchFamily="18" charset="0"/>
                              <a:cs typeface="Times New Roman" panose="02020603050405020304" pitchFamily="18" charset="0"/>
                            </a:rPr>
                            <a:t>Core Modeling</a:t>
                          </a:r>
                          <a:endParaRPr lang="en-US" sz="1800"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dirty="0" smtClean="0">
                              <a:solidFill>
                                <a:schemeClr val="bg1"/>
                              </a:solidFill>
                              <a:latin typeface="Times New Roman" panose="02020603050405020304" pitchFamily="18" charset="0"/>
                              <a:cs typeface="Times New Roman" panose="02020603050405020304" pitchFamily="18" charset="0"/>
                            </a:rPr>
                            <a:t>Winding Modeling</a:t>
                          </a:r>
                          <a:endParaRPr lang="en-US"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95515792"/>
                      </a:ext>
                    </a:extLst>
                  </a:tr>
                  <a:tr h="970705">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Vibration cause</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err="1" smtClean="0">
                              <a:solidFill>
                                <a:schemeClr val="bg1"/>
                              </a:solidFill>
                              <a:latin typeface="Times New Roman" panose="02020603050405020304" pitchFamily="18" charset="0"/>
                              <a:cs typeface="Times New Roman" panose="02020603050405020304" pitchFamily="18" charset="0"/>
                            </a:rPr>
                            <a:t>Magnetostriction</a:t>
                          </a:r>
                          <a:r>
                            <a:rPr lang="en-US" sz="1800" dirty="0" smtClean="0">
                              <a:solidFill>
                                <a:schemeClr val="bg1"/>
                              </a:solidFill>
                              <a:latin typeface="Times New Roman" panose="02020603050405020304" pitchFamily="18" charset="0"/>
                              <a:cs typeface="Times New Roman" panose="02020603050405020304" pitchFamily="18" charset="0"/>
                            </a:rPr>
                            <a:t> leading to deformation of ferromagnetic material </a:t>
                          </a:r>
                          <a:r>
                            <a:rPr lang="en-US" sz="1800" dirty="0" smtClean="0">
                              <a:solidFill>
                                <a:schemeClr val="bg1"/>
                              </a:solidFill>
                              <a:latin typeface="Times New Roman" panose="02020603050405020304" pitchFamily="18" charset="0"/>
                              <a:cs typeface="Times New Roman" panose="02020603050405020304" pitchFamily="18" charset="0"/>
                            </a:rPr>
                            <a:t>[16]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Electromagnetic force initiated by leakage flux </a:t>
                          </a:r>
                          <a:r>
                            <a:rPr lang="en-US" sz="1800" dirty="0" smtClean="0">
                              <a:solidFill>
                                <a:schemeClr val="bg1"/>
                              </a:solidFill>
                              <a:latin typeface="Times New Roman" panose="02020603050405020304" pitchFamily="18" charset="0"/>
                              <a:cs typeface="Times New Roman" panose="02020603050405020304" pitchFamily="18" charset="0"/>
                            </a:rPr>
                            <a:t>[16]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66710055"/>
                      </a:ext>
                    </a:extLst>
                  </a:tr>
                  <a:tr h="687582">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i="1" dirty="0" smtClean="0">
                              <a:solidFill>
                                <a:schemeClr val="bg1"/>
                              </a:solidFill>
                              <a:latin typeface="Times New Roman" panose="02020603050405020304" pitchFamily="18" charset="0"/>
                              <a:cs typeface="Times New Roman" panose="02020603050405020304" pitchFamily="18" charset="0"/>
                            </a:rPr>
                            <a:t>Model Assumption</a:t>
                          </a:r>
                          <a:endParaRPr lang="ru-RU" sz="1800" i="1"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Core laminations explosion to the magnetic field</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Mechanical model for spring</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18421674"/>
                      </a:ext>
                    </a:extLst>
                  </a:tr>
                  <a:tr h="1713649">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Equation </a:t>
                          </a:r>
                        </a:p>
                      </a:txBody>
                      <a:tcPr/>
                    </a:tc>
                    <a:tc>
                      <a:txBody>
                        <a:bodyPr/>
                        <a:lstStyle/>
                        <a:p>
                          <a:endParaRPr lang="en-US"/>
                        </a:p>
                      </a:txBody>
                      <a:tcPr>
                        <a:blipFill>
                          <a:blip r:embed="rId2"/>
                          <a:stretch>
                            <a:fillRect l="-48019" t="-126950" r="-112203" b="-58511"/>
                          </a:stretch>
                        </a:blipFill>
                      </a:tcPr>
                    </a:tc>
                    <a:tc>
                      <a:txBody>
                        <a:bodyPr/>
                        <a:lstStyle/>
                        <a:p>
                          <a:endParaRPr lang="en-US"/>
                        </a:p>
                      </a:txBody>
                      <a:tcPr>
                        <a:blipFill>
                          <a:blip r:embed="rId2"/>
                          <a:stretch>
                            <a:fillRect l="-132859" t="-126950" r="-711" b="-58511"/>
                          </a:stretch>
                        </a:blipFill>
                      </a:tcPr>
                    </a:tc>
                    <a:extLst>
                      <a:ext uri="{0D108BD9-81ED-4DB2-BD59-A6C34878D82A}">
                        <a16:rowId xmlns:a16="http://schemas.microsoft.com/office/drawing/2014/main" val="2059591115"/>
                      </a:ext>
                    </a:extLst>
                  </a:tr>
                  <a:tr h="914400">
                    <a:tc>
                      <a:txBody>
                        <a:bodyPr/>
                        <a:lstStyle/>
                        <a:p>
                          <a:pPr algn="ctr"/>
                          <a:r>
                            <a:rPr lang="en-US" sz="1800" i="1" dirty="0" smtClean="0">
                              <a:solidFill>
                                <a:schemeClr val="bg1"/>
                              </a:solidFill>
                              <a:latin typeface="Times New Roman" panose="02020603050405020304" pitchFamily="18" charset="0"/>
                              <a:cs typeface="Times New Roman" panose="02020603050405020304" pitchFamily="18" charset="0"/>
                            </a:rPr>
                            <a:t>Vibration acceleration dependence</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Variation with doubled frequency of the supply voltage </a:t>
                          </a:r>
                          <a:r>
                            <a:rPr lang="en-US" sz="1800" dirty="0" smtClean="0">
                              <a:solidFill>
                                <a:schemeClr val="bg1"/>
                              </a:solidFill>
                              <a:latin typeface="Times New Roman" panose="02020603050405020304" pitchFamily="18" charset="0"/>
                              <a:cs typeface="Times New Roman" panose="02020603050405020304" pitchFamily="18" charset="0"/>
                            </a:rPr>
                            <a:t>[16]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smtClean="0">
                              <a:solidFill>
                                <a:schemeClr val="bg1"/>
                              </a:solidFill>
                              <a:latin typeface="Times New Roman" panose="02020603050405020304" pitchFamily="18" charset="0"/>
                              <a:cs typeface="Times New Roman" panose="02020603050405020304" pitchFamily="18" charset="0"/>
                            </a:rPr>
                            <a:t>Variation with doubled frequency of the supply current </a:t>
                          </a:r>
                          <a:r>
                            <a:rPr lang="en-US" sz="1800" dirty="0" smtClean="0">
                              <a:solidFill>
                                <a:schemeClr val="bg1"/>
                              </a:solidFill>
                              <a:latin typeface="Times New Roman" panose="02020603050405020304" pitchFamily="18" charset="0"/>
                              <a:cs typeface="Times New Roman" panose="02020603050405020304" pitchFamily="18" charset="0"/>
                            </a:rPr>
                            <a:t>[16]</a:t>
                          </a:r>
                          <a:endParaRPr lang="ru-RU" sz="1800" dirty="0" smtClean="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20991936"/>
                      </a:ext>
                    </a:extLst>
                  </a:tr>
                </a:tbl>
              </a:graphicData>
            </a:graphic>
          </p:graphicFrame>
        </mc:Fallback>
      </mc:AlternateContent>
      <p:sp>
        <p:nvSpPr>
          <p:cNvPr id="7" name="TextBox 6">
            <a:extLst>
              <a:ext uri="{FF2B5EF4-FFF2-40B4-BE49-F238E27FC236}">
                <a16:creationId xmlns:a16="http://schemas.microsoft.com/office/drawing/2014/main" id="{9D8A370A-591E-EF4E-91D2-20DAD7D69346}"/>
              </a:ext>
            </a:extLst>
          </p:cNvPr>
          <p:cNvSpPr txBox="1"/>
          <p:nvPr/>
        </p:nvSpPr>
        <p:spPr>
          <a:xfrm>
            <a:off x="4401506" y="1151631"/>
            <a:ext cx="4610100" cy="369332"/>
          </a:xfrm>
          <a:prstGeom prst="rect">
            <a:avLst/>
          </a:prstGeom>
          <a:noFill/>
        </p:spPr>
        <p:txBody>
          <a:bodyPr wrap="square" rtlCol="0">
            <a:spAutoFit/>
          </a:bodyPr>
          <a:lstStyle/>
          <a:p>
            <a:pPr>
              <a:buClrTx/>
              <a:buFontTx/>
              <a:buNone/>
            </a:pPr>
            <a:r>
              <a:rPr lang="en-US" sz="1800" i="1" kern="1200" dirty="0">
                <a:solidFill>
                  <a:prstClr val="black"/>
                </a:solidFill>
                <a:latin typeface="Times New Roman" panose="02020603050405020304" pitchFamily="18" charset="0"/>
                <a:ea typeface="+mn-ea"/>
                <a:cs typeface="Times New Roman" panose="02020603050405020304" pitchFamily="18" charset="0"/>
              </a:rPr>
              <a:t>Table 1. Stator Vibration Models</a:t>
            </a:r>
            <a:endParaRPr lang="ru-RU" sz="1800" i="1" kern="1200" dirty="0">
              <a:solidFill>
                <a:prstClr val="black"/>
              </a:solidFill>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6910483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8</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a:latin typeface="Times New Roman" panose="02020603050405020304" pitchFamily="18" charset="0"/>
                <a:cs typeface="Times New Roman" pitchFamily="18" charset="0"/>
              </a:rPr>
              <a:t>4 Methodology and Experimental </a:t>
            </a:r>
            <a:r>
              <a:rPr lang="en-US" sz="3600" dirty="0" smtClean="0">
                <a:latin typeface="Times New Roman" pitchFamily="18" charset="0"/>
                <a:cs typeface="Times New Roman" pitchFamily="18" charset="0"/>
              </a:rPr>
              <a:t>Study</a:t>
            </a:r>
            <a:endParaRPr lang="en-US" sz="3600" dirty="0">
              <a:latin typeface="Times New Roman" pitchFamily="18" charset="0"/>
              <a:cs typeface="Times New Roman" pitchFamily="18" charset="0"/>
            </a:endParaRPr>
          </a:p>
        </p:txBody>
      </p:sp>
      <p:sp>
        <p:nvSpPr>
          <p:cNvPr id="4" name="Текст 3"/>
          <p:cNvSpPr>
            <a:spLocks noGrp="1"/>
          </p:cNvSpPr>
          <p:nvPr>
            <p:ph type="body" idx="2"/>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Choice of fault type:</a:t>
            </a: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Mechanical</a:t>
            </a: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Electrical</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Electrical faults </a:t>
            </a:r>
            <a:r>
              <a:rPr lang="en-US" dirty="0" smtClean="0">
                <a:latin typeface="Times New Roman" panose="02020603050405020304" pitchFamily="18" charset="0"/>
                <a:cs typeface="Times New Roman" panose="02020603050405020304" pitchFamily="18" charset="0"/>
              </a:rPr>
              <a:t>[17], [18]:</a:t>
            </a: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Open circuit</a:t>
            </a: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Unbalanced supply voltage</a:t>
            </a:r>
          </a:p>
          <a:p>
            <a:pPr lvl="1">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Phase </a:t>
            </a:r>
            <a:r>
              <a:rPr lang="en-US" sz="2000" dirty="0" smtClean="0">
                <a:latin typeface="Times New Roman" panose="02020603050405020304" pitchFamily="18" charset="0"/>
                <a:cs typeface="Times New Roman" panose="02020603050405020304" pitchFamily="18" charset="0"/>
              </a:rPr>
              <a:t>reversal</a:t>
            </a: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Under-voltage </a:t>
            </a:r>
            <a:r>
              <a:rPr lang="en-US" sz="2000" dirty="0">
                <a:latin typeface="Times New Roman" panose="02020603050405020304" pitchFamily="18" charset="0"/>
                <a:cs typeface="Times New Roman" panose="02020603050405020304" pitchFamily="18" charset="0"/>
              </a:rPr>
              <a:t>[19] </a:t>
            </a: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Overvoltage [</a:t>
            </a:r>
            <a:r>
              <a:rPr lang="en-US" sz="2000" dirty="0">
                <a:latin typeface="Times New Roman" panose="02020603050405020304" pitchFamily="18" charset="0"/>
                <a:cs typeface="Times New Roman" panose="02020603050405020304" pitchFamily="18" charset="0"/>
              </a:rPr>
              <a:t>20] </a:t>
            </a:r>
            <a:endParaRPr lang="en-US" sz="20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Single </a:t>
            </a:r>
            <a:r>
              <a:rPr lang="en-US" sz="2000" dirty="0">
                <a:latin typeface="Times New Roman" panose="02020603050405020304" pitchFamily="18" charset="0"/>
                <a:cs typeface="Times New Roman" panose="02020603050405020304" pitchFamily="18" charset="0"/>
              </a:rPr>
              <a:t>phasing [21]</a:t>
            </a:r>
          </a:p>
          <a:p>
            <a:pPr lvl="1">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7620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541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fld id="{00000000-1234-1234-1234-123412341234}" type="slidenum">
              <a:rPr lang="en-GB" sz="3600" smtClean="0">
                <a:latin typeface="Times New Roman" panose="02020603050405020304" pitchFamily="18" charset="0"/>
                <a:cs typeface="Times New Roman" panose="02020603050405020304" pitchFamily="18" charset="0"/>
              </a:rPr>
              <a:pPr/>
              <a:t>9</a:t>
            </a:fld>
            <a:endParaRPr lang="en-GB"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indent="0"/>
            <a:r>
              <a:rPr lang="en-US" sz="3600" dirty="0">
                <a:latin typeface="Times New Roman" pitchFamily="18" charset="0"/>
                <a:cs typeface="Times New Roman" pitchFamily="18" charset="0"/>
              </a:rPr>
              <a:t>4.1 Experimental </a:t>
            </a:r>
            <a:r>
              <a:rPr lang="en-US" sz="3600" dirty="0" smtClean="0">
                <a:latin typeface="Times New Roman" pitchFamily="18" charset="0"/>
                <a:cs typeface="Times New Roman" pitchFamily="18" charset="0"/>
              </a:rPr>
              <a:t>Setup</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 name="Текст 3"/>
              <p:cNvSpPr>
                <a:spLocks noGrp="1"/>
              </p:cNvSpPr>
              <p:nvPr>
                <p:ph type="body" idx="2"/>
              </p:nvPr>
            </p:nvSpPr>
            <p:spPr>
              <a:xfrm>
                <a:off x="103040" y="1374118"/>
                <a:ext cx="10130400" cy="5360400"/>
              </a:xfrm>
            </p:spPr>
            <p:txBody>
              <a:bodyPr/>
              <a:lstStyle/>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Model M-4 three-phase asynchronous motor:</a:t>
                </a:r>
              </a:p>
              <a:p>
                <a:pPr lvl="1">
                  <a:buFont typeface="Wingdings" panose="05000000000000000000" pitchFamily="2" charset="2"/>
                  <a:buChar char="Ø"/>
                </a:pPr>
                <a14:m>
                  <m:oMath xmlns:m="http://schemas.openxmlformats.org/officeDocument/2006/math">
                    <m:sSub>
                      <m:sSubPr>
                        <m:ctrlPr>
                          <a:rPr lang="ru-RU" sz="2000" i="1">
                            <a:latin typeface="Cambria Math" panose="02040503050406030204" pitchFamily="18" charset="0"/>
                          </a:rPr>
                        </m:ctrlPr>
                      </m:sSubPr>
                      <m:e>
                        <m:r>
                          <a:rPr lang="ru-RU" sz="2000" i="1">
                            <a:latin typeface="Cambria Math" panose="02040503050406030204" pitchFamily="18" charset="0"/>
                          </a:rPr>
                          <m:t>𝑃</m:t>
                        </m:r>
                      </m:e>
                      <m:sub>
                        <m:r>
                          <a:rPr lang="ru-RU" sz="2000" i="1">
                            <a:latin typeface="Cambria Math" panose="02040503050406030204" pitchFamily="18" charset="0"/>
                          </a:rPr>
                          <m:t>𝑟𝑎𝑡𝑒𝑑</m:t>
                        </m:r>
                      </m:sub>
                    </m:sSub>
                    <m:r>
                      <a:rPr lang="ru-RU" sz="2000" i="1">
                        <a:latin typeface="Cambria Math" panose="02040503050406030204" pitchFamily="18" charset="0"/>
                      </a:rPr>
                      <m:t>=500 </m:t>
                    </m:r>
                    <m:r>
                      <a:rPr lang="ru-RU" sz="2000" i="1">
                        <a:latin typeface="Cambria Math" panose="02040503050406030204" pitchFamily="18" charset="0"/>
                      </a:rPr>
                      <m:t>𝑊</m:t>
                    </m:r>
                  </m:oMath>
                </a14:m>
                <a:endParaRPr lang="en-US" sz="20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14:m>
                  <m:oMath xmlns:m="http://schemas.openxmlformats.org/officeDocument/2006/math">
                    <m:sSub>
                      <m:sSubPr>
                        <m:ctrlPr>
                          <a:rPr lang="ru-RU" sz="2000" i="1">
                            <a:latin typeface="Cambria Math" panose="02040503050406030204" pitchFamily="18" charset="0"/>
                          </a:rPr>
                        </m:ctrlPr>
                      </m:sSubPr>
                      <m:e>
                        <m:r>
                          <a:rPr lang="ru-RU" sz="2000" i="1">
                            <a:latin typeface="Cambria Math" panose="02040503050406030204" pitchFamily="18" charset="0"/>
                          </a:rPr>
                          <m:t>𝑉</m:t>
                        </m:r>
                      </m:e>
                      <m:sub>
                        <m:r>
                          <a:rPr lang="ru-RU" sz="2000" i="1">
                            <a:latin typeface="Cambria Math" panose="02040503050406030204" pitchFamily="18" charset="0"/>
                          </a:rPr>
                          <m:t>𝑟𝑎𝑡𝑒𝑑</m:t>
                        </m:r>
                      </m:sub>
                    </m:sSub>
                    <m:r>
                      <a:rPr lang="ru-RU" sz="2000" i="1">
                        <a:latin typeface="Cambria Math" panose="02040503050406030204" pitchFamily="18" charset="0"/>
                      </a:rPr>
                      <m:t>=</m:t>
                    </m:r>
                    <m:r>
                      <a:rPr lang="en-US" sz="2000" b="0" i="1" smtClean="0">
                        <a:latin typeface="Cambria Math" panose="02040503050406030204" pitchFamily="18" charset="0"/>
                      </a:rPr>
                      <m:t>400</m:t>
                    </m:r>
                    <m:r>
                      <a:rPr lang="ru-RU" sz="2000" i="1">
                        <a:latin typeface="Cambria Math" panose="02040503050406030204" pitchFamily="18" charset="0"/>
                      </a:rPr>
                      <m:t>/</m:t>
                    </m:r>
                    <m:r>
                      <a:rPr lang="en-US" sz="2000" b="0" i="1" smtClean="0">
                        <a:latin typeface="Cambria Math" panose="02040503050406030204" pitchFamily="18" charset="0"/>
                      </a:rPr>
                      <m:t>230</m:t>
                    </m:r>
                    <m:r>
                      <a:rPr lang="ru-RU" sz="2000" i="1">
                        <a:latin typeface="Cambria Math" panose="02040503050406030204" pitchFamily="18" charset="0"/>
                      </a:rPr>
                      <m:t> </m:t>
                    </m:r>
                    <m:r>
                      <a:rPr lang="ru-RU" sz="2000" i="1">
                        <a:latin typeface="Cambria Math" panose="02040503050406030204" pitchFamily="18" charset="0"/>
                      </a:rPr>
                      <m:t>𝑉</m:t>
                    </m:r>
                  </m:oMath>
                </a14:m>
                <a:r>
                  <a:rPr lang="ru-RU" sz="2000" dirty="0">
                    <a:latin typeface="Times New Roman" panose="02020603050405020304" pitchFamily="18" charset="0"/>
                    <a:cs typeface="Times New Roman" panose="02020603050405020304" pitchFamily="18" charset="0"/>
                  </a:rPr>
                  <a:t> </a:t>
                </a:r>
                <a:endParaRPr lang="en-US" sz="2000" i="1"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14:m>
                  <m:oMath xmlns:m="http://schemas.openxmlformats.org/officeDocument/2006/math">
                    <m:sSub>
                      <m:sSubPr>
                        <m:ctrlPr>
                          <a:rPr lang="ru-RU" sz="2000" i="1">
                            <a:latin typeface="Cambria Math" panose="02040503050406030204" pitchFamily="18" charset="0"/>
                          </a:rPr>
                        </m:ctrlPr>
                      </m:sSubPr>
                      <m:e>
                        <m:r>
                          <a:rPr lang="ru-RU" sz="2000" i="1">
                            <a:latin typeface="Cambria Math" panose="02040503050406030204" pitchFamily="18" charset="0"/>
                          </a:rPr>
                          <m:t>𝑓</m:t>
                        </m:r>
                      </m:e>
                      <m:sub>
                        <m:r>
                          <a:rPr lang="ru-RU" sz="2000" i="1">
                            <a:latin typeface="Cambria Math" panose="02040503050406030204" pitchFamily="18" charset="0"/>
                          </a:rPr>
                          <m:t>𝑠</m:t>
                        </m:r>
                      </m:sub>
                    </m:sSub>
                    <m:r>
                      <a:rPr lang="ru-RU" sz="2000" i="1">
                        <a:latin typeface="Cambria Math" panose="02040503050406030204" pitchFamily="18" charset="0"/>
                      </a:rPr>
                      <m:t>=50 </m:t>
                    </m:r>
                    <m:r>
                      <a:rPr lang="ru-RU" sz="2000" i="1">
                        <a:latin typeface="Cambria Math" panose="02040503050406030204" pitchFamily="18" charset="0"/>
                      </a:rPr>
                      <m:t>𝐻𝑧</m:t>
                    </m:r>
                  </m:oMath>
                </a14:m>
                <a:r>
                  <a:rPr lang="ru-RU"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Transformer</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witches </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err="1" smtClean="0">
                    <a:latin typeface="Times New Roman" panose="02020603050405020304" pitchFamily="18" charset="0"/>
                    <a:cs typeface="Times New Roman" panose="02020603050405020304" pitchFamily="18" charset="0"/>
                  </a:rPr>
                  <a:t>Kistler</a:t>
                </a:r>
                <a:r>
                  <a:rPr lang="en-US" sz="2000" dirty="0" smtClean="0">
                    <a:latin typeface="Times New Roman" panose="02020603050405020304" pitchFamily="18" charset="0"/>
                    <a:cs typeface="Times New Roman" panose="02020603050405020304" pitchFamily="18" charset="0"/>
                  </a:rPr>
                  <a:t> vibration sensor</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Power supply</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DEWE 43 DAQ (data acquisition) </a:t>
                </a:r>
                <a:r>
                  <a:rPr lang="en-US" sz="2000" dirty="0" smtClean="0">
                    <a:latin typeface="Times New Roman" panose="02020603050405020304" pitchFamily="18" charset="0"/>
                    <a:cs typeface="Times New Roman" panose="02020603050405020304" pitchFamily="18" charset="0"/>
                  </a:rPr>
                  <a:t>system</a:t>
                </a:r>
              </a:p>
            </p:txBody>
          </p:sp>
        </mc:Choice>
        <mc:Fallback xmlns="">
          <p:sp>
            <p:nvSpPr>
              <p:cNvPr id="4" name="Текст 3"/>
              <p:cNvSpPr>
                <a:spLocks noGrp="1" noRot="1" noChangeAspect="1" noMove="1" noResize="1" noEditPoints="1" noAdjustHandles="1" noChangeArrowheads="1" noChangeShapeType="1" noTextEdit="1"/>
              </p:cNvSpPr>
              <p:nvPr>
                <p:ph type="body" idx="2"/>
              </p:nvPr>
            </p:nvSpPr>
            <p:spPr>
              <a:xfrm>
                <a:off x="103040" y="1374118"/>
                <a:ext cx="10130400" cy="5360400"/>
              </a:xfrm>
              <a:blipFill>
                <a:blip r:embed="rId2"/>
                <a:stretch>
                  <a:fillRect l="-60"/>
                </a:stretch>
              </a:blipFill>
            </p:spPr>
            <p:txBody>
              <a:bodyPr/>
              <a:lstStyle/>
              <a:p>
                <a:r>
                  <a:rPr lang="en-US">
                    <a:noFill/>
                  </a:rPr>
                  <a:t> </a:t>
                </a:r>
              </a:p>
            </p:txBody>
          </p:sp>
        </mc:Fallback>
      </mc:AlternateContent>
      <p:pic>
        <p:nvPicPr>
          <p:cNvPr id="5" name="Рисунок 4" descr="C:\Users\user\Desktop\NU Fall 21'\IMG_6301.JPG"/>
          <p:cNvPicPr/>
          <p:nvPr/>
        </p:nvPicPr>
        <p:blipFill>
          <a:blip r:embed="rId3" cstate="print">
            <a:extLst>
              <a:ext uri="{28A0092B-C50C-407E-A947-70E740481C1C}">
                <a14:useLocalDpi xmlns:a14="http://schemas.microsoft.com/office/drawing/2010/main" val="0"/>
              </a:ext>
            </a:extLst>
          </a:blip>
          <a:srcRect l="6419" t="23272" b="27633"/>
          <a:stretch>
            <a:fillRect/>
          </a:stretch>
        </p:blipFill>
        <p:spPr bwMode="auto">
          <a:xfrm>
            <a:off x="5506523" y="2038828"/>
            <a:ext cx="6261100" cy="3132612"/>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963F3A48-E431-7941-953C-6CFCE771E146}"/>
              </a:ext>
            </a:extLst>
          </p:cNvPr>
          <p:cNvSpPr txBox="1"/>
          <p:nvPr/>
        </p:nvSpPr>
        <p:spPr>
          <a:xfrm>
            <a:off x="7646560" y="5171440"/>
            <a:ext cx="4121063" cy="369332"/>
          </a:xfrm>
          <a:prstGeom prst="rect">
            <a:avLst/>
          </a:prstGeom>
          <a:noFill/>
        </p:spPr>
        <p:txBody>
          <a:bodyPr wrap="square" rtlCol="0">
            <a:spAutoFit/>
          </a:bodyPr>
          <a:lstStyle/>
          <a:p>
            <a:r>
              <a:rPr lang="en-US" sz="1800" i="1" dirty="0">
                <a:latin typeface="Times New Roman" panose="02020603050405020304" pitchFamily="18" charset="0"/>
                <a:cs typeface="Times New Roman" panose="02020603050405020304" pitchFamily="18" charset="0"/>
              </a:rPr>
              <a:t>Figure </a:t>
            </a:r>
            <a:r>
              <a:rPr lang="en-US" sz="1800" i="1" dirty="0" smtClean="0">
                <a:latin typeface="Times New Roman" panose="02020603050405020304" pitchFamily="18" charset="0"/>
                <a:cs typeface="Times New Roman" panose="02020603050405020304" pitchFamily="18" charset="0"/>
              </a:rPr>
              <a:t>2. Experimental setup </a:t>
            </a:r>
            <a:endParaRPr lang="ru-RU"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989213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2819</TotalTime>
  <Words>3649</Words>
  <Application>Microsoft Office PowerPoint</Application>
  <PresentationFormat>Широкоэкранный</PresentationFormat>
  <Paragraphs>573</Paragraphs>
  <Slides>28</Slides>
  <Notes>3</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28</vt:i4>
      </vt:variant>
    </vt:vector>
  </HeadingPairs>
  <TitlesOfParts>
    <vt:vector size="38" baseType="lpstr">
      <vt:lpstr>Calibri</vt:lpstr>
      <vt:lpstr>Roboto</vt:lpstr>
      <vt:lpstr>Bell MT</vt:lpstr>
      <vt:lpstr>Arial</vt:lpstr>
      <vt:lpstr>Wingdings</vt:lpstr>
      <vt:lpstr>Times New Roman</vt:lpstr>
      <vt:lpstr>Cambria Math</vt:lpstr>
      <vt:lpstr>Source Sans Pro</vt:lpstr>
      <vt:lpstr>Helvetica Neue</vt:lpstr>
      <vt:lpstr>Template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108</cp:revision>
  <dcterms:modified xsi:type="dcterms:W3CDTF">2022-05-03T13:10:13Z</dcterms:modified>
</cp:coreProperties>
</file>