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4" r:id="rId4"/>
    <p:sldId id="259" r:id="rId5"/>
    <p:sldId id="260" r:id="rId6"/>
    <p:sldId id="275" r:id="rId7"/>
    <p:sldId id="262" r:id="rId8"/>
    <p:sldId id="263" r:id="rId9"/>
    <p:sldId id="269" r:id="rId10"/>
    <p:sldId id="270" r:id="rId11"/>
    <p:sldId id="276" r:id="rId12"/>
    <p:sldId id="271" r:id="rId13"/>
    <p:sldId id="272" r:id="rId14"/>
    <p:sldId id="261" r:id="rId15"/>
    <p:sldId id="266" r:id="rId16"/>
    <p:sldId id="268" r:id="rId17"/>
    <p:sldId id="267" r:id="rId18"/>
    <p:sldId id="264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4E2B8F5-4BFE-4C32-B626-2641F04B1D7E}" type="datetimeFigureOut">
              <a:rPr lang="ru-RU" smtClean="0"/>
              <a:t>04.12.2018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D7EB232-2960-43D1-932D-1496B5EE414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effectLst/>
              </a:rPr>
              <a:t>The Role of Medical Libraries in Evidence Based </a:t>
            </a:r>
            <a:r>
              <a:rPr lang="en-US" dirty="0" smtClean="0"/>
              <a:t>Practice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4293096"/>
            <a:ext cx="4953000" cy="711370"/>
          </a:xfrm>
        </p:spPr>
        <p:txBody>
          <a:bodyPr>
            <a:normAutofit/>
          </a:bodyPr>
          <a:lstStyle/>
          <a:p>
            <a:r>
              <a:rPr lang="en-US" sz="1600" dirty="0" err="1"/>
              <a:t>Nazarbayev</a:t>
            </a:r>
            <a:r>
              <a:rPr lang="en-US" sz="1600" dirty="0"/>
              <a:t> University Library experience</a:t>
            </a:r>
          </a:p>
          <a:p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6683730" y="6093296"/>
            <a:ext cx="2297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 err="1" smtClean="0"/>
              <a:t>Anar</a:t>
            </a:r>
            <a:r>
              <a:rPr lang="en-US" dirty="0" smtClean="0"/>
              <a:t> </a:t>
            </a:r>
            <a:r>
              <a:rPr lang="en-US" dirty="0" err="1" smtClean="0"/>
              <a:t>Dautova</a:t>
            </a:r>
            <a:r>
              <a:rPr lang="en-US" dirty="0" smtClean="0"/>
              <a:t>, MLIS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89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Brief Outline of the Presentation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Nazarbayev</a:t>
            </a:r>
            <a:r>
              <a:rPr lang="en-US" dirty="0" smtClean="0"/>
              <a:t> University School of Medicine</a:t>
            </a:r>
          </a:p>
          <a:p>
            <a:r>
              <a:rPr lang="en-US" dirty="0" smtClean="0"/>
              <a:t>Corporate Fund “University Medical Center”</a:t>
            </a:r>
          </a:p>
          <a:p>
            <a:r>
              <a:rPr lang="en-US" dirty="0"/>
              <a:t>Library </a:t>
            </a:r>
            <a:r>
              <a:rPr lang="en-US" dirty="0" smtClean="0"/>
              <a:t>collaborations</a:t>
            </a:r>
          </a:p>
          <a:p>
            <a:r>
              <a:rPr lang="en-US" dirty="0" smtClean="0"/>
              <a:t>School of Medicine Library</a:t>
            </a:r>
          </a:p>
          <a:p>
            <a:r>
              <a:rPr lang="en-US" dirty="0"/>
              <a:t>Forms and methods of </a:t>
            </a:r>
            <a:r>
              <a:rPr lang="en-US" dirty="0" smtClean="0"/>
              <a:t>services</a:t>
            </a:r>
          </a:p>
          <a:p>
            <a:r>
              <a:rPr lang="en-US" dirty="0" smtClean="0"/>
              <a:t>Evidence Based Practice</a:t>
            </a:r>
          </a:p>
          <a:p>
            <a:r>
              <a:rPr lang="en-US" dirty="0"/>
              <a:t>Resources for Evidence Based </a:t>
            </a:r>
            <a:r>
              <a:rPr lang="en-US" dirty="0" smtClean="0"/>
              <a:t>Searching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35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en-US" dirty="0"/>
              <a:t>NU School of Medicine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76872"/>
            <a:ext cx="4038600" cy="3028950"/>
          </a:xfrm>
          <a:ln>
            <a:solidFill>
              <a:schemeClr val="tx1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The mission</a:t>
            </a:r>
            <a:r>
              <a:rPr lang="en-US" dirty="0"/>
              <a:t> </a:t>
            </a:r>
            <a:r>
              <a:rPr lang="en-US" dirty="0" smtClean="0"/>
              <a:t>is </a:t>
            </a:r>
            <a:r>
              <a:rPr lang="en-US" dirty="0"/>
              <a:t>to create a new model of medical education in order to improve the quality of physician training in the Republic and the overall health care of the people of Kazakhstan</a:t>
            </a:r>
          </a:p>
          <a:p>
            <a:pPr marL="109728" indent="0">
              <a:buNone/>
            </a:pPr>
            <a:endParaRPr lang="en-US" dirty="0"/>
          </a:p>
          <a:p>
            <a:r>
              <a:rPr lang="en-US" dirty="0"/>
              <a:t> Strategic Academic Partner – University of Pittsburgh</a:t>
            </a:r>
          </a:p>
          <a:p>
            <a:endParaRPr lang="en-US" dirty="0"/>
          </a:p>
          <a:p>
            <a:r>
              <a:rPr lang="en-US" dirty="0"/>
              <a:t>Programs – MD, MPH, MMM, Nursing school</a:t>
            </a:r>
          </a:p>
          <a:p>
            <a:endParaRPr lang="en-US" dirty="0"/>
          </a:p>
          <a:p>
            <a:r>
              <a:rPr lang="en-US" dirty="0"/>
              <a:t>Students – </a:t>
            </a:r>
            <a:r>
              <a:rPr lang="en-US" dirty="0" smtClean="0"/>
              <a:t>147</a:t>
            </a:r>
            <a:endParaRPr lang="en-US" dirty="0"/>
          </a:p>
          <a:p>
            <a:endParaRPr lang="en-US" dirty="0"/>
          </a:p>
          <a:p>
            <a:r>
              <a:rPr lang="en-US" dirty="0"/>
              <a:t>Faculty - 27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619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CF “University </a:t>
            </a:r>
            <a:r>
              <a:rPr lang="en-US" dirty="0"/>
              <a:t>Medical </a:t>
            </a:r>
            <a:r>
              <a:rPr lang="en-US" dirty="0" smtClean="0"/>
              <a:t>Center” (UMC)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UMC Hospitals</a:t>
            </a:r>
          </a:p>
          <a:p>
            <a:r>
              <a:rPr lang="en-US" dirty="0"/>
              <a:t>National Research Center for Maternal and Child </a:t>
            </a:r>
            <a:r>
              <a:rPr lang="en-US" dirty="0" smtClean="0"/>
              <a:t>Health</a:t>
            </a:r>
          </a:p>
          <a:p>
            <a:r>
              <a:rPr lang="en-US" dirty="0" smtClean="0"/>
              <a:t>Republican </a:t>
            </a:r>
            <a:r>
              <a:rPr lang="en-US" dirty="0"/>
              <a:t>Diagnostic Center </a:t>
            </a:r>
            <a:r>
              <a:rPr lang="en-US" dirty="0" smtClean="0"/>
              <a:t> </a:t>
            </a:r>
          </a:p>
          <a:p>
            <a:r>
              <a:rPr lang="en-US" dirty="0" smtClean="0"/>
              <a:t>Republican </a:t>
            </a:r>
            <a:r>
              <a:rPr lang="en-US" dirty="0"/>
              <a:t>Children’s Rehabilitation </a:t>
            </a:r>
            <a:r>
              <a:rPr lang="en-US" dirty="0" smtClean="0"/>
              <a:t>Center</a:t>
            </a:r>
          </a:p>
          <a:p>
            <a:r>
              <a:rPr lang="en-US" dirty="0" smtClean="0"/>
              <a:t>National </a:t>
            </a:r>
            <a:r>
              <a:rPr lang="en-US" dirty="0"/>
              <a:t>Scientific Center for Oncology and Transplantation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301208"/>
            <a:ext cx="4772691" cy="107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36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pPr algn="ctr"/>
            <a:r>
              <a:rPr lang="en-US" dirty="0" smtClean="0"/>
              <a:t>School of Medicine Library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8024" y="2249424"/>
            <a:ext cx="3898776" cy="432511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Opened – June 1, 2017</a:t>
            </a:r>
          </a:p>
          <a:p>
            <a:r>
              <a:rPr lang="en-US" sz="2400" dirty="0"/>
              <a:t>N</a:t>
            </a:r>
            <a:r>
              <a:rPr lang="en-US" sz="2400" dirty="0" smtClean="0"/>
              <a:t>umber of seats – 149</a:t>
            </a:r>
          </a:p>
          <a:p>
            <a:r>
              <a:rPr lang="en-US" sz="2400" dirty="0" smtClean="0"/>
              <a:t>Group study area</a:t>
            </a:r>
          </a:p>
          <a:p>
            <a:r>
              <a:rPr lang="en-US" sz="2400" dirty="0" smtClean="0"/>
              <a:t>Big comp lab – 48</a:t>
            </a:r>
          </a:p>
          <a:p>
            <a:r>
              <a:rPr lang="en-US" sz="2400" dirty="0" smtClean="0"/>
              <a:t>Small comp lab – 12</a:t>
            </a:r>
          </a:p>
          <a:p>
            <a:r>
              <a:rPr lang="en-US" sz="2400" dirty="0" smtClean="0"/>
              <a:t>Book storage – 7000 copies</a:t>
            </a:r>
          </a:p>
          <a:p>
            <a:r>
              <a:rPr lang="en-US" sz="2400" dirty="0" smtClean="0"/>
              <a:t>Librarians’ offices – 2</a:t>
            </a:r>
          </a:p>
          <a:p>
            <a:r>
              <a:rPr lang="en-US" sz="2400" dirty="0" smtClean="0"/>
              <a:t>Conference room - 1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0" y="2492896"/>
            <a:ext cx="4429574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6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864096"/>
          </a:xfrm>
        </p:spPr>
        <p:txBody>
          <a:bodyPr/>
          <a:lstStyle/>
          <a:p>
            <a:pPr algn="ctr"/>
            <a:r>
              <a:rPr lang="en-US" dirty="0"/>
              <a:t>School of Medicine Library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224479"/>
            <a:ext cx="3083558" cy="20552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01" y="4344982"/>
            <a:ext cx="3055263" cy="20363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72817"/>
            <a:ext cx="3083558" cy="20552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628800"/>
            <a:ext cx="2132337" cy="25922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02" y="1772817"/>
            <a:ext cx="3072954" cy="2048136"/>
          </a:xfrm>
          <a:prstGeom prst="rect">
            <a:avLst/>
          </a:prstGeom>
          <a:ln cmpd="thickThin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15" y="4344982"/>
            <a:ext cx="1967866" cy="23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8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International Collaboration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Video conferences</a:t>
            </a:r>
          </a:p>
          <a:p>
            <a:r>
              <a:rPr lang="en-US" dirty="0" smtClean="0"/>
              <a:t>Internship programs</a:t>
            </a:r>
          </a:p>
          <a:p>
            <a:r>
              <a:rPr lang="en-US" dirty="0" smtClean="0"/>
              <a:t>Q&amp;A (by email)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447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Internship </a:t>
            </a:r>
            <a:r>
              <a:rPr lang="en-US" dirty="0" smtClean="0"/>
              <a:t>programs 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 smtClean="0"/>
              <a:t>Pittsburgh University </a:t>
            </a:r>
          </a:p>
          <a:p>
            <a:pPr marL="109728" indent="0">
              <a:buNone/>
            </a:pPr>
            <a:r>
              <a:rPr lang="en-US" dirty="0" smtClean="0"/>
              <a:t>Health Sciences </a:t>
            </a:r>
          </a:p>
          <a:p>
            <a:pPr marL="109728" indent="0">
              <a:buNone/>
            </a:pPr>
            <a:r>
              <a:rPr lang="en-US" dirty="0" smtClean="0"/>
              <a:t>Library System, 2015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Warwick University </a:t>
            </a:r>
          </a:p>
          <a:p>
            <a:pPr marL="109728" indent="0">
              <a:buNone/>
            </a:pPr>
            <a:r>
              <a:rPr lang="en-US" dirty="0" smtClean="0"/>
              <a:t>Library, 2017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64904"/>
            <a:ext cx="4523779" cy="6627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705" y="4293096"/>
            <a:ext cx="3024336" cy="200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87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Evidence Based </a:t>
            </a:r>
            <a:r>
              <a:rPr lang="en-US" dirty="0" smtClean="0"/>
              <a:t>Practice (EPB)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i="1" dirty="0" smtClean="0"/>
              <a:t>Aims to deliver the most appropriate care with the use of an integration of current research evidence, clinical expertise and an understanding of patient values and expectations. </a:t>
            </a:r>
          </a:p>
          <a:p>
            <a:pPr marL="109728" indent="0" algn="r">
              <a:buNone/>
            </a:pPr>
            <a:r>
              <a:rPr lang="en-US" sz="2400" dirty="0" smtClean="0"/>
              <a:t>Craig &amp; Smyth, 2002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2654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226" y="764704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Resources for Evidence Based Searching</a:t>
            </a:r>
            <a:br>
              <a:rPr lang="en-US" sz="3200" dirty="0"/>
            </a:b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06" y="1593576"/>
            <a:ext cx="8229600" cy="4325112"/>
          </a:xfrm>
        </p:spPr>
        <p:txBody>
          <a:bodyPr/>
          <a:lstStyle/>
          <a:p>
            <a:pPr marL="109728" indent="0">
              <a:buNone/>
            </a:pPr>
            <a:endParaRPr lang="en-US" sz="2400" dirty="0" smtClean="0"/>
          </a:p>
          <a:p>
            <a:endParaRPr lang="en-US" sz="2400" dirty="0"/>
          </a:p>
          <a:p>
            <a:pPr marL="109728" indent="0">
              <a:buNone/>
            </a:pPr>
            <a:endParaRPr lang="en-US" sz="2400" dirty="0" smtClean="0"/>
          </a:p>
          <a:p>
            <a:pPr marL="109728" indent="0">
              <a:buNone/>
            </a:pPr>
            <a:endParaRPr lang="en-US" dirty="0" smtClean="0"/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2520280" cy="10280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52936"/>
            <a:ext cx="4048996" cy="10490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49080"/>
            <a:ext cx="3837183" cy="93610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11560" y="5661248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buNone/>
            </a:pPr>
            <a:r>
              <a:rPr lang="en-US" sz="2800" b="1" dirty="0"/>
              <a:t>Primary Literature –individual journal articles and books</a:t>
            </a:r>
          </a:p>
        </p:txBody>
      </p:sp>
    </p:spTree>
    <p:extLst>
      <p:ext uri="{BB962C8B-B14F-4D97-AF65-F5344CB8AC3E}">
        <p14:creationId xmlns:p14="http://schemas.microsoft.com/office/powerpoint/2010/main" val="34356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Resources for Evidence Based Searching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4153648"/>
          </a:xfrm>
        </p:spPr>
        <p:txBody>
          <a:bodyPr/>
          <a:lstStyle/>
          <a:p>
            <a:pPr marL="109728" indent="0">
              <a:buNone/>
            </a:pPr>
            <a:r>
              <a:rPr lang="en-US" dirty="0"/>
              <a:t>Secondary Literature –Systematic reviews, meta-analysis,  </a:t>
            </a:r>
            <a:r>
              <a:rPr lang="en-US" dirty="0" err="1"/>
              <a:t>etc</a:t>
            </a:r>
            <a:endParaRPr lang="en-US" dirty="0"/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61048"/>
            <a:ext cx="4176464" cy="133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2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Resources for Evidence Based Searching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009632"/>
          </a:xfrm>
        </p:spPr>
        <p:txBody>
          <a:bodyPr/>
          <a:lstStyle/>
          <a:p>
            <a:pPr marL="109728" indent="0">
              <a:buNone/>
            </a:pPr>
            <a:r>
              <a:rPr lang="en-US" dirty="0" smtClean="0"/>
              <a:t>Practice Guidelines</a:t>
            </a:r>
          </a:p>
          <a:p>
            <a:pPr marL="109728" indent="0">
              <a:buNone/>
            </a:pPr>
            <a:endParaRPr lang="en-US" dirty="0" smtClean="0"/>
          </a:p>
          <a:p>
            <a:pPr marL="109728" indent="0">
              <a:buNone/>
            </a:pPr>
            <a:endParaRPr lang="en-US" dirty="0" smtClean="0"/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 smtClean="0"/>
              <a:t>Point of Care Products</a:t>
            </a:r>
          </a:p>
          <a:p>
            <a:pPr marL="109728" indent="0">
              <a:buNone/>
            </a:pP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933056"/>
            <a:ext cx="2619375" cy="1743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64904"/>
            <a:ext cx="3528392" cy="94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3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Resources for Evidence Based Searching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r>
              <a:rPr lang="en-US" dirty="0" smtClean="0"/>
              <a:t>Tools</a:t>
            </a:r>
          </a:p>
          <a:p>
            <a:r>
              <a:rPr lang="en-US" i="1" dirty="0" smtClean="0"/>
              <a:t>Controlled vocabularies</a:t>
            </a:r>
          </a:p>
          <a:p>
            <a:r>
              <a:rPr lang="en-US" i="1" dirty="0" smtClean="0"/>
              <a:t>Search filters</a:t>
            </a:r>
          </a:p>
          <a:p>
            <a:r>
              <a:rPr lang="en-US" i="1" dirty="0" smtClean="0"/>
              <a:t>Critical Appraisal Skills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68853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Forms and methods of services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Circulation desk</a:t>
            </a:r>
          </a:p>
          <a:p>
            <a:endParaRPr lang="en-US" dirty="0"/>
          </a:p>
          <a:p>
            <a:r>
              <a:rPr lang="en-US" dirty="0" smtClean="0"/>
              <a:t>Orientation sessions</a:t>
            </a:r>
          </a:p>
          <a:p>
            <a:r>
              <a:rPr lang="en-US" dirty="0" smtClean="0"/>
              <a:t>Weekly workshops</a:t>
            </a:r>
          </a:p>
          <a:p>
            <a:r>
              <a:rPr lang="en-US" dirty="0" smtClean="0"/>
              <a:t>Individual consultations (by appointment)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85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Individual consultations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Supporting Systematic Review</a:t>
            </a:r>
          </a:p>
          <a:p>
            <a:r>
              <a:rPr lang="en-US" dirty="0" smtClean="0"/>
              <a:t>Reference managers</a:t>
            </a:r>
          </a:p>
          <a:p>
            <a:r>
              <a:rPr lang="en-US" dirty="0" smtClean="0"/>
              <a:t>Evidence Based Medicine (search, select and appraise)</a:t>
            </a:r>
          </a:p>
          <a:p>
            <a:pPr marL="0" indent="0">
              <a:buNone/>
            </a:pP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697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400" i="1" dirty="0" smtClean="0"/>
              <a:t>Emphasis is not on finding information, but on obtaining the best information available for a given situation, to find answers to many pressing questions, and to winnow out the quality from the quantity  of available information. </a:t>
            </a:r>
          </a:p>
          <a:p>
            <a:pPr marL="109728" indent="0" algn="r">
              <a:buNone/>
            </a:pPr>
            <a:r>
              <a:rPr lang="en-US" sz="2400" i="1" dirty="0" smtClean="0"/>
              <a:t>Nagle E.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45619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Future plans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Developing cooperative program between Library and School of Medicine</a:t>
            </a:r>
          </a:p>
          <a:p>
            <a:r>
              <a:rPr lang="en-US" dirty="0" smtClean="0"/>
              <a:t>Trainer workshops for instructors</a:t>
            </a:r>
          </a:p>
          <a:p>
            <a:r>
              <a:rPr lang="en-US" dirty="0"/>
              <a:t>Cross training </a:t>
            </a:r>
            <a:r>
              <a:rPr lang="en-US" sz="2000" dirty="0"/>
              <a:t>(during ward rounds or a research project meeting)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229600" cy="1066800"/>
          </a:xfrm>
        </p:spPr>
        <p:txBody>
          <a:bodyPr/>
          <a:lstStyle/>
          <a:p>
            <a:pPr algn="ctr"/>
            <a:r>
              <a:rPr lang="en-US" dirty="0" smtClean="0"/>
              <a:t>Any Questions?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86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References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dirty="0"/>
              <a:t>Brice, Anne, and J. A. Muir Gray. "What Is the Role of the Librarian in 21st Century Healthcare?" </a:t>
            </a:r>
            <a:r>
              <a:rPr lang="en-US" sz="1800" i="1" dirty="0"/>
              <a:t>Health Information And Libraries Journal </a:t>
            </a:r>
            <a:r>
              <a:rPr lang="en-US" sz="1800" dirty="0"/>
              <a:t>21.2 (2004): 81-83. </a:t>
            </a:r>
            <a:endParaRPr lang="en-US" sz="1800" dirty="0" smtClean="0"/>
          </a:p>
          <a:p>
            <a:pPr marL="109728" indent="0">
              <a:buNone/>
            </a:pPr>
            <a:endParaRPr lang="en-US" sz="1800" dirty="0"/>
          </a:p>
          <a:p>
            <a:r>
              <a:rPr lang="en-US" sz="1800" dirty="0" err="1"/>
              <a:t>Klem</a:t>
            </a:r>
            <a:r>
              <a:rPr lang="en-US" sz="1800" dirty="0"/>
              <a:t>, Mary L, and Patricia M Weiss. "Evidence-Based Resources and the Role of Librarians in Developing Evidence-Based Practice Curricula." </a:t>
            </a:r>
            <a:r>
              <a:rPr lang="en-US" sz="1800" i="1" dirty="0"/>
              <a:t>Journal of professional Nursing </a:t>
            </a:r>
            <a:r>
              <a:rPr lang="en-US" sz="1800" dirty="0"/>
              <a:t>21.6 (2005): 380-87. 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Pappas</a:t>
            </a:r>
            <a:r>
              <a:rPr lang="en-US" sz="1800" dirty="0"/>
              <a:t>, Cleo. "Hospital Librarians' Perceptions Related to Evidence-Based Health Care." </a:t>
            </a:r>
            <a:r>
              <a:rPr lang="en-US" sz="1800" i="1" dirty="0"/>
              <a:t>Journal of the Medical Library Association : JMLA </a:t>
            </a:r>
            <a:r>
              <a:rPr lang="en-US" sz="1800" dirty="0"/>
              <a:t>96.3 (2008): 235-38. </a:t>
            </a:r>
            <a:endParaRPr lang="en-US" sz="1800" dirty="0" smtClean="0"/>
          </a:p>
          <a:p>
            <a:pPr marL="109728" indent="0">
              <a:buNone/>
            </a:pPr>
            <a:endParaRPr lang="en-US" sz="1800" dirty="0"/>
          </a:p>
          <a:p>
            <a:r>
              <a:rPr lang="en-US" sz="1800" dirty="0" err="1"/>
              <a:t>Scherrer</a:t>
            </a:r>
            <a:r>
              <a:rPr lang="en-US" sz="1800" dirty="0"/>
              <a:t>, C. S., and J. L. </a:t>
            </a:r>
            <a:r>
              <a:rPr lang="en-US" sz="1800" dirty="0" err="1"/>
              <a:t>Dorsch</a:t>
            </a:r>
            <a:r>
              <a:rPr lang="en-US" sz="1800" dirty="0"/>
              <a:t>. "The Evolving Role of the Librarian in Evidence-Based Medicine." </a:t>
            </a:r>
            <a:r>
              <a:rPr lang="en-US" sz="1800" i="1" dirty="0"/>
              <a:t>Bulletin of the Medical Library Association </a:t>
            </a:r>
            <a:r>
              <a:rPr lang="en-US" sz="1800" dirty="0"/>
              <a:t>87.3 (1999): 322-28. Print.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861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2195</TotalTime>
  <Words>444</Words>
  <Application>Microsoft Office PowerPoint</Application>
  <PresentationFormat>Экран (4:3)</PresentationFormat>
  <Paragraphs>96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Georgia</vt:lpstr>
      <vt:lpstr>Trebuchet MS</vt:lpstr>
      <vt:lpstr>Wingdings 2</vt:lpstr>
      <vt:lpstr>Urban</vt:lpstr>
      <vt:lpstr>The Role of Medical Libraries in Evidence Based Practice</vt:lpstr>
      <vt:lpstr>A Brief Outline of the Presentation</vt:lpstr>
      <vt:lpstr>NU School of Medicine</vt:lpstr>
      <vt:lpstr>CF “University Medical Center” (UMC) </vt:lpstr>
      <vt:lpstr>School of Medicine Library</vt:lpstr>
      <vt:lpstr>School of Medicine Library</vt:lpstr>
      <vt:lpstr>International Collaboration</vt:lpstr>
      <vt:lpstr>Internship programs  </vt:lpstr>
      <vt:lpstr>Evidence Based Practice (EPB) </vt:lpstr>
      <vt:lpstr>Resources for Evidence Based Searching </vt:lpstr>
      <vt:lpstr>Resources for Evidence Based Searching</vt:lpstr>
      <vt:lpstr>Resources for Evidence Based Searching</vt:lpstr>
      <vt:lpstr>Resources for Evidence Based Searching</vt:lpstr>
      <vt:lpstr>Forms and methods of services </vt:lpstr>
      <vt:lpstr>Individual consultations</vt:lpstr>
      <vt:lpstr>Презентация PowerPoint</vt:lpstr>
      <vt:lpstr>Future plans</vt:lpstr>
      <vt:lpstr>Any Questions?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Medical Libraries in Evidence Based Research</dc:title>
  <dc:creator>1</dc:creator>
  <cp:lastModifiedBy>Anar Dautova</cp:lastModifiedBy>
  <cp:revision>28</cp:revision>
  <dcterms:created xsi:type="dcterms:W3CDTF">2017-09-12T03:21:48Z</dcterms:created>
  <dcterms:modified xsi:type="dcterms:W3CDTF">2018-12-04T06:32:29Z</dcterms:modified>
</cp:coreProperties>
</file>