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Advent Pro"/>
      <p:regular r:id="rId29"/>
      <p:bold r:id="rId30"/>
    </p:embeddedFont>
    <p:embeddedFont>
      <p:font typeface="Comfortaa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dvent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omfortaa-regular.fntdata"/><Relationship Id="rId30" Type="http://schemas.openxmlformats.org/officeDocument/2006/relationships/font" Target="fonts/AdventPr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Comforta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125673c96d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125673c96d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258741b23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258741b23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1258741b236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1258741b23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25673c96d3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25673c96d3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25673c96d3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25673c96d3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f4b15c39d0_1_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f4b15c39d0_1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the field lacks a direct comparison between centralized and decentralized learning approaches for the domain of balancing between personal and group goals of agents.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Also there is a lack of research that utilize centralized </a:t>
            </a:r>
            <a:r>
              <a:rPr lang="en"/>
              <a:t>learning</a:t>
            </a:r>
            <a:r>
              <a:rPr lang="en"/>
              <a:t> for this </a:t>
            </a:r>
            <a:r>
              <a:rPr lang="en"/>
              <a:t>task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proposed approach is to Conduct Reinforcement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 a Multi-Agent multi-goal environment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both Centralized and Decentralized learning approaches to make a direct comparison.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the policy selector I have chosen QMIX for centralized learning approach and Deep Deterministic Policy Gradient for decentralized learning as it showed good results on one of the environment that I am going to use.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will analyze both approach on many </a:t>
            </a:r>
            <a:r>
              <a:rPr lang="en"/>
              <a:t>parameters</a:t>
            </a:r>
            <a:r>
              <a:rPr lang="en"/>
              <a:t> such as the collective group revard, inequality in the </a:t>
            </a:r>
            <a:r>
              <a:rPr lang="en"/>
              <a:t>individual</a:t>
            </a:r>
            <a:r>
              <a:rPr lang="en"/>
              <a:t> </a:t>
            </a:r>
            <a:r>
              <a:rPr lang="en"/>
              <a:t>rewards</a:t>
            </a:r>
            <a:r>
              <a:rPr lang="en"/>
              <a:t>, presence of free-riders and convergence speed.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125a66fbe7a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125a66fbe7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1259a0979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1259a0979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25674091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125674091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256740918d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1256740918d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4b15c39d0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f4b15c39d0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067527e886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1067527e886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25b54a486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125b54a486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f4b15c39d0_1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f4b15c39d0_1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f4b15c39d0_1_5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f4b15c39d0_1_5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59f0d9f9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259f0d9f9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59f0d9f8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59f0d9f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4b15c39d0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f4b15c39d0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25a66fbe7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25a66fbe7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main problems of Multi-Agent Reinforcement learning field in general are: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Nonstationarity - the result of many agents learning concurrently, constantly changing their policies and adapting to the policies of agents with suboptimal performance.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Partial Observability - as the environment may be changed drastically by the actions of other agents.</a:t>
            </a:r>
            <a:br>
              <a:rPr lang="en"/>
            </a:br>
            <a:r>
              <a:rPr lang="en"/>
              <a:t>Slow and not guaranteed convergence, partially because of nonstationarity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Poor exploration as the space of possible interaction between agents is huge.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problems of Multi-Agent reinforcement Learning with agents having personal goals are: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Dominance of personal goals over group goals, as personal goals often require less cooperation and can be achieved easier.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Inequality - when some agents receive more reward than others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Appearance of Free-riders - agents that rely on others to contribute to the public good and only harvesting the benefits themselves.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Poor adaptivity to new situations, for example when encountering agents that were trained differently.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5a66fbe7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5a66fbe7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main problems of Multi-Agent Reinforcement learning field in general are: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Nonstationarity - the result of many agents learning concurrently, constantly changing their policies and adapting to the policies of agents with suboptimal performance.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Partial Observability - as the environment may be changed drastically by the actions of other agents.</a:t>
            </a:r>
            <a:br>
              <a:rPr lang="en"/>
            </a:br>
            <a:r>
              <a:rPr lang="en"/>
              <a:t>Slow and not guaranteed convergence, partially because of nonstationarity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Poor exploration as the space of possible interaction between agents is huge.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problems of Multi-Agent reinforcement Learning with agents having personal goals are: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Dominance of personal goals over group goals, as personal goals often require less cooperation and can be achieved easier.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Inequality - when some agents receive more reward than others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Appearance of Free-riders - agents that rely on others to contribute to the public good and only harvesting the benefits themselves.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Poor adaptivity to new situations, for example when encountering agents that were trained differently.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5a66fbe7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5a66fbe7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f4b15c39d0_1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f4b15c39d0_1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two main </a:t>
            </a:r>
            <a:r>
              <a:rPr lang="en"/>
              <a:t>paradigms</a:t>
            </a:r>
            <a:r>
              <a:rPr lang="en"/>
              <a:t> </a:t>
            </a:r>
            <a:r>
              <a:rPr lang="en"/>
              <a:t>currently</a:t>
            </a:r>
            <a:r>
              <a:rPr lang="en"/>
              <a:t> used for Multi-Agent reinforcements learning.</a:t>
            </a:r>
            <a:br>
              <a:rPr lang="en"/>
            </a:br>
            <a:r>
              <a:rPr lang="en"/>
              <a:t>The first one is the decentralized learning followed by decentralized execution.</a:t>
            </a:r>
            <a:br>
              <a:rPr lang="en"/>
            </a:br>
            <a:r>
              <a:rPr lang="en"/>
              <a:t>This is the direct extension of single agent reinforcement learning.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agents are learning </a:t>
            </a:r>
            <a:r>
              <a:rPr lang="en"/>
              <a:t>independently</a:t>
            </a:r>
            <a:r>
              <a:rPr lang="en"/>
              <a:t> treating all other agents as the part of the environment.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Despite the simplicity of approach it showed to be capable of solving complex multi-agent tasks and compete with the second approach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is Centralized learning followed by decentralized execution.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this approach during learning all agents are controlled by a central learning network that determines the best set of policies for all agents.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 this network is decomposed into smaller individual networks that can separately be used by each agent for decentralized execution.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Relationship Id="rId4" Type="http://schemas.openxmlformats.org/officeDocument/2006/relationships/image" Target="../media/image22.png"/><Relationship Id="rId11" Type="http://schemas.openxmlformats.org/officeDocument/2006/relationships/image" Target="../media/image16.png"/><Relationship Id="rId10" Type="http://schemas.openxmlformats.org/officeDocument/2006/relationships/image" Target="../media/image17.png"/><Relationship Id="rId9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25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Relationship Id="rId4" Type="http://schemas.openxmlformats.org/officeDocument/2006/relationships/image" Target="../media/image26.png"/><Relationship Id="rId11" Type="http://schemas.openxmlformats.org/officeDocument/2006/relationships/image" Target="../media/image32.png"/><Relationship Id="rId10" Type="http://schemas.openxmlformats.org/officeDocument/2006/relationships/image" Target="../media/image30.png"/><Relationship Id="rId9" Type="http://schemas.openxmlformats.org/officeDocument/2006/relationships/image" Target="../media/image31.png"/><Relationship Id="rId5" Type="http://schemas.openxmlformats.org/officeDocument/2006/relationships/image" Target="../media/image19.png"/><Relationship Id="rId6" Type="http://schemas.openxmlformats.org/officeDocument/2006/relationships/image" Target="../media/image28.png"/><Relationship Id="rId7" Type="http://schemas.openxmlformats.org/officeDocument/2006/relationships/image" Target="../media/image27.png"/><Relationship Id="rId8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092900" y="668100"/>
            <a:ext cx="6882000" cy="13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Balancing of personal and group goals for agents using Multi-Agent reinforcement learning.</a:t>
            </a:r>
            <a:endParaRPr b="1" sz="25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131000" y="1653669"/>
            <a:ext cx="6805800" cy="23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by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Maxim Zhabinets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Submitted to the Computer Science Department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 partial fulfillment of the requirements for the degree of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Master of Science in Computer Science at the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NAZARBAYEV UNIVERSITY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Thesis Supervisor:</a:t>
            </a:r>
            <a:b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Martin Lukac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Associate Professor</a:t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2"/>
          <p:cNvSpPr txBox="1"/>
          <p:nvPr>
            <p:ph type="title"/>
          </p:nvPr>
        </p:nvSpPr>
        <p:spPr>
          <a:xfrm>
            <a:off x="455500" y="61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1520"/>
              <a:t>Cleanup environment</a:t>
            </a:r>
            <a:endParaRPr b="1" sz="1520"/>
          </a:p>
        </p:txBody>
      </p:sp>
      <p:pic>
        <p:nvPicPr>
          <p:cNvPr id="391" name="Google Shape;3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513" y="458650"/>
            <a:ext cx="5070975" cy="18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2"/>
          <p:cNvSpPr txBox="1"/>
          <p:nvPr/>
        </p:nvSpPr>
        <p:spPr>
          <a:xfrm>
            <a:off x="-246325" y="784325"/>
            <a:ext cx="4572000" cy="10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Public goods problems</a:t>
            </a:r>
            <a:br>
              <a:rPr lang="en" sz="1300">
                <a:solidFill>
                  <a:schemeClr val="dk1"/>
                </a:solidFill>
              </a:rPr>
            </a:br>
            <a:r>
              <a:rPr lang="en" sz="1300">
                <a:solidFill>
                  <a:schemeClr val="dk1"/>
                </a:solidFill>
              </a:rPr>
              <a:t>Free-rider problem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3" name="Google Shape;39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1288" y="2853375"/>
            <a:ext cx="6021401" cy="19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2"/>
          <p:cNvSpPr txBox="1"/>
          <p:nvPr>
            <p:ph type="title"/>
          </p:nvPr>
        </p:nvSpPr>
        <p:spPr>
          <a:xfrm>
            <a:off x="2350500" y="2397975"/>
            <a:ext cx="4443000" cy="45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1620"/>
              <a:t>Harvest environment</a:t>
            </a:r>
            <a:endParaRPr b="1" sz="1620"/>
          </a:p>
        </p:txBody>
      </p:sp>
      <p:sp>
        <p:nvSpPr>
          <p:cNvPr id="395" name="Google Shape;395;p22"/>
          <p:cNvSpPr txBox="1"/>
          <p:nvPr/>
        </p:nvSpPr>
        <p:spPr>
          <a:xfrm>
            <a:off x="183934" y="3328363"/>
            <a:ext cx="19611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Common-pool resources problem</a:t>
            </a:r>
            <a:endParaRPr sz="1200"/>
          </a:p>
        </p:txBody>
      </p:sp>
      <p:sp>
        <p:nvSpPr>
          <p:cNvPr id="396" name="Google Shape;396;p22"/>
          <p:cNvSpPr txBox="1"/>
          <p:nvPr/>
        </p:nvSpPr>
        <p:spPr>
          <a:xfrm>
            <a:off x="6855625" y="335300"/>
            <a:ext cx="2190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Actions: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 ← ↑ → ↓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Turn    ↶ ↷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Stay (no action)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Launch cleaning beam (Cleanup env. only)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work</a:t>
            </a:r>
            <a:endParaRPr/>
          </a:p>
        </p:txBody>
      </p:sp>
      <p:sp>
        <p:nvSpPr>
          <p:cNvPr id="402" name="Google Shape;402;p23"/>
          <p:cNvSpPr txBox="1"/>
          <p:nvPr>
            <p:ph idx="1" type="body"/>
          </p:nvPr>
        </p:nvSpPr>
        <p:spPr>
          <a:xfrm>
            <a:off x="311700" y="10603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A multi-agent reinforcement learning model of common-pool resource appropriation</a:t>
            </a:r>
            <a:r>
              <a:rPr lang="en" sz="1600">
                <a:solidFill>
                  <a:schemeClr val="dk1"/>
                </a:solidFill>
              </a:rPr>
              <a:t> (</a:t>
            </a:r>
            <a:r>
              <a:rPr lang="en" sz="1600">
                <a:solidFill>
                  <a:schemeClr val="dk1"/>
                </a:solidFill>
              </a:rPr>
              <a:t>Perolat</a:t>
            </a:r>
            <a:r>
              <a:rPr lang="en" sz="1600">
                <a:solidFill>
                  <a:schemeClr val="dk1"/>
                </a:solidFill>
              </a:rPr>
              <a:t>, L</a:t>
            </a:r>
            <a:r>
              <a:rPr lang="en" sz="1600">
                <a:solidFill>
                  <a:schemeClr val="dk1"/>
                </a:solidFill>
              </a:rPr>
              <a:t>eibo</a:t>
            </a:r>
            <a:r>
              <a:rPr lang="en" sz="1600">
                <a:solidFill>
                  <a:schemeClr val="dk1"/>
                </a:solidFill>
              </a:rPr>
              <a:t>, </a:t>
            </a:r>
            <a:r>
              <a:rPr lang="en" sz="1600">
                <a:solidFill>
                  <a:schemeClr val="dk1"/>
                </a:solidFill>
              </a:rPr>
              <a:t>Zambaldi</a:t>
            </a:r>
            <a:r>
              <a:rPr lang="en" sz="1600">
                <a:solidFill>
                  <a:schemeClr val="dk1"/>
                </a:solidFill>
              </a:rPr>
              <a:t> et al., 2017)</a:t>
            </a:r>
            <a:endParaRPr sz="16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</a:rPr>
              <a:t>Harvest environment in which agents can use stun beam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</a:rPr>
              <a:t>Agents prevent resource depletion by stunning each other  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03" name="Google Shape;40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450" y="2257873"/>
            <a:ext cx="4225100" cy="241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23"/>
          <p:cNvSpPr txBox="1"/>
          <p:nvPr/>
        </p:nvSpPr>
        <p:spPr>
          <a:xfrm>
            <a:off x="6705800" y="4180425"/>
            <a:ext cx="39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[1]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4"/>
          <p:cNvSpPr txBox="1"/>
          <p:nvPr>
            <p:ph type="title"/>
          </p:nvPr>
        </p:nvSpPr>
        <p:spPr>
          <a:xfrm>
            <a:off x="311700" y="109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work</a:t>
            </a:r>
            <a:endParaRPr/>
          </a:p>
        </p:txBody>
      </p:sp>
      <p:sp>
        <p:nvSpPr>
          <p:cNvPr id="410" name="Google Shape;410;p24"/>
          <p:cNvSpPr txBox="1"/>
          <p:nvPr>
            <p:ph idx="1" type="body"/>
          </p:nvPr>
        </p:nvSpPr>
        <p:spPr>
          <a:xfrm>
            <a:off x="311700" y="767225"/>
            <a:ext cx="8520600" cy="88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Inequity aversion improves cooperation in intertemporal social dilemmas</a:t>
            </a:r>
            <a:br>
              <a:rPr lang="en" sz="1600">
                <a:solidFill>
                  <a:schemeClr val="dk1"/>
                </a:solidFill>
              </a:rPr>
            </a:br>
            <a:r>
              <a:rPr lang="en" sz="1600">
                <a:solidFill>
                  <a:schemeClr val="dk1"/>
                </a:solidFill>
              </a:rPr>
              <a:t>(Hughes, Leibo Everett et al., 2018)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</a:rPr>
              <a:t>Used two types on inequity aversion: Advantageous and Disadvantageous.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11" name="Google Shape;41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9652" y="2039600"/>
            <a:ext cx="2248450" cy="304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0575" y="2039600"/>
            <a:ext cx="2176851" cy="3042274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4"/>
          <p:cNvSpPr/>
          <p:nvPr/>
        </p:nvSpPr>
        <p:spPr>
          <a:xfrm>
            <a:off x="5079300" y="1883325"/>
            <a:ext cx="335400" cy="31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4"/>
          <p:cNvSpPr/>
          <p:nvPr/>
        </p:nvSpPr>
        <p:spPr>
          <a:xfrm>
            <a:off x="5110425" y="3448225"/>
            <a:ext cx="335400" cy="31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4"/>
          <p:cNvSpPr/>
          <p:nvPr/>
        </p:nvSpPr>
        <p:spPr>
          <a:xfrm>
            <a:off x="1346350" y="1924175"/>
            <a:ext cx="335400" cy="31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4"/>
          <p:cNvSpPr/>
          <p:nvPr/>
        </p:nvSpPr>
        <p:spPr>
          <a:xfrm>
            <a:off x="1346350" y="3479700"/>
            <a:ext cx="335400" cy="31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4"/>
          <p:cNvSpPr txBox="1"/>
          <p:nvPr/>
        </p:nvSpPr>
        <p:spPr>
          <a:xfrm>
            <a:off x="2078825" y="1654925"/>
            <a:ext cx="107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Cleanup</a:t>
            </a:r>
            <a:endParaRPr/>
          </a:p>
        </p:txBody>
      </p:sp>
      <p:sp>
        <p:nvSpPr>
          <p:cNvPr id="418" name="Google Shape;418;p24"/>
          <p:cNvSpPr txBox="1"/>
          <p:nvPr/>
        </p:nvSpPr>
        <p:spPr>
          <a:xfrm>
            <a:off x="5823950" y="1639400"/>
            <a:ext cx="107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Harvest</a:t>
            </a:r>
            <a:endParaRPr/>
          </a:p>
        </p:txBody>
      </p:sp>
      <p:sp>
        <p:nvSpPr>
          <p:cNvPr id="419" name="Google Shape;419;p24"/>
          <p:cNvSpPr txBox="1"/>
          <p:nvPr/>
        </p:nvSpPr>
        <p:spPr>
          <a:xfrm>
            <a:off x="7495250" y="4681675"/>
            <a:ext cx="51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[2]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Inequity-Averse penalty</a:t>
            </a:r>
            <a:endParaRPr/>
          </a:p>
        </p:txBody>
      </p:sp>
      <p:sp>
        <p:nvSpPr>
          <p:cNvPr id="425" name="Google Shape;425;p25"/>
          <p:cNvSpPr txBox="1"/>
          <p:nvPr>
            <p:ph idx="1" type="body"/>
          </p:nvPr>
        </p:nvSpPr>
        <p:spPr>
          <a:xfrm>
            <a:off x="311700" y="2867825"/>
            <a:ext cx="8520600" cy="195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The penalty equal to penalty value (pv) is applied if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The agent has consumed 10% more berries than the average of other agents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26" name="Google Shape;4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2" cy="1241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6"/>
          <p:cNvSpPr txBox="1"/>
          <p:nvPr>
            <p:ph type="title"/>
          </p:nvPr>
        </p:nvSpPr>
        <p:spPr>
          <a:xfrm>
            <a:off x="354500" y="51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Reward Schemes</a:t>
            </a:r>
            <a:endParaRPr/>
          </a:p>
        </p:txBody>
      </p:sp>
      <p:sp>
        <p:nvSpPr>
          <p:cNvPr id="432" name="Google Shape;432;p26"/>
          <p:cNvSpPr txBox="1"/>
          <p:nvPr>
            <p:ph idx="1" type="body"/>
          </p:nvPr>
        </p:nvSpPr>
        <p:spPr>
          <a:xfrm>
            <a:off x="461050" y="1133675"/>
            <a:ext cx="4004400" cy="33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Individual Reward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Each agent gets </a:t>
            </a:r>
            <a:r>
              <a:rPr lang="en">
                <a:solidFill>
                  <a:schemeClr val="dk1"/>
                </a:solidFill>
              </a:rPr>
              <a:t>reward for the berries that it consumes itself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Stimulates competition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“Consume berry”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33" name="Google Shape;433;p26"/>
          <p:cNvSpPr txBox="1"/>
          <p:nvPr>
            <p:ph idx="1" type="body"/>
          </p:nvPr>
        </p:nvSpPr>
        <p:spPr>
          <a:xfrm>
            <a:off x="4635750" y="1133675"/>
            <a:ext cx="4004400" cy="35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Collective reward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Each agent gets reward equal to the sum of individual rewards of all agents, after applying penalty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Stimulates cooperation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“Collect berry”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7"/>
          <p:cNvSpPr txBox="1"/>
          <p:nvPr/>
        </p:nvSpPr>
        <p:spPr>
          <a:xfrm>
            <a:off x="739500" y="197625"/>
            <a:ext cx="7665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latin typeface="Advent Pro"/>
                <a:ea typeface="Advent Pro"/>
                <a:cs typeface="Advent Pro"/>
                <a:sym typeface="Advent Pro"/>
              </a:rPr>
              <a:t>Thesis goal</a:t>
            </a:r>
            <a:r>
              <a:rPr b="1" lang="en" sz="2700">
                <a:latin typeface="Advent Pro"/>
                <a:ea typeface="Advent Pro"/>
                <a:cs typeface="Advent Pro"/>
                <a:sym typeface="Advent Pro"/>
              </a:rPr>
              <a:t>:</a:t>
            </a:r>
            <a:endParaRPr b="1" sz="2700"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439" name="Google Shape;439;p27"/>
          <p:cNvSpPr txBox="1"/>
          <p:nvPr/>
        </p:nvSpPr>
        <p:spPr>
          <a:xfrm>
            <a:off x="739500" y="745388"/>
            <a:ext cx="7665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Conduct Reinforcement Learning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In a Multi-Agent social dilemma environments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Using both Centralized and Decentralized learning approaches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</p:txBody>
      </p:sp>
      <p:grpSp>
        <p:nvGrpSpPr>
          <p:cNvPr id="440" name="Google Shape;440;p27"/>
          <p:cNvGrpSpPr/>
          <p:nvPr/>
        </p:nvGrpSpPr>
        <p:grpSpPr>
          <a:xfrm>
            <a:off x="7064024" y="1921805"/>
            <a:ext cx="1581844" cy="732818"/>
            <a:chOff x="634175" y="2986275"/>
            <a:chExt cx="3147949" cy="1458344"/>
          </a:xfrm>
        </p:grpSpPr>
        <p:cxnSp>
          <p:nvCxnSpPr>
            <p:cNvPr id="441" name="Google Shape;441;p27"/>
            <p:cNvCxnSpPr>
              <a:stCxn id="442" idx="4"/>
              <a:endCxn id="443" idx="0"/>
            </p:cNvCxnSpPr>
            <p:nvPr/>
          </p:nvCxnSpPr>
          <p:spPr>
            <a:xfrm>
              <a:off x="929975" y="3577875"/>
              <a:ext cx="591300" cy="275100"/>
            </a:xfrm>
            <a:prstGeom prst="straightConnector1">
              <a:avLst/>
            </a:prstGeom>
            <a:noFill/>
            <a:ln cap="flat" cmpd="sng" w="19050">
              <a:solidFill>
                <a:srgbClr val="435D74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4" name="Google Shape;444;p27"/>
            <p:cNvCxnSpPr>
              <a:stCxn id="443" idx="0"/>
              <a:endCxn id="445" idx="4"/>
            </p:cNvCxnSpPr>
            <p:nvPr/>
          </p:nvCxnSpPr>
          <p:spPr>
            <a:xfrm flipH="1" rot="10800000">
              <a:off x="1521366" y="3577919"/>
              <a:ext cx="686700" cy="275100"/>
            </a:xfrm>
            <a:prstGeom prst="straightConnector1">
              <a:avLst/>
            </a:prstGeom>
            <a:noFill/>
            <a:ln cap="flat" cmpd="sng" w="19050">
              <a:solidFill>
                <a:srgbClr val="435D74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6" name="Google Shape;446;p27"/>
            <p:cNvCxnSpPr>
              <a:stCxn id="445" idx="4"/>
              <a:endCxn id="447" idx="0"/>
            </p:cNvCxnSpPr>
            <p:nvPr/>
          </p:nvCxnSpPr>
          <p:spPr>
            <a:xfrm>
              <a:off x="2208152" y="3577875"/>
              <a:ext cx="686700" cy="275100"/>
            </a:xfrm>
            <a:prstGeom prst="straightConnector1">
              <a:avLst/>
            </a:prstGeom>
            <a:noFill/>
            <a:ln cap="flat" cmpd="sng" w="19050">
              <a:solidFill>
                <a:srgbClr val="435D74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8" name="Google Shape;448;p27"/>
            <p:cNvCxnSpPr>
              <a:stCxn id="447" idx="0"/>
              <a:endCxn id="449" idx="4"/>
            </p:cNvCxnSpPr>
            <p:nvPr/>
          </p:nvCxnSpPr>
          <p:spPr>
            <a:xfrm flipH="1" rot="10800000">
              <a:off x="2894933" y="3577918"/>
              <a:ext cx="591300" cy="275100"/>
            </a:xfrm>
            <a:prstGeom prst="straightConnector1">
              <a:avLst/>
            </a:prstGeom>
            <a:noFill/>
            <a:ln cap="flat" cmpd="sng" w="19050">
              <a:solidFill>
                <a:srgbClr val="435D74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9" name="Google Shape;449;p27"/>
            <p:cNvSpPr/>
            <p:nvPr/>
          </p:nvSpPr>
          <p:spPr>
            <a:xfrm>
              <a:off x="3190524" y="2986275"/>
              <a:ext cx="591600" cy="591600"/>
            </a:xfrm>
            <a:prstGeom prst="ellipse">
              <a:avLst/>
            </a:prstGeom>
            <a:solidFill>
              <a:srgbClr val="A5B7C6"/>
            </a:solidFill>
            <a:ln cap="flat" cmpd="sng" w="19050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27"/>
            <p:cNvSpPr/>
            <p:nvPr/>
          </p:nvSpPr>
          <p:spPr>
            <a:xfrm>
              <a:off x="1912352" y="2986275"/>
              <a:ext cx="591600" cy="591600"/>
            </a:xfrm>
            <a:prstGeom prst="ellipse">
              <a:avLst/>
            </a:prstGeom>
            <a:solidFill>
              <a:srgbClr val="A5B7C6"/>
            </a:solidFill>
            <a:ln cap="flat" cmpd="sng" w="19050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27"/>
            <p:cNvSpPr/>
            <p:nvPr/>
          </p:nvSpPr>
          <p:spPr>
            <a:xfrm>
              <a:off x="634175" y="2986275"/>
              <a:ext cx="591600" cy="591600"/>
            </a:xfrm>
            <a:prstGeom prst="ellipse">
              <a:avLst/>
            </a:prstGeom>
            <a:solidFill>
              <a:srgbClr val="A5B7C6"/>
            </a:solidFill>
            <a:ln cap="flat" cmpd="sng" w="19050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27"/>
            <p:cNvSpPr/>
            <p:nvPr/>
          </p:nvSpPr>
          <p:spPr>
            <a:xfrm>
              <a:off x="2599133" y="3853018"/>
              <a:ext cx="591600" cy="591600"/>
            </a:xfrm>
            <a:prstGeom prst="ellipse">
              <a:avLst/>
            </a:prstGeom>
            <a:solidFill>
              <a:srgbClr val="A5B7C6"/>
            </a:solidFill>
            <a:ln cap="flat" cmpd="sng" w="19050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27"/>
            <p:cNvSpPr/>
            <p:nvPr/>
          </p:nvSpPr>
          <p:spPr>
            <a:xfrm>
              <a:off x="1225566" y="3853019"/>
              <a:ext cx="591600" cy="591600"/>
            </a:xfrm>
            <a:prstGeom prst="ellipse">
              <a:avLst/>
            </a:prstGeom>
            <a:solidFill>
              <a:srgbClr val="A5B7C6"/>
            </a:solidFill>
            <a:ln cap="flat" cmpd="sng" w="19050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0" name="Google Shape;450;p27"/>
          <p:cNvSpPr txBox="1"/>
          <p:nvPr/>
        </p:nvSpPr>
        <p:spPr>
          <a:xfrm>
            <a:off x="2212200" y="1853600"/>
            <a:ext cx="47196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Penalize policies that result in inequality</a:t>
            </a:r>
            <a:br>
              <a:rPr b="1" lang="en" sz="20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</a:br>
            <a:r>
              <a:rPr b="1" lang="en" sz="20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between agents</a:t>
            </a:r>
            <a:endParaRPr b="1" sz="20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Chosen Algorithm: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Proximal Policy Optimization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by OpenAI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451" name="Google Shape;451;p27"/>
          <p:cNvSpPr txBox="1"/>
          <p:nvPr/>
        </p:nvSpPr>
        <p:spPr>
          <a:xfrm>
            <a:off x="2212200" y="3899750"/>
            <a:ext cx="4719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dvent Pro"/>
                <a:ea typeface="Advent Pro"/>
                <a:cs typeface="Advent Pro"/>
                <a:sym typeface="Advent Pro"/>
              </a:rPr>
              <a:t>Study the impact of the chosen method and penalization scheme on the performance of agents</a:t>
            </a:r>
            <a:endParaRPr b="1" sz="2000">
              <a:latin typeface="Advent Pro"/>
              <a:ea typeface="Advent Pro"/>
              <a:cs typeface="Advent Pro"/>
              <a:sym typeface="Advent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Experimental Setup:</a:t>
            </a:r>
            <a:endParaRPr/>
          </a:p>
        </p:txBody>
      </p:sp>
      <p:sp>
        <p:nvSpPr>
          <p:cNvPr id="457" name="Google Shape;457;p28"/>
          <p:cNvSpPr txBox="1"/>
          <p:nvPr>
            <p:ph idx="1" type="body"/>
          </p:nvPr>
        </p:nvSpPr>
        <p:spPr>
          <a:xfrm>
            <a:off x="311700" y="1152475"/>
            <a:ext cx="8520600" cy="1842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Number of agents: 3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Episode length: 1000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Training Duration: 2000 episodes or 8 * 10^7 </a:t>
            </a:r>
            <a:r>
              <a:rPr lang="en">
                <a:solidFill>
                  <a:schemeClr val="dk1"/>
                </a:solidFill>
              </a:rPr>
              <a:t>simulation</a:t>
            </a:r>
            <a:r>
              <a:rPr lang="en">
                <a:solidFill>
                  <a:schemeClr val="dk1"/>
                </a:solidFill>
              </a:rPr>
              <a:t> steps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Experiments: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58" name="Google Shape;4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2825" y="2804050"/>
            <a:ext cx="3358350" cy="209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9"/>
          <p:cNvSpPr txBox="1"/>
          <p:nvPr>
            <p:ph type="title"/>
          </p:nvPr>
        </p:nvSpPr>
        <p:spPr>
          <a:xfrm>
            <a:off x="383600" y="413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</a:t>
            </a:r>
            <a:endParaRPr/>
          </a:p>
        </p:txBody>
      </p:sp>
      <p:sp>
        <p:nvSpPr>
          <p:cNvPr id="464" name="Google Shape;46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Combined performance of all agents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Number of collectively consumed berries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Equality in individual </a:t>
            </a:r>
            <a:r>
              <a:rPr lang="en">
                <a:solidFill>
                  <a:schemeClr val="dk1"/>
                </a:solidFill>
              </a:rPr>
              <a:t>performance</a:t>
            </a:r>
            <a:r>
              <a:rPr lang="en">
                <a:solidFill>
                  <a:schemeClr val="dk1"/>
                </a:solidFill>
              </a:rPr>
              <a:t> of agents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Coefficient of Variation (CV) between individually consumed berries.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Convergence rate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Number of free-riders in Cleanup environment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65" name="Google Shape;4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3375" y="2435300"/>
            <a:ext cx="2400300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0"/>
          <p:cNvSpPr txBox="1"/>
          <p:nvPr>
            <p:ph type="title"/>
          </p:nvPr>
        </p:nvSpPr>
        <p:spPr>
          <a:xfrm>
            <a:off x="311700" y="116875"/>
            <a:ext cx="8520600" cy="6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Results. Cleanup environment. All</a:t>
            </a:r>
            <a:endParaRPr/>
          </a:p>
        </p:txBody>
      </p:sp>
      <p:pic>
        <p:nvPicPr>
          <p:cNvPr id="471" name="Google Shape;47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113" y="720475"/>
            <a:ext cx="1753124" cy="1168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2962" y="720475"/>
            <a:ext cx="1753124" cy="1168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7811" y="725491"/>
            <a:ext cx="1738077" cy="1158699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30"/>
          <p:cNvSpPr txBox="1"/>
          <p:nvPr/>
        </p:nvSpPr>
        <p:spPr>
          <a:xfrm>
            <a:off x="1967062" y="1854150"/>
            <a:ext cx="1753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(a) </a:t>
            </a:r>
            <a:r>
              <a:rPr lang="en" sz="900"/>
              <a:t>pv = 0 </a:t>
            </a:r>
            <a:r>
              <a:rPr lang="en" sz="900"/>
              <a:t>CV = 0.56 FR = 2</a:t>
            </a:r>
            <a:endParaRPr sz="900"/>
          </a:p>
        </p:txBody>
      </p:sp>
      <p:sp>
        <p:nvSpPr>
          <p:cNvPr id="475" name="Google Shape;475;p30"/>
          <p:cNvSpPr txBox="1"/>
          <p:nvPr/>
        </p:nvSpPr>
        <p:spPr>
          <a:xfrm>
            <a:off x="3819128" y="1854150"/>
            <a:ext cx="1688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(b) </a:t>
            </a:r>
            <a:r>
              <a:rPr lang="en" sz="900"/>
              <a:t>pv</a:t>
            </a:r>
            <a:r>
              <a:rPr lang="en" sz="900"/>
              <a:t> = 0.5 </a:t>
            </a:r>
            <a:r>
              <a:rPr lang="en" sz="900">
                <a:solidFill>
                  <a:schemeClr val="dk1"/>
                </a:solidFill>
              </a:rPr>
              <a:t>CV = 0.51 FR = 2</a:t>
            </a:r>
            <a:endParaRPr sz="900"/>
          </a:p>
        </p:txBody>
      </p:sp>
      <p:sp>
        <p:nvSpPr>
          <p:cNvPr id="476" name="Google Shape;476;p30"/>
          <p:cNvSpPr txBox="1"/>
          <p:nvPr/>
        </p:nvSpPr>
        <p:spPr>
          <a:xfrm>
            <a:off x="5592225" y="1854150"/>
            <a:ext cx="1738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(c)</a:t>
            </a:r>
            <a:r>
              <a:rPr lang="en" sz="900"/>
              <a:t> </a:t>
            </a:r>
            <a:r>
              <a:rPr lang="en" sz="900"/>
              <a:t>pv</a:t>
            </a:r>
            <a:r>
              <a:rPr lang="en" sz="900"/>
              <a:t> = 0.8 </a:t>
            </a:r>
            <a:r>
              <a:rPr lang="en" sz="900">
                <a:solidFill>
                  <a:schemeClr val="dk1"/>
                </a:solidFill>
              </a:rPr>
              <a:t>CV = 0.11 FR = 2</a:t>
            </a:r>
            <a:endParaRPr sz="900"/>
          </a:p>
        </p:txBody>
      </p:sp>
      <p:pic>
        <p:nvPicPr>
          <p:cNvPr id="477" name="Google Shape;477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7677" y="2156358"/>
            <a:ext cx="1748223" cy="1165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7901" y="2156350"/>
            <a:ext cx="1748223" cy="1165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88125" y="2156350"/>
            <a:ext cx="1748223" cy="1165494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30"/>
          <p:cNvSpPr txBox="1"/>
          <p:nvPr/>
        </p:nvSpPr>
        <p:spPr>
          <a:xfrm>
            <a:off x="1966762" y="3286850"/>
            <a:ext cx="1748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(d) </a:t>
            </a:r>
            <a:r>
              <a:rPr lang="en" sz="900"/>
              <a:t>pv = 0 </a:t>
            </a:r>
            <a:r>
              <a:rPr lang="en" sz="900"/>
              <a:t>CV = 1.36 FR = 1</a:t>
            </a:r>
            <a:endParaRPr sz="900"/>
          </a:p>
        </p:txBody>
      </p:sp>
      <p:sp>
        <p:nvSpPr>
          <p:cNvPr id="481" name="Google Shape;481;p30"/>
          <p:cNvSpPr txBox="1"/>
          <p:nvPr/>
        </p:nvSpPr>
        <p:spPr>
          <a:xfrm>
            <a:off x="3719125" y="3286850"/>
            <a:ext cx="1873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(e) pv</a:t>
            </a:r>
            <a:r>
              <a:rPr lang="en" sz="900"/>
              <a:t> = 0.5 </a:t>
            </a:r>
            <a:r>
              <a:rPr lang="en" sz="900">
                <a:solidFill>
                  <a:schemeClr val="dk1"/>
                </a:solidFill>
              </a:rPr>
              <a:t>CV = 0.10 FR = 1</a:t>
            </a:r>
            <a:endParaRPr sz="900"/>
          </a:p>
        </p:txBody>
      </p:sp>
      <p:sp>
        <p:nvSpPr>
          <p:cNvPr id="482" name="Google Shape;482;p30"/>
          <p:cNvSpPr txBox="1"/>
          <p:nvPr/>
        </p:nvSpPr>
        <p:spPr>
          <a:xfrm>
            <a:off x="5604137" y="3286850"/>
            <a:ext cx="1688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(f) pv</a:t>
            </a:r>
            <a:r>
              <a:rPr lang="en" sz="900"/>
              <a:t> = 0.8 </a:t>
            </a:r>
            <a:r>
              <a:rPr lang="en" sz="900">
                <a:solidFill>
                  <a:schemeClr val="dk1"/>
                </a:solidFill>
              </a:rPr>
              <a:t>CV = 0.02 FR = 1</a:t>
            </a:r>
            <a:endParaRPr sz="900"/>
          </a:p>
        </p:txBody>
      </p:sp>
      <p:pic>
        <p:nvPicPr>
          <p:cNvPr id="483" name="Google Shape;483;p3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07677" y="3598997"/>
            <a:ext cx="1748223" cy="1165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3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697901" y="3594003"/>
            <a:ext cx="1748223" cy="1165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3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88125" y="3594003"/>
            <a:ext cx="1748223" cy="1165482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30"/>
          <p:cNvSpPr txBox="1"/>
          <p:nvPr/>
        </p:nvSpPr>
        <p:spPr>
          <a:xfrm>
            <a:off x="2040525" y="4724500"/>
            <a:ext cx="1600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(g) </a:t>
            </a:r>
            <a:r>
              <a:rPr lang="en" sz="900"/>
              <a:t>pv = 0 </a:t>
            </a:r>
            <a:r>
              <a:rPr lang="en" sz="900"/>
              <a:t>CV = 1.73 FR = 1</a:t>
            </a:r>
            <a:endParaRPr sz="900"/>
          </a:p>
        </p:txBody>
      </p:sp>
      <p:sp>
        <p:nvSpPr>
          <p:cNvPr id="487" name="Google Shape;487;p30"/>
          <p:cNvSpPr txBox="1"/>
          <p:nvPr/>
        </p:nvSpPr>
        <p:spPr>
          <a:xfrm>
            <a:off x="3786550" y="4724500"/>
            <a:ext cx="1738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(h) </a:t>
            </a:r>
            <a:r>
              <a:rPr lang="en" sz="900"/>
              <a:t>pv</a:t>
            </a:r>
            <a:r>
              <a:rPr lang="en" sz="900"/>
              <a:t> = 0.5 </a:t>
            </a:r>
            <a:r>
              <a:rPr lang="en" sz="900">
                <a:solidFill>
                  <a:schemeClr val="dk1"/>
                </a:solidFill>
              </a:rPr>
              <a:t>CV = 1.04 FR = 1</a:t>
            </a:r>
            <a:endParaRPr sz="900"/>
          </a:p>
        </p:txBody>
      </p:sp>
      <p:sp>
        <p:nvSpPr>
          <p:cNvPr id="488" name="Google Shape;488;p30"/>
          <p:cNvSpPr txBox="1"/>
          <p:nvPr/>
        </p:nvSpPr>
        <p:spPr>
          <a:xfrm>
            <a:off x="5493200" y="4724500"/>
            <a:ext cx="1910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(i) </a:t>
            </a:r>
            <a:r>
              <a:rPr lang="en" sz="900"/>
              <a:t>pv</a:t>
            </a:r>
            <a:r>
              <a:rPr lang="en" sz="900"/>
              <a:t> = 0.8 </a:t>
            </a:r>
            <a:r>
              <a:rPr lang="en" sz="900">
                <a:solidFill>
                  <a:schemeClr val="dk1"/>
                </a:solidFill>
              </a:rPr>
              <a:t>CV = 0.78 FR = 2</a:t>
            </a:r>
            <a:endParaRPr sz="900"/>
          </a:p>
        </p:txBody>
      </p:sp>
      <p:sp>
        <p:nvSpPr>
          <p:cNvPr id="489" name="Google Shape;489;p30"/>
          <p:cNvSpPr txBox="1"/>
          <p:nvPr/>
        </p:nvSpPr>
        <p:spPr>
          <a:xfrm>
            <a:off x="249700" y="1058550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Decentralized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Individual Reward</a:t>
            </a:r>
            <a:endParaRPr sz="1000"/>
          </a:p>
        </p:txBody>
      </p:sp>
      <p:sp>
        <p:nvSpPr>
          <p:cNvPr id="490" name="Google Shape;490;p30"/>
          <p:cNvSpPr txBox="1"/>
          <p:nvPr/>
        </p:nvSpPr>
        <p:spPr>
          <a:xfrm>
            <a:off x="249700" y="2492800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Decentralized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Collective Reward</a:t>
            </a:r>
            <a:endParaRPr sz="1000"/>
          </a:p>
        </p:txBody>
      </p:sp>
      <p:sp>
        <p:nvSpPr>
          <p:cNvPr id="491" name="Google Shape;491;p30"/>
          <p:cNvSpPr txBox="1"/>
          <p:nvPr/>
        </p:nvSpPr>
        <p:spPr>
          <a:xfrm>
            <a:off x="249700" y="3935438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Centralized</a:t>
            </a:r>
            <a:r>
              <a:rPr lang="en" sz="1000"/>
              <a:t>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Collective Reward</a:t>
            </a:r>
            <a:endParaRPr sz="1000"/>
          </a:p>
        </p:txBody>
      </p:sp>
      <p:sp>
        <p:nvSpPr>
          <p:cNvPr id="492" name="Google Shape;492;p30"/>
          <p:cNvSpPr txBox="1"/>
          <p:nvPr/>
        </p:nvSpPr>
        <p:spPr>
          <a:xfrm>
            <a:off x="7547525" y="720475"/>
            <a:ext cx="1380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pv - penalty value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CV - Coefficient of Variation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FR - number of free-riders</a:t>
            </a:r>
            <a:endParaRPr sz="1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1"/>
          <p:cNvSpPr txBox="1"/>
          <p:nvPr>
            <p:ph type="title"/>
          </p:nvPr>
        </p:nvSpPr>
        <p:spPr>
          <a:xfrm>
            <a:off x="311700" y="116875"/>
            <a:ext cx="8520600" cy="6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Results. Harvest environment. All</a:t>
            </a:r>
            <a:endParaRPr/>
          </a:p>
        </p:txBody>
      </p:sp>
      <p:sp>
        <p:nvSpPr>
          <p:cNvPr id="498" name="Google Shape;498;p31"/>
          <p:cNvSpPr txBox="1"/>
          <p:nvPr/>
        </p:nvSpPr>
        <p:spPr>
          <a:xfrm>
            <a:off x="249700" y="1058550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Decentralized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Individual Reward</a:t>
            </a:r>
            <a:endParaRPr sz="1000"/>
          </a:p>
        </p:txBody>
      </p:sp>
      <p:sp>
        <p:nvSpPr>
          <p:cNvPr id="499" name="Google Shape;499;p31"/>
          <p:cNvSpPr txBox="1"/>
          <p:nvPr/>
        </p:nvSpPr>
        <p:spPr>
          <a:xfrm>
            <a:off x="249700" y="2492800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Decentralized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Collective Reward</a:t>
            </a:r>
            <a:endParaRPr sz="1000"/>
          </a:p>
        </p:txBody>
      </p:sp>
      <p:sp>
        <p:nvSpPr>
          <p:cNvPr id="500" name="Google Shape;500;p31"/>
          <p:cNvSpPr txBox="1"/>
          <p:nvPr/>
        </p:nvSpPr>
        <p:spPr>
          <a:xfrm>
            <a:off x="249700" y="3935438"/>
            <a:ext cx="1505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Centralized Learning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Collective Reward</a:t>
            </a:r>
            <a:endParaRPr sz="1000"/>
          </a:p>
        </p:txBody>
      </p:sp>
      <p:pic>
        <p:nvPicPr>
          <p:cNvPr id="501" name="Google Shape;50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039" y="688138"/>
            <a:ext cx="1769848" cy="1179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7076" y="688138"/>
            <a:ext cx="1769849" cy="1179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8113" y="688138"/>
            <a:ext cx="1769840" cy="1179878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31"/>
          <p:cNvSpPr txBox="1"/>
          <p:nvPr/>
        </p:nvSpPr>
        <p:spPr>
          <a:xfrm>
            <a:off x="2118749" y="1833250"/>
            <a:ext cx="1433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(a) </a:t>
            </a:r>
            <a:r>
              <a:rPr lang="en" sz="900"/>
              <a:t>pv = 0 </a:t>
            </a:r>
            <a:r>
              <a:rPr lang="en" sz="900"/>
              <a:t>CV = 0.09</a:t>
            </a:r>
            <a:endParaRPr sz="900"/>
          </a:p>
        </p:txBody>
      </p:sp>
      <p:sp>
        <p:nvSpPr>
          <p:cNvPr id="505" name="Google Shape;505;p31"/>
          <p:cNvSpPr txBox="1"/>
          <p:nvPr/>
        </p:nvSpPr>
        <p:spPr>
          <a:xfrm>
            <a:off x="3922699" y="1833250"/>
            <a:ext cx="1433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(b) </a:t>
            </a:r>
            <a:r>
              <a:rPr lang="en" sz="900"/>
              <a:t>pv</a:t>
            </a:r>
            <a:r>
              <a:rPr lang="en" sz="900"/>
              <a:t> = 0.5 </a:t>
            </a:r>
            <a:r>
              <a:rPr lang="en" sz="900">
                <a:solidFill>
                  <a:schemeClr val="dk1"/>
                </a:solidFill>
              </a:rPr>
              <a:t>CV = 0.04</a:t>
            </a:r>
            <a:endParaRPr sz="900"/>
          </a:p>
        </p:txBody>
      </p:sp>
      <p:sp>
        <p:nvSpPr>
          <p:cNvPr id="506" name="Google Shape;506;p31"/>
          <p:cNvSpPr txBox="1"/>
          <p:nvPr/>
        </p:nvSpPr>
        <p:spPr>
          <a:xfrm>
            <a:off x="5726648" y="1833250"/>
            <a:ext cx="138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(c)</a:t>
            </a:r>
            <a:r>
              <a:rPr lang="en" sz="900"/>
              <a:t> pv</a:t>
            </a:r>
            <a:r>
              <a:rPr lang="en" sz="900"/>
              <a:t> = 0.8 </a:t>
            </a:r>
            <a:r>
              <a:rPr lang="en" sz="900">
                <a:solidFill>
                  <a:schemeClr val="dk1"/>
                </a:solidFill>
              </a:rPr>
              <a:t>CV = 0.03</a:t>
            </a:r>
            <a:endParaRPr sz="900"/>
          </a:p>
        </p:txBody>
      </p:sp>
      <p:pic>
        <p:nvPicPr>
          <p:cNvPr id="507" name="Google Shape;507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7684" y="2070750"/>
            <a:ext cx="1748203" cy="1161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7902" y="2084951"/>
            <a:ext cx="1748225" cy="1165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88113" y="2084966"/>
            <a:ext cx="1748225" cy="1165481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31"/>
          <p:cNvSpPr txBox="1"/>
          <p:nvPr/>
        </p:nvSpPr>
        <p:spPr>
          <a:xfrm>
            <a:off x="2124312" y="3215450"/>
            <a:ext cx="1433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(d) pv = 0 </a:t>
            </a:r>
            <a:r>
              <a:rPr lang="en" sz="900"/>
              <a:t>CV = 0.26</a:t>
            </a:r>
            <a:endParaRPr sz="900"/>
          </a:p>
        </p:txBody>
      </p:sp>
      <p:sp>
        <p:nvSpPr>
          <p:cNvPr id="511" name="Google Shape;511;p31"/>
          <p:cNvSpPr txBox="1"/>
          <p:nvPr/>
        </p:nvSpPr>
        <p:spPr>
          <a:xfrm>
            <a:off x="3960813" y="3215450"/>
            <a:ext cx="138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(e) pv</a:t>
            </a:r>
            <a:r>
              <a:rPr lang="en" sz="900"/>
              <a:t> = 0.5 </a:t>
            </a:r>
            <a:r>
              <a:rPr lang="en" sz="900">
                <a:solidFill>
                  <a:schemeClr val="dk1"/>
                </a:solidFill>
              </a:rPr>
              <a:t>CV = 0.04</a:t>
            </a:r>
            <a:endParaRPr sz="900"/>
          </a:p>
        </p:txBody>
      </p:sp>
      <p:sp>
        <p:nvSpPr>
          <p:cNvPr id="512" name="Google Shape;512;p31"/>
          <p:cNvSpPr txBox="1"/>
          <p:nvPr/>
        </p:nvSpPr>
        <p:spPr>
          <a:xfrm>
            <a:off x="5792674" y="3215450"/>
            <a:ext cx="1311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(f) pv</a:t>
            </a:r>
            <a:r>
              <a:rPr lang="en" sz="900"/>
              <a:t> = 0.8 </a:t>
            </a:r>
            <a:r>
              <a:rPr lang="en" sz="900">
                <a:solidFill>
                  <a:schemeClr val="dk1"/>
                </a:solidFill>
              </a:rPr>
              <a:t>CV = 0.08</a:t>
            </a:r>
            <a:endParaRPr sz="900"/>
          </a:p>
        </p:txBody>
      </p:sp>
      <p:pic>
        <p:nvPicPr>
          <p:cNvPr id="513" name="Google Shape;513;p3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11648" y="3544161"/>
            <a:ext cx="1744227" cy="11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3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699886" y="3538552"/>
            <a:ext cx="1750061" cy="11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3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88125" y="3538552"/>
            <a:ext cx="1750060" cy="1168573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31"/>
          <p:cNvSpPr txBox="1"/>
          <p:nvPr/>
        </p:nvSpPr>
        <p:spPr>
          <a:xfrm>
            <a:off x="2185713" y="4670675"/>
            <a:ext cx="1311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(g) pv = 0 </a:t>
            </a:r>
            <a:r>
              <a:rPr lang="en" sz="900"/>
              <a:t>CV = 0.23</a:t>
            </a:r>
            <a:endParaRPr sz="900"/>
          </a:p>
        </p:txBody>
      </p:sp>
      <p:sp>
        <p:nvSpPr>
          <p:cNvPr id="517" name="Google Shape;517;p31"/>
          <p:cNvSpPr txBox="1"/>
          <p:nvPr/>
        </p:nvSpPr>
        <p:spPr>
          <a:xfrm>
            <a:off x="3941637" y="4670675"/>
            <a:ext cx="1433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(h) pv </a:t>
            </a:r>
            <a:r>
              <a:rPr lang="en" sz="900"/>
              <a:t>= 0.5 </a:t>
            </a:r>
            <a:r>
              <a:rPr lang="en" sz="900">
                <a:solidFill>
                  <a:schemeClr val="dk1"/>
                </a:solidFill>
              </a:rPr>
              <a:t>CV = 0.06</a:t>
            </a:r>
            <a:endParaRPr sz="900"/>
          </a:p>
        </p:txBody>
      </p:sp>
      <p:sp>
        <p:nvSpPr>
          <p:cNvPr id="518" name="Google Shape;518;p31"/>
          <p:cNvSpPr txBox="1"/>
          <p:nvPr/>
        </p:nvSpPr>
        <p:spPr>
          <a:xfrm>
            <a:off x="5797175" y="4670675"/>
            <a:ext cx="1311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(i) pv </a:t>
            </a:r>
            <a:r>
              <a:rPr lang="en" sz="900"/>
              <a:t>= 0.8 </a:t>
            </a:r>
            <a:r>
              <a:rPr lang="en" sz="900">
                <a:solidFill>
                  <a:schemeClr val="dk1"/>
                </a:solidFill>
              </a:rPr>
              <a:t>CV = 0.11</a:t>
            </a:r>
            <a:endParaRPr sz="900"/>
          </a:p>
        </p:txBody>
      </p:sp>
      <p:sp>
        <p:nvSpPr>
          <p:cNvPr id="519" name="Google Shape;519;p31"/>
          <p:cNvSpPr txBox="1"/>
          <p:nvPr/>
        </p:nvSpPr>
        <p:spPr>
          <a:xfrm>
            <a:off x="7547525" y="720475"/>
            <a:ext cx="138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pv - penalty value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CV - Coefficient of Variation</a:t>
            </a: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669325" y="1704175"/>
            <a:ext cx="3108600" cy="27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 future there will be many agents and they will have to coexist in the shared environment. 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Agents will have to take difficult decisions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The goals of one agent may conflict with the goals of another agent.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2562300" y="343425"/>
            <a:ext cx="4019400" cy="8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INTRODUCTION</a:t>
            </a:r>
            <a:endParaRPr b="1" sz="48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306675" y="1208325"/>
            <a:ext cx="397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should the self-driving car do?</a:t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0325" y="1624400"/>
            <a:ext cx="4730096" cy="321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Inequity-Averse penalty is an effective technique for reducing inequality between agents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Existence</a:t>
            </a:r>
            <a:r>
              <a:rPr lang="en">
                <a:solidFill>
                  <a:schemeClr val="dk1"/>
                </a:solidFill>
              </a:rPr>
              <a:t> of free riders is possible even when the agents receive equal rewards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Сentral learning leads to smoother learning experience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best result in the Cleanup environment was achieved using decentralized learning with collective reward scheme and inequity-averse penalty with the value 0.5.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25" name="Google Shape;525;p32"/>
          <p:cNvSpPr txBox="1"/>
          <p:nvPr/>
        </p:nvSpPr>
        <p:spPr>
          <a:xfrm>
            <a:off x="3072000" y="314525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Conclusion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531" name="Google Shape;531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Experiment with different exploration strategies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Actively stimulate agents to search for better policies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Try different learning algorithms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Centralized learning, decentralized execution algorithms QMIX [3] and VDN [4]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/>
          <p:nvPr/>
        </p:nvSpPr>
        <p:spPr>
          <a:xfrm>
            <a:off x="2286000" y="786150"/>
            <a:ext cx="45720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Thank you</a:t>
            </a:r>
            <a:endParaRPr b="1" sz="5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for attention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542" name="Google Shape;542;p35"/>
          <p:cNvSpPr txBox="1"/>
          <p:nvPr>
            <p:ph idx="1" type="body"/>
          </p:nvPr>
        </p:nvSpPr>
        <p:spPr>
          <a:xfrm>
            <a:off x="311700" y="1152475"/>
            <a:ext cx="8520600" cy="35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[1] Julien Perolat, Joel Z Leibo, Vinicius Zambaldi, Charles Beattie, Karl Tuyls, and Thore Graepel. A multi-agent reinforcement learning model of common-pool resource appropriation. arXiv preprint arXiv:1707.06600, 2017.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[2] Hughes, Edward, Joel Z. Leibo, Matthew G. Phillips, Karl Tuyls, Edgar A. Duéñez-Guzmán, Antonio García Castañeda, Iain Dunning et al. "Inequity aversion improves cooperation in intertemporal social dilemmas." </a:t>
            </a:r>
            <a:r>
              <a:rPr i="1" lang="en" sz="1100">
                <a:solidFill>
                  <a:schemeClr val="dk1"/>
                </a:solidFill>
              </a:rPr>
              <a:t>arXiv preprint arXiv:1803.08884</a:t>
            </a:r>
            <a:r>
              <a:rPr lang="en" sz="1100">
                <a:solidFill>
                  <a:schemeClr val="dk1"/>
                </a:solidFill>
              </a:rPr>
              <a:t> (2018).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[3] Rashid, T., Samvelyan, M., Schroeder, C., Farquhar, G., Foerster, J. and Whiteson, S., 2018, July. Qmix: Monotonic value function factorisation for deep multi-agent reinforcement learning. In </a:t>
            </a:r>
            <a:r>
              <a:rPr i="1" lang="en" sz="1100">
                <a:solidFill>
                  <a:schemeClr val="dk1"/>
                </a:solidFill>
              </a:rPr>
              <a:t>International Conference on Machine Learning</a:t>
            </a:r>
            <a:r>
              <a:rPr lang="en" sz="1100">
                <a:solidFill>
                  <a:schemeClr val="dk1"/>
                </a:solidFill>
              </a:rPr>
              <a:t> (pp. 4295-4304). PMLR.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[4] Sunehag, P., Lever, G., Gruslys, A., Czarnecki, W.M., Zambaldi, V., Jaderberg, M., Lanctot, M., Sonnerat, N., Leibo, J.Z., Tuyls, K. and Graepel, T., 2017. Value-decomposition networks for cooperative multi-agent learning. </a:t>
            </a:r>
            <a:r>
              <a:rPr i="1" lang="en" sz="1100">
                <a:solidFill>
                  <a:schemeClr val="dk1"/>
                </a:solidFill>
              </a:rPr>
              <a:t>arXiv preprint arXiv:1706.05296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Dilemma Environments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4400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Stag Hunt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</a:t>
            </a:r>
            <a:r>
              <a:rPr lang="en">
                <a:solidFill>
                  <a:schemeClr val="dk1"/>
                </a:solidFill>
              </a:rPr>
              <a:t>wo hunters choose the target for hunting separately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It takes two hunters to catch the Stag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Hare can be caught alone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8500" y="1777713"/>
            <a:ext cx="2325150" cy="138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676900" y="176925"/>
            <a:ext cx="77040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Reinforcement Learning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898600" y="1021225"/>
            <a:ext cx="72606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Training process based on rewarding desired behaviour</a:t>
            </a:r>
            <a:endParaRPr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298600" y="1504225"/>
            <a:ext cx="30753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</a:t>
            </a:r>
            <a:r>
              <a:rPr lang="en"/>
              <a:t>observes the environment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takes decisions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</a:t>
            </a:r>
            <a:r>
              <a:rPr lang="en"/>
              <a:t>interacts</a:t>
            </a:r>
            <a:r>
              <a:rPr lang="en"/>
              <a:t> with the environment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has specific goals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can learn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Environment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everything around the agent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Reward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- feedback given to an agent for </a:t>
            </a:r>
            <a:r>
              <a:rPr lang="en"/>
              <a:t>interacting</a:t>
            </a:r>
            <a:r>
              <a:rPr lang="en"/>
              <a:t> with the environment</a:t>
            </a: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 b="0" l="4977" r="13289" t="0"/>
          <a:stretch/>
        </p:blipFill>
        <p:spPr>
          <a:xfrm>
            <a:off x="3693400" y="1799300"/>
            <a:ext cx="4465800" cy="21228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4721875" y="3149900"/>
            <a:ext cx="72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Agent</a:t>
            </a:r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6796875" y="3149900"/>
            <a:ext cx="131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Environment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676900" y="176924"/>
            <a:ext cx="7704000" cy="10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Multi-Agent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Reinforcement Learning (MARL)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98600" y="1370775"/>
            <a:ext cx="7260600" cy="7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The subfield of Reinforcement Learning focused on training multiple agents in a shared environment</a:t>
            </a:r>
            <a:endParaRPr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8699" y="2162175"/>
            <a:ext cx="3986600" cy="189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/>
        </p:nvSpPr>
        <p:spPr>
          <a:xfrm>
            <a:off x="737425" y="318975"/>
            <a:ext cx="7895400" cy="8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Problem Statement. MARL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306300" y="1286850"/>
            <a:ext cx="8256900" cy="25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Nonstationarity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All agents acting at the same time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Agents are constantly changing policies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Slow and not guaranteed convergence</a:t>
            </a:r>
            <a:b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Partial observability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Changes done by other agents are hard to predict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718975" y="199150"/>
            <a:ext cx="78954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Problem Statement. 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rPr>
              <a:t>MARL with individual goals</a:t>
            </a:r>
            <a:endParaRPr b="1" sz="3200">
              <a:solidFill>
                <a:schemeClr val="dk1"/>
              </a:solidFill>
              <a:latin typeface="Advent Pro"/>
              <a:ea typeface="Advent Pro"/>
              <a:cs typeface="Advent Pro"/>
              <a:sym typeface="Advent Pro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287850" y="1391775"/>
            <a:ext cx="8408400" cy="25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Personal goals overshadow group goals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Agents are n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ot always homogeneous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Personal goals often easier to achieve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Agents are struggling to find compromises</a:t>
            </a:r>
            <a:b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Inequality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Critical for some applications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Appearance of free-riders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Char char="○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Important for agent’s owners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Artificial Neural Network (ANN)</a:t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750" y="1281275"/>
            <a:ext cx="3552501" cy="248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0"/>
          <p:cNvSpPr txBox="1"/>
          <p:nvPr/>
        </p:nvSpPr>
        <p:spPr>
          <a:xfrm>
            <a:off x="439275" y="1617450"/>
            <a:ext cx="37698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</a:t>
            </a:r>
            <a:r>
              <a:rPr lang="en"/>
              <a:t>et of data nodes arranged in layers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Each layer is connected to the next one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 is modified by weights os the connections during transmission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Learns through Backpropagation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891725" y="848925"/>
            <a:ext cx="7433400" cy="1405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/>
          <p:nvPr/>
        </p:nvSpPr>
        <p:spPr>
          <a:xfrm>
            <a:off x="888400" y="2438625"/>
            <a:ext cx="7433400" cy="2134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1"/>
          <p:cNvSpPr txBox="1"/>
          <p:nvPr/>
        </p:nvSpPr>
        <p:spPr>
          <a:xfrm>
            <a:off x="676900" y="176928"/>
            <a:ext cx="7704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Advent Pro"/>
                <a:ea typeface="Advent Pro"/>
                <a:cs typeface="Advent Pro"/>
                <a:sym typeface="Advent Pro"/>
              </a:rPr>
              <a:t>Learning - Execution model</a:t>
            </a:r>
            <a:endParaRPr b="1" sz="3200">
              <a:latin typeface="Advent Pro"/>
              <a:ea typeface="Advent Pro"/>
              <a:cs typeface="Advent Pro"/>
              <a:sym typeface="Advent Pro"/>
            </a:endParaRPr>
          </a:p>
        </p:txBody>
      </p:sp>
      <p:pic>
        <p:nvPicPr>
          <p:cNvPr id="114" name="Google Shape;1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9205" y="3987926"/>
            <a:ext cx="623529" cy="48300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grpSp>
        <p:nvGrpSpPr>
          <p:cNvPr id="115" name="Google Shape;115;p21"/>
          <p:cNvGrpSpPr/>
          <p:nvPr/>
        </p:nvGrpSpPr>
        <p:grpSpPr>
          <a:xfrm>
            <a:off x="2496292" y="2913926"/>
            <a:ext cx="717049" cy="620882"/>
            <a:chOff x="7617850" y="2063282"/>
            <a:chExt cx="799565" cy="670282"/>
          </a:xfrm>
        </p:grpSpPr>
        <p:cxnSp>
          <p:nvCxnSpPr>
            <p:cNvPr id="116" name="Google Shape;116;p21"/>
            <p:cNvCxnSpPr/>
            <p:nvPr/>
          </p:nvCxnSpPr>
          <p:spPr>
            <a:xfrm flipH="1" rot="5400000">
              <a:off x="7629118" y="2104714"/>
              <a:ext cx="129900" cy="111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7" name="Google Shape;117;p21"/>
            <p:cNvCxnSpPr/>
            <p:nvPr/>
          </p:nvCxnSpPr>
          <p:spPr>
            <a:xfrm rot="-5400000">
              <a:off x="8276270" y="2104714"/>
              <a:ext cx="129900" cy="111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" name="Google Shape;118;p21"/>
            <p:cNvCxnSpPr/>
            <p:nvPr/>
          </p:nvCxnSpPr>
          <p:spPr>
            <a:xfrm rot="5400000">
              <a:off x="7629118" y="2612964"/>
              <a:ext cx="129900" cy="111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" name="Google Shape;119;p21"/>
            <p:cNvCxnSpPr/>
            <p:nvPr/>
          </p:nvCxnSpPr>
          <p:spPr>
            <a:xfrm flipH="1" rot="-5400000">
              <a:off x="8276270" y="2612964"/>
              <a:ext cx="129900" cy="111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0" name="Google Shape;120;p21"/>
            <p:cNvCxnSpPr/>
            <p:nvPr/>
          </p:nvCxnSpPr>
          <p:spPr>
            <a:xfrm rot="10800000">
              <a:off x="7617850" y="2393356"/>
              <a:ext cx="83400" cy="0"/>
            </a:xfrm>
            <a:prstGeom prst="straightConnector1">
              <a:avLst/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1" name="Google Shape;121;p21"/>
            <p:cNvCxnSpPr/>
            <p:nvPr/>
          </p:nvCxnSpPr>
          <p:spPr>
            <a:xfrm rot="10800000">
              <a:off x="8334015" y="2393356"/>
              <a:ext cx="83400" cy="0"/>
            </a:xfrm>
            <a:prstGeom prst="straightConnector1">
              <a:avLst/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22" name="Google Shape;122;p21"/>
            <p:cNvGrpSpPr/>
            <p:nvPr/>
          </p:nvGrpSpPr>
          <p:grpSpPr>
            <a:xfrm>
              <a:off x="7734309" y="2063282"/>
              <a:ext cx="570957" cy="620095"/>
              <a:chOff x="7734309" y="2063282"/>
              <a:chExt cx="570957" cy="620095"/>
            </a:xfrm>
          </p:grpSpPr>
          <p:grpSp>
            <p:nvGrpSpPr>
              <p:cNvPr id="123" name="Google Shape;123;p21"/>
              <p:cNvGrpSpPr/>
              <p:nvPr/>
            </p:nvGrpSpPr>
            <p:grpSpPr>
              <a:xfrm>
                <a:off x="8031573" y="2063282"/>
                <a:ext cx="273693" cy="620095"/>
                <a:chOff x="8031573" y="2063282"/>
                <a:chExt cx="273693" cy="620095"/>
              </a:xfrm>
            </p:grpSpPr>
            <p:sp>
              <p:nvSpPr>
                <p:cNvPr id="124" name="Google Shape;124;p21"/>
                <p:cNvSpPr/>
                <p:nvPr/>
              </p:nvSpPr>
              <p:spPr>
                <a:xfrm>
                  <a:off x="8031573" y="2481676"/>
                  <a:ext cx="246012" cy="201702"/>
                </a:xfrm>
                <a:custGeom>
                  <a:rect b="b" l="l" r="r" t="t"/>
                  <a:pathLst>
                    <a:path extrusionOk="0" h="14712" w="17944">
                      <a:moveTo>
                        <a:pt x="13714" y="1"/>
                      </a:moveTo>
                      <a:cubicBezTo>
                        <a:pt x="13485" y="1"/>
                        <a:pt x="13243" y="5"/>
                        <a:pt x="12987" y="13"/>
                      </a:cubicBezTo>
                      <a:cubicBezTo>
                        <a:pt x="11706" y="56"/>
                        <a:pt x="10294" y="76"/>
                        <a:pt x="8782" y="76"/>
                      </a:cubicBezTo>
                      <a:cubicBezTo>
                        <a:pt x="8568" y="76"/>
                        <a:pt x="8352" y="76"/>
                        <a:pt x="8134" y="75"/>
                      </a:cubicBezTo>
                      <a:lnTo>
                        <a:pt x="8118" y="75"/>
                      </a:lnTo>
                      <a:cubicBezTo>
                        <a:pt x="8116" y="75"/>
                        <a:pt x="8114" y="75"/>
                        <a:pt x="8112" y="75"/>
                      </a:cubicBezTo>
                      <a:cubicBezTo>
                        <a:pt x="6297" y="75"/>
                        <a:pt x="4825" y="1549"/>
                        <a:pt x="4828" y="3365"/>
                      </a:cubicBezTo>
                      <a:lnTo>
                        <a:pt x="4828" y="4847"/>
                      </a:lnTo>
                      <a:lnTo>
                        <a:pt x="6675" y="4847"/>
                      </a:lnTo>
                      <a:cubicBezTo>
                        <a:pt x="9163" y="4850"/>
                        <a:pt x="11182" y="6869"/>
                        <a:pt x="11185" y="9357"/>
                      </a:cubicBezTo>
                      <a:lnTo>
                        <a:pt x="11185" y="9535"/>
                      </a:lnTo>
                      <a:cubicBezTo>
                        <a:pt x="11185" y="9839"/>
                        <a:pt x="10936" y="10088"/>
                        <a:pt x="10632" y="10088"/>
                      </a:cubicBezTo>
                      <a:cubicBezTo>
                        <a:pt x="10328" y="10088"/>
                        <a:pt x="10079" y="9839"/>
                        <a:pt x="10079" y="9535"/>
                      </a:cubicBezTo>
                      <a:lnTo>
                        <a:pt x="10079" y="9357"/>
                      </a:lnTo>
                      <a:cubicBezTo>
                        <a:pt x="10079" y="7477"/>
                        <a:pt x="8555" y="5953"/>
                        <a:pt x="6675" y="5953"/>
                      </a:cubicBezTo>
                      <a:lnTo>
                        <a:pt x="1" y="5953"/>
                      </a:lnTo>
                      <a:lnTo>
                        <a:pt x="1" y="12851"/>
                      </a:lnTo>
                      <a:cubicBezTo>
                        <a:pt x="460" y="13288"/>
                        <a:pt x="2279" y="14711"/>
                        <a:pt x="6423" y="14711"/>
                      </a:cubicBezTo>
                      <a:cubicBezTo>
                        <a:pt x="11525" y="14711"/>
                        <a:pt x="14168" y="11628"/>
                        <a:pt x="14527" y="8571"/>
                      </a:cubicBezTo>
                      <a:cubicBezTo>
                        <a:pt x="14553" y="8351"/>
                        <a:pt x="14705" y="8169"/>
                        <a:pt x="14919" y="8105"/>
                      </a:cubicBezTo>
                      <a:cubicBezTo>
                        <a:pt x="15042" y="8069"/>
                        <a:pt x="17944" y="7154"/>
                        <a:pt x="17882" y="3957"/>
                      </a:cubicBezTo>
                      <a:cubicBezTo>
                        <a:pt x="17856" y="2779"/>
                        <a:pt x="17727" y="1961"/>
                        <a:pt x="17459" y="1392"/>
                      </a:cubicBezTo>
                      <a:cubicBezTo>
                        <a:pt x="17352" y="1201"/>
                        <a:pt x="17093" y="842"/>
                        <a:pt x="17028" y="780"/>
                      </a:cubicBezTo>
                      <a:cubicBezTo>
                        <a:pt x="16462" y="243"/>
                        <a:pt x="15452" y="1"/>
                        <a:pt x="13714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5" name="Google Shape;125;p21"/>
                <p:cNvSpPr/>
                <p:nvPr/>
              </p:nvSpPr>
              <p:spPr>
                <a:xfrm>
                  <a:off x="8031573" y="2298026"/>
                  <a:ext cx="273693" cy="250112"/>
                </a:xfrm>
                <a:custGeom>
                  <a:rect b="b" l="l" r="r" t="t"/>
                  <a:pathLst>
                    <a:path extrusionOk="0" h="18243" w="19963">
                      <a:moveTo>
                        <a:pt x="16810" y="1"/>
                      </a:moveTo>
                      <a:cubicBezTo>
                        <a:pt x="16764" y="1"/>
                        <a:pt x="16738" y="2"/>
                        <a:pt x="16737" y="2"/>
                      </a:cubicBezTo>
                      <a:lnTo>
                        <a:pt x="12039" y="2"/>
                      </a:lnTo>
                      <a:cubicBezTo>
                        <a:pt x="9752" y="2"/>
                        <a:pt x="7902" y="1856"/>
                        <a:pt x="7898" y="4140"/>
                      </a:cubicBezTo>
                      <a:lnTo>
                        <a:pt x="7898" y="6748"/>
                      </a:lnTo>
                      <a:lnTo>
                        <a:pt x="8303" y="6748"/>
                      </a:lnTo>
                      <a:cubicBezTo>
                        <a:pt x="9966" y="6748"/>
                        <a:pt x="11315" y="8097"/>
                        <a:pt x="11315" y="9760"/>
                      </a:cubicBezTo>
                      <a:lnTo>
                        <a:pt x="11315" y="10333"/>
                      </a:lnTo>
                      <a:cubicBezTo>
                        <a:pt x="11315" y="10637"/>
                        <a:pt x="11069" y="10886"/>
                        <a:pt x="10761" y="10886"/>
                      </a:cubicBezTo>
                      <a:cubicBezTo>
                        <a:pt x="10457" y="10886"/>
                        <a:pt x="10211" y="10637"/>
                        <a:pt x="10211" y="10333"/>
                      </a:cubicBezTo>
                      <a:lnTo>
                        <a:pt x="10211" y="9760"/>
                      </a:lnTo>
                      <a:cubicBezTo>
                        <a:pt x="10208" y="8705"/>
                        <a:pt x="9357" y="7854"/>
                        <a:pt x="8303" y="7851"/>
                      </a:cubicBezTo>
                      <a:lnTo>
                        <a:pt x="6449" y="7851"/>
                      </a:lnTo>
                      <a:cubicBezTo>
                        <a:pt x="5362" y="7851"/>
                        <a:pt x="4482" y="8731"/>
                        <a:pt x="4482" y="9818"/>
                      </a:cubicBezTo>
                      <a:lnTo>
                        <a:pt x="4482" y="10624"/>
                      </a:lnTo>
                      <a:cubicBezTo>
                        <a:pt x="4482" y="10931"/>
                        <a:pt x="4233" y="11177"/>
                        <a:pt x="3929" y="11177"/>
                      </a:cubicBezTo>
                      <a:cubicBezTo>
                        <a:pt x="3624" y="11177"/>
                        <a:pt x="3375" y="10931"/>
                        <a:pt x="3375" y="10624"/>
                      </a:cubicBezTo>
                      <a:lnTo>
                        <a:pt x="3375" y="9818"/>
                      </a:lnTo>
                      <a:cubicBezTo>
                        <a:pt x="3375" y="8123"/>
                        <a:pt x="4750" y="6745"/>
                        <a:pt x="6449" y="6745"/>
                      </a:cubicBezTo>
                      <a:lnTo>
                        <a:pt x="6792" y="6745"/>
                      </a:lnTo>
                      <a:lnTo>
                        <a:pt x="6792" y="5230"/>
                      </a:lnTo>
                      <a:lnTo>
                        <a:pt x="1" y="5230"/>
                      </a:lnTo>
                      <a:lnTo>
                        <a:pt x="1" y="18243"/>
                      </a:lnTo>
                      <a:lnTo>
                        <a:pt x="3722" y="18243"/>
                      </a:lnTo>
                      <a:lnTo>
                        <a:pt x="3722" y="16761"/>
                      </a:lnTo>
                      <a:cubicBezTo>
                        <a:pt x="3722" y="14335"/>
                        <a:pt x="5689" y="12364"/>
                        <a:pt x="8118" y="12364"/>
                      </a:cubicBezTo>
                      <a:lnTo>
                        <a:pt x="8138" y="12364"/>
                      </a:lnTo>
                      <a:cubicBezTo>
                        <a:pt x="8355" y="12365"/>
                        <a:pt x="8571" y="12366"/>
                        <a:pt x="8785" y="12366"/>
                      </a:cubicBezTo>
                      <a:cubicBezTo>
                        <a:pt x="10281" y="12366"/>
                        <a:pt x="11680" y="12346"/>
                        <a:pt x="12949" y="12306"/>
                      </a:cubicBezTo>
                      <a:cubicBezTo>
                        <a:pt x="13215" y="12297"/>
                        <a:pt x="13470" y="12293"/>
                        <a:pt x="13712" y="12293"/>
                      </a:cubicBezTo>
                      <a:cubicBezTo>
                        <a:pt x="15786" y="12293"/>
                        <a:pt x="16995" y="12621"/>
                        <a:pt x="17789" y="13374"/>
                      </a:cubicBezTo>
                      <a:cubicBezTo>
                        <a:pt x="17866" y="13448"/>
                        <a:pt x="17941" y="13526"/>
                        <a:pt x="18009" y="13610"/>
                      </a:cubicBezTo>
                      <a:cubicBezTo>
                        <a:pt x="19963" y="12539"/>
                        <a:pt x="19927" y="9744"/>
                        <a:pt x="19927" y="9715"/>
                      </a:cubicBezTo>
                      <a:lnTo>
                        <a:pt x="19927" y="4156"/>
                      </a:lnTo>
                      <a:cubicBezTo>
                        <a:pt x="19927" y="2603"/>
                        <a:pt x="19545" y="1461"/>
                        <a:pt x="18795" y="763"/>
                      </a:cubicBezTo>
                      <a:cubicBezTo>
                        <a:pt x="18032" y="53"/>
                        <a:pt x="17079" y="1"/>
                        <a:pt x="1681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6" name="Google Shape;126;p21"/>
                <p:cNvSpPr/>
                <p:nvPr/>
              </p:nvSpPr>
              <p:spPr>
                <a:xfrm>
                  <a:off x="8031573" y="2063282"/>
                  <a:ext cx="177311" cy="142529"/>
                </a:xfrm>
                <a:custGeom>
                  <a:rect b="b" l="l" r="r" t="t"/>
                  <a:pathLst>
                    <a:path extrusionOk="0" h="10396" w="12933">
                      <a:moveTo>
                        <a:pt x="3097" y="1"/>
                      </a:moveTo>
                      <a:cubicBezTo>
                        <a:pt x="134" y="1"/>
                        <a:pt x="4" y="3928"/>
                        <a:pt x="1" y="4087"/>
                      </a:cubicBezTo>
                      <a:lnTo>
                        <a:pt x="1" y="10396"/>
                      </a:lnTo>
                      <a:lnTo>
                        <a:pt x="3796" y="10396"/>
                      </a:lnTo>
                      <a:cubicBezTo>
                        <a:pt x="5061" y="10393"/>
                        <a:pt x="6087" y="9367"/>
                        <a:pt x="6087" y="8102"/>
                      </a:cubicBezTo>
                      <a:lnTo>
                        <a:pt x="6087" y="7568"/>
                      </a:lnTo>
                      <a:cubicBezTo>
                        <a:pt x="6083" y="6255"/>
                        <a:pt x="5022" y="5193"/>
                        <a:pt x="3712" y="5193"/>
                      </a:cubicBezTo>
                      <a:lnTo>
                        <a:pt x="2803" y="5193"/>
                      </a:lnTo>
                      <a:cubicBezTo>
                        <a:pt x="2499" y="5193"/>
                        <a:pt x="2249" y="4944"/>
                        <a:pt x="2249" y="4640"/>
                      </a:cubicBezTo>
                      <a:cubicBezTo>
                        <a:pt x="2249" y="4336"/>
                        <a:pt x="2499" y="4087"/>
                        <a:pt x="2803" y="4087"/>
                      </a:cubicBezTo>
                      <a:lnTo>
                        <a:pt x="3715" y="4087"/>
                      </a:lnTo>
                      <a:cubicBezTo>
                        <a:pt x="5507" y="4090"/>
                        <a:pt x="7009" y="5456"/>
                        <a:pt x="7180" y="7241"/>
                      </a:cubicBezTo>
                      <a:lnTo>
                        <a:pt x="12741" y="7241"/>
                      </a:lnTo>
                      <a:cubicBezTo>
                        <a:pt x="12868" y="7086"/>
                        <a:pt x="12932" y="6847"/>
                        <a:pt x="12777" y="6420"/>
                      </a:cubicBezTo>
                      <a:cubicBezTo>
                        <a:pt x="12389" y="5323"/>
                        <a:pt x="10755" y="3708"/>
                        <a:pt x="8616" y="2301"/>
                      </a:cubicBezTo>
                      <a:cubicBezTo>
                        <a:pt x="6494" y="903"/>
                        <a:pt x="4327" y="1"/>
                        <a:pt x="3097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7" name="Google Shape;127;p21"/>
                <p:cNvSpPr/>
                <p:nvPr/>
              </p:nvSpPr>
              <p:spPr>
                <a:xfrm>
                  <a:off x="8031573" y="2177659"/>
                  <a:ext cx="221307" cy="176914"/>
                </a:xfrm>
                <a:custGeom>
                  <a:rect b="b" l="l" r="r" t="t"/>
                  <a:pathLst>
                    <a:path extrusionOk="0" h="12904" w="16142">
                      <a:moveTo>
                        <a:pt x="13080" y="0"/>
                      </a:moveTo>
                      <a:cubicBezTo>
                        <a:pt x="13032" y="0"/>
                        <a:pt x="13005" y="2"/>
                        <a:pt x="13004" y="2"/>
                      </a:cubicBezTo>
                      <a:cubicBezTo>
                        <a:pt x="12997" y="3"/>
                        <a:pt x="12991" y="4"/>
                        <a:pt x="12985" y="4"/>
                      </a:cubicBezTo>
                      <a:cubicBezTo>
                        <a:pt x="12978" y="4"/>
                        <a:pt x="12973" y="3"/>
                        <a:pt x="12968" y="2"/>
                      </a:cubicBezTo>
                      <a:lnTo>
                        <a:pt x="7183" y="2"/>
                      </a:lnTo>
                      <a:cubicBezTo>
                        <a:pt x="7054" y="1778"/>
                        <a:pt x="5579" y="3156"/>
                        <a:pt x="3796" y="3156"/>
                      </a:cubicBezTo>
                      <a:lnTo>
                        <a:pt x="1" y="3156"/>
                      </a:lnTo>
                      <a:lnTo>
                        <a:pt x="1" y="12904"/>
                      </a:lnTo>
                      <a:lnTo>
                        <a:pt x="6792" y="12904"/>
                      </a:lnTo>
                      <a:cubicBezTo>
                        <a:pt x="6802" y="10018"/>
                        <a:pt x="9150" y="7676"/>
                        <a:pt x="12036" y="7676"/>
                      </a:cubicBezTo>
                      <a:lnTo>
                        <a:pt x="16142" y="7676"/>
                      </a:lnTo>
                      <a:lnTo>
                        <a:pt x="16142" y="3137"/>
                      </a:lnTo>
                      <a:cubicBezTo>
                        <a:pt x="16142" y="2108"/>
                        <a:pt x="15857" y="1318"/>
                        <a:pt x="15297" y="788"/>
                      </a:cubicBezTo>
                      <a:cubicBezTo>
                        <a:pt x="14516" y="51"/>
                        <a:pt x="13383" y="0"/>
                        <a:pt x="1308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8" name="Google Shape;128;p21"/>
              <p:cNvGrpSpPr/>
              <p:nvPr/>
            </p:nvGrpSpPr>
            <p:grpSpPr>
              <a:xfrm flipH="1">
                <a:off x="7734309" y="2063282"/>
                <a:ext cx="273693" cy="620095"/>
                <a:chOff x="8031573" y="2063282"/>
                <a:chExt cx="273693" cy="620095"/>
              </a:xfrm>
            </p:grpSpPr>
            <p:sp>
              <p:nvSpPr>
                <p:cNvPr id="129" name="Google Shape;129;p21"/>
                <p:cNvSpPr/>
                <p:nvPr/>
              </p:nvSpPr>
              <p:spPr>
                <a:xfrm>
                  <a:off x="8031573" y="2481676"/>
                  <a:ext cx="246012" cy="201702"/>
                </a:xfrm>
                <a:custGeom>
                  <a:rect b="b" l="l" r="r" t="t"/>
                  <a:pathLst>
                    <a:path extrusionOk="0" h="14712" w="17944">
                      <a:moveTo>
                        <a:pt x="13714" y="1"/>
                      </a:moveTo>
                      <a:cubicBezTo>
                        <a:pt x="13485" y="1"/>
                        <a:pt x="13243" y="5"/>
                        <a:pt x="12987" y="13"/>
                      </a:cubicBezTo>
                      <a:cubicBezTo>
                        <a:pt x="11706" y="56"/>
                        <a:pt x="10294" y="76"/>
                        <a:pt x="8782" y="76"/>
                      </a:cubicBezTo>
                      <a:cubicBezTo>
                        <a:pt x="8568" y="76"/>
                        <a:pt x="8352" y="76"/>
                        <a:pt x="8134" y="75"/>
                      </a:cubicBezTo>
                      <a:lnTo>
                        <a:pt x="8118" y="75"/>
                      </a:lnTo>
                      <a:cubicBezTo>
                        <a:pt x="8116" y="75"/>
                        <a:pt x="8114" y="75"/>
                        <a:pt x="8112" y="75"/>
                      </a:cubicBezTo>
                      <a:cubicBezTo>
                        <a:pt x="6297" y="75"/>
                        <a:pt x="4825" y="1549"/>
                        <a:pt x="4828" y="3365"/>
                      </a:cubicBezTo>
                      <a:lnTo>
                        <a:pt x="4828" y="4847"/>
                      </a:lnTo>
                      <a:lnTo>
                        <a:pt x="6675" y="4847"/>
                      </a:lnTo>
                      <a:cubicBezTo>
                        <a:pt x="9163" y="4850"/>
                        <a:pt x="11182" y="6869"/>
                        <a:pt x="11185" y="9357"/>
                      </a:cubicBezTo>
                      <a:lnTo>
                        <a:pt x="11185" y="9535"/>
                      </a:lnTo>
                      <a:cubicBezTo>
                        <a:pt x="11185" y="9839"/>
                        <a:pt x="10936" y="10088"/>
                        <a:pt x="10632" y="10088"/>
                      </a:cubicBezTo>
                      <a:cubicBezTo>
                        <a:pt x="10328" y="10088"/>
                        <a:pt x="10079" y="9839"/>
                        <a:pt x="10079" y="9535"/>
                      </a:cubicBezTo>
                      <a:lnTo>
                        <a:pt x="10079" y="9357"/>
                      </a:lnTo>
                      <a:cubicBezTo>
                        <a:pt x="10079" y="7477"/>
                        <a:pt x="8555" y="5953"/>
                        <a:pt x="6675" y="5953"/>
                      </a:cubicBezTo>
                      <a:lnTo>
                        <a:pt x="1" y="5953"/>
                      </a:lnTo>
                      <a:lnTo>
                        <a:pt x="1" y="12851"/>
                      </a:lnTo>
                      <a:cubicBezTo>
                        <a:pt x="460" y="13288"/>
                        <a:pt x="2279" y="14711"/>
                        <a:pt x="6423" y="14711"/>
                      </a:cubicBezTo>
                      <a:cubicBezTo>
                        <a:pt x="11525" y="14711"/>
                        <a:pt x="14168" y="11628"/>
                        <a:pt x="14527" y="8571"/>
                      </a:cubicBezTo>
                      <a:cubicBezTo>
                        <a:pt x="14553" y="8351"/>
                        <a:pt x="14705" y="8169"/>
                        <a:pt x="14919" y="8105"/>
                      </a:cubicBezTo>
                      <a:cubicBezTo>
                        <a:pt x="15042" y="8069"/>
                        <a:pt x="17944" y="7154"/>
                        <a:pt x="17882" y="3957"/>
                      </a:cubicBezTo>
                      <a:cubicBezTo>
                        <a:pt x="17856" y="2779"/>
                        <a:pt x="17727" y="1961"/>
                        <a:pt x="17459" y="1392"/>
                      </a:cubicBezTo>
                      <a:cubicBezTo>
                        <a:pt x="17352" y="1201"/>
                        <a:pt x="17093" y="842"/>
                        <a:pt x="17028" y="780"/>
                      </a:cubicBezTo>
                      <a:cubicBezTo>
                        <a:pt x="16462" y="243"/>
                        <a:pt x="15452" y="1"/>
                        <a:pt x="13714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21"/>
                <p:cNvSpPr/>
                <p:nvPr/>
              </p:nvSpPr>
              <p:spPr>
                <a:xfrm>
                  <a:off x="8031573" y="2298026"/>
                  <a:ext cx="273693" cy="250112"/>
                </a:xfrm>
                <a:custGeom>
                  <a:rect b="b" l="l" r="r" t="t"/>
                  <a:pathLst>
                    <a:path extrusionOk="0" h="18243" w="19963">
                      <a:moveTo>
                        <a:pt x="16810" y="1"/>
                      </a:moveTo>
                      <a:cubicBezTo>
                        <a:pt x="16764" y="1"/>
                        <a:pt x="16738" y="2"/>
                        <a:pt x="16737" y="2"/>
                      </a:cubicBezTo>
                      <a:lnTo>
                        <a:pt x="12039" y="2"/>
                      </a:lnTo>
                      <a:cubicBezTo>
                        <a:pt x="9752" y="2"/>
                        <a:pt x="7902" y="1856"/>
                        <a:pt x="7898" y="4140"/>
                      </a:cubicBezTo>
                      <a:lnTo>
                        <a:pt x="7898" y="6748"/>
                      </a:lnTo>
                      <a:lnTo>
                        <a:pt x="8303" y="6748"/>
                      </a:lnTo>
                      <a:cubicBezTo>
                        <a:pt x="9966" y="6748"/>
                        <a:pt x="11315" y="8097"/>
                        <a:pt x="11315" y="9760"/>
                      </a:cubicBezTo>
                      <a:lnTo>
                        <a:pt x="11315" y="10333"/>
                      </a:lnTo>
                      <a:cubicBezTo>
                        <a:pt x="11315" y="10637"/>
                        <a:pt x="11069" y="10886"/>
                        <a:pt x="10761" y="10886"/>
                      </a:cubicBezTo>
                      <a:cubicBezTo>
                        <a:pt x="10457" y="10886"/>
                        <a:pt x="10211" y="10637"/>
                        <a:pt x="10211" y="10333"/>
                      </a:cubicBezTo>
                      <a:lnTo>
                        <a:pt x="10211" y="9760"/>
                      </a:lnTo>
                      <a:cubicBezTo>
                        <a:pt x="10208" y="8705"/>
                        <a:pt x="9357" y="7854"/>
                        <a:pt x="8303" y="7851"/>
                      </a:cubicBezTo>
                      <a:lnTo>
                        <a:pt x="6449" y="7851"/>
                      </a:lnTo>
                      <a:cubicBezTo>
                        <a:pt x="5362" y="7851"/>
                        <a:pt x="4482" y="8731"/>
                        <a:pt x="4482" y="9818"/>
                      </a:cubicBezTo>
                      <a:lnTo>
                        <a:pt x="4482" y="10624"/>
                      </a:lnTo>
                      <a:cubicBezTo>
                        <a:pt x="4482" y="10931"/>
                        <a:pt x="4233" y="11177"/>
                        <a:pt x="3929" y="11177"/>
                      </a:cubicBezTo>
                      <a:cubicBezTo>
                        <a:pt x="3624" y="11177"/>
                        <a:pt x="3375" y="10931"/>
                        <a:pt x="3375" y="10624"/>
                      </a:cubicBezTo>
                      <a:lnTo>
                        <a:pt x="3375" y="9818"/>
                      </a:lnTo>
                      <a:cubicBezTo>
                        <a:pt x="3375" y="8123"/>
                        <a:pt x="4750" y="6745"/>
                        <a:pt x="6449" y="6745"/>
                      </a:cubicBezTo>
                      <a:lnTo>
                        <a:pt x="6792" y="6745"/>
                      </a:lnTo>
                      <a:lnTo>
                        <a:pt x="6792" y="5230"/>
                      </a:lnTo>
                      <a:lnTo>
                        <a:pt x="1" y="5230"/>
                      </a:lnTo>
                      <a:lnTo>
                        <a:pt x="1" y="18243"/>
                      </a:lnTo>
                      <a:lnTo>
                        <a:pt x="3722" y="18243"/>
                      </a:lnTo>
                      <a:lnTo>
                        <a:pt x="3722" y="16761"/>
                      </a:lnTo>
                      <a:cubicBezTo>
                        <a:pt x="3722" y="14335"/>
                        <a:pt x="5689" y="12364"/>
                        <a:pt x="8118" y="12364"/>
                      </a:cubicBezTo>
                      <a:lnTo>
                        <a:pt x="8138" y="12364"/>
                      </a:lnTo>
                      <a:cubicBezTo>
                        <a:pt x="8355" y="12365"/>
                        <a:pt x="8571" y="12366"/>
                        <a:pt x="8785" y="12366"/>
                      </a:cubicBezTo>
                      <a:cubicBezTo>
                        <a:pt x="10281" y="12366"/>
                        <a:pt x="11680" y="12346"/>
                        <a:pt x="12949" y="12306"/>
                      </a:cubicBezTo>
                      <a:cubicBezTo>
                        <a:pt x="13215" y="12297"/>
                        <a:pt x="13470" y="12293"/>
                        <a:pt x="13712" y="12293"/>
                      </a:cubicBezTo>
                      <a:cubicBezTo>
                        <a:pt x="15786" y="12293"/>
                        <a:pt x="16995" y="12621"/>
                        <a:pt x="17789" y="13374"/>
                      </a:cubicBezTo>
                      <a:cubicBezTo>
                        <a:pt x="17866" y="13448"/>
                        <a:pt x="17941" y="13526"/>
                        <a:pt x="18009" y="13610"/>
                      </a:cubicBezTo>
                      <a:cubicBezTo>
                        <a:pt x="19963" y="12539"/>
                        <a:pt x="19927" y="9744"/>
                        <a:pt x="19927" y="9715"/>
                      </a:cubicBezTo>
                      <a:lnTo>
                        <a:pt x="19927" y="4156"/>
                      </a:lnTo>
                      <a:cubicBezTo>
                        <a:pt x="19927" y="2603"/>
                        <a:pt x="19545" y="1461"/>
                        <a:pt x="18795" y="763"/>
                      </a:cubicBezTo>
                      <a:cubicBezTo>
                        <a:pt x="18032" y="53"/>
                        <a:pt x="17079" y="1"/>
                        <a:pt x="1681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1" name="Google Shape;131;p21"/>
                <p:cNvSpPr/>
                <p:nvPr/>
              </p:nvSpPr>
              <p:spPr>
                <a:xfrm>
                  <a:off x="8031573" y="2063282"/>
                  <a:ext cx="177311" cy="142529"/>
                </a:xfrm>
                <a:custGeom>
                  <a:rect b="b" l="l" r="r" t="t"/>
                  <a:pathLst>
                    <a:path extrusionOk="0" h="10396" w="12933">
                      <a:moveTo>
                        <a:pt x="3097" y="1"/>
                      </a:moveTo>
                      <a:cubicBezTo>
                        <a:pt x="134" y="1"/>
                        <a:pt x="4" y="3928"/>
                        <a:pt x="1" y="4087"/>
                      </a:cubicBezTo>
                      <a:lnTo>
                        <a:pt x="1" y="10396"/>
                      </a:lnTo>
                      <a:lnTo>
                        <a:pt x="3796" y="10396"/>
                      </a:lnTo>
                      <a:cubicBezTo>
                        <a:pt x="5061" y="10393"/>
                        <a:pt x="6087" y="9367"/>
                        <a:pt x="6087" y="8102"/>
                      </a:cubicBezTo>
                      <a:lnTo>
                        <a:pt x="6087" y="7568"/>
                      </a:lnTo>
                      <a:cubicBezTo>
                        <a:pt x="6083" y="6255"/>
                        <a:pt x="5022" y="5193"/>
                        <a:pt x="3712" y="5193"/>
                      </a:cubicBezTo>
                      <a:lnTo>
                        <a:pt x="2803" y="5193"/>
                      </a:lnTo>
                      <a:cubicBezTo>
                        <a:pt x="2499" y="5193"/>
                        <a:pt x="2249" y="4944"/>
                        <a:pt x="2249" y="4640"/>
                      </a:cubicBezTo>
                      <a:cubicBezTo>
                        <a:pt x="2249" y="4336"/>
                        <a:pt x="2499" y="4087"/>
                        <a:pt x="2803" y="4087"/>
                      </a:cubicBezTo>
                      <a:lnTo>
                        <a:pt x="3715" y="4087"/>
                      </a:lnTo>
                      <a:cubicBezTo>
                        <a:pt x="5507" y="4090"/>
                        <a:pt x="7009" y="5456"/>
                        <a:pt x="7180" y="7241"/>
                      </a:cubicBezTo>
                      <a:lnTo>
                        <a:pt x="12741" y="7241"/>
                      </a:lnTo>
                      <a:cubicBezTo>
                        <a:pt x="12868" y="7086"/>
                        <a:pt x="12932" y="6847"/>
                        <a:pt x="12777" y="6420"/>
                      </a:cubicBezTo>
                      <a:cubicBezTo>
                        <a:pt x="12389" y="5323"/>
                        <a:pt x="10755" y="3708"/>
                        <a:pt x="8616" y="2301"/>
                      </a:cubicBezTo>
                      <a:cubicBezTo>
                        <a:pt x="6494" y="903"/>
                        <a:pt x="4327" y="1"/>
                        <a:pt x="3097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2" name="Google Shape;132;p21"/>
                <p:cNvSpPr/>
                <p:nvPr/>
              </p:nvSpPr>
              <p:spPr>
                <a:xfrm>
                  <a:off x="8031573" y="2177659"/>
                  <a:ext cx="221307" cy="176914"/>
                </a:xfrm>
                <a:custGeom>
                  <a:rect b="b" l="l" r="r" t="t"/>
                  <a:pathLst>
                    <a:path extrusionOk="0" h="12904" w="16142">
                      <a:moveTo>
                        <a:pt x="13080" y="0"/>
                      </a:moveTo>
                      <a:cubicBezTo>
                        <a:pt x="13032" y="0"/>
                        <a:pt x="13005" y="2"/>
                        <a:pt x="13004" y="2"/>
                      </a:cubicBezTo>
                      <a:cubicBezTo>
                        <a:pt x="12997" y="3"/>
                        <a:pt x="12991" y="4"/>
                        <a:pt x="12985" y="4"/>
                      </a:cubicBezTo>
                      <a:cubicBezTo>
                        <a:pt x="12978" y="4"/>
                        <a:pt x="12973" y="3"/>
                        <a:pt x="12968" y="2"/>
                      </a:cubicBezTo>
                      <a:lnTo>
                        <a:pt x="7183" y="2"/>
                      </a:lnTo>
                      <a:cubicBezTo>
                        <a:pt x="7054" y="1778"/>
                        <a:pt x="5579" y="3156"/>
                        <a:pt x="3796" y="3156"/>
                      </a:cubicBezTo>
                      <a:lnTo>
                        <a:pt x="1" y="3156"/>
                      </a:lnTo>
                      <a:lnTo>
                        <a:pt x="1" y="12904"/>
                      </a:lnTo>
                      <a:lnTo>
                        <a:pt x="6792" y="12904"/>
                      </a:lnTo>
                      <a:cubicBezTo>
                        <a:pt x="6802" y="10018"/>
                        <a:pt x="9150" y="7676"/>
                        <a:pt x="12036" y="7676"/>
                      </a:cubicBezTo>
                      <a:lnTo>
                        <a:pt x="16142" y="7676"/>
                      </a:lnTo>
                      <a:lnTo>
                        <a:pt x="16142" y="3137"/>
                      </a:lnTo>
                      <a:cubicBezTo>
                        <a:pt x="16142" y="2108"/>
                        <a:pt x="15857" y="1318"/>
                        <a:pt x="15297" y="788"/>
                      </a:cubicBezTo>
                      <a:cubicBezTo>
                        <a:pt x="14516" y="51"/>
                        <a:pt x="13383" y="0"/>
                        <a:pt x="1308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pic>
        <p:nvPicPr>
          <p:cNvPr id="133" name="Google Shape;13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5038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5738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6439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/>
        </p:nvSpPr>
        <p:spPr>
          <a:xfrm>
            <a:off x="1708963" y="2438625"/>
            <a:ext cx="2291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omfortaa"/>
                <a:ea typeface="Comfortaa"/>
                <a:cs typeface="Comfortaa"/>
                <a:sym typeface="Comfortaa"/>
              </a:rPr>
              <a:t>Centralized Learning</a:t>
            </a:r>
            <a:endParaRPr sz="1300"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37" name="Google Shape;137;p21"/>
          <p:cNvCxnSpPr/>
          <p:nvPr/>
        </p:nvCxnSpPr>
        <p:spPr>
          <a:xfrm flipH="1">
            <a:off x="1923221" y="3351576"/>
            <a:ext cx="786000" cy="6786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21"/>
          <p:cNvCxnSpPr>
            <a:endCxn id="133" idx="0"/>
          </p:cNvCxnSpPr>
          <p:nvPr/>
        </p:nvCxnSpPr>
        <p:spPr>
          <a:xfrm flipH="1">
            <a:off x="2456802" y="3351626"/>
            <a:ext cx="355500" cy="6363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21"/>
          <p:cNvCxnSpPr>
            <a:endCxn id="134" idx="0"/>
          </p:cNvCxnSpPr>
          <p:nvPr/>
        </p:nvCxnSpPr>
        <p:spPr>
          <a:xfrm>
            <a:off x="2928203" y="3378326"/>
            <a:ext cx="219300" cy="6096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21"/>
          <p:cNvCxnSpPr>
            <a:endCxn id="135" idx="0"/>
          </p:cNvCxnSpPr>
          <p:nvPr/>
        </p:nvCxnSpPr>
        <p:spPr>
          <a:xfrm>
            <a:off x="3031204" y="3338126"/>
            <a:ext cx="807000" cy="6498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21"/>
          <p:cNvSpPr txBox="1"/>
          <p:nvPr/>
        </p:nvSpPr>
        <p:spPr>
          <a:xfrm>
            <a:off x="5054288" y="2438625"/>
            <a:ext cx="25191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omfortaa"/>
                <a:ea typeface="Comfortaa"/>
                <a:cs typeface="Comfortaa"/>
                <a:sym typeface="Comfortaa"/>
              </a:rPr>
              <a:t>Decentralized Execution</a:t>
            </a:r>
            <a:endParaRPr sz="13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2" name="Google Shape;1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7826" y="3987926"/>
            <a:ext cx="623529" cy="48300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3659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359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5060" y="3987926"/>
            <a:ext cx="623529" cy="4830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" name="Google Shape;146;p21"/>
          <p:cNvGrpSpPr/>
          <p:nvPr/>
        </p:nvGrpSpPr>
        <p:grpSpPr>
          <a:xfrm>
            <a:off x="5054287" y="3782860"/>
            <a:ext cx="330479" cy="340647"/>
            <a:chOff x="6192470" y="3360516"/>
            <a:chExt cx="368510" cy="367750"/>
          </a:xfrm>
        </p:grpSpPr>
        <p:sp>
          <p:nvSpPr>
            <p:cNvPr id="147" name="Google Shape;147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9" name="Google Shape;159;p21"/>
          <p:cNvGrpSpPr/>
          <p:nvPr/>
        </p:nvGrpSpPr>
        <p:grpSpPr>
          <a:xfrm>
            <a:off x="5767554" y="3782860"/>
            <a:ext cx="330479" cy="340647"/>
            <a:chOff x="6192470" y="3360516"/>
            <a:chExt cx="368510" cy="367750"/>
          </a:xfrm>
        </p:grpSpPr>
        <p:sp>
          <p:nvSpPr>
            <p:cNvPr id="160" name="Google Shape;160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" name="Google Shape;172;p21"/>
          <p:cNvGrpSpPr/>
          <p:nvPr/>
        </p:nvGrpSpPr>
        <p:grpSpPr>
          <a:xfrm>
            <a:off x="6480820" y="3782860"/>
            <a:ext cx="330479" cy="340647"/>
            <a:chOff x="6192470" y="3360516"/>
            <a:chExt cx="368510" cy="367750"/>
          </a:xfrm>
        </p:grpSpPr>
        <p:sp>
          <p:nvSpPr>
            <p:cNvPr id="173" name="Google Shape;173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5" name="Google Shape;185;p21"/>
          <p:cNvGrpSpPr/>
          <p:nvPr/>
        </p:nvGrpSpPr>
        <p:grpSpPr>
          <a:xfrm>
            <a:off x="7171521" y="3782860"/>
            <a:ext cx="330479" cy="340647"/>
            <a:chOff x="6192470" y="3360516"/>
            <a:chExt cx="368510" cy="367750"/>
          </a:xfrm>
        </p:grpSpPr>
        <p:sp>
          <p:nvSpPr>
            <p:cNvPr id="186" name="Google Shape;186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" name="Google Shape;198;p21"/>
          <p:cNvGrpSpPr/>
          <p:nvPr/>
        </p:nvGrpSpPr>
        <p:grpSpPr>
          <a:xfrm>
            <a:off x="4305891" y="2906339"/>
            <a:ext cx="431525" cy="302767"/>
            <a:chOff x="7617850" y="2063282"/>
            <a:chExt cx="799565" cy="670282"/>
          </a:xfrm>
        </p:grpSpPr>
        <p:cxnSp>
          <p:nvCxnSpPr>
            <p:cNvPr id="199" name="Google Shape;199;p21"/>
            <p:cNvCxnSpPr/>
            <p:nvPr/>
          </p:nvCxnSpPr>
          <p:spPr>
            <a:xfrm rot="10800000">
              <a:off x="7638418" y="2095414"/>
              <a:ext cx="111300" cy="129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0" name="Google Shape;200;p21"/>
            <p:cNvCxnSpPr/>
            <p:nvPr/>
          </p:nvCxnSpPr>
          <p:spPr>
            <a:xfrm flipH="1" rot="10800000">
              <a:off x="8285570" y="2095414"/>
              <a:ext cx="111300" cy="129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1" name="Google Shape;201;p21"/>
            <p:cNvCxnSpPr/>
            <p:nvPr/>
          </p:nvCxnSpPr>
          <p:spPr>
            <a:xfrm flipH="1">
              <a:off x="7638418" y="2603664"/>
              <a:ext cx="111300" cy="129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2" name="Google Shape;202;p21"/>
            <p:cNvCxnSpPr/>
            <p:nvPr/>
          </p:nvCxnSpPr>
          <p:spPr>
            <a:xfrm>
              <a:off x="8285570" y="2603664"/>
              <a:ext cx="111300" cy="129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3" name="Google Shape;203;p21"/>
            <p:cNvCxnSpPr/>
            <p:nvPr/>
          </p:nvCxnSpPr>
          <p:spPr>
            <a:xfrm rot="10800000">
              <a:off x="7617850" y="2393356"/>
              <a:ext cx="83400" cy="0"/>
            </a:xfrm>
            <a:prstGeom prst="straightConnector1">
              <a:avLst/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4" name="Google Shape;204;p21"/>
            <p:cNvCxnSpPr/>
            <p:nvPr/>
          </p:nvCxnSpPr>
          <p:spPr>
            <a:xfrm rot="10800000">
              <a:off x="8334015" y="2393356"/>
              <a:ext cx="83400" cy="0"/>
            </a:xfrm>
            <a:prstGeom prst="straightConnector1">
              <a:avLst/>
            </a:prstGeom>
            <a:noFill/>
            <a:ln cap="flat" cmpd="sng" w="9525">
              <a:solidFill>
                <a:srgbClr val="667E9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5" name="Google Shape;205;p21"/>
            <p:cNvGrpSpPr/>
            <p:nvPr/>
          </p:nvGrpSpPr>
          <p:grpSpPr>
            <a:xfrm>
              <a:off x="7734309" y="2063282"/>
              <a:ext cx="570957" cy="620095"/>
              <a:chOff x="7734309" y="2063282"/>
              <a:chExt cx="570957" cy="620095"/>
            </a:xfrm>
          </p:grpSpPr>
          <p:grpSp>
            <p:nvGrpSpPr>
              <p:cNvPr id="206" name="Google Shape;206;p21"/>
              <p:cNvGrpSpPr/>
              <p:nvPr/>
            </p:nvGrpSpPr>
            <p:grpSpPr>
              <a:xfrm>
                <a:off x="8031573" y="2063282"/>
                <a:ext cx="273693" cy="620095"/>
                <a:chOff x="8031573" y="2063282"/>
                <a:chExt cx="273693" cy="620095"/>
              </a:xfrm>
            </p:grpSpPr>
            <p:sp>
              <p:nvSpPr>
                <p:cNvPr id="207" name="Google Shape;207;p21"/>
                <p:cNvSpPr/>
                <p:nvPr/>
              </p:nvSpPr>
              <p:spPr>
                <a:xfrm>
                  <a:off x="8031573" y="2481676"/>
                  <a:ext cx="246012" cy="201702"/>
                </a:xfrm>
                <a:custGeom>
                  <a:rect b="b" l="l" r="r" t="t"/>
                  <a:pathLst>
                    <a:path extrusionOk="0" h="14712" w="17944">
                      <a:moveTo>
                        <a:pt x="13714" y="1"/>
                      </a:moveTo>
                      <a:cubicBezTo>
                        <a:pt x="13485" y="1"/>
                        <a:pt x="13243" y="5"/>
                        <a:pt x="12987" y="13"/>
                      </a:cubicBezTo>
                      <a:cubicBezTo>
                        <a:pt x="11706" y="56"/>
                        <a:pt x="10294" y="76"/>
                        <a:pt x="8782" y="76"/>
                      </a:cubicBezTo>
                      <a:cubicBezTo>
                        <a:pt x="8568" y="76"/>
                        <a:pt x="8352" y="76"/>
                        <a:pt x="8134" y="75"/>
                      </a:cubicBezTo>
                      <a:lnTo>
                        <a:pt x="8118" y="75"/>
                      </a:lnTo>
                      <a:cubicBezTo>
                        <a:pt x="8116" y="75"/>
                        <a:pt x="8114" y="75"/>
                        <a:pt x="8112" y="75"/>
                      </a:cubicBezTo>
                      <a:cubicBezTo>
                        <a:pt x="6297" y="75"/>
                        <a:pt x="4825" y="1549"/>
                        <a:pt x="4828" y="3365"/>
                      </a:cubicBezTo>
                      <a:lnTo>
                        <a:pt x="4828" y="4847"/>
                      </a:lnTo>
                      <a:lnTo>
                        <a:pt x="6675" y="4847"/>
                      </a:lnTo>
                      <a:cubicBezTo>
                        <a:pt x="9163" y="4850"/>
                        <a:pt x="11182" y="6869"/>
                        <a:pt x="11185" y="9357"/>
                      </a:cubicBezTo>
                      <a:lnTo>
                        <a:pt x="11185" y="9535"/>
                      </a:lnTo>
                      <a:cubicBezTo>
                        <a:pt x="11185" y="9839"/>
                        <a:pt x="10936" y="10088"/>
                        <a:pt x="10632" y="10088"/>
                      </a:cubicBezTo>
                      <a:cubicBezTo>
                        <a:pt x="10328" y="10088"/>
                        <a:pt x="10079" y="9839"/>
                        <a:pt x="10079" y="9535"/>
                      </a:cubicBezTo>
                      <a:lnTo>
                        <a:pt x="10079" y="9357"/>
                      </a:lnTo>
                      <a:cubicBezTo>
                        <a:pt x="10079" y="7477"/>
                        <a:pt x="8555" y="5953"/>
                        <a:pt x="6675" y="5953"/>
                      </a:cubicBezTo>
                      <a:lnTo>
                        <a:pt x="1" y="5953"/>
                      </a:lnTo>
                      <a:lnTo>
                        <a:pt x="1" y="12851"/>
                      </a:lnTo>
                      <a:cubicBezTo>
                        <a:pt x="460" y="13288"/>
                        <a:pt x="2279" y="14711"/>
                        <a:pt x="6423" y="14711"/>
                      </a:cubicBezTo>
                      <a:cubicBezTo>
                        <a:pt x="11525" y="14711"/>
                        <a:pt x="14168" y="11628"/>
                        <a:pt x="14527" y="8571"/>
                      </a:cubicBezTo>
                      <a:cubicBezTo>
                        <a:pt x="14553" y="8351"/>
                        <a:pt x="14705" y="8169"/>
                        <a:pt x="14919" y="8105"/>
                      </a:cubicBezTo>
                      <a:cubicBezTo>
                        <a:pt x="15042" y="8069"/>
                        <a:pt x="17944" y="7154"/>
                        <a:pt x="17882" y="3957"/>
                      </a:cubicBezTo>
                      <a:cubicBezTo>
                        <a:pt x="17856" y="2779"/>
                        <a:pt x="17727" y="1961"/>
                        <a:pt x="17459" y="1392"/>
                      </a:cubicBezTo>
                      <a:cubicBezTo>
                        <a:pt x="17352" y="1201"/>
                        <a:pt x="17093" y="842"/>
                        <a:pt x="17028" y="780"/>
                      </a:cubicBezTo>
                      <a:cubicBezTo>
                        <a:pt x="16462" y="243"/>
                        <a:pt x="15452" y="1"/>
                        <a:pt x="13714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8" name="Google Shape;208;p21"/>
                <p:cNvSpPr/>
                <p:nvPr/>
              </p:nvSpPr>
              <p:spPr>
                <a:xfrm>
                  <a:off x="8031573" y="2298026"/>
                  <a:ext cx="273693" cy="250112"/>
                </a:xfrm>
                <a:custGeom>
                  <a:rect b="b" l="l" r="r" t="t"/>
                  <a:pathLst>
                    <a:path extrusionOk="0" h="18243" w="19963">
                      <a:moveTo>
                        <a:pt x="16810" y="1"/>
                      </a:moveTo>
                      <a:cubicBezTo>
                        <a:pt x="16764" y="1"/>
                        <a:pt x="16738" y="2"/>
                        <a:pt x="16737" y="2"/>
                      </a:cubicBezTo>
                      <a:lnTo>
                        <a:pt x="12039" y="2"/>
                      </a:lnTo>
                      <a:cubicBezTo>
                        <a:pt x="9752" y="2"/>
                        <a:pt x="7902" y="1856"/>
                        <a:pt x="7898" y="4140"/>
                      </a:cubicBezTo>
                      <a:lnTo>
                        <a:pt x="7898" y="6748"/>
                      </a:lnTo>
                      <a:lnTo>
                        <a:pt x="8303" y="6748"/>
                      </a:lnTo>
                      <a:cubicBezTo>
                        <a:pt x="9966" y="6748"/>
                        <a:pt x="11315" y="8097"/>
                        <a:pt x="11315" y="9760"/>
                      </a:cubicBezTo>
                      <a:lnTo>
                        <a:pt x="11315" y="10333"/>
                      </a:lnTo>
                      <a:cubicBezTo>
                        <a:pt x="11315" y="10637"/>
                        <a:pt x="11069" y="10886"/>
                        <a:pt x="10761" y="10886"/>
                      </a:cubicBezTo>
                      <a:cubicBezTo>
                        <a:pt x="10457" y="10886"/>
                        <a:pt x="10211" y="10637"/>
                        <a:pt x="10211" y="10333"/>
                      </a:cubicBezTo>
                      <a:lnTo>
                        <a:pt x="10211" y="9760"/>
                      </a:lnTo>
                      <a:cubicBezTo>
                        <a:pt x="10208" y="8705"/>
                        <a:pt x="9357" y="7854"/>
                        <a:pt x="8303" y="7851"/>
                      </a:cubicBezTo>
                      <a:lnTo>
                        <a:pt x="6449" y="7851"/>
                      </a:lnTo>
                      <a:cubicBezTo>
                        <a:pt x="5362" y="7851"/>
                        <a:pt x="4482" y="8731"/>
                        <a:pt x="4482" y="9818"/>
                      </a:cubicBezTo>
                      <a:lnTo>
                        <a:pt x="4482" y="10624"/>
                      </a:lnTo>
                      <a:cubicBezTo>
                        <a:pt x="4482" y="10931"/>
                        <a:pt x="4233" y="11177"/>
                        <a:pt x="3929" y="11177"/>
                      </a:cubicBezTo>
                      <a:cubicBezTo>
                        <a:pt x="3624" y="11177"/>
                        <a:pt x="3375" y="10931"/>
                        <a:pt x="3375" y="10624"/>
                      </a:cubicBezTo>
                      <a:lnTo>
                        <a:pt x="3375" y="9818"/>
                      </a:lnTo>
                      <a:cubicBezTo>
                        <a:pt x="3375" y="8123"/>
                        <a:pt x="4750" y="6745"/>
                        <a:pt x="6449" y="6745"/>
                      </a:cubicBezTo>
                      <a:lnTo>
                        <a:pt x="6792" y="6745"/>
                      </a:lnTo>
                      <a:lnTo>
                        <a:pt x="6792" y="5230"/>
                      </a:lnTo>
                      <a:lnTo>
                        <a:pt x="1" y="5230"/>
                      </a:lnTo>
                      <a:lnTo>
                        <a:pt x="1" y="18243"/>
                      </a:lnTo>
                      <a:lnTo>
                        <a:pt x="3722" y="18243"/>
                      </a:lnTo>
                      <a:lnTo>
                        <a:pt x="3722" y="16761"/>
                      </a:lnTo>
                      <a:cubicBezTo>
                        <a:pt x="3722" y="14335"/>
                        <a:pt x="5689" y="12364"/>
                        <a:pt x="8118" y="12364"/>
                      </a:cubicBezTo>
                      <a:lnTo>
                        <a:pt x="8138" y="12364"/>
                      </a:lnTo>
                      <a:cubicBezTo>
                        <a:pt x="8355" y="12365"/>
                        <a:pt x="8571" y="12366"/>
                        <a:pt x="8785" y="12366"/>
                      </a:cubicBezTo>
                      <a:cubicBezTo>
                        <a:pt x="10281" y="12366"/>
                        <a:pt x="11680" y="12346"/>
                        <a:pt x="12949" y="12306"/>
                      </a:cubicBezTo>
                      <a:cubicBezTo>
                        <a:pt x="13215" y="12297"/>
                        <a:pt x="13470" y="12293"/>
                        <a:pt x="13712" y="12293"/>
                      </a:cubicBezTo>
                      <a:cubicBezTo>
                        <a:pt x="15786" y="12293"/>
                        <a:pt x="16995" y="12621"/>
                        <a:pt x="17789" y="13374"/>
                      </a:cubicBezTo>
                      <a:cubicBezTo>
                        <a:pt x="17866" y="13448"/>
                        <a:pt x="17941" y="13526"/>
                        <a:pt x="18009" y="13610"/>
                      </a:cubicBezTo>
                      <a:cubicBezTo>
                        <a:pt x="19963" y="12539"/>
                        <a:pt x="19927" y="9744"/>
                        <a:pt x="19927" y="9715"/>
                      </a:cubicBezTo>
                      <a:lnTo>
                        <a:pt x="19927" y="4156"/>
                      </a:lnTo>
                      <a:cubicBezTo>
                        <a:pt x="19927" y="2603"/>
                        <a:pt x="19545" y="1461"/>
                        <a:pt x="18795" y="763"/>
                      </a:cubicBezTo>
                      <a:cubicBezTo>
                        <a:pt x="18032" y="53"/>
                        <a:pt x="17079" y="1"/>
                        <a:pt x="1681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9" name="Google Shape;209;p21"/>
                <p:cNvSpPr/>
                <p:nvPr/>
              </p:nvSpPr>
              <p:spPr>
                <a:xfrm>
                  <a:off x="8031573" y="2063282"/>
                  <a:ext cx="177311" cy="142529"/>
                </a:xfrm>
                <a:custGeom>
                  <a:rect b="b" l="l" r="r" t="t"/>
                  <a:pathLst>
                    <a:path extrusionOk="0" h="10396" w="12933">
                      <a:moveTo>
                        <a:pt x="3097" y="1"/>
                      </a:moveTo>
                      <a:cubicBezTo>
                        <a:pt x="134" y="1"/>
                        <a:pt x="4" y="3928"/>
                        <a:pt x="1" y="4087"/>
                      </a:cubicBezTo>
                      <a:lnTo>
                        <a:pt x="1" y="10396"/>
                      </a:lnTo>
                      <a:lnTo>
                        <a:pt x="3796" y="10396"/>
                      </a:lnTo>
                      <a:cubicBezTo>
                        <a:pt x="5061" y="10393"/>
                        <a:pt x="6087" y="9367"/>
                        <a:pt x="6087" y="8102"/>
                      </a:cubicBezTo>
                      <a:lnTo>
                        <a:pt x="6087" y="7568"/>
                      </a:lnTo>
                      <a:cubicBezTo>
                        <a:pt x="6083" y="6255"/>
                        <a:pt x="5022" y="5193"/>
                        <a:pt x="3712" y="5193"/>
                      </a:cubicBezTo>
                      <a:lnTo>
                        <a:pt x="2803" y="5193"/>
                      </a:lnTo>
                      <a:cubicBezTo>
                        <a:pt x="2499" y="5193"/>
                        <a:pt x="2249" y="4944"/>
                        <a:pt x="2249" y="4640"/>
                      </a:cubicBezTo>
                      <a:cubicBezTo>
                        <a:pt x="2249" y="4336"/>
                        <a:pt x="2499" y="4087"/>
                        <a:pt x="2803" y="4087"/>
                      </a:cubicBezTo>
                      <a:lnTo>
                        <a:pt x="3715" y="4087"/>
                      </a:lnTo>
                      <a:cubicBezTo>
                        <a:pt x="5507" y="4090"/>
                        <a:pt x="7009" y="5456"/>
                        <a:pt x="7180" y="7241"/>
                      </a:cubicBezTo>
                      <a:lnTo>
                        <a:pt x="12741" y="7241"/>
                      </a:lnTo>
                      <a:cubicBezTo>
                        <a:pt x="12868" y="7086"/>
                        <a:pt x="12932" y="6847"/>
                        <a:pt x="12777" y="6420"/>
                      </a:cubicBezTo>
                      <a:cubicBezTo>
                        <a:pt x="12389" y="5323"/>
                        <a:pt x="10755" y="3708"/>
                        <a:pt x="8616" y="2301"/>
                      </a:cubicBezTo>
                      <a:cubicBezTo>
                        <a:pt x="6494" y="903"/>
                        <a:pt x="4327" y="1"/>
                        <a:pt x="3097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0" name="Google Shape;210;p21"/>
                <p:cNvSpPr/>
                <p:nvPr/>
              </p:nvSpPr>
              <p:spPr>
                <a:xfrm>
                  <a:off x="8031573" y="2177659"/>
                  <a:ext cx="221307" cy="176914"/>
                </a:xfrm>
                <a:custGeom>
                  <a:rect b="b" l="l" r="r" t="t"/>
                  <a:pathLst>
                    <a:path extrusionOk="0" h="12904" w="16142">
                      <a:moveTo>
                        <a:pt x="13080" y="0"/>
                      </a:moveTo>
                      <a:cubicBezTo>
                        <a:pt x="13032" y="0"/>
                        <a:pt x="13005" y="2"/>
                        <a:pt x="13004" y="2"/>
                      </a:cubicBezTo>
                      <a:cubicBezTo>
                        <a:pt x="12997" y="3"/>
                        <a:pt x="12991" y="4"/>
                        <a:pt x="12985" y="4"/>
                      </a:cubicBezTo>
                      <a:cubicBezTo>
                        <a:pt x="12978" y="4"/>
                        <a:pt x="12973" y="3"/>
                        <a:pt x="12968" y="2"/>
                      </a:cubicBezTo>
                      <a:lnTo>
                        <a:pt x="7183" y="2"/>
                      </a:lnTo>
                      <a:cubicBezTo>
                        <a:pt x="7054" y="1778"/>
                        <a:pt x="5579" y="3156"/>
                        <a:pt x="3796" y="3156"/>
                      </a:cubicBezTo>
                      <a:lnTo>
                        <a:pt x="1" y="3156"/>
                      </a:lnTo>
                      <a:lnTo>
                        <a:pt x="1" y="12904"/>
                      </a:lnTo>
                      <a:lnTo>
                        <a:pt x="6792" y="12904"/>
                      </a:lnTo>
                      <a:cubicBezTo>
                        <a:pt x="6802" y="10018"/>
                        <a:pt x="9150" y="7676"/>
                        <a:pt x="12036" y="7676"/>
                      </a:cubicBezTo>
                      <a:lnTo>
                        <a:pt x="16142" y="7676"/>
                      </a:lnTo>
                      <a:lnTo>
                        <a:pt x="16142" y="3137"/>
                      </a:lnTo>
                      <a:cubicBezTo>
                        <a:pt x="16142" y="2108"/>
                        <a:pt x="15857" y="1318"/>
                        <a:pt x="15297" y="788"/>
                      </a:cubicBezTo>
                      <a:cubicBezTo>
                        <a:pt x="14516" y="51"/>
                        <a:pt x="13383" y="0"/>
                        <a:pt x="1308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11" name="Google Shape;211;p21"/>
              <p:cNvGrpSpPr/>
              <p:nvPr/>
            </p:nvGrpSpPr>
            <p:grpSpPr>
              <a:xfrm flipH="1">
                <a:off x="7734309" y="2063282"/>
                <a:ext cx="273693" cy="620095"/>
                <a:chOff x="8031573" y="2063282"/>
                <a:chExt cx="273693" cy="620095"/>
              </a:xfrm>
            </p:grpSpPr>
            <p:sp>
              <p:nvSpPr>
                <p:cNvPr id="212" name="Google Shape;212;p21"/>
                <p:cNvSpPr/>
                <p:nvPr/>
              </p:nvSpPr>
              <p:spPr>
                <a:xfrm>
                  <a:off x="8031573" y="2481676"/>
                  <a:ext cx="246012" cy="201702"/>
                </a:xfrm>
                <a:custGeom>
                  <a:rect b="b" l="l" r="r" t="t"/>
                  <a:pathLst>
                    <a:path extrusionOk="0" h="14712" w="17944">
                      <a:moveTo>
                        <a:pt x="13714" y="1"/>
                      </a:moveTo>
                      <a:cubicBezTo>
                        <a:pt x="13485" y="1"/>
                        <a:pt x="13243" y="5"/>
                        <a:pt x="12987" y="13"/>
                      </a:cubicBezTo>
                      <a:cubicBezTo>
                        <a:pt x="11706" y="56"/>
                        <a:pt x="10294" y="76"/>
                        <a:pt x="8782" y="76"/>
                      </a:cubicBezTo>
                      <a:cubicBezTo>
                        <a:pt x="8568" y="76"/>
                        <a:pt x="8352" y="76"/>
                        <a:pt x="8134" y="75"/>
                      </a:cubicBezTo>
                      <a:lnTo>
                        <a:pt x="8118" y="75"/>
                      </a:lnTo>
                      <a:cubicBezTo>
                        <a:pt x="8116" y="75"/>
                        <a:pt x="8114" y="75"/>
                        <a:pt x="8112" y="75"/>
                      </a:cubicBezTo>
                      <a:cubicBezTo>
                        <a:pt x="6297" y="75"/>
                        <a:pt x="4825" y="1549"/>
                        <a:pt x="4828" y="3365"/>
                      </a:cubicBezTo>
                      <a:lnTo>
                        <a:pt x="4828" y="4847"/>
                      </a:lnTo>
                      <a:lnTo>
                        <a:pt x="6675" y="4847"/>
                      </a:lnTo>
                      <a:cubicBezTo>
                        <a:pt x="9163" y="4850"/>
                        <a:pt x="11182" y="6869"/>
                        <a:pt x="11185" y="9357"/>
                      </a:cubicBezTo>
                      <a:lnTo>
                        <a:pt x="11185" y="9535"/>
                      </a:lnTo>
                      <a:cubicBezTo>
                        <a:pt x="11185" y="9839"/>
                        <a:pt x="10936" y="10088"/>
                        <a:pt x="10632" y="10088"/>
                      </a:cubicBezTo>
                      <a:cubicBezTo>
                        <a:pt x="10328" y="10088"/>
                        <a:pt x="10079" y="9839"/>
                        <a:pt x="10079" y="9535"/>
                      </a:cubicBezTo>
                      <a:lnTo>
                        <a:pt x="10079" y="9357"/>
                      </a:lnTo>
                      <a:cubicBezTo>
                        <a:pt x="10079" y="7477"/>
                        <a:pt x="8555" y="5953"/>
                        <a:pt x="6675" y="5953"/>
                      </a:cubicBezTo>
                      <a:lnTo>
                        <a:pt x="1" y="5953"/>
                      </a:lnTo>
                      <a:lnTo>
                        <a:pt x="1" y="12851"/>
                      </a:lnTo>
                      <a:cubicBezTo>
                        <a:pt x="460" y="13288"/>
                        <a:pt x="2279" y="14711"/>
                        <a:pt x="6423" y="14711"/>
                      </a:cubicBezTo>
                      <a:cubicBezTo>
                        <a:pt x="11525" y="14711"/>
                        <a:pt x="14168" y="11628"/>
                        <a:pt x="14527" y="8571"/>
                      </a:cubicBezTo>
                      <a:cubicBezTo>
                        <a:pt x="14553" y="8351"/>
                        <a:pt x="14705" y="8169"/>
                        <a:pt x="14919" y="8105"/>
                      </a:cubicBezTo>
                      <a:cubicBezTo>
                        <a:pt x="15042" y="8069"/>
                        <a:pt x="17944" y="7154"/>
                        <a:pt x="17882" y="3957"/>
                      </a:cubicBezTo>
                      <a:cubicBezTo>
                        <a:pt x="17856" y="2779"/>
                        <a:pt x="17727" y="1961"/>
                        <a:pt x="17459" y="1392"/>
                      </a:cubicBezTo>
                      <a:cubicBezTo>
                        <a:pt x="17352" y="1201"/>
                        <a:pt x="17093" y="842"/>
                        <a:pt x="17028" y="780"/>
                      </a:cubicBezTo>
                      <a:cubicBezTo>
                        <a:pt x="16462" y="243"/>
                        <a:pt x="15452" y="1"/>
                        <a:pt x="13714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3" name="Google Shape;213;p21"/>
                <p:cNvSpPr/>
                <p:nvPr/>
              </p:nvSpPr>
              <p:spPr>
                <a:xfrm>
                  <a:off x="8031573" y="2298026"/>
                  <a:ext cx="273693" cy="250112"/>
                </a:xfrm>
                <a:custGeom>
                  <a:rect b="b" l="l" r="r" t="t"/>
                  <a:pathLst>
                    <a:path extrusionOk="0" h="18243" w="19963">
                      <a:moveTo>
                        <a:pt x="16810" y="1"/>
                      </a:moveTo>
                      <a:cubicBezTo>
                        <a:pt x="16764" y="1"/>
                        <a:pt x="16738" y="2"/>
                        <a:pt x="16737" y="2"/>
                      </a:cubicBezTo>
                      <a:lnTo>
                        <a:pt x="12039" y="2"/>
                      </a:lnTo>
                      <a:cubicBezTo>
                        <a:pt x="9752" y="2"/>
                        <a:pt x="7902" y="1856"/>
                        <a:pt x="7898" y="4140"/>
                      </a:cubicBezTo>
                      <a:lnTo>
                        <a:pt x="7898" y="6748"/>
                      </a:lnTo>
                      <a:lnTo>
                        <a:pt x="8303" y="6748"/>
                      </a:lnTo>
                      <a:cubicBezTo>
                        <a:pt x="9966" y="6748"/>
                        <a:pt x="11315" y="8097"/>
                        <a:pt x="11315" y="9760"/>
                      </a:cubicBezTo>
                      <a:lnTo>
                        <a:pt x="11315" y="10333"/>
                      </a:lnTo>
                      <a:cubicBezTo>
                        <a:pt x="11315" y="10637"/>
                        <a:pt x="11069" y="10886"/>
                        <a:pt x="10761" y="10886"/>
                      </a:cubicBezTo>
                      <a:cubicBezTo>
                        <a:pt x="10457" y="10886"/>
                        <a:pt x="10211" y="10637"/>
                        <a:pt x="10211" y="10333"/>
                      </a:cubicBezTo>
                      <a:lnTo>
                        <a:pt x="10211" y="9760"/>
                      </a:lnTo>
                      <a:cubicBezTo>
                        <a:pt x="10208" y="8705"/>
                        <a:pt x="9357" y="7854"/>
                        <a:pt x="8303" y="7851"/>
                      </a:cubicBezTo>
                      <a:lnTo>
                        <a:pt x="6449" y="7851"/>
                      </a:lnTo>
                      <a:cubicBezTo>
                        <a:pt x="5362" y="7851"/>
                        <a:pt x="4482" y="8731"/>
                        <a:pt x="4482" y="9818"/>
                      </a:cubicBezTo>
                      <a:lnTo>
                        <a:pt x="4482" y="10624"/>
                      </a:lnTo>
                      <a:cubicBezTo>
                        <a:pt x="4482" y="10931"/>
                        <a:pt x="4233" y="11177"/>
                        <a:pt x="3929" y="11177"/>
                      </a:cubicBezTo>
                      <a:cubicBezTo>
                        <a:pt x="3624" y="11177"/>
                        <a:pt x="3375" y="10931"/>
                        <a:pt x="3375" y="10624"/>
                      </a:cubicBezTo>
                      <a:lnTo>
                        <a:pt x="3375" y="9818"/>
                      </a:lnTo>
                      <a:cubicBezTo>
                        <a:pt x="3375" y="8123"/>
                        <a:pt x="4750" y="6745"/>
                        <a:pt x="6449" y="6745"/>
                      </a:cubicBezTo>
                      <a:lnTo>
                        <a:pt x="6792" y="6745"/>
                      </a:lnTo>
                      <a:lnTo>
                        <a:pt x="6792" y="5230"/>
                      </a:lnTo>
                      <a:lnTo>
                        <a:pt x="1" y="5230"/>
                      </a:lnTo>
                      <a:lnTo>
                        <a:pt x="1" y="18243"/>
                      </a:lnTo>
                      <a:lnTo>
                        <a:pt x="3722" y="18243"/>
                      </a:lnTo>
                      <a:lnTo>
                        <a:pt x="3722" y="16761"/>
                      </a:lnTo>
                      <a:cubicBezTo>
                        <a:pt x="3722" y="14335"/>
                        <a:pt x="5689" y="12364"/>
                        <a:pt x="8118" y="12364"/>
                      </a:cubicBezTo>
                      <a:lnTo>
                        <a:pt x="8138" y="12364"/>
                      </a:lnTo>
                      <a:cubicBezTo>
                        <a:pt x="8355" y="12365"/>
                        <a:pt x="8571" y="12366"/>
                        <a:pt x="8785" y="12366"/>
                      </a:cubicBezTo>
                      <a:cubicBezTo>
                        <a:pt x="10281" y="12366"/>
                        <a:pt x="11680" y="12346"/>
                        <a:pt x="12949" y="12306"/>
                      </a:cubicBezTo>
                      <a:cubicBezTo>
                        <a:pt x="13215" y="12297"/>
                        <a:pt x="13470" y="12293"/>
                        <a:pt x="13712" y="12293"/>
                      </a:cubicBezTo>
                      <a:cubicBezTo>
                        <a:pt x="15786" y="12293"/>
                        <a:pt x="16995" y="12621"/>
                        <a:pt x="17789" y="13374"/>
                      </a:cubicBezTo>
                      <a:cubicBezTo>
                        <a:pt x="17866" y="13448"/>
                        <a:pt x="17941" y="13526"/>
                        <a:pt x="18009" y="13610"/>
                      </a:cubicBezTo>
                      <a:cubicBezTo>
                        <a:pt x="19963" y="12539"/>
                        <a:pt x="19927" y="9744"/>
                        <a:pt x="19927" y="9715"/>
                      </a:cubicBezTo>
                      <a:lnTo>
                        <a:pt x="19927" y="4156"/>
                      </a:lnTo>
                      <a:cubicBezTo>
                        <a:pt x="19927" y="2603"/>
                        <a:pt x="19545" y="1461"/>
                        <a:pt x="18795" y="763"/>
                      </a:cubicBezTo>
                      <a:cubicBezTo>
                        <a:pt x="18032" y="53"/>
                        <a:pt x="17079" y="1"/>
                        <a:pt x="1681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4" name="Google Shape;214;p21"/>
                <p:cNvSpPr/>
                <p:nvPr/>
              </p:nvSpPr>
              <p:spPr>
                <a:xfrm>
                  <a:off x="8031573" y="2063282"/>
                  <a:ext cx="177311" cy="142529"/>
                </a:xfrm>
                <a:custGeom>
                  <a:rect b="b" l="l" r="r" t="t"/>
                  <a:pathLst>
                    <a:path extrusionOk="0" h="10396" w="12933">
                      <a:moveTo>
                        <a:pt x="3097" y="1"/>
                      </a:moveTo>
                      <a:cubicBezTo>
                        <a:pt x="134" y="1"/>
                        <a:pt x="4" y="3928"/>
                        <a:pt x="1" y="4087"/>
                      </a:cubicBezTo>
                      <a:lnTo>
                        <a:pt x="1" y="10396"/>
                      </a:lnTo>
                      <a:lnTo>
                        <a:pt x="3796" y="10396"/>
                      </a:lnTo>
                      <a:cubicBezTo>
                        <a:pt x="5061" y="10393"/>
                        <a:pt x="6087" y="9367"/>
                        <a:pt x="6087" y="8102"/>
                      </a:cubicBezTo>
                      <a:lnTo>
                        <a:pt x="6087" y="7568"/>
                      </a:lnTo>
                      <a:cubicBezTo>
                        <a:pt x="6083" y="6255"/>
                        <a:pt x="5022" y="5193"/>
                        <a:pt x="3712" y="5193"/>
                      </a:cubicBezTo>
                      <a:lnTo>
                        <a:pt x="2803" y="5193"/>
                      </a:lnTo>
                      <a:cubicBezTo>
                        <a:pt x="2499" y="5193"/>
                        <a:pt x="2249" y="4944"/>
                        <a:pt x="2249" y="4640"/>
                      </a:cubicBezTo>
                      <a:cubicBezTo>
                        <a:pt x="2249" y="4336"/>
                        <a:pt x="2499" y="4087"/>
                        <a:pt x="2803" y="4087"/>
                      </a:cubicBezTo>
                      <a:lnTo>
                        <a:pt x="3715" y="4087"/>
                      </a:lnTo>
                      <a:cubicBezTo>
                        <a:pt x="5507" y="4090"/>
                        <a:pt x="7009" y="5456"/>
                        <a:pt x="7180" y="7241"/>
                      </a:cubicBezTo>
                      <a:lnTo>
                        <a:pt x="12741" y="7241"/>
                      </a:lnTo>
                      <a:cubicBezTo>
                        <a:pt x="12868" y="7086"/>
                        <a:pt x="12932" y="6847"/>
                        <a:pt x="12777" y="6420"/>
                      </a:cubicBezTo>
                      <a:cubicBezTo>
                        <a:pt x="12389" y="5323"/>
                        <a:pt x="10755" y="3708"/>
                        <a:pt x="8616" y="2301"/>
                      </a:cubicBezTo>
                      <a:cubicBezTo>
                        <a:pt x="6494" y="903"/>
                        <a:pt x="4327" y="1"/>
                        <a:pt x="3097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" name="Google Shape;215;p21"/>
                <p:cNvSpPr/>
                <p:nvPr/>
              </p:nvSpPr>
              <p:spPr>
                <a:xfrm>
                  <a:off x="8031573" y="2177659"/>
                  <a:ext cx="221307" cy="176914"/>
                </a:xfrm>
                <a:custGeom>
                  <a:rect b="b" l="l" r="r" t="t"/>
                  <a:pathLst>
                    <a:path extrusionOk="0" h="12904" w="16142">
                      <a:moveTo>
                        <a:pt x="13080" y="0"/>
                      </a:moveTo>
                      <a:cubicBezTo>
                        <a:pt x="13032" y="0"/>
                        <a:pt x="13005" y="2"/>
                        <a:pt x="13004" y="2"/>
                      </a:cubicBezTo>
                      <a:cubicBezTo>
                        <a:pt x="12997" y="3"/>
                        <a:pt x="12991" y="4"/>
                        <a:pt x="12985" y="4"/>
                      </a:cubicBezTo>
                      <a:cubicBezTo>
                        <a:pt x="12978" y="4"/>
                        <a:pt x="12973" y="3"/>
                        <a:pt x="12968" y="2"/>
                      </a:cubicBezTo>
                      <a:lnTo>
                        <a:pt x="7183" y="2"/>
                      </a:lnTo>
                      <a:cubicBezTo>
                        <a:pt x="7054" y="1778"/>
                        <a:pt x="5579" y="3156"/>
                        <a:pt x="3796" y="3156"/>
                      </a:cubicBezTo>
                      <a:lnTo>
                        <a:pt x="1" y="3156"/>
                      </a:lnTo>
                      <a:lnTo>
                        <a:pt x="1" y="12904"/>
                      </a:lnTo>
                      <a:lnTo>
                        <a:pt x="6792" y="12904"/>
                      </a:lnTo>
                      <a:cubicBezTo>
                        <a:pt x="6802" y="10018"/>
                        <a:pt x="9150" y="7676"/>
                        <a:pt x="12036" y="7676"/>
                      </a:cubicBezTo>
                      <a:lnTo>
                        <a:pt x="16142" y="7676"/>
                      </a:lnTo>
                      <a:lnTo>
                        <a:pt x="16142" y="3137"/>
                      </a:lnTo>
                      <a:cubicBezTo>
                        <a:pt x="16142" y="2108"/>
                        <a:pt x="15857" y="1318"/>
                        <a:pt x="15297" y="788"/>
                      </a:cubicBezTo>
                      <a:cubicBezTo>
                        <a:pt x="14516" y="51"/>
                        <a:pt x="13383" y="0"/>
                        <a:pt x="1308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216" name="Google Shape;216;p21"/>
          <p:cNvGrpSpPr/>
          <p:nvPr/>
        </p:nvGrpSpPr>
        <p:grpSpPr>
          <a:xfrm>
            <a:off x="4256434" y="3316400"/>
            <a:ext cx="250955" cy="225983"/>
            <a:chOff x="6192470" y="3360516"/>
            <a:chExt cx="368510" cy="367750"/>
          </a:xfrm>
        </p:grpSpPr>
        <p:sp>
          <p:nvSpPr>
            <p:cNvPr id="217" name="Google Shape;217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9" name="Google Shape;229;p21"/>
          <p:cNvGrpSpPr/>
          <p:nvPr/>
        </p:nvGrpSpPr>
        <p:grpSpPr>
          <a:xfrm>
            <a:off x="4560794" y="3316400"/>
            <a:ext cx="250955" cy="225983"/>
            <a:chOff x="6192470" y="3360516"/>
            <a:chExt cx="368510" cy="367750"/>
          </a:xfrm>
        </p:grpSpPr>
        <p:sp>
          <p:nvSpPr>
            <p:cNvPr id="230" name="Google Shape;230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2" name="Google Shape;242;p21"/>
          <p:cNvGrpSpPr/>
          <p:nvPr/>
        </p:nvGrpSpPr>
        <p:grpSpPr>
          <a:xfrm>
            <a:off x="4865153" y="3316400"/>
            <a:ext cx="250955" cy="225983"/>
            <a:chOff x="6192470" y="3360516"/>
            <a:chExt cx="368510" cy="367750"/>
          </a:xfrm>
        </p:grpSpPr>
        <p:sp>
          <p:nvSpPr>
            <p:cNvPr id="243" name="Google Shape;243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5" name="Google Shape;255;p21"/>
          <p:cNvGrpSpPr/>
          <p:nvPr/>
        </p:nvGrpSpPr>
        <p:grpSpPr>
          <a:xfrm>
            <a:off x="3952074" y="3316400"/>
            <a:ext cx="250955" cy="225983"/>
            <a:chOff x="6192470" y="3360516"/>
            <a:chExt cx="368510" cy="367750"/>
          </a:xfrm>
        </p:grpSpPr>
        <p:sp>
          <p:nvSpPr>
            <p:cNvPr id="256" name="Google Shape;256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68" name="Google Shape;268;p21"/>
          <p:cNvCxnSpPr/>
          <p:nvPr/>
        </p:nvCxnSpPr>
        <p:spPr>
          <a:xfrm flipH="1">
            <a:off x="4162155" y="3118845"/>
            <a:ext cx="308400" cy="2163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9" name="Google Shape;269;p21"/>
          <p:cNvCxnSpPr/>
          <p:nvPr/>
        </p:nvCxnSpPr>
        <p:spPr>
          <a:xfrm flipH="1">
            <a:off x="4411872" y="3127680"/>
            <a:ext cx="112500" cy="1767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0" name="Google Shape;270;p21"/>
          <p:cNvCxnSpPr/>
          <p:nvPr/>
        </p:nvCxnSpPr>
        <p:spPr>
          <a:xfrm>
            <a:off x="4558609" y="3127680"/>
            <a:ext cx="93000" cy="1854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1" name="Google Shape;271;p21"/>
          <p:cNvCxnSpPr/>
          <p:nvPr/>
        </p:nvCxnSpPr>
        <p:spPr>
          <a:xfrm>
            <a:off x="4612426" y="3114436"/>
            <a:ext cx="308400" cy="2031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p21"/>
          <p:cNvSpPr txBox="1"/>
          <p:nvPr/>
        </p:nvSpPr>
        <p:spPr>
          <a:xfrm>
            <a:off x="1752063" y="790050"/>
            <a:ext cx="2291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omfortaa"/>
                <a:ea typeface="Comfortaa"/>
                <a:cs typeface="Comfortaa"/>
                <a:sym typeface="Comfortaa"/>
              </a:rPr>
              <a:t>Decentralized Learning</a:t>
            </a:r>
            <a:endParaRPr sz="13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3" name="Google Shape;273;p21"/>
          <p:cNvSpPr txBox="1"/>
          <p:nvPr/>
        </p:nvSpPr>
        <p:spPr>
          <a:xfrm>
            <a:off x="5097388" y="790050"/>
            <a:ext cx="25191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omfortaa"/>
                <a:ea typeface="Comfortaa"/>
                <a:cs typeface="Comfortaa"/>
                <a:sym typeface="Comfortaa"/>
              </a:rPr>
              <a:t>Decentralized Execution</a:t>
            </a:r>
            <a:endParaRPr sz="13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74" name="Google Shape;27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151" y="1615326"/>
            <a:ext cx="623529" cy="48300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75" name="Google Shape;27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4984" y="16153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5684" y="1615326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385" y="1615326"/>
            <a:ext cx="623529" cy="4830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8" name="Google Shape;278;p21"/>
          <p:cNvGrpSpPr/>
          <p:nvPr/>
        </p:nvGrpSpPr>
        <p:grpSpPr>
          <a:xfrm>
            <a:off x="5095612" y="1410260"/>
            <a:ext cx="330479" cy="340647"/>
            <a:chOff x="6192470" y="3360516"/>
            <a:chExt cx="368510" cy="367750"/>
          </a:xfrm>
        </p:grpSpPr>
        <p:sp>
          <p:nvSpPr>
            <p:cNvPr id="279" name="Google Shape;279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p21"/>
          <p:cNvGrpSpPr/>
          <p:nvPr/>
        </p:nvGrpSpPr>
        <p:grpSpPr>
          <a:xfrm>
            <a:off x="5808879" y="1410260"/>
            <a:ext cx="330479" cy="340647"/>
            <a:chOff x="6192470" y="3360516"/>
            <a:chExt cx="368510" cy="367750"/>
          </a:xfrm>
        </p:grpSpPr>
        <p:sp>
          <p:nvSpPr>
            <p:cNvPr id="292" name="Google Shape;292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4" name="Google Shape;304;p21"/>
          <p:cNvGrpSpPr/>
          <p:nvPr/>
        </p:nvGrpSpPr>
        <p:grpSpPr>
          <a:xfrm>
            <a:off x="6522145" y="1410260"/>
            <a:ext cx="330479" cy="340647"/>
            <a:chOff x="6192470" y="3360516"/>
            <a:chExt cx="368510" cy="367750"/>
          </a:xfrm>
        </p:grpSpPr>
        <p:sp>
          <p:nvSpPr>
            <p:cNvPr id="305" name="Google Shape;305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7" name="Google Shape;317;p21"/>
          <p:cNvGrpSpPr/>
          <p:nvPr/>
        </p:nvGrpSpPr>
        <p:grpSpPr>
          <a:xfrm>
            <a:off x="7212846" y="1410260"/>
            <a:ext cx="330479" cy="340647"/>
            <a:chOff x="6192470" y="3360516"/>
            <a:chExt cx="368510" cy="367750"/>
          </a:xfrm>
        </p:grpSpPr>
        <p:sp>
          <p:nvSpPr>
            <p:cNvPr id="318" name="Google Shape;318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30" name="Google Shape;3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6463" y="1619751"/>
            <a:ext cx="623529" cy="48300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331" name="Google Shape;3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2296" y="1619751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2997" y="1619751"/>
            <a:ext cx="623529" cy="48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3698" y="1619751"/>
            <a:ext cx="623529" cy="4830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4" name="Google Shape;334;p21"/>
          <p:cNvGrpSpPr/>
          <p:nvPr/>
        </p:nvGrpSpPr>
        <p:grpSpPr>
          <a:xfrm>
            <a:off x="1752924" y="1414685"/>
            <a:ext cx="330479" cy="340647"/>
            <a:chOff x="6192470" y="3360516"/>
            <a:chExt cx="368510" cy="367750"/>
          </a:xfrm>
        </p:grpSpPr>
        <p:sp>
          <p:nvSpPr>
            <p:cNvPr id="335" name="Google Shape;335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7" name="Google Shape;347;p21"/>
          <p:cNvGrpSpPr/>
          <p:nvPr/>
        </p:nvGrpSpPr>
        <p:grpSpPr>
          <a:xfrm>
            <a:off x="2466191" y="1414685"/>
            <a:ext cx="330479" cy="340647"/>
            <a:chOff x="6192470" y="3360516"/>
            <a:chExt cx="368510" cy="367750"/>
          </a:xfrm>
        </p:grpSpPr>
        <p:sp>
          <p:nvSpPr>
            <p:cNvPr id="348" name="Google Shape;348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0" name="Google Shape;360;p21"/>
          <p:cNvGrpSpPr/>
          <p:nvPr/>
        </p:nvGrpSpPr>
        <p:grpSpPr>
          <a:xfrm>
            <a:off x="3179458" y="1414685"/>
            <a:ext cx="330479" cy="340647"/>
            <a:chOff x="6192470" y="3360516"/>
            <a:chExt cx="368510" cy="367750"/>
          </a:xfrm>
        </p:grpSpPr>
        <p:sp>
          <p:nvSpPr>
            <p:cNvPr id="361" name="Google Shape;361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3" name="Google Shape;373;p21"/>
          <p:cNvGrpSpPr/>
          <p:nvPr/>
        </p:nvGrpSpPr>
        <p:grpSpPr>
          <a:xfrm>
            <a:off x="3870158" y="1414685"/>
            <a:ext cx="330479" cy="340647"/>
            <a:chOff x="6192470" y="3360516"/>
            <a:chExt cx="368510" cy="367750"/>
          </a:xfrm>
        </p:grpSpPr>
        <p:sp>
          <p:nvSpPr>
            <p:cNvPr id="374" name="Google Shape;374;p21"/>
            <p:cNvSpPr/>
            <p:nvPr/>
          </p:nvSpPr>
          <p:spPr>
            <a:xfrm>
              <a:off x="6200141" y="3365543"/>
              <a:ext cx="353561" cy="357121"/>
            </a:xfrm>
            <a:custGeom>
              <a:rect b="b" l="l" r="r" t="t"/>
              <a:pathLst>
                <a:path extrusionOk="0" h="13641" w="13505">
                  <a:moveTo>
                    <a:pt x="6074" y="1"/>
                  </a:moveTo>
                  <a:cubicBezTo>
                    <a:pt x="5973" y="1"/>
                    <a:pt x="5869" y="12"/>
                    <a:pt x="5765" y="35"/>
                  </a:cubicBezTo>
                  <a:cubicBezTo>
                    <a:pt x="5477" y="97"/>
                    <a:pt x="5212" y="256"/>
                    <a:pt x="5025" y="477"/>
                  </a:cubicBezTo>
                  <a:cubicBezTo>
                    <a:pt x="4850" y="355"/>
                    <a:pt x="4625" y="288"/>
                    <a:pt x="4383" y="288"/>
                  </a:cubicBezTo>
                  <a:cubicBezTo>
                    <a:pt x="4214" y="288"/>
                    <a:pt x="4037" y="321"/>
                    <a:pt x="3863" y="390"/>
                  </a:cubicBezTo>
                  <a:cubicBezTo>
                    <a:pt x="3598" y="496"/>
                    <a:pt x="3368" y="683"/>
                    <a:pt x="3214" y="928"/>
                  </a:cubicBezTo>
                  <a:cubicBezTo>
                    <a:pt x="3137" y="906"/>
                    <a:pt x="3055" y="895"/>
                    <a:pt x="2971" y="895"/>
                  </a:cubicBezTo>
                  <a:cubicBezTo>
                    <a:pt x="2639" y="895"/>
                    <a:pt x="2274" y="1067"/>
                    <a:pt x="2013" y="1389"/>
                  </a:cubicBezTo>
                  <a:cubicBezTo>
                    <a:pt x="1845" y="1596"/>
                    <a:pt x="1739" y="1846"/>
                    <a:pt x="1715" y="2110"/>
                  </a:cubicBezTo>
                  <a:cubicBezTo>
                    <a:pt x="1268" y="2129"/>
                    <a:pt x="850" y="2523"/>
                    <a:pt x="730" y="3080"/>
                  </a:cubicBezTo>
                  <a:cubicBezTo>
                    <a:pt x="673" y="3335"/>
                    <a:pt x="687" y="3604"/>
                    <a:pt x="778" y="3844"/>
                  </a:cubicBezTo>
                  <a:cubicBezTo>
                    <a:pt x="269" y="3988"/>
                    <a:pt x="0" y="4613"/>
                    <a:pt x="173" y="5237"/>
                  </a:cubicBezTo>
                  <a:cubicBezTo>
                    <a:pt x="235" y="5463"/>
                    <a:pt x="351" y="5665"/>
                    <a:pt x="514" y="5833"/>
                  </a:cubicBezTo>
                  <a:cubicBezTo>
                    <a:pt x="461" y="6059"/>
                    <a:pt x="466" y="6294"/>
                    <a:pt x="529" y="6515"/>
                  </a:cubicBezTo>
                  <a:cubicBezTo>
                    <a:pt x="682" y="7057"/>
                    <a:pt x="1116" y="7424"/>
                    <a:pt x="1555" y="7424"/>
                  </a:cubicBezTo>
                  <a:cubicBezTo>
                    <a:pt x="1626" y="7424"/>
                    <a:pt x="1698" y="7415"/>
                    <a:pt x="1768" y="7394"/>
                  </a:cubicBezTo>
                  <a:cubicBezTo>
                    <a:pt x="1821" y="7380"/>
                    <a:pt x="1874" y="7361"/>
                    <a:pt x="1927" y="7337"/>
                  </a:cubicBezTo>
                  <a:cubicBezTo>
                    <a:pt x="2024" y="7600"/>
                    <a:pt x="2432" y="7811"/>
                    <a:pt x="2803" y="7811"/>
                  </a:cubicBezTo>
                  <a:cubicBezTo>
                    <a:pt x="2905" y="7811"/>
                    <a:pt x="3005" y="7795"/>
                    <a:pt x="3094" y="7760"/>
                  </a:cubicBezTo>
                  <a:cubicBezTo>
                    <a:pt x="3599" y="8916"/>
                    <a:pt x="4369" y="9502"/>
                    <a:pt x="5566" y="9502"/>
                  </a:cubicBezTo>
                  <a:cubicBezTo>
                    <a:pt x="5895" y="9502"/>
                    <a:pt x="6257" y="9458"/>
                    <a:pt x="6654" y="9369"/>
                  </a:cubicBezTo>
                  <a:cubicBezTo>
                    <a:pt x="6750" y="9878"/>
                    <a:pt x="7072" y="10498"/>
                    <a:pt x="7941" y="11002"/>
                  </a:cubicBezTo>
                  <a:cubicBezTo>
                    <a:pt x="9397" y="11838"/>
                    <a:pt x="10041" y="12487"/>
                    <a:pt x="10141" y="13145"/>
                  </a:cubicBezTo>
                  <a:cubicBezTo>
                    <a:pt x="10184" y="13434"/>
                    <a:pt x="10430" y="13641"/>
                    <a:pt x="10713" y="13641"/>
                  </a:cubicBezTo>
                  <a:cubicBezTo>
                    <a:pt x="10749" y="13641"/>
                    <a:pt x="10786" y="13637"/>
                    <a:pt x="10824" y="13630"/>
                  </a:cubicBezTo>
                  <a:cubicBezTo>
                    <a:pt x="11146" y="13572"/>
                    <a:pt x="11357" y="13255"/>
                    <a:pt x="11285" y="12933"/>
                  </a:cubicBezTo>
                  <a:lnTo>
                    <a:pt x="10718" y="10330"/>
                  </a:lnTo>
                  <a:lnTo>
                    <a:pt x="10622" y="8658"/>
                  </a:lnTo>
                  <a:lnTo>
                    <a:pt x="11563" y="8298"/>
                  </a:lnTo>
                  <a:cubicBezTo>
                    <a:pt x="11669" y="8346"/>
                    <a:pt x="11781" y="8369"/>
                    <a:pt x="11895" y="8369"/>
                  </a:cubicBezTo>
                  <a:cubicBezTo>
                    <a:pt x="12296" y="8369"/>
                    <a:pt x="12713" y="8080"/>
                    <a:pt x="12923" y="7615"/>
                  </a:cubicBezTo>
                  <a:cubicBezTo>
                    <a:pt x="13058" y="7318"/>
                    <a:pt x="13082" y="6981"/>
                    <a:pt x="12981" y="6664"/>
                  </a:cubicBezTo>
                  <a:cubicBezTo>
                    <a:pt x="13192" y="6472"/>
                    <a:pt x="13336" y="6217"/>
                    <a:pt x="13394" y="5939"/>
                  </a:cubicBezTo>
                  <a:cubicBezTo>
                    <a:pt x="13504" y="5415"/>
                    <a:pt x="13317" y="4916"/>
                    <a:pt x="12961" y="4690"/>
                  </a:cubicBezTo>
                  <a:cubicBezTo>
                    <a:pt x="13048" y="4363"/>
                    <a:pt x="12976" y="3960"/>
                    <a:pt x="12721" y="3623"/>
                  </a:cubicBezTo>
                  <a:cubicBezTo>
                    <a:pt x="12543" y="3378"/>
                    <a:pt x="12284" y="3201"/>
                    <a:pt x="11986" y="3119"/>
                  </a:cubicBezTo>
                  <a:cubicBezTo>
                    <a:pt x="12068" y="2835"/>
                    <a:pt x="12001" y="2504"/>
                    <a:pt x="11799" y="2221"/>
                  </a:cubicBezTo>
                  <a:cubicBezTo>
                    <a:pt x="11799" y="2221"/>
                    <a:pt x="11439" y="1793"/>
                    <a:pt x="11203" y="1740"/>
                  </a:cubicBezTo>
                  <a:cubicBezTo>
                    <a:pt x="11011" y="1694"/>
                    <a:pt x="10829" y="1630"/>
                    <a:pt x="10656" y="1630"/>
                  </a:cubicBezTo>
                  <a:cubicBezTo>
                    <a:pt x="10630" y="1630"/>
                    <a:pt x="10604" y="1631"/>
                    <a:pt x="10579" y="1634"/>
                  </a:cubicBezTo>
                  <a:cubicBezTo>
                    <a:pt x="10492" y="1308"/>
                    <a:pt x="10233" y="995"/>
                    <a:pt x="9853" y="827"/>
                  </a:cubicBezTo>
                  <a:cubicBezTo>
                    <a:pt x="9677" y="744"/>
                    <a:pt x="9485" y="702"/>
                    <a:pt x="9293" y="702"/>
                  </a:cubicBezTo>
                  <a:cubicBezTo>
                    <a:pt x="9186" y="702"/>
                    <a:pt x="9079" y="715"/>
                    <a:pt x="8974" y="741"/>
                  </a:cubicBezTo>
                  <a:cubicBezTo>
                    <a:pt x="8811" y="400"/>
                    <a:pt x="8412" y="150"/>
                    <a:pt x="7932" y="121"/>
                  </a:cubicBezTo>
                  <a:cubicBezTo>
                    <a:pt x="7901" y="119"/>
                    <a:pt x="7870" y="118"/>
                    <a:pt x="7840" y="118"/>
                  </a:cubicBezTo>
                  <a:cubicBezTo>
                    <a:pt x="7531" y="118"/>
                    <a:pt x="7231" y="228"/>
                    <a:pt x="6995" y="429"/>
                  </a:cubicBezTo>
                  <a:cubicBezTo>
                    <a:pt x="6808" y="162"/>
                    <a:pt x="6461" y="1"/>
                    <a:pt x="6074" y="1"/>
                  </a:cubicBezTo>
                  <a:close/>
                </a:path>
              </a:pathLst>
            </a:custGeom>
            <a:solidFill>
              <a:srgbClr val="B5C1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1"/>
            <p:cNvSpPr/>
            <p:nvPr/>
          </p:nvSpPr>
          <p:spPr>
            <a:xfrm>
              <a:off x="6247920" y="3365674"/>
              <a:ext cx="305782" cy="218498"/>
            </a:xfrm>
            <a:custGeom>
              <a:rect b="b" l="l" r="r" t="t"/>
              <a:pathLst>
                <a:path extrusionOk="0" h="8346" w="11680">
                  <a:moveTo>
                    <a:pt x="4251" y="1"/>
                  </a:moveTo>
                  <a:cubicBezTo>
                    <a:pt x="4150" y="1"/>
                    <a:pt x="4045" y="12"/>
                    <a:pt x="3940" y="34"/>
                  </a:cubicBezTo>
                  <a:cubicBezTo>
                    <a:pt x="3652" y="97"/>
                    <a:pt x="3392" y="251"/>
                    <a:pt x="3200" y="476"/>
                  </a:cubicBezTo>
                  <a:cubicBezTo>
                    <a:pt x="3028" y="355"/>
                    <a:pt x="2802" y="288"/>
                    <a:pt x="2560" y="288"/>
                  </a:cubicBezTo>
                  <a:cubicBezTo>
                    <a:pt x="2391" y="288"/>
                    <a:pt x="2214" y="321"/>
                    <a:pt x="2042" y="390"/>
                  </a:cubicBezTo>
                  <a:cubicBezTo>
                    <a:pt x="1773" y="496"/>
                    <a:pt x="1548" y="683"/>
                    <a:pt x="1394" y="928"/>
                  </a:cubicBezTo>
                  <a:cubicBezTo>
                    <a:pt x="1314" y="904"/>
                    <a:pt x="1231" y="893"/>
                    <a:pt x="1145" y="893"/>
                  </a:cubicBezTo>
                  <a:cubicBezTo>
                    <a:pt x="812" y="893"/>
                    <a:pt x="449" y="1068"/>
                    <a:pt x="193" y="1389"/>
                  </a:cubicBezTo>
                  <a:cubicBezTo>
                    <a:pt x="116" y="1480"/>
                    <a:pt x="53" y="1581"/>
                    <a:pt x="1" y="1687"/>
                  </a:cubicBezTo>
                  <a:cubicBezTo>
                    <a:pt x="63" y="1673"/>
                    <a:pt x="121" y="1658"/>
                    <a:pt x="178" y="1649"/>
                  </a:cubicBezTo>
                  <a:cubicBezTo>
                    <a:pt x="414" y="1620"/>
                    <a:pt x="635" y="1524"/>
                    <a:pt x="817" y="1370"/>
                  </a:cubicBezTo>
                  <a:cubicBezTo>
                    <a:pt x="933" y="1274"/>
                    <a:pt x="1058" y="1197"/>
                    <a:pt x="1197" y="1144"/>
                  </a:cubicBezTo>
                  <a:cubicBezTo>
                    <a:pt x="1358" y="1074"/>
                    <a:pt x="1531" y="1038"/>
                    <a:pt x="1707" y="1038"/>
                  </a:cubicBezTo>
                  <a:cubicBezTo>
                    <a:pt x="1782" y="1038"/>
                    <a:pt x="1857" y="1045"/>
                    <a:pt x="1932" y="1058"/>
                  </a:cubicBezTo>
                  <a:cubicBezTo>
                    <a:pt x="2003" y="1070"/>
                    <a:pt x="2075" y="1077"/>
                    <a:pt x="2146" y="1077"/>
                  </a:cubicBezTo>
                  <a:cubicBezTo>
                    <a:pt x="2344" y="1077"/>
                    <a:pt x="2538" y="1028"/>
                    <a:pt x="2715" y="933"/>
                  </a:cubicBezTo>
                  <a:cubicBezTo>
                    <a:pt x="2835" y="866"/>
                    <a:pt x="2965" y="818"/>
                    <a:pt x="3099" y="784"/>
                  </a:cubicBezTo>
                  <a:cubicBezTo>
                    <a:pt x="3198" y="761"/>
                    <a:pt x="3298" y="750"/>
                    <a:pt x="3398" y="750"/>
                  </a:cubicBezTo>
                  <a:cubicBezTo>
                    <a:pt x="3590" y="750"/>
                    <a:pt x="3782" y="791"/>
                    <a:pt x="3959" y="870"/>
                  </a:cubicBezTo>
                  <a:cubicBezTo>
                    <a:pt x="4111" y="941"/>
                    <a:pt x="4275" y="977"/>
                    <a:pt x="4440" y="977"/>
                  </a:cubicBezTo>
                  <a:cubicBezTo>
                    <a:pt x="4556" y="977"/>
                    <a:pt x="4672" y="959"/>
                    <a:pt x="4785" y="923"/>
                  </a:cubicBezTo>
                  <a:cubicBezTo>
                    <a:pt x="4913" y="887"/>
                    <a:pt x="5048" y="868"/>
                    <a:pt x="5183" y="868"/>
                  </a:cubicBezTo>
                  <a:cubicBezTo>
                    <a:pt x="5211" y="868"/>
                    <a:pt x="5238" y="869"/>
                    <a:pt x="5266" y="870"/>
                  </a:cubicBezTo>
                  <a:cubicBezTo>
                    <a:pt x="5559" y="885"/>
                    <a:pt x="5838" y="990"/>
                    <a:pt x="6063" y="1178"/>
                  </a:cubicBezTo>
                  <a:cubicBezTo>
                    <a:pt x="6251" y="1341"/>
                    <a:pt x="6486" y="1437"/>
                    <a:pt x="6736" y="1456"/>
                  </a:cubicBezTo>
                  <a:cubicBezTo>
                    <a:pt x="6894" y="1471"/>
                    <a:pt x="7043" y="1514"/>
                    <a:pt x="7188" y="1577"/>
                  </a:cubicBezTo>
                  <a:cubicBezTo>
                    <a:pt x="7399" y="1673"/>
                    <a:pt x="7586" y="1817"/>
                    <a:pt x="7726" y="2004"/>
                  </a:cubicBezTo>
                  <a:cubicBezTo>
                    <a:pt x="7889" y="2225"/>
                    <a:pt x="8124" y="2384"/>
                    <a:pt x="8389" y="2451"/>
                  </a:cubicBezTo>
                  <a:lnTo>
                    <a:pt x="8537" y="2489"/>
                  </a:lnTo>
                  <a:cubicBezTo>
                    <a:pt x="8773" y="2542"/>
                    <a:pt x="9128" y="2970"/>
                    <a:pt x="9128" y="2970"/>
                  </a:cubicBezTo>
                  <a:cubicBezTo>
                    <a:pt x="9224" y="3109"/>
                    <a:pt x="9292" y="3258"/>
                    <a:pt x="9330" y="3421"/>
                  </a:cubicBezTo>
                  <a:cubicBezTo>
                    <a:pt x="9388" y="3690"/>
                    <a:pt x="9541" y="3926"/>
                    <a:pt x="9762" y="4084"/>
                  </a:cubicBezTo>
                  <a:cubicBezTo>
                    <a:pt x="9873" y="4171"/>
                    <a:pt x="9969" y="4267"/>
                    <a:pt x="10056" y="4377"/>
                  </a:cubicBezTo>
                  <a:cubicBezTo>
                    <a:pt x="10209" y="4589"/>
                    <a:pt x="10305" y="4834"/>
                    <a:pt x="10325" y="5093"/>
                  </a:cubicBezTo>
                  <a:cubicBezTo>
                    <a:pt x="10344" y="5309"/>
                    <a:pt x="10421" y="5521"/>
                    <a:pt x="10546" y="5694"/>
                  </a:cubicBezTo>
                  <a:cubicBezTo>
                    <a:pt x="10738" y="5991"/>
                    <a:pt x="10800" y="6352"/>
                    <a:pt x="10718" y="6693"/>
                  </a:cubicBezTo>
                  <a:cubicBezTo>
                    <a:pt x="10680" y="6899"/>
                    <a:pt x="10589" y="7092"/>
                    <a:pt x="10459" y="7255"/>
                  </a:cubicBezTo>
                  <a:cubicBezTo>
                    <a:pt x="10377" y="7361"/>
                    <a:pt x="10339" y="7495"/>
                    <a:pt x="10358" y="7630"/>
                  </a:cubicBezTo>
                  <a:cubicBezTo>
                    <a:pt x="10387" y="7875"/>
                    <a:pt x="10353" y="8120"/>
                    <a:pt x="10252" y="8345"/>
                  </a:cubicBezTo>
                  <a:cubicBezTo>
                    <a:pt x="10589" y="8269"/>
                    <a:pt x="10911" y="8004"/>
                    <a:pt x="11088" y="7615"/>
                  </a:cubicBezTo>
                  <a:cubicBezTo>
                    <a:pt x="11228" y="7317"/>
                    <a:pt x="11252" y="6976"/>
                    <a:pt x="11151" y="6664"/>
                  </a:cubicBezTo>
                  <a:cubicBezTo>
                    <a:pt x="11362" y="6472"/>
                    <a:pt x="11506" y="6217"/>
                    <a:pt x="11564" y="5939"/>
                  </a:cubicBezTo>
                  <a:cubicBezTo>
                    <a:pt x="11679" y="5415"/>
                    <a:pt x="11497" y="4915"/>
                    <a:pt x="11141" y="4694"/>
                  </a:cubicBezTo>
                  <a:cubicBezTo>
                    <a:pt x="11233" y="4368"/>
                    <a:pt x="11151" y="3964"/>
                    <a:pt x="10901" y="3623"/>
                  </a:cubicBezTo>
                  <a:cubicBezTo>
                    <a:pt x="10718" y="3378"/>
                    <a:pt x="10459" y="3200"/>
                    <a:pt x="10161" y="3123"/>
                  </a:cubicBezTo>
                  <a:cubicBezTo>
                    <a:pt x="10248" y="2835"/>
                    <a:pt x="10176" y="2499"/>
                    <a:pt x="9974" y="2220"/>
                  </a:cubicBezTo>
                  <a:cubicBezTo>
                    <a:pt x="9974" y="2220"/>
                    <a:pt x="9618" y="1793"/>
                    <a:pt x="9383" y="1740"/>
                  </a:cubicBezTo>
                  <a:cubicBezTo>
                    <a:pt x="9186" y="1697"/>
                    <a:pt x="9000" y="1631"/>
                    <a:pt x="8819" y="1631"/>
                  </a:cubicBezTo>
                  <a:cubicBezTo>
                    <a:pt x="8797" y="1631"/>
                    <a:pt x="8775" y="1632"/>
                    <a:pt x="8754" y="1634"/>
                  </a:cubicBezTo>
                  <a:cubicBezTo>
                    <a:pt x="8672" y="1308"/>
                    <a:pt x="8413" y="995"/>
                    <a:pt x="8033" y="827"/>
                  </a:cubicBezTo>
                  <a:cubicBezTo>
                    <a:pt x="7857" y="744"/>
                    <a:pt x="7665" y="702"/>
                    <a:pt x="7473" y="702"/>
                  </a:cubicBezTo>
                  <a:cubicBezTo>
                    <a:pt x="7366" y="702"/>
                    <a:pt x="7259" y="715"/>
                    <a:pt x="7154" y="741"/>
                  </a:cubicBezTo>
                  <a:cubicBezTo>
                    <a:pt x="6986" y="400"/>
                    <a:pt x="6587" y="145"/>
                    <a:pt x="6111" y="121"/>
                  </a:cubicBezTo>
                  <a:cubicBezTo>
                    <a:pt x="6081" y="119"/>
                    <a:pt x="6050" y="118"/>
                    <a:pt x="6019" y="118"/>
                  </a:cubicBezTo>
                  <a:cubicBezTo>
                    <a:pt x="5710" y="118"/>
                    <a:pt x="5410" y="227"/>
                    <a:pt x="5170" y="428"/>
                  </a:cubicBezTo>
                  <a:cubicBezTo>
                    <a:pt x="4983" y="162"/>
                    <a:pt x="4639" y="1"/>
                    <a:pt x="4251" y="1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1"/>
            <p:cNvSpPr/>
            <p:nvPr/>
          </p:nvSpPr>
          <p:spPr>
            <a:xfrm>
              <a:off x="6221007" y="3434108"/>
              <a:ext cx="3299" cy="6571"/>
            </a:xfrm>
            <a:custGeom>
              <a:rect b="b" l="l" r="r" t="t"/>
              <a:pathLst>
                <a:path extrusionOk="0" h="251" w="126">
                  <a:moveTo>
                    <a:pt x="125" y="0"/>
                  </a:moveTo>
                  <a:lnTo>
                    <a:pt x="125" y="0"/>
                  </a:lnTo>
                  <a:cubicBezTo>
                    <a:pt x="73" y="82"/>
                    <a:pt x="34" y="164"/>
                    <a:pt x="1" y="250"/>
                  </a:cubicBezTo>
                  <a:cubicBezTo>
                    <a:pt x="25" y="250"/>
                    <a:pt x="49" y="245"/>
                    <a:pt x="77" y="245"/>
                  </a:cubicBezTo>
                  <a:cubicBezTo>
                    <a:pt x="82" y="164"/>
                    <a:pt x="101" y="82"/>
                    <a:pt x="125" y="0"/>
                  </a:cubicBezTo>
                  <a:close/>
                </a:path>
              </a:pathLst>
            </a:custGeom>
            <a:solidFill>
              <a:srgbClr val="9EAE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1"/>
            <p:cNvSpPr/>
            <p:nvPr/>
          </p:nvSpPr>
          <p:spPr>
            <a:xfrm>
              <a:off x="6360363" y="3584905"/>
              <a:ext cx="137105" cy="137759"/>
            </a:xfrm>
            <a:custGeom>
              <a:rect b="b" l="l" r="r" t="t"/>
              <a:pathLst>
                <a:path extrusionOk="0" h="5262" w="5237">
                  <a:moveTo>
                    <a:pt x="587" y="0"/>
                  </a:moveTo>
                  <a:cubicBezTo>
                    <a:pt x="587" y="0"/>
                    <a:pt x="1" y="1576"/>
                    <a:pt x="1821" y="2623"/>
                  </a:cubicBezTo>
                  <a:cubicBezTo>
                    <a:pt x="3277" y="3459"/>
                    <a:pt x="3921" y="4108"/>
                    <a:pt x="4021" y="4766"/>
                  </a:cubicBezTo>
                  <a:cubicBezTo>
                    <a:pt x="4064" y="5055"/>
                    <a:pt x="4310" y="5262"/>
                    <a:pt x="4593" y="5262"/>
                  </a:cubicBezTo>
                  <a:cubicBezTo>
                    <a:pt x="4629" y="5262"/>
                    <a:pt x="4666" y="5258"/>
                    <a:pt x="4704" y="5251"/>
                  </a:cubicBezTo>
                  <a:cubicBezTo>
                    <a:pt x="5026" y="5193"/>
                    <a:pt x="5237" y="4876"/>
                    <a:pt x="5165" y="4554"/>
                  </a:cubicBezTo>
                  <a:lnTo>
                    <a:pt x="4598" y="1951"/>
                  </a:lnTo>
                  <a:lnTo>
                    <a:pt x="4084" y="658"/>
                  </a:lnTo>
                  <a:cubicBezTo>
                    <a:pt x="4084" y="658"/>
                    <a:pt x="3518" y="696"/>
                    <a:pt x="2889" y="696"/>
                  </a:cubicBezTo>
                  <a:cubicBezTo>
                    <a:pt x="2172" y="696"/>
                    <a:pt x="1373" y="647"/>
                    <a:pt x="1235" y="437"/>
                  </a:cubicBezTo>
                  <a:cubicBezTo>
                    <a:pt x="1091" y="207"/>
                    <a:pt x="856" y="48"/>
                    <a:pt x="587" y="0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1"/>
            <p:cNvSpPr/>
            <p:nvPr/>
          </p:nvSpPr>
          <p:spPr>
            <a:xfrm>
              <a:off x="6451810" y="3602001"/>
              <a:ext cx="46208" cy="120768"/>
            </a:xfrm>
            <a:custGeom>
              <a:rect b="b" l="l" r="r" t="t"/>
              <a:pathLst>
                <a:path extrusionOk="0" h="4613" w="1765">
                  <a:moveTo>
                    <a:pt x="596" y="1"/>
                  </a:moveTo>
                  <a:cubicBezTo>
                    <a:pt x="596" y="1"/>
                    <a:pt x="351" y="20"/>
                    <a:pt x="0" y="29"/>
                  </a:cubicBezTo>
                  <a:lnTo>
                    <a:pt x="495" y="1278"/>
                  </a:lnTo>
                  <a:lnTo>
                    <a:pt x="1062" y="3882"/>
                  </a:lnTo>
                  <a:cubicBezTo>
                    <a:pt x="1115" y="4127"/>
                    <a:pt x="1004" y="4382"/>
                    <a:pt x="783" y="4512"/>
                  </a:cubicBezTo>
                  <a:cubicBezTo>
                    <a:pt x="886" y="4581"/>
                    <a:pt x="997" y="4612"/>
                    <a:pt x="1105" y="4612"/>
                  </a:cubicBezTo>
                  <a:cubicBezTo>
                    <a:pt x="1451" y="4612"/>
                    <a:pt x="1764" y="4293"/>
                    <a:pt x="1677" y="3901"/>
                  </a:cubicBezTo>
                  <a:lnTo>
                    <a:pt x="1681" y="3901"/>
                  </a:lnTo>
                  <a:lnTo>
                    <a:pt x="1115" y="1298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1"/>
            <p:cNvSpPr/>
            <p:nvPr/>
          </p:nvSpPr>
          <p:spPr>
            <a:xfrm>
              <a:off x="6412330" y="3579486"/>
              <a:ext cx="100714" cy="55737"/>
            </a:xfrm>
            <a:custGeom>
              <a:rect b="b" l="l" r="r" t="t"/>
              <a:pathLst>
                <a:path extrusionOk="0" h="2129" w="3847">
                  <a:moveTo>
                    <a:pt x="804" y="1"/>
                  </a:moveTo>
                  <a:cubicBezTo>
                    <a:pt x="337" y="1"/>
                    <a:pt x="0" y="440"/>
                    <a:pt x="115" y="894"/>
                  </a:cubicBezTo>
                  <a:lnTo>
                    <a:pt x="192" y="1288"/>
                  </a:lnTo>
                  <a:cubicBezTo>
                    <a:pt x="317" y="1783"/>
                    <a:pt x="763" y="2129"/>
                    <a:pt x="1273" y="2129"/>
                  </a:cubicBezTo>
                  <a:lnTo>
                    <a:pt x="2575" y="2129"/>
                  </a:lnTo>
                  <a:cubicBezTo>
                    <a:pt x="3084" y="2129"/>
                    <a:pt x="3531" y="1783"/>
                    <a:pt x="3655" y="1288"/>
                  </a:cubicBezTo>
                  <a:lnTo>
                    <a:pt x="3732" y="894"/>
                  </a:lnTo>
                  <a:cubicBezTo>
                    <a:pt x="3847" y="440"/>
                    <a:pt x="3510" y="1"/>
                    <a:pt x="3043" y="1"/>
                  </a:cubicBezTo>
                  <a:cubicBezTo>
                    <a:pt x="3041" y="1"/>
                    <a:pt x="3038" y="1"/>
                    <a:pt x="3036" y="1"/>
                  </a:cubicBezTo>
                  <a:lnTo>
                    <a:pt x="811" y="1"/>
                  </a:lnTo>
                  <a:cubicBezTo>
                    <a:pt x="809" y="1"/>
                    <a:pt x="806" y="1"/>
                    <a:pt x="80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1"/>
            <p:cNvSpPr/>
            <p:nvPr/>
          </p:nvSpPr>
          <p:spPr>
            <a:xfrm>
              <a:off x="6418587" y="3579748"/>
              <a:ext cx="94117" cy="55475"/>
            </a:xfrm>
            <a:custGeom>
              <a:rect b="b" l="l" r="r" t="t"/>
              <a:pathLst>
                <a:path extrusionOk="0" h="2119" w="3595">
                  <a:moveTo>
                    <a:pt x="2898" y="0"/>
                  </a:moveTo>
                  <a:lnTo>
                    <a:pt x="2898" y="0"/>
                  </a:lnTo>
                  <a:cubicBezTo>
                    <a:pt x="2912" y="92"/>
                    <a:pt x="2907" y="188"/>
                    <a:pt x="2883" y="284"/>
                  </a:cubicBezTo>
                  <a:lnTo>
                    <a:pt x="2806" y="678"/>
                  </a:lnTo>
                  <a:cubicBezTo>
                    <a:pt x="2681" y="1172"/>
                    <a:pt x="2235" y="1518"/>
                    <a:pt x="1725" y="1518"/>
                  </a:cubicBezTo>
                  <a:lnTo>
                    <a:pt x="428" y="1518"/>
                  </a:lnTo>
                  <a:cubicBezTo>
                    <a:pt x="279" y="1518"/>
                    <a:pt x="135" y="1490"/>
                    <a:pt x="1" y="1432"/>
                  </a:cubicBezTo>
                  <a:lnTo>
                    <a:pt x="1" y="1432"/>
                  </a:lnTo>
                  <a:cubicBezTo>
                    <a:pt x="174" y="1850"/>
                    <a:pt x="577" y="2119"/>
                    <a:pt x="1029" y="2119"/>
                  </a:cubicBezTo>
                  <a:lnTo>
                    <a:pt x="2336" y="2119"/>
                  </a:lnTo>
                  <a:cubicBezTo>
                    <a:pt x="2845" y="2119"/>
                    <a:pt x="3287" y="1778"/>
                    <a:pt x="3416" y="1283"/>
                  </a:cubicBezTo>
                  <a:lnTo>
                    <a:pt x="3493" y="884"/>
                  </a:lnTo>
                  <a:cubicBezTo>
                    <a:pt x="3594" y="471"/>
                    <a:pt x="3320" y="63"/>
                    <a:pt x="2898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1"/>
            <p:cNvSpPr/>
            <p:nvPr/>
          </p:nvSpPr>
          <p:spPr>
            <a:xfrm>
              <a:off x="6373374" y="3416227"/>
              <a:ext cx="99955" cy="61261"/>
            </a:xfrm>
            <a:custGeom>
              <a:rect b="b" l="l" r="r" t="t"/>
              <a:pathLst>
                <a:path extrusionOk="0" h="2340" w="3818">
                  <a:moveTo>
                    <a:pt x="900" y="0"/>
                  </a:moveTo>
                  <a:cubicBezTo>
                    <a:pt x="674" y="0"/>
                    <a:pt x="446" y="49"/>
                    <a:pt x="229" y="150"/>
                  </a:cubicBezTo>
                  <a:cubicBezTo>
                    <a:pt x="1" y="241"/>
                    <a:pt x="105" y="550"/>
                    <a:pt x="302" y="550"/>
                  </a:cubicBezTo>
                  <a:cubicBezTo>
                    <a:pt x="333" y="550"/>
                    <a:pt x="367" y="543"/>
                    <a:pt x="402" y="525"/>
                  </a:cubicBezTo>
                  <a:cubicBezTo>
                    <a:pt x="561" y="452"/>
                    <a:pt x="729" y="417"/>
                    <a:pt x="895" y="417"/>
                  </a:cubicBezTo>
                  <a:cubicBezTo>
                    <a:pt x="1307" y="417"/>
                    <a:pt x="1704" y="633"/>
                    <a:pt x="1920" y="1010"/>
                  </a:cubicBezTo>
                  <a:cubicBezTo>
                    <a:pt x="1622" y="1346"/>
                    <a:pt x="1550" y="1822"/>
                    <a:pt x="1737" y="2225"/>
                  </a:cubicBezTo>
                  <a:cubicBezTo>
                    <a:pt x="1778" y="2306"/>
                    <a:pt x="1847" y="2340"/>
                    <a:pt x="1915" y="2340"/>
                  </a:cubicBezTo>
                  <a:cubicBezTo>
                    <a:pt x="2047" y="2340"/>
                    <a:pt x="2178" y="2214"/>
                    <a:pt x="2112" y="2052"/>
                  </a:cubicBezTo>
                  <a:cubicBezTo>
                    <a:pt x="1949" y="1697"/>
                    <a:pt x="2098" y="1279"/>
                    <a:pt x="2453" y="1111"/>
                  </a:cubicBezTo>
                  <a:cubicBezTo>
                    <a:pt x="2551" y="1066"/>
                    <a:pt x="2653" y="1045"/>
                    <a:pt x="2754" y="1045"/>
                  </a:cubicBezTo>
                  <a:cubicBezTo>
                    <a:pt x="3021" y="1045"/>
                    <a:pt x="3276" y="1194"/>
                    <a:pt x="3395" y="1452"/>
                  </a:cubicBezTo>
                  <a:cubicBezTo>
                    <a:pt x="3433" y="1525"/>
                    <a:pt x="3506" y="1568"/>
                    <a:pt x="3582" y="1568"/>
                  </a:cubicBezTo>
                  <a:cubicBezTo>
                    <a:pt x="3611" y="1568"/>
                    <a:pt x="3641" y="1561"/>
                    <a:pt x="3669" y="1548"/>
                  </a:cubicBezTo>
                  <a:cubicBezTo>
                    <a:pt x="3769" y="1500"/>
                    <a:pt x="3818" y="1380"/>
                    <a:pt x="3769" y="1274"/>
                  </a:cubicBezTo>
                  <a:cubicBezTo>
                    <a:pt x="3582" y="869"/>
                    <a:pt x="3182" y="630"/>
                    <a:pt x="2765" y="630"/>
                  </a:cubicBezTo>
                  <a:cubicBezTo>
                    <a:pt x="2594" y="630"/>
                    <a:pt x="2420" y="670"/>
                    <a:pt x="2256" y="755"/>
                  </a:cubicBezTo>
                  <a:cubicBezTo>
                    <a:pt x="1955" y="272"/>
                    <a:pt x="1436" y="0"/>
                    <a:pt x="900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1"/>
            <p:cNvSpPr/>
            <p:nvPr/>
          </p:nvSpPr>
          <p:spPr>
            <a:xfrm>
              <a:off x="6249517" y="3463456"/>
              <a:ext cx="84771" cy="48093"/>
            </a:xfrm>
            <a:custGeom>
              <a:rect b="b" l="l" r="r" t="t"/>
              <a:pathLst>
                <a:path extrusionOk="0" h="1837" w="3238">
                  <a:moveTo>
                    <a:pt x="2481" y="0"/>
                  </a:moveTo>
                  <a:cubicBezTo>
                    <a:pt x="2023" y="0"/>
                    <a:pt x="1585" y="255"/>
                    <a:pt x="1366" y="695"/>
                  </a:cubicBezTo>
                  <a:cubicBezTo>
                    <a:pt x="1212" y="646"/>
                    <a:pt x="1053" y="622"/>
                    <a:pt x="895" y="622"/>
                  </a:cubicBezTo>
                  <a:cubicBezTo>
                    <a:pt x="668" y="622"/>
                    <a:pt x="442" y="671"/>
                    <a:pt x="233" y="767"/>
                  </a:cubicBezTo>
                  <a:cubicBezTo>
                    <a:pt x="1" y="858"/>
                    <a:pt x="105" y="1168"/>
                    <a:pt x="304" y="1168"/>
                  </a:cubicBezTo>
                  <a:cubicBezTo>
                    <a:pt x="336" y="1168"/>
                    <a:pt x="370" y="1160"/>
                    <a:pt x="406" y="1142"/>
                  </a:cubicBezTo>
                  <a:cubicBezTo>
                    <a:pt x="568" y="1066"/>
                    <a:pt x="739" y="1030"/>
                    <a:pt x="907" y="1030"/>
                  </a:cubicBezTo>
                  <a:cubicBezTo>
                    <a:pt x="1355" y="1030"/>
                    <a:pt x="1784" y="1285"/>
                    <a:pt x="1986" y="1718"/>
                  </a:cubicBezTo>
                  <a:cubicBezTo>
                    <a:pt x="2026" y="1802"/>
                    <a:pt x="2095" y="1837"/>
                    <a:pt x="2164" y="1837"/>
                  </a:cubicBezTo>
                  <a:cubicBezTo>
                    <a:pt x="2297" y="1837"/>
                    <a:pt x="2432" y="1707"/>
                    <a:pt x="2356" y="1545"/>
                  </a:cubicBezTo>
                  <a:cubicBezTo>
                    <a:pt x="2226" y="1262"/>
                    <a:pt x="2010" y="1022"/>
                    <a:pt x="1746" y="858"/>
                  </a:cubicBezTo>
                  <a:cubicBezTo>
                    <a:pt x="1894" y="577"/>
                    <a:pt x="2182" y="413"/>
                    <a:pt x="2481" y="413"/>
                  </a:cubicBezTo>
                  <a:cubicBezTo>
                    <a:pt x="2601" y="413"/>
                    <a:pt x="2722" y="439"/>
                    <a:pt x="2836" y="493"/>
                  </a:cubicBezTo>
                  <a:cubicBezTo>
                    <a:pt x="2871" y="511"/>
                    <a:pt x="2905" y="519"/>
                    <a:pt x="2936" y="519"/>
                  </a:cubicBezTo>
                  <a:cubicBezTo>
                    <a:pt x="3133" y="519"/>
                    <a:pt x="3237" y="210"/>
                    <a:pt x="3009" y="119"/>
                  </a:cubicBezTo>
                  <a:cubicBezTo>
                    <a:pt x="2838" y="38"/>
                    <a:pt x="2658" y="0"/>
                    <a:pt x="2481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1"/>
            <p:cNvSpPr/>
            <p:nvPr/>
          </p:nvSpPr>
          <p:spPr>
            <a:xfrm>
              <a:off x="6412618" y="3514821"/>
              <a:ext cx="53407" cy="22305"/>
            </a:xfrm>
            <a:custGeom>
              <a:rect b="b" l="l" r="r" t="t"/>
              <a:pathLst>
                <a:path extrusionOk="0" h="852" w="2040">
                  <a:moveTo>
                    <a:pt x="918" y="1"/>
                  </a:moveTo>
                  <a:cubicBezTo>
                    <a:pt x="662" y="1"/>
                    <a:pt x="404" y="78"/>
                    <a:pt x="181" y="237"/>
                  </a:cubicBezTo>
                  <a:cubicBezTo>
                    <a:pt x="1" y="370"/>
                    <a:pt x="127" y="615"/>
                    <a:pt x="300" y="615"/>
                  </a:cubicBezTo>
                  <a:cubicBezTo>
                    <a:pt x="339" y="615"/>
                    <a:pt x="380" y="602"/>
                    <a:pt x="421" y="573"/>
                  </a:cubicBezTo>
                  <a:cubicBezTo>
                    <a:pt x="572" y="465"/>
                    <a:pt x="746" y="413"/>
                    <a:pt x="917" y="413"/>
                  </a:cubicBezTo>
                  <a:cubicBezTo>
                    <a:pt x="1182" y="413"/>
                    <a:pt x="1443" y="537"/>
                    <a:pt x="1612" y="770"/>
                  </a:cubicBezTo>
                  <a:cubicBezTo>
                    <a:pt x="1651" y="823"/>
                    <a:pt x="1708" y="852"/>
                    <a:pt x="1776" y="852"/>
                  </a:cubicBezTo>
                  <a:cubicBezTo>
                    <a:pt x="1944" y="852"/>
                    <a:pt x="2040" y="664"/>
                    <a:pt x="1944" y="525"/>
                  </a:cubicBezTo>
                  <a:cubicBezTo>
                    <a:pt x="1697" y="182"/>
                    <a:pt x="1310" y="1"/>
                    <a:pt x="918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1"/>
            <p:cNvSpPr/>
            <p:nvPr/>
          </p:nvSpPr>
          <p:spPr>
            <a:xfrm>
              <a:off x="6337848" y="3489086"/>
              <a:ext cx="45475" cy="33720"/>
            </a:xfrm>
            <a:custGeom>
              <a:rect b="b" l="l" r="r" t="t"/>
              <a:pathLst>
                <a:path extrusionOk="0" h="1288" w="1737">
                  <a:moveTo>
                    <a:pt x="1513" y="0"/>
                  </a:moveTo>
                  <a:cubicBezTo>
                    <a:pt x="1425" y="0"/>
                    <a:pt x="1337" y="51"/>
                    <a:pt x="1312" y="163"/>
                  </a:cubicBezTo>
                  <a:cubicBezTo>
                    <a:pt x="1247" y="577"/>
                    <a:pt x="884" y="871"/>
                    <a:pt x="477" y="871"/>
                  </a:cubicBezTo>
                  <a:cubicBezTo>
                    <a:pt x="431" y="871"/>
                    <a:pt x="384" y="867"/>
                    <a:pt x="337" y="860"/>
                  </a:cubicBezTo>
                  <a:cubicBezTo>
                    <a:pt x="318" y="855"/>
                    <a:pt x="300" y="853"/>
                    <a:pt x="283" y="853"/>
                  </a:cubicBezTo>
                  <a:cubicBezTo>
                    <a:pt x="45" y="853"/>
                    <a:pt x="0" y="1236"/>
                    <a:pt x="270" y="1268"/>
                  </a:cubicBezTo>
                  <a:cubicBezTo>
                    <a:pt x="342" y="1277"/>
                    <a:pt x="409" y="1287"/>
                    <a:pt x="481" y="1287"/>
                  </a:cubicBezTo>
                  <a:cubicBezTo>
                    <a:pt x="1096" y="1282"/>
                    <a:pt x="1620" y="835"/>
                    <a:pt x="1720" y="225"/>
                  </a:cubicBezTo>
                  <a:cubicBezTo>
                    <a:pt x="1737" y="83"/>
                    <a:pt x="1624" y="0"/>
                    <a:pt x="1513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1"/>
            <p:cNvSpPr/>
            <p:nvPr/>
          </p:nvSpPr>
          <p:spPr>
            <a:xfrm>
              <a:off x="6192470" y="3360516"/>
              <a:ext cx="368510" cy="367750"/>
            </a:xfrm>
            <a:custGeom>
              <a:rect b="b" l="l" r="r" t="t"/>
              <a:pathLst>
                <a:path extrusionOk="0" h="14047" w="14076">
                  <a:moveTo>
                    <a:pt x="6375" y="1"/>
                  </a:moveTo>
                  <a:cubicBezTo>
                    <a:pt x="5984" y="1"/>
                    <a:pt x="5582" y="142"/>
                    <a:pt x="5285" y="419"/>
                  </a:cubicBezTo>
                  <a:cubicBezTo>
                    <a:pt x="5101" y="330"/>
                    <a:pt x="4898" y="288"/>
                    <a:pt x="4691" y="288"/>
                  </a:cubicBezTo>
                  <a:cubicBezTo>
                    <a:pt x="4215" y="288"/>
                    <a:pt x="3723" y="511"/>
                    <a:pt x="3425" y="899"/>
                  </a:cubicBezTo>
                  <a:cubicBezTo>
                    <a:pt x="3375" y="893"/>
                    <a:pt x="3325" y="889"/>
                    <a:pt x="3274" y="889"/>
                  </a:cubicBezTo>
                  <a:cubicBezTo>
                    <a:pt x="2625" y="889"/>
                    <a:pt x="1977" y="1421"/>
                    <a:pt x="1826" y="2134"/>
                  </a:cubicBezTo>
                  <a:cubicBezTo>
                    <a:pt x="1119" y="2283"/>
                    <a:pt x="639" y="3138"/>
                    <a:pt x="822" y="3931"/>
                  </a:cubicBezTo>
                  <a:cubicBezTo>
                    <a:pt x="125" y="4300"/>
                    <a:pt x="0" y="5405"/>
                    <a:pt x="581" y="6097"/>
                  </a:cubicBezTo>
                  <a:cubicBezTo>
                    <a:pt x="441" y="6985"/>
                    <a:pt x="1099" y="7830"/>
                    <a:pt x="1847" y="7830"/>
                  </a:cubicBezTo>
                  <a:cubicBezTo>
                    <a:pt x="1942" y="7830"/>
                    <a:pt x="2037" y="7817"/>
                    <a:pt x="2133" y="7788"/>
                  </a:cubicBezTo>
                  <a:cubicBezTo>
                    <a:pt x="2332" y="8037"/>
                    <a:pt x="2719" y="8215"/>
                    <a:pt x="3096" y="8215"/>
                  </a:cubicBezTo>
                  <a:cubicBezTo>
                    <a:pt x="3155" y="8215"/>
                    <a:pt x="3214" y="8210"/>
                    <a:pt x="3272" y="8201"/>
                  </a:cubicBezTo>
                  <a:cubicBezTo>
                    <a:pt x="3850" y="9401"/>
                    <a:pt x="4710" y="9900"/>
                    <a:pt x="5845" y="9900"/>
                  </a:cubicBezTo>
                  <a:cubicBezTo>
                    <a:pt x="6142" y="9900"/>
                    <a:pt x="6458" y="9866"/>
                    <a:pt x="6793" y="9801"/>
                  </a:cubicBezTo>
                  <a:cubicBezTo>
                    <a:pt x="6932" y="10291"/>
                    <a:pt x="7283" y="10887"/>
                    <a:pt x="8129" y="11377"/>
                  </a:cubicBezTo>
                  <a:cubicBezTo>
                    <a:pt x="9493" y="12160"/>
                    <a:pt x="10137" y="12775"/>
                    <a:pt x="10228" y="13375"/>
                  </a:cubicBezTo>
                  <a:cubicBezTo>
                    <a:pt x="10288" y="13768"/>
                    <a:pt x="10624" y="14047"/>
                    <a:pt x="11005" y="14047"/>
                  </a:cubicBezTo>
                  <a:cubicBezTo>
                    <a:pt x="11053" y="14047"/>
                    <a:pt x="11102" y="14043"/>
                    <a:pt x="11150" y="14033"/>
                  </a:cubicBezTo>
                  <a:cubicBezTo>
                    <a:pt x="11592" y="13957"/>
                    <a:pt x="11876" y="13524"/>
                    <a:pt x="11780" y="13092"/>
                  </a:cubicBezTo>
                  <a:lnTo>
                    <a:pt x="11251" y="10661"/>
                  </a:lnTo>
                  <a:cubicBezTo>
                    <a:pt x="11799" y="10541"/>
                    <a:pt x="12174" y="10104"/>
                    <a:pt x="12250" y="9700"/>
                  </a:cubicBezTo>
                  <a:cubicBezTo>
                    <a:pt x="12289" y="9345"/>
                    <a:pt x="12423" y="9177"/>
                    <a:pt x="12270" y="8759"/>
                  </a:cubicBezTo>
                  <a:cubicBezTo>
                    <a:pt x="13101" y="8691"/>
                    <a:pt x="13696" y="7759"/>
                    <a:pt x="13504" y="6933"/>
                  </a:cubicBezTo>
                  <a:cubicBezTo>
                    <a:pt x="14066" y="6328"/>
                    <a:pt x="14076" y="5300"/>
                    <a:pt x="13490" y="4800"/>
                  </a:cubicBezTo>
                  <a:cubicBezTo>
                    <a:pt x="13586" y="4142"/>
                    <a:pt x="13158" y="3431"/>
                    <a:pt x="12519" y="3172"/>
                  </a:cubicBezTo>
                  <a:cubicBezTo>
                    <a:pt x="12539" y="2917"/>
                    <a:pt x="12486" y="2662"/>
                    <a:pt x="12356" y="2441"/>
                  </a:cubicBezTo>
                  <a:cubicBezTo>
                    <a:pt x="12317" y="2350"/>
                    <a:pt x="12246" y="2313"/>
                    <a:pt x="12175" y="2313"/>
                  </a:cubicBezTo>
                  <a:cubicBezTo>
                    <a:pt x="12029" y="2313"/>
                    <a:pt x="11879" y="2472"/>
                    <a:pt x="11996" y="2643"/>
                  </a:cubicBezTo>
                  <a:cubicBezTo>
                    <a:pt x="12106" y="2826"/>
                    <a:pt x="12140" y="3047"/>
                    <a:pt x="12087" y="3258"/>
                  </a:cubicBezTo>
                  <a:cubicBezTo>
                    <a:pt x="12053" y="3373"/>
                    <a:pt x="12121" y="3489"/>
                    <a:pt x="12236" y="3517"/>
                  </a:cubicBezTo>
                  <a:cubicBezTo>
                    <a:pt x="12803" y="3652"/>
                    <a:pt x="13206" y="4315"/>
                    <a:pt x="13062" y="4839"/>
                  </a:cubicBezTo>
                  <a:cubicBezTo>
                    <a:pt x="13038" y="4925"/>
                    <a:pt x="13072" y="5016"/>
                    <a:pt x="13149" y="5069"/>
                  </a:cubicBezTo>
                  <a:cubicBezTo>
                    <a:pt x="13519" y="5305"/>
                    <a:pt x="13644" y="5929"/>
                    <a:pt x="13360" y="6438"/>
                  </a:cubicBezTo>
                  <a:cubicBezTo>
                    <a:pt x="13245" y="6169"/>
                    <a:pt x="13067" y="5929"/>
                    <a:pt x="12841" y="5737"/>
                  </a:cubicBezTo>
                  <a:cubicBezTo>
                    <a:pt x="12795" y="5691"/>
                    <a:pt x="12744" y="5671"/>
                    <a:pt x="12696" y="5671"/>
                  </a:cubicBezTo>
                  <a:cubicBezTo>
                    <a:pt x="12529" y="5671"/>
                    <a:pt x="12392" y="5903"/>
                    <a:pt x="12567" y="6044"/>
                  </a:cubicBezTo>
                  <a:cubicBezTo>
                    <a:pt x="12832" y="6265"/>
                    <a:pt x="13009" y="6568"/>
                    <a:pt x="13077" y="6904"/>
                  </a:cubicBezTo>
                  <a:cubicBezTo>
                    <a:pt x="13081" y="6914"/>
                    <a:pt x="13072" y="6923"/>
                    <a:pt x="13081" y="6933"/>
                  </a:cubicBezTo>
                  <a:cubicBezTo>
                    <a:pt x="13303" y="7586"/>
                    <a:pt x="12760" y="8366"/>
                    <a:pt x="12190" y="8366"/>
                  </a:cubicBezTo>
                  <a:cubicBezTo>
                    <a:pt x="12106" y="8366"/>
                    <a:pt x="12021" y="8349"/>
                    <a:pt x="11938" y="8312"/>
                  </a:cubicBezTo>
                  <a:cubicBezTo>
                    <a:pt x="11935" y="8311"/>
                    <a:pt x="11932" y="8310"/>
                    <a:pt x="11930" y="8310"/>
                  </a:cubicBezTo>
                  <a:cubicBezTo>
                    <a:pt x="11922" y="8310"/>
                    <a:pt x="11916" y="8313"/>
                    <a:pt x="11908" y="8313"/>
                  </a:cubicBezTo>
                  <a:cubicBezTo>
                    <a:pt x="11906" y="8313"/>
                    <a:pt x="11903" y="8313"/>
                    <a:pt x="11900" y="8312"/>
                  </a:cubicBezTo>
                  <a:cubicBezTo>
                    <a:pt x="11760" y="8216"/>
                    <a:pt x="11597" y="8168"/>
                    <a:pt x="11429" y="8163"/>
                  </a:cubicBezTo>
                  <a:lnTo>
                    <a:pt x="10410" y="8163"/>
                  </a:lnTo>
                  <a:cubicBezTo>
                    <a:pt x="10137" y="8163"/>
                    <a:pt x="10137" y="8571"/>
                    <a:pt x="10410" y="8571"/>
                  </a:cubicBezTo>
                  <a:lnTo>
                    <a:pt x="11424" y="8571"/>
                  </a:lnTo>
                  <a:cubicBezTo>
                    <a:pt x="11760" y="8571"/>
                    <a:pt x="12005" y="8888"/>
                    <a:pt x="11924" y="9210"/>
                  </a:cubicBezTo>
                  <a:cubicBezTo>
                    <a:pt x="11919" y="9220"/>
                    <a:pt x="11904" y="9301"/>
                    <a:pt x="11847" y="9614"/>
                  </a:cubicBezTo>
                  <a:cubicBezTo>
                    <a:pt x="11741" y="10012"/>
                    <a:pt x="11381" y="10291"/>
                    <a:pt x="10968" y="10291"/>
                  </a:cubicBezTo>
                  <a:lnTo>
                    <a:pt x="9666" y="10291"/>
                  </a:lnTo>
                  <a:cubicBezTo>
                    <a:pt x="9248" y="10291"/>
                    <a:pt x="8888" y="10012"/>
                    <a:pt x="8787" y="9614"/>
                  </a:cubicBezTo>
                  <a:cubicBezTo>
                    <a:pt x="8724" y="9301"/>
                    <a:pt x="8715" y="9225"/>
                    <a:pt x="8710" y="9210"/>
                  </a:cubicBezTo>
                  <a:cubicBezTo>
                    <a:pt x="8628" y="8888"/>
                    <a:pt x="8873" y="8571"/>
                    <a:pt x="9205" y="8571"/>
                  </a:cubicBezTo>
                  <a:lnTo>
                    <a:pt x="9526" y="8571"/>
                  </a:lnTo>
                  <a:cubicBezTo>
                    <a:pt x="9800" y="8571"/>
                    <a:pt x="9800" y="8163"/>
                    <a:pt x="9526" y="8163"/>
                  </a:cubicBezTo>
                  <a:lnTo>
                    <a:pt x="9205" y="8163"/>
                  </a:lnTo>
                  <a:cubicBezTo>
                    <a:pt x="8604" y="8163"/>
                    <a:pt x="8167" y="8725"/>
                    <a:pt x="8311" y="9306"/>
                  </a:cubicBezTo>
                  <a:cubicBezTo>
                    <a:pt x="8364" y="9609"/>
                    <a:pt x="8383" y="9700"/>
                    <a:pt x="8383" y="9710"/>
                  </a:cubicBezTo>
                  <a:cubicBezTo>
                    <a:pt x="8532" y="10296"/>
                    <a:pt x="9060" y="10704"/>
                    <a:pt x="9666" y="10704"/>
                  </a:cubicBezTo>
                  <a:lnTo>
                    <a:pt x="10843" y="10704"/>
                  </a:lnTo>
                  <a:lnTo>
                    <a:pt x="11381" y="13174"/>
                  </a:lnTo>
                  <a:cubicBezTo>
                    <a:pt x="11429" y="13380"/>
                    <a:pt x="11290" y="13587"/>
                    <a:pt x="11078" y="13625"/>
                  </a:cubicBezTo>
                  <a:cubicBezTo>
                    <a:pt x="11056" y="13629"/>
                    <a:pt x="11033" y="13631"/>
                    <a:pt x="11011" y="13631"/>
                  </a:cubicBezTo>
                  <a:cubicBezTo>
                    <a:pt x="10830" y="13631"/>
                    <a:pt x="10667" y="13496"/>
                    <a:pt x="10641" y="13308"/>
                  </a:cubicBezTo>
                  <a:cubicBezTo>
                    <a:pt x="10521" y="12559"/>
                    <a:pt x="9834" y="11876"/>
                    <a:pt x="8340" y="11017"/>
                  </a:cubicBezTo>
                  <a:cubicBezTo>
                    <a:pt x="7326" y="10430"/>
                    <a:pt x="7019" y="9590"/>
                    <a:pt x="7144" y="8864"/>
                  </a:cubicBezTo>
                  <a:lnTo>
                    <a:pt x="7144" y="8864"/>
                  </a:lnTo>
                  <a:cubicBezTo>
                    <a:pt x="7518" y="9037"/>
                    <a:pt x="7456" y="9215"/>
                    <a:pt x="7653" y="9215"/>
                  </a:cubicBezTo>
                  <a:cubicBezTo>
                    <a:pt x="7816" y="9210"/>
                    <a:pt x="7912" y="9023"/>
                    <a:pt x="7816" y="8888"/>
                  </a:cubicBezTo>
                  <a:cubicBezTo>
                    <a:pt x="7648" y="8663"/>
                    <a:pt x="7408" y="8499"/>
                    <a:pt x="7134" y="8432"/>
                  </a:cubicBezTo>
                  <a:cubicBezTo>
                    <a:pt x="7115" y="8413"/>
                    <a:pt x="7105" y="8389"/>
                    <a:pt x="7076" y="8379"/>
                  </a:cubicBezTo>
                  <a:cubicBezTo>
                    <a:pt x="7051" y="8370"/>
                    <a:pt x="7025" y="8365"/>
                    <a:pt x="7000" y="8365"/>
                  </a:cubicBezTo>
                  <a:cubicBezTo>
                    <a:pt x="6971" y="8365"/>
                    <a:pt x="6943" y="8371"/>
                    <a:pt x="6918" y="8384"/>
                  </a:cubicBezTo>
                  <a:cubicBezTo>
                    <a:pt x="6871" y="8379"/>
                    <a:pt x="6825" y="8376"/>
                    <a:pt x="6778" y="8376"/>
                  </a:cubicBezTo>
                  <a:cubicBezTo>
                    <a:pt x="6522" y="8376"/>
                    <a:pt x="6269" y="8454"/>
                    <a:pt x="6058" y="8600"/>
                  </a:cubicBezTo>
                  <a:cubicBezTo>
                    <a:pt x="5877" y="8730"/>
                    <a:pt x="6005" y="8978"/>
                    <a:pt x="6178" y="8978"/>
                  </a:cubicBezTo>
                  <a:cubicBezTo>
                    <a:pt x="6217" y="8978"/>
                    <a:pt x="6258" y="8965"/>
                    <a:pt x="6298" y="8936"/>
                  </a:cubicBezTo>
                  <a:cubicBezTo>
                    <a:pt x="6428" y="8845"/>
                    <a:pt x="6582" y="8797"/>
                    <a:pt x="6740" y="8792"/>
                  </a:cubicBezTo>
                  <a:lnTo>
                    <a:pt x="6740" y="8792"/>
                  </a:lnTo>
                  <a:cubicBezTo>
                    <a:pt x="6711" y="8989"/>
                    <a:pt x="6707" y="9191"/>
                    <a:pt x="6726" y="9388"/>
                  </a:cubicBezTo>
                  <a:cubicBezTo>
                    <a:pt x="6409" y="9450"/>
                    <a:pt x="6118" y="9482"/>
                    <a:pt x="5850" y="9482"/>
                  </a:cubicBezTo>
                  <a:cubicBezTo>
                    <a:pt x="4775" y="9482"/>
                    <a:pt x="4069" y="8972"/>
                    <a:pt x="3589" y="7884"/>
                  </a:cubicBezTo>
                  <a:cubicBezTo>
                    <a:pt x="3536" y="7678"/>
                    <a:pt x="3488" y="7341"/>
                    <a:pt x="3536" y="7197"/>
                  </a:cubicBezTo>
                  <a:cubicBezTo>
                    <a:pt x="3569" y="7092"/>
                    <a:pt x="3512" y="6976"/>
                    <a:pt x="3406" y="6938"/>
                  </a:cubicBezTo>
                  <a:cubicBezTo>
                    <a:pt x="3385" y="6931"/>
                    <a:pt x="3364" y="6928"/>
                    <a:pt x="3343" y="6928"/>
                  </a:cubicBezTo>
                  <a:cubicBezTo>
                    <a:pt x="3254" y="6928"/>
                    <a:pt x="3173" y="6983"/>
                    <a:pt x="3142" y="7072"/>
                  </a:cubicBezTo>
                  <a:cubicBezTo>
                    <a:pt x="3075" y="7274"/>
                    <a:pt x="3108" y="7572"/>
                    <a:pt x="3147" y="7779"/>
                  </a:cubicBezTo>
                  <a:cubicBezTo>
                    <a:pt x="3122" y="7780"/>
                    <a:pt x="3097" y="7781"/>
                    <a:pt x="3073" y="7781"/>
                  </a:cubicBezTo>
                  <a:cubicBezTo>
                    <a:pt x="2722" y="7781"/>
                    <a:pt x="2466" y="7592"/>
                    <a:pt x="2412" y="7457"/>
                  </a:cubicBezTo>
                  <a:cubicBezTo>
                    <a:pt x="2392" y="7399"/>
                    <a:pt x="2349" y="7356"/>
                    <a:pt x="2292" y="7337"/>
                  </a:cubicBezTo>
                  <a:cubicBezTo>
                    <a:pt x="2264" y="7325"/>
                    <a:pt x="2240" y="7321"/>
                    <a:pt x="2218" y="7321"/>
                  </a:cubicBezTo>
                  <a:cubicBezTo>
                    <a:pt x="2147" y="7321"/>
                    <a:pt x="2095" y="7368"/>
                    <a:pt x="2003" y="7389"/>
                  </a:cubicBezTo>
                  <a:cubicBezTo>
                    <a:pt x="1950" y="7405"/>
                    <a:pt x="1896" y="7412"/>
                    <a:pt x="1843" y="7412"/>
                  </a:cubicBezTo>
                  <a:cubicBezTo>
                    <a:pt x="1320" y="7412"/>
                    <a:pt x="851" y="6719"/>
                    <a:pt x="1004" y="6073"/>
                  </a:cubicBezTo>
                  <a:cubicBezTo>
                    <a:pt x="1057" y="5862"/>
                    <a:pt x="798" y="5862"/>
                    <a:pt x="668" y="5377"/>
                  </a:cubicBezTo>
                  <a:cubicBezTo>
                    <a:pt x="524" y="4863"/>
                    <a:pt x="725" y="4353"/>
                    <a:pt x="1129" y="4243"/>
                  </a:cubicBezTo>
                  <a:cubicBezTo>
                    <a:pt x="1244" y="4209"/>
                    <a:pt x="1312" y="4084"/>
                    <a:pt x="1264" y="3969"/>
                  </a:cubicBezTo>
                  <a:cubicBezTo>
                    <a:pt x="1023" y="3340"/>
                    <a:pt x="1441" y="2537"/>
                    <a:pt x="2013" y="2513"/>
                  </a:cubicBezTo>
                  <a:cubicBezTo>
                    <a:pt x="2119" y="2509"/>
                    <a:pt x="2205" y="2427"/>
                    <a:pt x="2215" y="2326"/>
                  </a:cubicBezTo>
                  <a:cubicBezTo>
                    <a:pt x="2261" y="1771"/>
                    <a:pt x="2775" y="1290"/>
                    <a:pt x="3265" y="1290"/>
                  </a:cubicBezTo>
                  <a:cubicBezTo>
                    <a:pt x="3331" y="1290"/>
                    <a:pt x="3396" y="1299"/>
                    <a:pt x="3459" y="1317"/>
                  </a:cubicBezTo>
                  <a:cubicBezTo>
                    <a:pt x="3479" y="1324"/>
                    <a:pt x="3500" y="1327"/>
                    <a:pt x="3520" y="1327"/>
                  </a:cubicBezTo>
                  <a:cubicBezTo>
                    <a:pt x="3591" y="1327"/>
                    <a:pt x="3657" y="1289"/>
                    <a:pt x="3694" y="1226"/>
                  </a:cubicBezTo>
                  <a:cubicBezTo>
                    <a:pt x="3893" y="896"/>
                    <a:pt x="4299" y="689"/>
                    <a:pt x="4687" y="689"/>
                  </a:cubicBezTo>
                  <a:cubicBezTo>
                    <a:pt x="4796" y="689"/>
                    <a:pt x="4904" y="706"/>
                    <a:pt x="5006" y="741"/>
                  </a:cubicBezTo>
                  <a:cubicBezTo>
                    <a:pt x="4915" y="870"/>
                    <a:pt x="4862" y="1019"/>
                    <a:pt x="4847" y="1173"/>
                  </a:cubicBezTo>
                  <a:cubicBezTo>
                    <a:pt x="4804" y="1183"/>
                    <a:pt x="4761" y="1192"/>
                    <a:pt x="4722" y="1202"/>
                  </a:cubicBezTo>
                  <a:cubicBezTo>
                    <a:pt x="4530" y="1269"/>
                    <a:pt x="4353" y="1375"/>
                    <a:pt x="4204" y="1509"/>
                  </a:cubicBezTo>
                  <a:cubicBezTo>
                    <a:pt x="4127" y="1591"/>
                    <a:pt x="4122" y="1721"/>
                    <a:pt x="4204" y="1802"/>
                  </a:cubicBezTo>
                  <a:cubicBezTo>
                    <a:pt x="4242" y="1843"/>
                    <a:pt x="4295" y="1864"/>
                    <a:pt x="4348" y="1864"/>
                  </a:cubicBezTo>
                  <a:cubicBezTo>
                    <a:pt x="4402" y="1864"/>
                    <a:pt x="4456" y="1843"/>
                    <a:pt x="4497" y="1802"/>
                  </a:cubicBezTo>
                  <a:cubicBezTo>
                    <a:pt x="4509" y="1790"/>
                    <a:pt x="4748" y="1559"/>
                    <a:pt x="5067" y="1559"/>
                  </a:cubicBezTo>
                  <a:cubicBezTo>
                    <a:pt x="5231" y="1559"/>
                    <a:pt x="5416" y="1620"/>
                    <a:pt x="5602" y="1802"/>
                  </a:cubicBezTo>
                  <a:cubicBezTo>
                    <a:pt x="5640" y="1841"/>
                    <a:pt x="5693" y="1865"/>
                    <a:pt x="5746" y="1865"/>
                  </a:cubicBezTo>
                  <a:cubicBezTo>
                    <a:pt x="5928" y="1865"/>
                    <a:pt x="6020" y="1644"/>
                    <a:pt x="5890" y="1514"/>
                  </a:cubicBezTo>
                  <a:cubicBezTo>
                    <a:pt x="5722" y="1336"/>
                    <a:pt x="5505" y="1216"/>
                    <a:pt x="5265" y="1168"/>
                  </a:cubicBezTo>
                  <a:cubicBezTo>
                    <a:pt x="5304" y="1039"/>
                    <a:pt x="5376" y="918"/>
                    <a:pt x="5472" y="822"/>
                  </a:cubicBezTo>
                  <a:cubicBezTo>
                    <a:pt x="5472" y="818"/>
                    <a:pt x="5477" y="818"/>
                    <a:pt x="5477" y="813"/>
                  </a:cubicBezTo>
                  <a:cubicBezTo>
                    <a:pt x="5735" y="530"/>
                    <a:pt x="6073" y="404"/>
                    <a:pt x="6385" y="404"/>
                  </a:cubicBezTo>
                  <a:cubicBezTo>
                    <a:pt x="6694" y="404"/>
                    <a:pt x="6976" y="528"/>
                    <a:pt x="7129" y="746"/>
                  </a:cubicBezTo>
                  <a:cubicBezTo>
                    <a:pt x="7163" y="794"/>
                    <a:pt x="7216" y="822"/>
                    <a:pt x="7273" y="827"/>
                  </a:cubicBezTo>
                  <a:cubicBezTo>
                    <a:pt x="7283" y="829"/>
                    <a:pt x="7293" y="830"/>
                    <a:pt x="7303" y="830"/>
                  </a:cubicBezTo>
                  <a:cubicBezTo>
                    <a:pt x="7352" y="830"/>
                    <a:pt x="7401" y="811"/>
                    <a:pt x="7437" y="779"/>
                  </a:cubicBezTo>
                  <a:cubicBezTo>
                    <a:pt x="7631" y="605"/>
                    <a:pt x="7894" y="523"/>
                    <a:pt x="8157" y="523"/>
                  </a:cubicBezTo>
                  <a:cubicBezTo>
                    <a:pt x="8546" y="523"/>
                    <a:pt x="8934" y="702"/>
                    <a:pt x="9094" y="1029"/>
                  </a:cubicBezTo>
                  <a:cubicBezTo>
                    <a:pt x="9129" y="1102"/>
                    <a:pt x="9201" y="1148"/>
                    <a:pt x="9278" y="1148"/>
                  </a:cubicBezTo>
                  <a:cubicBezTo>
                    <a:pt x="9297" y="1148"/>
                    <a:pt x="9316" y="1145"/>
                    <a:pt x="9334" y="1139"/>
                  </a:cubicBezTo>
                  <a:cubicBezTo>
                    <a:pt x="9419" y="1117"/>
                    <a:pt x="9506" y="1106"/>
                    <a:pt x="9593" y="1106"/>
                  </a:cubicBezTo>
                  <a:cubicBezTo>
                    <a:pt x="10077" y="1106"/>
                    <a:pt x="10570" y="1436"/>
                    <a:pt x="10684" y="1884"/>
                  </a:cubicBezTo>
                  <a:cubicBezTo>
                    <a:pt x="10707" y="1978"/>
                    <a:pt x="10792" y="2039"/>
                    <a:pt x="10885" y="2039"/>
                  </a:cubicBezTo>
                  <a:cubicBezTo>
                    <a:pt x="10892" y="2039"/>
                    <a:pt x="10898" y="2038"/>
                    <a:pt x="10905" y="2038"/>
                  </a:cubicBezTo>
                  <a:cubicBezTo>
                    <a:pt x="10935" y="2035"/>
                    <a:pt x="10965" y="2034"/>
                    <a:pt x="10994" y="2034"/>
                  </a:cubicBezTo>
                  <a:cubicBezTo>
                    <a:pt x="11142" y="2034"/>
                    <a:pt x="11288" y="2064"/>
                    <a:pt x="11424" y="2124"/>
                  </a:cubicBezTo>
                  <a:cubicBezTo>
                    <a:pt x="11458" y="2140"/>
                    <a:pt x="11491" y="2147"/>
                    <a:pt x="11521" y="2147"/>
                  </a:cubicBezTo>
                  <a:cubicBezTo>
                    <a:pt x="11720" y="2147"/>
                    <a:pt x="11817" y="1841"/>
                    <a:pt x="11587" y="1750"/>
                  </a:cubicBezTo>
                  <a:cubicBezTo>
                    <a:pt x="11414" y="1673"/>
                    <a:pt x="11222" y="1629"/>
                    <a:pt x="11030" y="1620"/>
                  </a:cubicBezTo>
                  <a:cubicBezTo>
                    <a:pt x="10801" y="1071"/>
                    <a:pt x="10196" y="697"/>
                    <a:pt x="9587" y="697"/>
                  </a:cubicBezTo>
                  <a:cubicBezTo>
                    <a:pt x="9519" y="697"/>
                    <a:pt x="9450" y="702"/>
                    <a:pt x="9382" y="712"/>
                  </a:cubicBezTo>
                  <a:cubicBezTo>
                    <a:pt x="9118" y="327"/>
                    <a:pt x="8639" y="116"/>
                    <a:pt x="8156" y="116"/>
                  </a:cubicBezTo>
                  <a:cubicBezTo>
                    <a:pt x="7866" y="116"/>
                    <a:pt x="7575" y="191"/>
                    <a:pt x="7326" y="352"/>
                  </a:cubicBezTo>
                  <a:cubicBezTo>
                    <a:pt x="7075" y="116"/>
                    <a:pt x="6729" y="1"/>
                    <a:pt x="63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