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707" r:id="rId1"/>
  </p:sldMasterIdLst>
  <p:sldIdLst>
    <p:sldId id="264" r:id="rId2"/>
    <p:sldId id="286" r:id="rId3"/>
    <p:sldId id="274" r:id="rId4"/>
    <p:sldId id="272" r:id="rId5"/>
    <p:sldId id="275" r:id="rId6"/>
    <p:sldId id="269" r:id="rId7"/>
    <p:sldId id="283" r:id="rId8"/>
    <p:sldId id="278" r:id="rId9"/>
    <p:sldId id="279" r:id="rId10"/>
    <p:sldId id="280" r:id="rId11"/>
    <p:sldId id="282" r:id="rId12"/>
    <p:sldId id="285" r:id="rId13"/>
    <p:sldId id="26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620" autoAdjust="0"/>
  </p:normalViewPr>
  <p:slideViewPr>
    <p:cSldViewPr>
      <p:cViewPr varScale="1">
        <p:scale>
          <a:sx n="81" d="100"/>
          <a:sy n="81" d="100"/>
        </p:scale>
        <p:origin x="864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6EE60-1DF6-4307-97C6-3FB9A2DAEB6E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76C47-A5B7-48BE-A2C6-763B7E2AA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9800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6EE60-1DF6-4307-97C6-3FB9A2DAEB6E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76C47-A5B7-48BE-A2C6-763B7E2AA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458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6EE60-1DF6-4307-97C6-3FB9A2DAEB6E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76C47-A5B7-48BE-A2C6-763B7E2AA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740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6EE60-1DF6-4307-97C6-3FB9A2DAEB6E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76C47-A5B7-48BE-A2C6-763B7E2AA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642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6EE60-1DF6-4307-97C6-3FB9A2DAEB6E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76C47-A5B7-48BE-A2C6-763B7E2AA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8174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6EE60-1DF6-4307-97C6-3FB9A2DAEB6E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76C47-A5B7-48BE-A2C6-763B7E2AA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60386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6EE60-1DF6-4307-97C6-3FB9A2DAEB6E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76C47-A5B7-48BE-A2C6-763B7E2AA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1180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6EE60-1DF6-4307-97C6-3FB9A2DAEB6E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76C47-A5B7-48BE-A2C6-763B7E2AA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599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6EE60-1DF6-4307-97C6-3FB9A2DAEB6E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76C47-A5B7-48BE-A2C6-763B7E2AA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5034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6EE60-1DF6-4307-97C6-3FB9A2DAEB6E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76C47-A5B7-48BE-A2C6-763B7E2AA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8578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6EE60-1DF6-4307-97C6-3FB9A2DAEB6E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76C47-A5B7-48BE-A2C6-763B7E2AA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4209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A6EE60-1DF6-4307-97C6-3FB9A2DAEB6E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C76C47-A5B7-48BE-A2C6-763B7E2AA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0633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08" r:id="rId1"/>
    <p:sldLayoutId id="2147484709" r:id="rId2"/>
    <p:sldLayoutId id="2147484710" r:id="rId3"/>
    <p:sldLayoutId id="2147484711" r:id="rId4"/>
    <p:sldLayoutId id="2147484712" r:id="rId5"/>
    <p:sldLayoutId id="2147484713" r:id="rId6"/>
    <p:sldLayoutId id="2147484714" r:id="rId7"/>
    <p:sldLayoutId id="2147484715" r:id="rId8"/>
    <p:sldLayoutId id="2147484716" r:id="rId9"/>
    <p:sldLayoutId id="2147484717" r:id="rId10"/>
    <p:sldLayoutId id="2147484718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hyperlink" Target="http://volshebnaya-eda.ru/lechebnoje-pitaniye/serdce-sosudy/dash-dieta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00"/>
            </a:gs>
            <a:gs pos="0">
              <a:schemeClr val="bg1"/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4068" y="2790761"/>
            <a:ext cx="4343895" cy="2895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051720" y="234826"/>
            <a:ext cx="53285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PT Sans"/>
              </a:rPr>
              <a:t>Назарбаев </a:t>
            </a:r>
            <a:r>
              <a:rPr lang="ru-RU" b="1" dirty="0" smtClean="0">
                <a:solidFill>
                  <a:srgbClr val="002060"/>
                </a:solidFill>
                <a:latin typeface="PT Sans"/>
              </a:rPr>
              <a:t>Университет</a:t>
            </a:r>
            <a:endParaRPr lang="ru-RU" b="1" dirty="0">
              <a:solidFill>
                <a:srgbClr val="002060"/>
              </a:solidFill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PT Sans"/>
              </a:rPr>
              <a:t>Школ</a:t>
            </a:r>
            <a:r>
              <a:rPr lang="kk-KZ" b="1" dirty="0" smtClean="0">
                <a:solidFill>
                  <a:srgbClr val="002060"/>
                </a:solidFill>
                <a:latin typeface="PT Sans"/>
              </a:rPr>
              <a:t>а</a:t>
            </a:r>
            <a:r>
              <a:rPr lang="ru-RU" b="1" dirty="0" smtClean="0">
                <a:solidFill>
                  <a:srgbClr val="002060"/>
                </a:solidFill>
                <a:latin typeface="PT Sans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PT Sans"/>
              </a:rPr>
              <a:t>Медицины </a:t>
            </a:r>
            <a:endParaRPr lang="ru-RU" b="1" dirty="0" smtClean="0">
              <a:solidFill>
                <a:srgbClr val="002060"/>
              </a:solidFill>
              <a:latin typeface="PT Sans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83568" y="1736555"/>
            <a:ext cx="8361444" cy="960135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00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ПИТАНИЕ ПРИ СЕРДЕЧНО-</a:t>
            </a:r>
          </a:p>
          <a:p>
            <a:pPr algn="ctr">
              <a:defRPr/>
            </a:pPr>
            <a:r>
              <a:rPr lang="ru-RU" sz="36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СОСУДИСТЫХ ЗАБОЛЕВАНИЯХ</a:t>
            </a:r>
            <a:endParaRPr lang="ru-RU" sz="36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7"/>
          <p:cNvSpPr txBox="1">
            <a:spLocks noChangeArrowheads="1"/>
          </p:cNvSpPr>
          <p:nvPr/>
        </p:nvSpPr>
        <p:spPr bwMode="auto">
          <a:xfrm>
            <a:off x="4139952" y="6453336"/>
            <a:ext cx="1627561" cy="3693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Астана, </a:t>
            </a:r>
            <a:r>
              <a:rPr lang="ru-RU" alt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</a:t>
            </a:r>
            <a:r>
              <a:rPr lang="en-US" alt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lang="en-GB" altLang="ru-RU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64290" y="5686691"/>
            <a:ext cx="42262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Аймолдина К.Ж.,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Осетрова А.И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.,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Ахметова Ж.С., </a:t>
            </a:r>
            <a:r>
              <a:rPr 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Бекмаганбетова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А.С.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03611"/>
            <a:ext cx="1504762" cy="105714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9921" y="179908"/>
            <a:ext cx="1304547" cy="1304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311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00"/>
            </a:gs>
            <a:gs pos="0">
              <a:schemeClr val="bg1"/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0707" y="298377"/>
            <a:ext cx="6589199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Физическая активность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71600"/>
            <a:ext cx="8066856" cy="5184576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Это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основа здорового сердца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улучшает способность тканей организма поглощать кислород из крови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помогая поддерживать нормальный уровень жира в крови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ускорять метаболизм.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Физическая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нагрузка постепенно укрепляет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сердечную мышцу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улучшает ее сократительную функцию.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Регулярное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выполнение упражнений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для сердечно-сосудистой системы нормализует кровоток, осуществляющий массаж сосудистых стенок. Они становятся в разы эластичнее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619" y="4876745"/>
            <a:ext cx="1584176" cy="143257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5984" y="4941167"/>
            <a:ext cx="1538808" cy="115212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8949" y="4876745"/>
            <a:ext cx="1800201" cy="137943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42028" y="4941167"/>
            <a:ext cx="1352365" cy="1152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932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chemeClr val="bg1"/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340768"/>
            <a:ext cx="8208911" cy="648072"/>
          </a:xfrm>
        </p:spPr>
        <p:txBody>
          <a:bodyPr>
            <a:noAutofit/>
          </a:bodyPr>
          <a:lstStyle/>
          <a:p>
            <a:r>
              <a:rPr lang="ru-RU" sz="4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Следует помнить о том, что обязательным для пациента является:</a:t>
            </a:r>
            <a:r>
              <a:rPr lang="ru-RU" sz="4400" b="1" dirty="0">
                <a:solidFill>
                  <a:srgbClr val="66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b="1" dirty="0">
                <a:solidFill>
                  <a:srgbClr val="66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400" b="1" dirty="0">
              <a:solidFill>
                <a:srgbClr val="66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8591" y="2492896"/>
            <a:ext cx="7994848" cy="2592288"/>
          </a:xfrm>
        </p:spPr>
        <p:txBody>
          <a:bodyPr>
            <a:no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регулярное посещение лечащего врача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выполнение врачебных назначений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контроль липидов и сахара крови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ежедневный контроль АД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даже при отсутствии жалоб проводите ЭКГ-обследование (один раз в год).</a:t>
            </a: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1168" y="4797152"/>
            <a:ext cx="2592288" cy="1792004"/>
          </a:xfrm>
          <a:prstGeom prst="rect">
            <a:avLst/>
          </a:prstGeom>
        </p:spPr>
      </p:pic>
      <p:pic>
        <p:nvPicPr>
          <p:cNvPr id="6" name="Picture 2" descr="Картинки по запросу кардиограмма гиф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573967"/>
            <a:ext cx="5447354" cy="817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3691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0959" y="618872"/>
            <a:ext cx="7022082" cy="1325563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Использованная литература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0477" y="1983056"/>
            <a:ext cx="7183710" cy="4351338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http://www.who.int/mediacentre/factsheets/fs317/ru/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https://tengrinews.kz/kazakhstan_news/sostavlen-reyting-smertelnyih-zabolevaniy-v-kazahstane-231136/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http://volshebnaya-eda.ru/lechebnoje-pitaniye/serdce-sosudy/dash-dieta/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075" y="640440"/>
            <a:ext cx="1154497" cy="115449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558222"/>
            <a:ext cx="1267403" cy="126740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6" name="Picture 2" descr="Картинки по запросу кардиограмма гиф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5517232"/>
            <a:ext cx="5715000" cy="85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999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0">
              <a:schemeClr val="bg1"/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1732" y="3031973"/>
            <a:ext cx="3384376" cy="3621876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9672" y="1484784"/>
            <a:ext cx="6696744" cy="2232248"/>
          </a:xfrm>
        </p:spPr>
        <p:txBody>
          <a:bodyPr>
            <a:normAutofit/>
            <a:scene3d>
              <a:camera prst="orthographicFront">
                <a:rot lat="0" lon="600000" rev="0"/>
              </a:camera>
              <a:lightRig rig="threePt" dir="t"/>
            </a:scene3d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5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Спасибо </a:t>
            </a:r>
            <a:endParaRPr lang="ru-RU" sz="5400" b="1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54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</a:t>
            </a:r>
            <a:r>
              <a:rPr lang="ru-RU" sz="5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внимание!</a:t>
            </a:r>
          </a:p>
        </p:txBody>
      </p:sp>
      <p:pic>
        <p:nvPicPr>
          <p:cNvPr id="2050" name="Picture 2" descr="Картинки по запросу медицина веселое сердце гиф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642601"/>
            <a:ext cx="2162175" cy="2162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4221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43C4C37-E542-4C67-9D43-832D1728D6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Сердечно-сосудистые заболевания </a:t>
            </a:r>
            <a:endParaRPr lang="x-none" sz="44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250" b="1" dirty="0">
                <a:latin typeface="Arial" panose="020B0604020202020204" pitchFamily="34" charset="0"/>
                <a:cs typeface="Arial" panose="020B0604020202020204" pitchFamily="34" charset="0"/>
              </a:rPr>
              <a:t>Сердечно-сосудистые заболевания </a:t>
            </a:r>
            <a:r>
              <a:rPr lang="ru-RU" sz="2250" dirty="0">
                <a:latin typeface="Arial" panose="020B0604020202020204" pitchFamily="34" charset="0"/>
                <a:cs typeface="Arial" panose="020B0604020202020204" pitchFamily="34" charset="0"/>
              </a:rPr>
              <a:t>являются основной причиной смертности во всем мире: ни по какой другой причине ежегодно не умирает столько </a:t>
            </a:r>
            <a:r>
              <a:rPr lang="ru-RU" sz="2250" dirty="0" smtClean="0">
                <a:latin typeface="Arial" panose="020B0604020202020204" pitchFamily="34" charset="0"/>
                <a:cs typeface="Arial" panose="020B0604020202020204" pitchFamily="34" charset="0"/>
              </a:rPr>
              <a:t>людей, </a:t>
            </a:r>
            <a:r>
              <a:rPr lang="ru-RU" sz="2250" dirty="0">
                <a:latin typeface="Arial" panose="020B0604020202020204" pitchFamily="34" charset="0"/>
                <a:cs typeface="Arial" panose="020B0604020202020204" pitchFamily="34" charset="0"/>
              </a:rPr>
              <a:t>сколько от </a:t>
            </a:r>
            <a:r>
              <a:rPr lang="ru-RU" sz="2250" dirty="0" smtClean="0">
                <a:latin typeface="Arial" panose="020B0604020202020204" pitchFamily="34" charset="0"/>
                <a:cs typeface="Arial" panose="020B0604020202020204" pitchFamily="34" charset="0"/>
              </a:rPr>
              <a:t>сердечно-сосудистых </a:t>
            </a:r>
            <a:r>
              <a:rPr lang="ru-RU" sz="2250" dirty="0">
                <a:latin typeface="Arial" panose="020B0604020202020204" pitchFamily="34" charset="0"/>
                <a:cs typeface="Arial" panose="020B0604020202020204" pitchFamily="34" charset="0"/>
              </a:rPr>
              <a:t>заболеваний.</a:t>
            </a:r>
          </a:p>
          <a:p>
            <a:endParaRPr lang="ru-RU" sz="225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250" dirty="0" smtClean="0">
                <a:latin typeface="Arial" panose="020B0604020202020204" pitchFamily="34" charset="0"/>
                <a:cs typeface="Arial" panose="020B0604020202020204" pitchFamily="34" charset="0"/>
              </a:rPr>
              <a:t>По </a:t>
            </a:r>
            <a:r>
              <a:rPr lang="ru-RU" sz="2250" dirty="0">
                <a:latin typeface="Arial" panose="020B0604020202020204" pitchFamily="34" charset="0"/>
                <a:cs typeface="Arial" panose="020B0604020202020204" pitchFamily="34" charset="0"/>
              </a:rPr>
              <a:t>показателям смертности в Казахстане, лидирующее  место занимают </a:t>
            </a:r>
            <a:r>
              <a:rPr lang="ru-RU" sz="2250" b="1" dirty="0">
                <a:latin typeface="Arial" panose="020B0604020202020204" pitchFamily="34" charset="0"/>
                <a:cs typeface="Arial" panose="020B0604020202020204" pitchFamily="34" charset="0"/>
              </a:rPr>
              <a:t>болезни системы </a:t>
            </a:r>
            <a:r>
              <a:rPr lang="ru-RU" sz="2250" b="1" dirty="0" smtClean="0">
                <a:latin typeface="Arial" panose="020B0604020202020204" pitchFamily="34" charset="0"/>
                <a:cs typeface="Arial" panose="020B0604020202020204" pitchFamily="34" charset="0"/>
              </a:rPr>
              <a:t>кровообращения.</a:t>
            </a:r>
            <a:endParaRPr lang="ru-RU" sz="22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8224" y="4653136"/>
            <a:ext cx="2304488" cy="1822862"/>
          </a:xfrm>
          <a:prstGeom prst="rect">
            <a:avLst/>
          </a:prstGeom>
        </p:spPr>
      </p:pic>
      <p:pic>
        <p:nvPicPr>
          <p:cNvPr id="1026" name="Picture 2" descr="Картинки по запросу кардиограмма гиф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62" y="5469229"/>
            <a:ext cx="5715000" cy="85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793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chemeClr val="bg1"/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45383" cy="128089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Сердечно-сосудистые заболевания </a:t>
            </a:r>
            <a:r>
              <a:rPr lang="ru-RU" sz="44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это…</a:t>
            </a:r>
            <a:endParaRPr lang="ru-RU" sz="44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556792"/>
            <a:ext cx="8029359" cy="4104456"/>
          </a:xfrm>
        </p:spPr>
        <p:txBody>
          <a:bodyPr>
            <a:noAutofit/>
          </a:bodyPr>
          <a:lstStyle/>
          <a:p>
            <a:r>
              <a:rPr lang="ru-RU" sz="2250" dirty="0">
                <a:latin typeface="Arial" panose="020B0604020202020204" pitchFamily="34" charset="0"/>
                <a:cs typeface="Arial" panose="020B0604020202020204" pitchFamily="34" charset="0"/>
              </a:rPr>
              <a:t>ишемическая болезнь сердца – болезнь кровеносных сосудов, снабжающих кровью сердечную мышцу;</a:t>
            </a:r>
          </a:p>
          <a:p>
            <a:r>
              <a:rPr lang="ru-RU" sz="2250" dirty="0">
                <a:latin typeface="Arial" panose="020B0604020202020204" pitchFamily="34" charset="0"/>
                <a:cs typeface="Arial" panose="020B0604020202020204" pitchFamily="34" charset="0"/>
              </a:rPr>
              <a:t>болезнь сосудов головного мозга – болезнь кровеносных сосудов, снабжающих кровью мозг;</a:t>
            </a:r>
          </a:p>
          <a:p>
            <a:r>
              <a:rPr lang="ru-RU" sz="2250" dirty="0">
                <a:latin typeface="Arial" panose="020B0604020202020204" pitchFamily="34" charset="0"/>
                <a:cs typeface="Arial" panose="020B0604020202020204" pitchFamily="34" charset="0"/>
              </a:rPr>
              <a:t>болезнь периферических артерий – болезнь кровеносных сосудов, снабжающих кровью руки и ноги;</a:t>
            </a:r>
          </a:p>
          <a:p>
            <a:r>
              <a:rPr lang="ru-RU" sz="2250" dirty="0">
                <a:latin typeface="Arial" panose="020B0604020202020204" pitchFamily="34" charset="0"/>
                <a:cs typeface="Arial" panose="020B0604020202020204" pitchFamily="34" charset="0"/>
              </a:rPr>
              <a:t>врожденный порок сердца – существующие с рождения деформации строения сердца;</a:t>
            </a:r>
          </a:p>
          <a:p>
            <a:r>
              <a:rPr lang="ru-RU" sz="2250" dirty="0">
                <a:latin typeface="Arial" panose="020B0604020202020204" pitchFamily="34" charset="0"/>
                <a:cs typeface="Arial" panose="020B0604020202020204" pitchFamily="34" charset="0"/>
              </a:rPr>
              <a:t>тромбоз глубоких вен и эмболия легких – образование в ножных венах сгустков крови, которые могут смещаться и двигаться к сердцу и легким.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2095" y="5157192"/>
            <a:ext cx="2520280" cy="1631223"/>
          </a:xfrm>
          <a:prstGeom prst="rect">
            <a:avLst/>
          </a:prstGeom>
        </p:spPr>
      </p:pic>
      <p:pic>
        <p:nvPicPr>
          <p:cNvPr id="5" name="Picture 2" descr="Картинки по запросу кардиограмма гиф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649" y="5661248"/>
            <a:ext cx="5715000" cy="85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4533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chemeClr val="bg1"/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Симптомы заболеваний сердца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К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общим признакам заболеваний сердца относятся: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боли в грудной клетке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головные боли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одышка при незначительных физических нагрузках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усталость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раздражительность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плохой сон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нерегулярные сердцебиения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нарушение координации движения</a:t>
            </a:r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2240" y="3717032"/>
            <a:ext cx="2104256" cy="2775967"/>
          </a:xfrm>
          <a:prstGeom prst="rect">
            <a:avLst/>
          </a:prstGeom>
        </p:spPr>
      </p:pic>
      <p:pic>
        <p:nvPicPr>
          <p:cNvPr id="6" name="Picture 2" descr="Картинки по запросу кардиограмма гиф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048" y="5882685"/>
            <a:ext cx="5715000" cy="85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1830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chemeClr val="bg1"/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3997" y="464893"/>
            <a:ext cx="8210873" cy="1724770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Факторы риска возникновения </a:t>
            </a:r>
            <a:r>
              <a:rPr lang="ru-RU" sz="44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сердечно-сосудистых </a:t>
            </a:r>
            <a:r>
              <a:rPr lang="ru-RU" sz="4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заболеваний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0580" y="2564904"/>
            <a:ext cx="7922840" cy="2880320"/>
          </a:xfrm>
        </p:spPr>
        <p:txBody>
          <a:bodyPr>
            <a:normAutofit fontScale="62500" lnSpcReduction="20000"/>
          </a:bodyPr>
          <a:lstStyle/>
          <a:p>
            <a:r>
              <a:rPr lang="ru-RU" sz="3800" dirty="0">
                <a:latin typeface="Arial" panose="020B0604020202020204" pitchFamily="34" charset="0"/>
                <a:cs typeface="Arial" panose="020B0604020202020204" pitchFamily="34" charset="0"/>
              </a:rPr>
              <a:t>Наследственность</a:t>
            </a:r>
          </a:p>
          <a:p>
            <a:r>
              <a:rPr lang="ru-RU" sz="3800" dirty="0">
                <a:latin typeface="Arial" panose="020B0604020202020204" pitchFamily="34" charset="0"/>
                <a:cs typeface="Arial" panose="020B0604020202020204" pitchFamily="34" charset="0"/>
              </a:rPr>
              <a:t>Мужской пол</a:t>
            </a:r>
          </a:p>
          <a:p>
            <a:r>
              <a:rPr lang="ru-RU" sz="3800" dirty="0">
                <a:latin typeface="Arial" panose="020B0604020202020204" pitchFamily="34" charset="0"/>
                <a:cs typeface="Arial" panose="020B0604020202020204" pitchFamily="34" charset="0"/>
              </a:rPr>
              <a:t>Повышенное содержание холестерина в крови</a:t>
            </a:r>
          </a:p>
          <a:p>
            <a:r>
              <a:rPr lang="ru-RU" sz="3800" dirty="0">
                <a:latin typeface="Arial" panose="020B0604020202020204" pitchFamily="34" charset="0"/>
                <a:cs typeface="Arial" panose="020B0604020202020204" pitchFamily="34" charset="0"/>
              </a:rPr>
              <a:t>Малоподвижный образ жизни</a:t>
            </a:r>
          </a:p>
          <a:p>
            <a:r>
              <a:rPr lang="ru-RU" sz="3800" dirty="0">
                <a:latin typeface="Arial" panose="020B0604020202020204" pitchFamily="34" charset="0"/>
                <a:cs typeface="Arial" panose="020B0604020202020204" pitchFamily="34" charset="0"/>
              </a:rPr>
              <a:t>Курение</a:t>
            </a:r>
          </a:p>
          <a:p>
            <a:r>
              <a:rPr lang="ru-RU" sz="3800" dirty="0">
                <a:latin typeface="Arial" panose="020B0604020202020204" pitchFamily="34" charset="0"/>
                <a:cs typeface="Arial" panose="020B0604020202020204" pitchFamily="34" charset="0"/>
              </a:rPr>
              <a:t>Избыточная масса тела</a:t>
            </a:r>
          </a:p>
          <a:p>
            <a:r>
              <a:rPr lang="ru-RU" sz="3800" dirty="0">
                <a:latin typeface="Arial" panose="020B0604020202020204" pitchFamily="34" charset="0"/>
                <a:cs typeface="Arial" panose="020B0604020202020204" pitchFamily="34" charset="0"/>
              </a:rPr>
              <a:t>Стрессы</a:t>
            </a:r>
          </a:p>
          <a:p>
            <a:r>
              <a:rPr lang="ru-RU" sz="3800" dirty="0">
                <a:latin typeface="Arial" panose="020B0604020202020204" pitchFamily="34" charset="0"/>
                <a:cs typeface="Arial" panose="020B0604020202020204" pitchFamily="34" charset="0"/>
              </a:rPr>
              <a:t>Неправильное питание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4B57538E-80CB-4875-8D16-0C18F8F5F4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8104" y="4005064"/>
            <a:ext cx="3458345" cy="2047518"/>
          </a:xfrm>
          <a:prstGeom prst="rect">
            <a:avLst/>
          </a:prstGeom>
        </p:spPr>
      </p:pic>
      <p:pic>
        <p:nvPicPr>
          <p:cNvPr id="6" name="Picture 2" descr="Картинки по запросу кардиограмма гиф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832926"/>
            <a:ext cx="5715000" cy="85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3725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200386"/>
            <a:ext cx="8047806" cy="6452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Картинки по запросу кардиограмма гиф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6176963"/>
            <a:ext cx="8263830" cy="47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9773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00768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Рекомендации по диете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7514" y="1165895"/>
            <a:ext cx="8172958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Для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поддержания здоровой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сердечно-сосудистой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системы  огромное значение имеет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сбалансированный рацион питания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Продукты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предпочтительно употреблять в свежем виде, а также запеченными и приготовленными на пару. </a:t>
            </a: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рационе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должны присутствовать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большое количество фруктов, овощей и зелени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блюда из цельного зерна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нежирные сорта мяса и рыбы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бобовые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необходимо ограничить употребление соли и сахара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полный отказ от курения и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алкоголя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E976BD3-5387-41B7-8C75-E4E91AD590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2200" y="5085184"/>
            <a:ext cx="2684934" cy="1691982"/>
          </a:xfrm>
          <a:prstGeom prst="rect">
            <a:avLst/>
          </a:prstGeom>
        </p:spPr>
      </p:pic>
      <p:pic>
        <p:nvPicPr>
          <p:cNvPr id="5" name="Picture 2" descr="Картинки по запросу кардиограмма гиф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514" y="5708027"/>
            <a:ext cx="5400600" cy="810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6364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chemeClr val="bg1"/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5805" y="260648"/>
            <a:ext cx="8188596" cy="576064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 диеты </a:t>
            </a:r>
            <a:r>
              <a:rPr lang="en-US" sz="4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DASH </a:t>
            </a:r>
            <a:endParaRPr lang="ru-RU" sz="44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7" y="980728"/>
            <a:ext cx="8743701" cy="5400600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Американская </a:t>
            </a:r>
            <a:r>
              <a:rPr lang="ru-RU" sz="8000" dirty="0">
                <a:latin typeface="Arial" panose="020B0604020202020204" pitchFamily="34" charset="0"/>
                <a:cs typeface="Arial" panose="020B0604020202020204" pitchFamily="34" charset="0"/>
              </a:rPr>
              <a:t>ассоциация кардиологов рекомендует </a:t>
            </a:r>
            <a:r>
              <a:rPr lang="ru-RU" sz="8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диету </a:t>
            </a:r>
            <a:r>
              <a:rPr lang="ru-RU" sz="8000" b="1" dirty="0">
                <a:latin typeface="Arial" panose="020B0604020202020204" pitchFamily="34" charset="0"/>
                <a:cs typeface="Arial" panose="020B0604020202020204" pitchFamily="34" charset="0"/>
              </a:rPr>
              <a:t>DASH </a:t>
            </a:r>
            <a:r>
              <a:rPr lang="ru-RU" sz="8000" dirty="0">
                <a:latin typeface="Arial" panose="020B0604020202020204" pitchFamily="34" charset="0"/>
                <a:cs typeface="Arial" panose="020B0604020202020204" pitchFamily="34" charset="0"/>
              </a:rPr>
              <a:t>для </a:t>
            </a:r>
            <a:r>
              <a:rPr lang="ru-RU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профилактики </a:t>
            </a:r>
            <a:r>
              <a:rPr lang="ru-RU" sz="8000" dirty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лечения </a:t>
            </a:r>
            <a:r>
              <a:rPr lang="ru-RU" sz="8000" dirty="0">
                <a:latin typeface="Arial" panose="020B0604020202020204" pitchFamily="34" charset="0"/>
                <a:cs typeface="Arial" panose="020B0604020202020204" pitchFamily="34" charset="0"/>
              </a:rPr>
              <a:t>гипертонии. Помимо регулирования давления, </a:t>
            </a:r>
            <a:r>
              <a:rPr lang="ru-RU" sz="8000" b="1" dirty="0">
                <a:latin typeface="Arial" panose="020B0604020202020204" pitchFamily="34" charset="0"/>
                <a:cs typeface="Arial" panose="020B0604020202020204" pitchFamily="34" charset="0"/>
              </a:rPr>
              <a:t>диета DASH </a:t>
            </a:r>
            <a:r>
              <a:rPr lang="ru-RU" sz="8000" dirty="0">
                <a:latin typeface="Arial" panose="020B0604020202020204" pitchFamily="34" charset="0"/>
                <a:cs typeface="Arial" panose="020B0604020202020204" pitchFamily="34" charset="0"/>
              </a:rPr>
              <a:t>решает еще несколько </a:t>
            </a:r>
            <a:r>
              <a:rPr lang="ru-RU" sz="8000" b="1" dirty="0">
                <a:latin typeface="Arial" panose="020B0604020202020204" pitchFamily="34" charset="0"/>
                <a:cs typeface="Arial" panose="020B0604020202020204" pitchFamily="34" charset="0"/>
              </a:rPr>
              <a:t>важных задач</a:t>
            </a:r>
            <a:r>
              <a:rPr lang="ru-RU" sz="80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536575" indent="-273050">
              <a:lnSpc>
                <a:spcPct val="120000"/>
              </a:lnSpc>
              <a:spcBef>
                <a:spcPts val="0"/>
              </a:spcBef>
            </a:pPr>
            <a:r>
              <a:rPr lang="ru-RU" sz="8000" dirty="0">
                <a:latin typeface="Arial" panose="020B0604020202020204" pitchFamily="34" charset="0"/>
                <a:cs typeface="Arial" panose="020B0604020202020204" pitchFamily="34" charset="0"/>
              </a:rPr>
              <a:t>снижает уровень холестерина</a:t>
            </a:r>
          </a:p>
          <a:p>
            <a:pPr marL="536575" indent="-273050">
              <a:lnSpc>
                <a:spcPct val="120000"/>
              </a:lnSpc>
              <a:spcBef>
                <a:spcPts val="0"/>
              </a:spcBef>
            </a:pPr>
            <a:r>
              <a:rPr lang="ru-RU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улучшает показатели липидного профиля в целом</a:t>
            </a:r>
          </a:p>
          <a:p>
            <a:pPr marL="536575" indent="-273050">
              <a:lnSpc>
                <a:spcPct val="120000"/>
              </a:lnSpc>
              <a:spcBef>
                <a:spcPts val="0"/>
              </a:spcBef>
            </a:pPr>
            <a:r>
              <a:rPr lang="ru-RU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ишемическую болезнь сердца</a:t>
            </a:r>
          </a:p>
          <a:p>
            <a:pPr marL="536575" indent="-273050">
              <a:lnSpc>
                <a:spcPct val="120000"/>
              </a:lnSpc>
              <a:spcBef>
                <a:spcPts val="0"/>
              </a:spcBef>
            </a:pPr>
            <a:r>
              <a:rPr lang="ru-RU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инсульт</a:t>
            </a:r>
          </a:p>
          <a:p>
            <a:pPr marL="536575" indent="-273050">
              <a:lnSpc>
                <a:spcPct val="120000"/>
              </a:lnSpc>
              <a:spcBef>
                <a:spcPts val="0"/>
              </a:spcBef>
            </a:pPr>
            <a:r>
              <a:rPr lang="ru-RU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сердечную недостаточность</a:t>
            </a:r>
          </a:p>
          <a:p>
            <a:pPr marL="536575" indent="-273050">
              <a:lnSpc>
                <a:spcPct val="120000"/>
              </a:lnSpc>
              <a:spcBef>
                <a:spcPts val="0"/>
              </a:spcBef>
            </a:pPr>
            <a:r>
              <a:rPr lang="ru-RU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предотвращает некоторые виды рака</a:t>
            </a:r>
          </a:p>
          <a:p>
            <a:pPr marL="536575" indent="-273050">
              <a:lnSpc>
                <a:spcPct val="120000"/>
              </a:lnSpc>
              <a:spcBef>
                <a:spcPts val="0"/>
              </a:spcBef>
            </a:pPr>
            <a:r>
              <a:rPr lang="ru-RU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камни в почках</a:t>
            </a:r>
          </a:p>
          <a:p>
            <a:pPr marL="536575" indent="-273050">
              <a:lnSpc>
                <a:spcPct val="120000"/>
              </a:lnSpc>
              <a:spcBef>
                <a:spcPts val="0"/>
              </a:spcBef>
            </a:pPr>
            <a:r>
              <a:rPr lang="ru-RU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снижает риск развития сахарного диабета.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8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Диета DASH </a:t>
            </a:r>
            <a:r>
              <a:rPr lang="ru-RU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существенно снижает вес, улучшает самочувствие и качество жизни в целом. </a:t>
            </a:r>
            <a:r>
              <a:rPr lang="ru-RU" sz="8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ДАШ-диета</a:t>
            </a:r>
            <a:r>
              <a:rPr lang="ru-RU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 признана одной из лучших для профилактики и лечения сахарного диабета и одной из самых эффективных при заболеваниях сердца.</a:t>
            </a:r>
          </a:p>
          <a:p>
            <a:pPr marL="0" indent="0">
              <a:buNone/>
            </a:pPr>
            <a:endParaRPr lang="ru-RU" sz="96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5DCCAFD3-632B-4BD9-AE22-86345E825D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8224" y="2708920"/>
            <a:ext cx="2334988" cy="1440160"/>
          </a:xfrm>
          <a:prstGeom prst="rect">
            <a:avLst/>
          </a:prstGeom>
        </p:spPr>
      </p:pic>
      <p:pic>
        <p:nvPicPr>
          <p:cNvPr id="6" name="Picture 2" descr="Картинки по запросу кардиограмма гиф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805" y="5805264"/>
            <a:ext cx="5715000" cy="85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3860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00"/>
            </a:gs>
            <a:gs pos="0">
              <a:schemeClr val="bg1"/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55947"/>
            <a:ext cx="7886700" cy="83162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Рекомендации по диете </a:t>
            </a:r>
            <a:r>
              <a:rPr lang="en-US" sz="44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DASH</a:t>
            </a:r>
            <a:endParaRPr lang="ru-RU" sz="44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8650" y="987573"/>
            <a:ext cx="7850832" cy="5112568"/>
          </a:xfrm>
          <a:prstGeom prst="rect">
            <a:avLst/>
          </a:prstGeom>
        </p:spPr>
      </p:pic>
      <p:pic>
        <p:nvPicPr>
          <p:cNvPr id="5" name="Picture 2" descr="Картинки по запросу кардиограмма гиф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237312"/>
            <a:ext cx="5715000" cy="497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6640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756</TotalTime>
  <Words>471</Words>
  <Application>Microsoft Office PowerPoint</Application>
  <PresentationFormat>Экран (4:3)</PresentationFormat>
  <Paragraphs>83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PT Sans</vt:lpstr>
      <vt:lpstr>Times New Roman</vt:lpstr>
      <vt:lpstr>Тема Office</vt:lpstr>
      <vt:lpstr>Презентация PowerPoint</vt:lpstr>
      <vt:lpstr>Сердечно-сосудистые заболевания </vt:lpstr>
      <vt:lpstr>Сердечно-сосудистые заболевания – это…</vt:lpstr>
      <vt:lpstr>Симптомы заболеваний сердца</vt:lpstr>
      <vt:lpstr>Факторы риска возникновения сердечно-сосудистых заболеваний</vt:lpstr>
      <vt:lpstr>Презентация PowerPoint</vt:lpstr>
      <vt:lpstr>Рекомендации по диете </vt:lpstr>
      <vt:lpstr>Цель диеты DASH </vt:lpstr>
      <vt:lpstr>Рекомендации по диете DASH</vt:lpstr>
      <vt:lpstr>Физическая активность </vt:lpstr>
      <vt:lpstr>Следует помнить о том, что обязательным для пациента является: </vt:lpstr>
      <vt:lpstr>Использованная литература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Питание при сердечно- сосудистых заболеваниях</dc:title>
  <dc:creator>Acer</dc:creator>
  <cp:lastModifiedBy>HOME</cp:lastModifiedBy>
  <cp:revision>86</cp:revision>
  <dcterms:created xsi:type="dcterms:W3CDTF">2017-12-04T09:45:38Z</dcterms:created>
  <dcterms:modified xsi:type="dcterms:W3CDTF">2017-12-07T17:12:41Z</dcterms:modified>
</cp:coreProperties>
</file>