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07" r:id="rId1"/>
  </p:sldMasterIdLst>
  <p:sldIdLst>
    <p:sldId id="264" r:id="rId2"/>
    <p:sldId id="286" r:id="rId3"/>
    <p:sldId id="274" r:id="rId4"/>
    <p:sldId id="272" r:id="rId5"/>
    <p:sldId id="275" r:id="rId6"/>
    <p:sldId id="269" r:id="rId7"/>
    <p:sldId id="283" r:id="rId8"/>
    <p:sldId id="278" r:id="rId9"/>
    <p:sldId id="279" r:id="rId10"/>
    <p:sldId id="280" r:id="rId11"/>
    <p:sldId id="282" r:id="rId12"/>
    <p:sldId id="285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20" autoAdjust="0"/>
  </p:normalViewPr>
  <p:slideViewPr>
    <p:cSldViewPr>
      <p:cViewPr varScale="1">
        <p:scale>
          <a:sx n="81" d="100"/>
          <a:sy n="81" d="100"/>
        </p:scale>
        <p:origin x="86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80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5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74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642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174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03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8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599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3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57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20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6EE60-1DF6-4307-97C6-3FB9A2DAEB6E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76C47-A5B7-48BE-A2C6-763B7E2AA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3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8" r:id="rId1"/>
    <p:sldLayoutId id="2147484709" r:id="rId2"/>
    <p:sldLayoutId id="2147484710" r:id="rId3"/>
    <p:sldLayoutId id="2147484711" r:id="rId4"/>
    <p:sldLayoutId id="2147484712" r:id="rId5"/>
    <p:sldLayoutId id="2147484713" r:id="rId6"/>
    <p:sldLayoutId id="2147484714" r:id="rId7"/>
    <p:sldLayoutId id="2147484715" r:id="rId8"/>
    <p:sldLayoutId id="2147484716" r:id="rId9"/>
    <p:sldLayoutId id="2147484717" r:id="rId10"/>
    <p:sldLayoutId id="214748471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volshebnaya-eda.ru/lechebnoje-pitaniye/serdce-sosudy/dash-diet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0">
              <a:schemeClr val="bg1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068" y="2790761"/>
            <a:ext cx="4343895" cy="2895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51720" y="234826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PT Sans"/>
              </a:rPr>
              <a:t>Назарбаев </a:t>
            </a:r>
            <a:r>
              <a:rPr lang="ru-RU" b="1" dirty="0" smtClean="0">
                <a:solidFill>
                  <a:srgbClr val="002060"/>
                </a:solidFill>
                <a:latin typeface="PT Sans"/>
              </a:rPr>
              <a:t>Университет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Sans"/>
              </a:rPr>
              <a:t>Школ</a:t>
            </a:r>
            <a:r>
              <a:rPr lang="kk-KZ" b="1" dirty="0" smtClean="0">
                <a:solidFill>
                  <a:srgbClr val="002060"/>
                </a:solidFill>
                <a:latin typeface="PT Sans"/>
              </a:rPr>
              <a:t>а</a:t>
            </a:r>
            <a:r>
              <a:rPr lang="ru-RU" b="1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PT Sans"/>
              </a:rPr>
              <a:t>Медицины </a:t>
            </a:r>
            <a:endParaRPr lang="ru-RU" b="1" dirty="0" smtClean="0">
              <a:solidFill>
                <a:srgbClr val="002060"/>
              </a:solidFill>
              <a:latin typeface="PT San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1736555"/>
            <a:ext cx="8361444" cy="9601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 ПРИ СЕРДЕЧНО-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СОСУДИСТЫХ ЗАБОЛЕВАНИЯХ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7"/>
          <p:cNvSpPr txBox="1">
            <a:spLocks noChangeArrowheads="1"/>
          </p:cNvSpPr>
          <p:nvPr/>
        </p:nvSpPr>
        <p:spPr bwMode="auto">
          <a:xfrm>
            <a:off x="4139952" y="6453336"/>
            <a:ext cx="1627561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Астана, </a:t>
            </a:r>
            <a:r>
              <a:rPr lang="ru-RU" alt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GB" alt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4290" y="5686691"/>
            <a:ext cx="4226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Аймолдина К.Ж.,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Осетрова А.И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Ахметова Ж.С.,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Бекмаганбетова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А.С.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3611"/>
            <a:ext cx="1504762" cy="105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921" y="179908"/>
            <a:ext cx="1304547" cy="130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1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0">
              <a:schemeClr val="bg1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0707" y="298377"/>
            <a:ext cx="6589199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активность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71600"/>
            <a:ext cx="8066856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основа здорового сердца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улучшает способность тканей организма поглощать кислород из крови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помогая поддерживать нормальный уровень жира в крови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ускорять метаболизм.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Физическая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нагрузка постепенно укрепляет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сердечную мышцу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улучшает ее сократительную функцию.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выполнение упражнений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сердечно-сосудистой системы нормализует кровоток, осуществляющий массаж сосудистых стенок. Они становятся в разы эластичнее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19" y="4876745"/>
            <a:ext cx="1584176" cy="1432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984" y="4941167"/>
            <a:ext cx="1538808" cy="1152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949" y="4876745"/>
            <a:ext cx="1800201" cy="13794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028" y="4941167"/>
            <a:ext cx="1352365" cy="115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3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08911" cy="648072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 помнить о том, что обязательным для пациента является:</a:t>
            </a:r>
            <a:r>
              <a:rPr lang="ru-RU" sz="44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66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591" y="2492896"/>
            <a:ext cx="7994848" cy="259228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регулярное посещение лечащего врача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выполнение врачебных назначений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контроль липидов и сахара крови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ежедневный контроль АД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даже при отсутствии жалоб проводите ЭКГ-обследование (один раз в год).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168" y="4797152"/>
            <a:ext cx="2592288" cy="1792004"/>
          </a:xfrm>
          <a:prstGeom prst="rect">
            <a:avLst/>
          </a:prstGeom>
        </p:spPr>
      </p:pic>
      <p:pic>
        <p:nvPicPr>
          <p:cNvPr id="6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73967"/>
            <a:ext cx="5447354" cy="81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69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959" y="618872"/>
            <a:ext cx="7022082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Использованная 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0477" y="1983056"/>
            <a:ext cx="718371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http://www.who.int/mediacentre/factsheets/fs317/ru/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https://tengrinews.kz/kazakhstan_news/sostavlen-reyting-smertelnyih-zabolevaniy-v-kazahstane-231136/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http://volshebnaya-eda.ru/lechebnoje-pitaniye/serdce-sosudy/dash-dieta/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075" y="640440"/>
            <a:ext cx="1154497" cy="11544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58222"/>
            <a:ext cx="1267403" cy="1267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517232"/>
            <a:ext cx="571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0">
              <a:schemeClr val="bg1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732" y="3031973"/>
            <a:ext cx="3384376" cy="36218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484784"/>
            <a:ext cx="6696744" cy="2232248"/>
          </a:xfrm>
        </p:spPr>
        <p:txBody>
          <a:bodyPr>
            <a:normAutofit/>
            <a:scene3d>
              <a:camera prst="orthographicFront">
                <a:rot lat="0" lon="600000" rev="0"/>
              </a:camera>
              <a:lightRig rig="threePt" dir="t"/>
            </a:scene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</a:t>
            </a:r>
            <a:endParaRPr lang="ru-RU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</a:p>
        </p:txBody>
      </p:sp>
      <p:pic>
        <p:nvPicPr>
          <p:cNvPr id="2050" name="Picture 2" descr="Картинки по запросу медицина веселое сердце гиф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2601"/>
            <a:ext cx="2162175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2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3C4C37-E542-4C67-9D43-832D1728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Сердечно-сосудистые заболевания </a:t>
            </a:r>
            <a:endParaRPr lang="x-none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50" b="1" dirty="0"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Сердечно-сосудистые заболевания </a:t>
            </a:r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являются основной причиной смертности во всем мире: ни по какой другой причине ежегодно не умирает столько </a:t>
            </a:r>
            <a:r>
              <a:rPr lang="ru-RU" sz="2250" dirty="0" smtClean="0">
                <a:latin typeface="Arial" panose="020B0604020202020204" pitchFamily="34" charset="0"/>
                <a:cs typeface="Arial" panose="020B0604020202020204" pitchFamily="34" charset="0"/>
              </a:rPr>
              <a:t>людей, </a:t>
            </a:r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сколько от </a:t>
            </a:r>
            <a:r>
              <a:rPr lang="ru-RU" sz="2250" dirty="0" smtClean="0"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сердечно-сосудистых </a:t>
            </a:r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заболеваний.</a:t>
            </a:r>
          </a:p>
          <a:p>
            <a:endParaRPr lang="ru-RU" sz="22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5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показателям смертности в Казахстане, лидирующее  место занимают </a:t>
            </a:r>
            <a:r>
              <a:rPr lang="ru-RU" sz="2250" b="1" dirty="0">
                <a:latin typeface="Arial" panose="020B0604020202020204" pitchFamily="34" charset="0"/>
                <a:cs typeface="Arial" panose="020B0604020202020204" pitchFamily="34" charset="0"/>
              </a:rPr>
              <a:t>болезни системы </a:t>
            </a:r>
            <a:r>
              <a:rPr lang="ru-RU" sz="22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кровообращения.</a:t>
            </a:r>
            <a:endParaRPr lang="ru-RU" sz="22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4653136"/>
            <a:ext cx="2304488" cy="1822862"/>
          </a:xfrm>
          <a:prstGeom prst="rect">
            <a:avLst/>
          </a:prstGeom>
        </p:spPr>
      </p:pic>
      <p:pic>
        <p:nvPicPr>
          <p:cNvPr id="1026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2" y="5469229"/>
            <a:ext cx="571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93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45383" cy="12808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Сердечно-сосудистые заболевания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это…</a:t>
            </a:r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8029359" cy="4104456"/>
          </a:xfrm>
        </p:spPr>
        <p:txBody>
          <a:bodyPr>
            <a:noAutofit/>
          </a:bodyPr>
          <a:lstStyle/>
          <a:p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ишемическая болезнь сердца – болезнь кровеносных сосудов, снабжающих кровью сердечную мышцу;</a:t>
            </a:r>
          </a:p>
          <a:p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болезнь сосудов головного мозга – болезнь кровеносных сосудов, снабжающих кровью мозг;</a:t>
            </a:r>
          </a:p>
          <a:p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болезнь периферических артерий – болезнь кровеносных сосудов, снабжающих кровью руки и ноги;</a:t>
            </a:r>
          </a:p>
          <a:p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врожденный порок сердца – существующие с рождения деформации строения сердца;</a:t>
            </a:r>
          </a:p>
          <a:p>
            <a:r>
              <a:rPr lang="ru-RU" sz="2250" dirty="0">
                <a:latin typeface="Arial" panose="020B0604020202020204" pitchFamily="34" charset="0"/>
                <a:cs typeface="Arial" panose="020B0604020202020204" pitchFamily="34" charset="0"/>
              </a:rPr>
              <a:t>тромбоз глубоких вен и эмболия легких – образование в ножных венах сгустков крови, которые могут смещаться и двигаться к сердцу и легким.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2095" y="5157192"/>
            <a:ext cx="2520280" cy="1631223"/>
          </a:xfrm>
          <a:prstGeom prst="rect">
            <a:avLst/>
          </a:prstGeom>
        </p:spPr>
      </p:pic>
      <p:pic>
        <p:nvPicPr>
          <p:cNvPr id="5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9" y="5661248"/>
            <a:ext cx="571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3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Симптомы заболеваний сердца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общим признакам заболеваний сердца относятся: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боли в грудной клетке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головные боли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одышка при незначительных физических нагрузках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усталость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раздражительность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плохой сон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нерегулярные сердцебиения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нарушение координации движения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3717032"/>
            <a:ext cx="2104256" cy="2775967"/>
          </a:xfrm>
          <a:prstGeom prst="rect">
            <a:avLst/>
          </a:prstGeom>
        </p:spPr>
      </p:pic>
      <p:pic>
        <p:nvPicPr>
          <p:cNvPr id="6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48" y="5882685"/>
            <a:ext cx="571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83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997" y="464893"/>
            <a:ext cx="8210873" cy="172477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 риска возникновения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сердечно-сосудистых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0580" y="2564904"/>
            <a:ext cx="7922840" cy="2880320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Наследственность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Мужской пол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Повышенное содержание холестерина в крови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Малоподвижный образ жизни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Курение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Избыточная масса тела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Стрессы</a:t>
            </a:r>
          </a:p>
          <a:p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Неправильное питание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57538E-80CB-4875-8D16-0C18F8F5F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005064"/>
            <a:ext cx="3458345" cy="2047518"/>
          </a:xfrm>
          <a:prstGeom prst="rect">
            <a:avLst/>
          </a:prstGeom>
        </p:spPr>
      </p:pic>
      <p:pic>
        <p:nvPicPr>
          <p:cNvPr id="6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32926"/>
            <a:ext cx="571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72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00386"/>
            <a:ext cx="8047806" cy="645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6176963"/>
            <a:ext cx="8263830" cy="47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77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0076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диете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514" y="1165895"/>
            <a:ext cx="817295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поддержания здоровой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системы  огромное значение имеет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сбалансированный рацион питания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предпочтительно употреблять в свежем виде, а также запеченными и приготовленными на пару.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рационе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должны присутствовать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большое количество фруктов, овощей и зелени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блюда из цельного зерна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нежирные сорта мяса и рыбы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бобовые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ограничить употребление соли и сахара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полный отказ от курения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алкоголя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E976BD3-5387-41B7-8C75-E4E91AD59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5085184"/>
            <a:ext cx="2684934" cy="1691982"/>
          </a:xfrm>
          <a:prstGeom prst="rect">
            <a:avLst/>
          </a:prstGeom>
        </p:spPr>
      </p:pic>
      <p:pic>
        <p:nvPicPr>
          <p:cNvPr id="5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14" y="5708027"/>
            <a:ext cx="5400600" cy="81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36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805" y="260648"/>
            <a:ext cx="8188596" cy="57606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диеты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 </a:t>
            </a:r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980728"/>
            <a:ext cx="8743701" cy="54006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Американская </a:t>
            </a: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ассоциация кардиологов рекомендует </a:t>
            </a:r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диету </a:t>
            </a:r>
            <a:r>
              <a:rPr lang="ru-RU" sz="8000" b="1" dirty="0">
                <a:latin typeface="Arial" panose="020B0604020202020204" pitchFamily="34" charset="0"/>
                <a:cs typeface="Arial" panose="020B0604020202020204" pitchFamily="34" charset="0"/>
              </a:rPr>
              <a:t>DASH </a:t>
            </a: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профилактики </a:t>
            </a: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лечения </a:t>
            </a: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гипертонии. Помимо регулирования давления, </a:t>
            </a:r>
            <a:r>
              <a:rPr lang="ru-RU" sz="8000" b="1" dirty="0">
                <a:latin typeface="Arial" panose="020B0604020202020204" pitchFamily="34" charset="0"/>
                <a:cs typeface="Arial" panose="020B0604020202020204" pitchFamily="34" charset="0"/>
              </a:rPr>
              <a:t>диета DASH </a:t>
            </a: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решает еще несколько </a:t>
            </a:r>
            <a:r>
              <a:rPr lang="ru-RU" sz="8000" b="1" dirty="0">
                <a:latin typeface="Arial" panose="020B0604020202020204" pitchFamily="34" charset="0"/>
                <a:cs typeface="Arial" panose="020B0604020202020204" pitchFamily="34" charset="0"/>
              </a:rPr>
              <a:t>важных задач</a:t>
            </a: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>
                <a:latin typeface="Arial" panose="020B0604020202020204" pitchFamily="34" charset="0"/>
                <a:cs typeface="Arial" panose="020B0604020202020204" pitchFamily="34" charset="0"/>
              </a:rPr>
              <a:t>снижает уровень холестерина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улучшает показатели липидного профиля в целом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ишемическую болезнь сердца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инсульт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сердечную недостаточность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предотвращает некоторые виды рака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камни в почках</a:t>
            </a:r>
          </a:p>
          <a:p>
            <a:pPr marL="536575" indent="-273050">
              <a:lnSpc>
                <a:spcPct val="120000"/>
              </a:lnSpc>
              <a:spcBef>
                <a:spcPts val="0"/>
              </a:spcBef>
            </a:pP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снижает риск развития сахарного диабета.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Диета DASH 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существенно снижает вес, улучшает самочувствие и качество жизни в целом. </a:t>
            </a:r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ДАШ-диета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признана одной из лучших для профилактики и лечения сахарного диабета и одной из самых эффективных при заболеваниях сердца.</a:t>
            </a:r>
          </a:p>
          <a:p>
            <a:pPr marL="0" indent="0">
              <a:buNone/>
            </a:pPr>
            <a:endParaRPr lang="ru-RU" sz="9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DCCAFD3-632B-4BD9-AE22-86345E825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2708920"/>
            <a:ext cx="2334988" cy="1440160"/>
          </a:xfrm>
          <a:prstGeom prst="rect">
            <a:avLst/>
          </a:prstGeom>
        </p:spPr>
      </p:pic>
      <p:pic>
        <p:nvPicPr>
          <p:cNvPr id="6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05" y="5805264"/>
            <a:ext cx="571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86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0">
              <a:schemeClr val="bg1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5947"/>
            <a:ext cx="7886700" cy="8316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диете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</a:t>
            </a:r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987573"/>
            <a:ext cx="7850832" cy="5112568"/>
          </a:xfrm>
          <a:prstGeom prst="rect">
            <a:avLst/>
          </a:prstGeom>
        </p:spPr>
      </p:pic>
      <p:pic>
        <p:nvPicPr>
          <p:cNvPr id="5" name="Picture 2" descr="Картинки по запросу кардиограмма ги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37312"/>
            <a:ext cx="5715000" cy="49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6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756</TotalTime>
  <Words>471</Words>
  <Application>Microsoft Office PowerPoint</Application>
  <PresentationFormat>Экран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PT Sans</vt:lpstr>
      <vt:lpstr>Times New Roman</vt:lpstr>
      <vt:lpstr>Тема Office</vt:lpstr>
      <vt:lpstr>Презентация PowerPoint</vt:lpstr>
      <vt:lpstr>Сердечно-сосудистые заболевания </vt:lpstr>
      <vt:lpstr>Сердечно-сосудистые заболевания – это…</vt:lpstr>
      <vt:lpstr>Симптомы заболеваний сердца</vt:lpstr>
      <vt:lpstr>Факторы риска возникновения сердечно-сосудистых заболеваний</vt:lpstr>
      <vt:lpstr>Презентация PowerPoint</vt:lpstr>
      <vt:lpstr>Рекомендации по диете </vt:lpstr>
      <vt:lpstr>Цель диеты DASH </vt:lpstr>
      <vt:lpstr>Рекомендации по диете DASH</vt:lpstr>
      <vt:lpstr>Физическая активность </vt:lpstr>
      <vt:lpstr>Следует помнить о том, что обязательным для пациента является: </vt:lpstr>
      <vt:lpstr>Использованная литература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Питание при сердечно- сосудистых заболеваниях</dc:title>
  <dc:creator>Acer</dc:creator>
  <cp:lastModifiedBy>HOME</cp:lastModifiedBy>
  <cp:revision>86</cp:revision>
  <dcterms:created xsi:type="dcterms:W3CDTF">2017-12-04T09:45:38Z</dcterms:created>
  <dcterms:modified xsi:type="dcterms:W3CDTF">2017-12-07T17:12:41Z</dcterms:modified>
</cp:coreProperties>
</file>