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57" r:id="rId1"/>
  </p:sldMasterIdLst>
  <p:notesMasterIdLst>
    <p:notesMasterId r:id="rId11"/>
  </p:notesMasterIdLst>
  <p:handoutMasterIdLst>
    <p:handoutMasterId r:id="rId12"/>
  </p:handoutMasterIdLst>
  <p:sldIdLst>
    <p:sldId id="256" r:id="rId2"/>
    <p:sldId id="324" r:id="rId3"/>
    <p:sldId id="325" r:id="rId4"/>
    <p:sldId id="326" r:id="rId5"/>
    <p:sldId id="327" r:id="rId6"/>
    <p:sldId id="329" r:id="rId7"/>
    <p:sldId id="328" r:id="rId8"/>
    <p:sldId id="331" r:id="rId9"/>
    <p:sldId id="333" r:id="rId10"/>
  </p:sldIdLst>
  <p:sldSz cx="9906000" cy="6858000" type="A4"/>
  <p:notesSz cx="6623050" cy="9810750"/>
  <p:defaultTextStyle>
    <a:defPPr>
      <a:defRPr lang="hu-HU"/>
    </a:defPPr>
    <a:lvl1pPr algn="l" rtl="0" eaLnBrk="0" fontAlgn="base" hangingPunct="0">
      <a:spcBef>
        <a:spcPct val="0"/>
      </a:spcBef>
      <a:spcAft>
        <a:spcPct val="0"/>
      </a:spcAft>
      <a:defRPr kern="1200">
        <a:solidFill>
          <a:schemeClr val="tx1"/>
        </a:solidFill>
        <a:latin typeface="Verdana" panose="020B0604030504040204" pitchFamily="34" charset="0"/>
        <a:ea typeface="+mn-ea"/>
        <a:cs typeface="+mn-cs"/>
      </a:defRPr>
    </a:lvl1pPr>
    <a:lvl2pPr marL="457200" algn="l" rtl="0" eaLnBrk="0" fontAlgn="base" hangingPunct="0">
      <a:spcBef>
        <a:spcPct val="0"/>
      </a:spcBef>
      <a:spcAft>
        <a:spcPct val="0"/>
      </a:spcAft>
      <a:defRPr kern="1200">
        <a:solidFill>
          <a:schemeClr val="tx1"/>
        </a:solidFill>
        <a:latin typeface="Verdana" panose="020B0604030504040204" pitchFamily="34" charset="0"/>
        <a:ea typeface="+mn-ea"/>
        <a:cs typeface="+mn-cs"/>
      </a:defRPr>
    </a:lvl2pPr>
    <a:lvl3pPr marL="914400" algn="l" rtl="0" eaLnBrk="0" fontAlgn="base" hangingPunct="0">
      <a:spcBef>
        <a:spcPct val="0"/>
      </a:spcBef>
      <a:spcAft>
        <a:spcPct val="0"/>
      </a:spcAft>
      <a:defRPr kern="1200">
        <a:solidFill>
          <a:schemeClr val="tx1"/>
        </a:solidFill>
        <a:latin typeface="Verdana" panose="020B0604030504040204" pitchFamily="34" charset="0"/>
        <a:ea typeface="+mn-ea"/>
        <a:cs typeface="+mn-cs"/>
      </a:defRPr>
    </a:lvl3pPr>
    <a:lvl4pPr marL="1371600" algn="l" rtl="0" eaLnBrk="0" fontAlgn="base" hangingPunct="0">
      <a:spcBef>
        <a:spcPct val="0"/>
      </a:spcBef>
      <a:spcAft>
        <a:spcPct val="0"/>
      </a:spcAft>
      <a:defRPr kern="1200">
        <a:solidFill>
          <a:schemeClr val="tx1"/>
        </a:solidFill>
        <a:latin typeface="Verdana" panose="020B0604030504040204" pitchFamily="34" charset="0"/>
        <a:ea typeface="+mn-ea"/>
        <a:cs typeface="+mn-cs"/>
      </a:defRPr>
    </a:lvl4pPr>
    <a:lvl5pPr marL="1828800" algn="l" rtl="0" eaLnBrk="0" fontAlgn="base" hangingPunct="0">
      <a:spcBef>
        <a:spcPct val="0"/>
      </a:spcBef>
      <a:spcAft>
        <a:spcPct val="0"/>
      </a:spcAft>
      <a:defRPr kern="1200">
        <a:solidFill>
          <a:schemeClr val="tx1"/>
        </a:solidFill>
        <a:latin typeface="Verdana" panose="020B0604030504040204" pitchFamily="34" charset="0"/>
        <a:ea typeface="+mn-ea"/>
        <a:cs typeface="+mn-cs"/>
      </a:defRPr>
    </a:lvl5pPr>
    <a:lvl6pPr marL="2286000" algn="l" defTabSz="914400" rtl="0" eaLnBrk="1" latinLnBrk="0" hangingPunct="1">
      <a:defRPr kern="1200">
        <a:solidFill>
          <a:schemeClr val="tx1"/>
        </a:solidFill>
        <a:latin typeface="Verdana" panose="020B0604030504040204" pitchFamily="34" charset="0"/>
        <a:ea typeface="+mn-ea"/>
        <a:cs typeface="+mn-cs"/>
      </a:defRPr>
    </a:lvl6pPr>
    <a:lvl7pPr marL="2743200" algn="l" defTabSz="914400" rtl="0" eaLnBrk="1" latinLnBrk="0" hangingPunct="1">
      <a:defRPr kern="1200">
        <a:solidFill>
          <a:schemeClr val="tx1"/>
        </a:solidFill>
        <a:latin typeface="Verdana" panose="020B0604030504040204" pitchFamily="34" charset="0"/>
        <a:ea typeface="+mn-ea"/>
        <a:cs typeface="+mn-cs"/>
      </a:defRPr>
    </a:lvl7pPr>
    <a:lvl8pPr marL="3200400" algn="l" defTabSz="914400" rtl="0" eaLnBrk="1" latinLnBrk="0" hangingPunct="1">
      <a:defRPr kern="1200">
        <a:solidFill>
          <a:schemeClr val="tx1"/>
        </a:solidFill>
        <a:latin typeface="Verdana" panose="020B0604030504040204" pitchFamily="34" charset="0"/>
        <a:ea typeface="+mn-ea"/>
        <a:cs typeface="+mn-cs"/>
      </a:defRPr>
    </a:lvl8pPr>
    <a:lvl9pPr marL="3657600" algn="l" defTabSz="914400" rtl="0" eaLnBrk="1" latinLnBrk="0" hangingPunct="1">
      <a:defRPr kern="1200">
        <a:solidFill>
          <a:schemeClr val="tx1"/>
        </a:solidFill>
        <a:latin typeface="Verdana" panose="020B060403050404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 uri="{2D200454-40CA-4A62-9FC3-DE9A4176ACB9}">
      <p15:notesGuideLst xmlns:p15="http://schemas.microsoft.com/office/powerpoint/2012/main">
        <p15:guide id="1" orient="horz" pos="3127">
          <p15:clr>
            <a:srgbClr val="A4A3A4"/>
          </p15:clr>
        </p15:guide>
        <p15:guide id="2" pos="2101">
          <p15:clr>
            <a:srgbClr val="A4A3A4"/>
          </p15:clr>
        </p15:guide>
        <p15:guide id="3" orient="horz" pos="3090">
          <p15:clr>
            <a:srgbClr val="A4A3A4"/>
          </p15:clr>
        </p15:guide>
        <p15:guide id="4" pos="2086">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C66"/>
    <a:srgbClr val="FF33CC"/>
    <a:srgbClr val="FFFF00"/>
    <a:srgbClr val="FF3300"/>
    <a:srgbClr val="CCFFFF"/>
    <a:srgbClr val="008080"/>
    <a:srgbClr val="9999FF"/>
    <a:srgbClr val="FF9900"/>
    <a:srgbClr val="0099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Közepesen sötét stílus 2 – 1. jelölőszín">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9" autoAdjust="0"/>
    <p:restoredTop sz="94280" autoAdjust="0"/>
  </p:normalViewPr>
  <p:slideViewPr>
    <p:cSldViewPr>
      <p:cViewPr varScale="1">
        <p:scale>
          <a:sx n="70" d="100"/>
          <a:sy n="70" d="100"/>
        </p:scale>
        <p:origin x="576" y="48"/>
      </p:cViewPr>
      <p:guideLst>
        <p:guide orient="horz" pos="2160"/>
        <p:guide pos="312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p:scale>
          <a:sx n="100" d="100"/>
          <a:sy n="100" d="100"/>
        </p:scale>
        <p:origin x="-250" y="816"/>
      </p:cViewPr>
      <p:guideLst>
        <p:guide orient="horz" pos="3127"/>
        <p:guide pos="2101"/>
        <p:guide orient="horz" pos="3090"/>
        <p:guide pos="2086"/>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870882" cy="489518"/>
          </a:xfrm>
          <a:prstGeom prst="rect">
            <a:avLst/>
          </a:prstGeom>
          <a:noFill/>
          <a:ln>
            <a:noFill/>
          </a:ln>
          <a:effectLst/>
          <a:extLst/>
        </p:spPr>
        <p:txBody>
          <a:bodyPr vert="horz" wrap="square" lIns="90111" tIns="45055" rIns="90111" bIns="45055" numCol="1" anchor="t" anchorCtr="0" compatLnSpc="1">
            <a:prstTxWarp prst="textNoShape">
              <a:avLst/>
            </a:prstTxWarp>
          </a:bodyPr>
          <a:lstStyle>
            <a:lvl1pPr defTabSz="900724">
              <a:defRPr sz="1100">
                <a:latin typeface="Times New Roman" pitchFamily="18" charset="0"/>
              </a:defRPr>
            </a:lvl1pPr>
          </a:lstStyle>
          <a:p>
            <a:pPr>
              <a:defRPr/>
            </a:pPr>
            <a:endParaRPr lang="hu-HU"/>
          </a:p>
        </p:txBody>
      </p:sp>
      <p:sp>
        <p:nvSpPr>
          <p:cNvPr id="5123" name="Rectangle 3"/>
          <p:cNvSpPr>
            <a:spLocks noGrp="1" noChangeArrowheads="1"/>
          </p:cNvSpPr>
          <p:nvPr>
            <p:ph type="dt" sz="quarter" idx="1"/>
          </p:nvPr>
        </p:nvSpPr>
        <p:spPr bwMode="auto">
          <a:xfrm>
            <a:off x="3752168" y="0"/>
            <a:ext cx="2870882" cy="489518"/>
          </a:xfrm>
          <a:prstGeom prst="rect">
            <a:avLst/>
          </a:prstGeom>
          <a:noFill/>
          <a:ln>
            <a:noFill/>
          </a:ln>
          <a:effectLst/>
          <a:extLst/>
        </p:spPr>
        <p:txBody>
          <a:bodyPr vert="horz" wrap="square" lIns="90111" tIns="45055" rIns="90111" bIns="45055" numCol="1" anchor="t" anchorCtr="0" compatLnSpc="1">
            <a:prstTxWarp prst="textNoShape">
              <a:avLst/>
            </a:prstTxWarp>
          </a:bodyPr>
          <a:lstStyle>
            <a:lvl1pPr algn="r" defTabSz="900724">
              <a:defRPr sz="1100">
                <a:latin typeface="Times New Roman" pitchFamily="18" charset="0"/>
              </a:defRPr>
            </a:lvl1pPr>
          </a:lstStyle>
          <a:p>
            <a:pPr>
              <a:defRPr/>
            </a:pPr>
            <a:endParaRPr lang="hu-HU"/>
          </a:p>
        </p:txBody>
      </p:sp>
      <p:sp>
        <p:nvSpPr>
          <p:cNvPr id="5124" name="Rectangle 4"/>
          <p:cNvSpPr>
            <a:spLocks noGrp="1" noChangeArrowheads="1"/>
          </p:cNvSpPr>
          <p:nvPr>
            <p:ph type="ftr" sz="quarter" idx="2"/>
          </p:nvPr>
        </p:nvSpPr>
        <p:spPr bwMode="auto">
          <a:xfrm>
            <a:off x="0" y="9321232"/>
            <a:ext cx="2870882" cy="489518"/>
          </a:xfrm>
          <a:prstGeom prst="rect">
            <a:avLst/>
          </a:prstGeom>
          <a:noFill/>
          <a:ln>
            <a:noFill/>
          </a:ln>
          <a:effectLst/>
          <a:extLst/>
        </p:spPr>
        <p:txBody>
          <a:bodyPr vert="horz" wrap="square" lIns="90111" tIns="45055" rIns="90111" bIns="45055" numCol="1" anchor="b" anchorCtr="0" compatLnSpc="1">
            <a:prstTxWarp prst="textNoShape">
              <a:avLst/>
            </a:prstTxWarp>
          </a:bodyPr>
          <a:lstStyle>
            <a:lvl1pPr defTabSz="900724">
              <a:defRPr sz="1100">
                <a:latin typeface="Times New Roman" pitchFamily="18" charset="0"/>
              </a:defRPr>
            </a:lvl1pPr>
          </a:lstStyle>
          <a:p>
            <a:pPr>
              <a:defRPr/>
            </a:pPr>
            <a:endParaRPr lang="hu-HU"/>
          </a:p>
        </p:txBody>
      </p:sp>
      <p:sp>
        <p:nvSpPr>
          <p:cNvPr id="5125" name="Rectangle 5"/>
          <p:cNvSpPr>
            <a:spLocks noGrp="1" noChangeArrowheads="1"/>
          </p:cNvSpPr>
          <p:nvPr>
            <p:ph type="sldNum" sz="quarter" idx="3"/>
          </p:nvPr>
        </p:nvSpPr>
        <p:spPr bwMode="auto">
          <a:xfrm>
            <a:off x="3752168" y="9321232"/>
            <a:ext cx="2870882" cy="489518"/>
          </a:xfrm>
          <a:prstGeom prst="rect">
            <a:avLst/>
          </a:prstGeom>
          <a:noFill/>
          <a:ln>
            <a:noFill/>
          </a:ln>
          <a:effectLst/>
          <a:extLst/>
        </p:spPr>
        <p:txBody>
          <a:bodyPr vert="horz" wrap="square" lIns="90111" tIns="45055" rIns="90111" bIns="45055" numCol="1" anchor="b" anchorCtr="0" compatLnSpc="1">
            <a:prstTxWarp prst="textNoShape">
              <a:avLst/>
            </a:prstTxWarp>
          </a:bodyPr>
          <a:lstStyle>
            <a:lvl1pPr algn="r" defTabSz="900724">
              <a:defRPr sz="1100">
                <a:latin typeface="Times New Roman" panose="02020603050405020304" pitchFamily="18" charset="0"/>
              </a:defRPr>
            </a:lvl1pPr>
          </a:lstStyle>
          <a:p>
            <a:pPr>
              <a:defRPr/>
            </a:pPr>
            <a:fld id="{DC7D60DD-73A3-41C2-B1EB-7293FF074106}" type="slidenum">
              <a:rPr lang="hu-HU" altLang="hu-HU"/>
              <a:pPr>
                <a:defRPr/>
              </a:pPr>
              <a:t>‹#›</a:t>
            </a:fld>
            <a:endParaRPr lang="hu-HU" altLang="hu-HU"/>
          </a:p>
        </p:txBody>
      </p:sp>
    </p:spTree>
    <p:extLst>
      <p:ext uri="{BB962C8B-B14F-4D97-AF65-F5344CB8AC3E}">
        <p14:creationId xmlns:p14="http://schemas.microsoft.com/office/powerpoint/2010/main" val="419954814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870882" cy="489518"/>
          </a:xfrm>
          <a:prstGeom prst="rect">
            <a:avLst/>
          </a:prstGeom>
          <a:noFill/>
          <a:ln>
            <a:noFill/>
          </a:ln>
          <a:effectLst/>
          <a:extLst/>
        </p:spPr>
        <p:txBody>
          <a:bodyPr vert="horz" wrap="square" lIns="90111" tIns="45055" rIns="90111" bIns="45055" numCol="1" anchor="t" anchorCtr="0" compatLnSpc="1">
            <a:prstTxWarp prst="textNoShape">
              <a:avLst/>
            </a:prstTxWarp>
          </a:bodyPr>
          <a:lstStyle>
            <a:lvl1pPr defTabSz="900724">
              <a:defRPr sz="1100">
                <a:latin typeface="Times New Roman" pitchFamily="18" charset="0"/>
              </a:defRPr>
            </a:lvl1pPr>
          </a:lstStyle>
          <a:p>
            <a:pPr>
              <a:defRPr/>
            </a:pPr>
            <a:endParaRPr lang="hu-HU"/>
          </a:p>
        </p:txBody>
      </p:sp>
      <p:sp>
        <p:nvSpPr>
          <p:cNvPr id="3075" name="Rectangle 3"/>
          <p:cNvSpPr>
            <a:spLocks noGrp="1" noChangeArrowheads="1"/>
          </p:cNvSpPr>
          <p:nvPr>
            <p:ph type="dt" idx="1"/>
          </p:nvPr>
        </p:nvSpPr>
        <p:spPr bwMode="auto">
          <a:xfrm>
            <a:off x="3752168" y="0"/>
            <a:ext cx="2870882" cy="489518"/>
          </a:xfrm>
          <a:prstGeom prst="rect">
            <a:avLst/>
          </a:prstGeom>
          <a:noFill/>
          <a:ln>
            <a:noFill/>
          </a:ln>
          <a:effectLst/>
          <a:extLst/>
        </p:spPr>
        <p:txBody>
          <a:bodyPr vert="horz" wrap="square" lIns="90111" tIns="45055" rIns="90111" bIns="45055" numCol="1" anchor="t" anchorCtr="0" compatLnSpc="1">
            <a:prstTxWarp prst="textNoShape">
              <a:avLst/>
            </a:prstTxWarp>
          </a:bodyPr>
          <a:lstStyle>
            <a:lvl1pPr algn="r" defTabSz="900724">
              <a:defRPr sz="1100">
                <a:latin typeface="Times New Roman" pitchFamily="18" charset="0"/>
              </a:defRPr>
            </a:lvl1pPr>
          </a:lstStyle>
          <a:p>
            <a:pPr>
              <a:defRPr/>
            </a:pPr>
            <a:endParaRPr lang="hu-HU"/>
          </a:p>
        </p:txBody>
      </p:sp>
      <p:sp>
        <p:nvSpPr>
          <p:cNvPr id="3076" name="Rectangle 4"/>
          <p:cNvSpPr>
            <a:spLocks noGrp="1" noRot="1" noChangeAspect="1" noChangeArrowheads="1" noTextEdit="1"/>
          </p:cNvSpPr>
          <p:nvPr>
            <p:ph type="sldImg" idx="2"/>
          </p:nvPr>
        </p:nvSpPr>
        <p:spPr bwMode="auto">
          <a:xfrm>
            <a:off x="655638" y="736600"/>
            <a:ext cx="5313362" cy="367823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7" name="Rectangle 5"/>
          <p:cNvSpPr>
            <a:spLocks noGrp="1" noChangeArrowheads="1"/>
          </p:cNvSpPr>
          <p:nvPr>
            <p:ph type="body" sz="quarter" idx="3"/>
          </p:nvPr>
        </p:nvSpPr>
        <p:spPr bwMode="auto">
          <a:xfrm>
            <a:off x="882863" y="4659832"/>
            <a:ext cx="4857324" cy="4415073"/>
          </a:xfrm>
          <a:prstGeom prst="rect">
            <a:avLst/>
          </a:prstGeom>
          <a:noFill/>
          <a:ln>
            <a:noFill/>
          </a:ln>
          <a:effectLst/>
          <a:extLst/>
        </p:spPr>
        <p:txBody>
          <a:bodyPr vert="horz" wrap="square" lIns="90111" tIns="45055" rIns="90111" bIns="45055" numCol="1" anchor="t" anchorCtr="0" compatLnSpc="1">
            <a:prstTxWarp prst="textNoShape">
              <a:avLst/>
            </a:prstTxWarp>
          </a:bodyPr>
          <a:lstStyle/>
          <a:p>
            <a:pPr lvl="0"/>
            <a:r>
              <a:rPr lang="hu-HU" noProof="0"/>
              <a:t>Click to edit Master text styles</a:t>
            </a:r>
          </a:p>
          <a:p>
            <a:pPr lvl="1"/>
            <a:r>
              <a:rPr lang="hu-HU" noProof="0"/>
              <a:t>Second level</a:t>
            </a:r>
          </a:p>
          <a:p>
            <a:pPr lvl="2"/>
            <a:r>
              <a:rPr lang="hu-HU" noProof="0"/>
              <a:t>Third level</a:t>
            </a:r>
          </a:p>
          <a:p>
            <a:pPr lvl="3"/>
            <a:r>
              <a:rPr lang="hu-HU" noProof="0"/>
              <a:t>Fourth level</a:t>
            </a:r>
          </a:p>
          <a:p>
            <a:pPr lvl="4"/>
            <a:r>
              <a:rPr lang="hu-HU" noProof="0"/>
              <a:t>Fifth level</a:t>
            </a:r>
          </a:p>
        </p:txBody>
      </p:sp>
      <p:sp>
        <p:nvSpPr>
          <p:cNvPr id="3078" name="Rectangle 6"/>
          <p:cNvSpPr>
            <a:spLocks noGrp="1" noChangeArrowheads="1"/>
          </p:cNvSpPr>
          <p:nvPr>
            <p:ph type="ftr" sz="quarter" idx="4"/>
          </p:nvPr>
        </p:nvSpPr>
        <p:spPr bwMode="auto">
          <a:xfrm>
            <a:off x="0" y="9321232"/>
            <a:ext cx="2870882" cy="489518"/>
          </a:xfrm>
          <a:prstGeom prst="rect">
            <a:avLst/>
          </a:prstGeom>
          <a:noFill/>
          <a:ln>
            <a:noFill/>
          </a:ln>
          <a:effectLst/>
          <a:extLst/>
        </p:spPr>
        <p:txBody>
          <a:bodyPr vert="horz" wrap="square" lIns="90111" tIns="45055" rIns="90111" bIns="45055" numCol="1" anchor="b" anchorCtr="0" compatLnSpc="1">
            <a:prstTxWarp prst="textNoShape">
              <a:avLst/>
            </a:prstTxWarp>
          </a:bodyPr>
          <a:lstStyle>
            <a:lvl1pPr defTabSz="900724">
              <a:defRPr sz="1100">
                <a:latin typeface="Times New Roman" pitchFamily="18" charset="0"/>
              </a:defRPr>
            </a:lvl1pPr>
          </a:lstStyle>
          <a:p>
            <a:pPr>
              <a:defRPr/>
            </a:pPr>
            <a:endParaRPr lang="hu-HU"/>
          </a:p>
        </p:txBody>
      </p:sp>
      <p:sp>
        <p:nvSpPr>
          <p:cNvPr id="3079" name="Rectangle 7"/>
          <p:cNvSpPr>
            <a:spLocks noGrp="1" noChangeArrowheads="1"/>
          </p:cNvSpPr>
          <p:nvPr>
            <p:ph type="sldNum" sz="quarter" idx="5"/>
          </p:nvPr>
        </p:nvSpPr>
        <p:spPr bwMode="auto">
          <a:xfrm>
            <a:off x="3752168" y="9321232"/>
            <a:ext cx="2870882" cy="489518"/>
          </a:xfrm>
          <a:prstGeom prst="rect">
            <a:avLst/>
          </a:prstGeom>
          <a:noFill/>
          <a:ln>
            <a:noFill/>
          </a:ln>
          <a:effectLst/>
          <a:extLst/>
        </p:spPr>
        <p:txBody>
          <a:bodyPr vert="horz" wrap="square" lIns="90111" tIns="45055" rIns="90111" bIns="45055" numCol="1" anchor="b" anchorCtr="0" compatLnSpc="1">
            <a:prstTxWarp prst="textNoShape">
              <a:avLst/>
            </a:prstTxWarp>
          </a:bodyPr>
          <a:lstStyle>
            <a:lvl1pPr algn="r" defTabSz="900724">
              <a:defRPr sz="1100">
                <a:latin typeface="Times New Roman" panose="02020603050405020304" pitchFamily="18" charset="0"/>
              </a:defRPr>
            </a:lvl1pPr>
          </a:lstStyle>
          <a:p>
            <a:pPr>
              <a:defRPr/>
            </a:pPr>
            <a:fld id="{1C997421-1020-4B26-BA45-3860459C4B66}" type="slidenum">
              <a:rPr lang="hu-HU" altLang="hu-HU"/>
              <a:pPr>
                <a:defRPr/>
              </a:pPr>
              <a:t>‹#›</a:t>
            </a:fld>
            <a:endParaRPr lang="hu-HU" altLang="hu-HU"/>
          </a:p>
        </p:txBody>
      </p:sp>
    </p:spTree>
    <p:extLst>
      <p:ext uri="{BB962C8B-B14F-4D97-AF65-F5344CB8AC3E}">
        <p14:creationId xmlns:p14="http://schemas.microsoft.com/office/powerpoint/2010/main" val="59970052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0724">
              <a:defRPr>
                <a:solidFill>
                  <a:schemeClr val="tx1"/>
                </a:solidFill>
                <a:latin typeface="Verdana" panose="020B0604030504040204" pitchFamily="34" charset="0"/>
              </a:defRPr>
            </a:lvl1pPr>
            <a:lvl2pPr marL="735669" indent="-282950" defTabSz="900724">
              <a:defRPr>
                <a:solidFill>
                  <a:schemeClr val="tx1"/>
                </a:solidFill>
                <a:latin typeface="Verdana" panose="020B0604030504040204" pitchFamily="34" charset="0"/>
              </a:defRPr>
            </a:lvl2pPr>
            <a:lvl3pPr marL="1131799" indent="-226360" defTabSz="900724">
              <a:defRPr>
                <a:solidFill>
                  <a:schemeClr val="tx1"/>
                </a:solidFill>
                <a:latin typeface="Verdana" panose="020B0604030504040204" pitchFamily="34" charset="0"/>
              </a:defRPr>
            </a:lvl3pPr>
            <a:lvl4pPr marL="1584518" indent="-226360" defTabSz="900724">
              <a:defRPr>
                <a:solidFill>
                  <a:schemeClr val="tx1"/>
                </a:solidFill>
                <a:latin typeface="Verdana" panose="020B0604030504040204" pitchFamily="34" charset="0"/>
              </a:defRPr>
            </a:lvl4pPr>
            <a:lvl5pPr marL="2037237" indent="-226360" defTabSz="900724">
              <a:defRPr>
                <a:solidFill>
                  <a:schemeClr val="tx1"/>
                </a:solidFill>
                <a:latin typeface="Verdana" panose="020B0604030504040204" pitchFamily="34" charset="0"/>
              </a:defRPr>
            </a:lvl5pPr>
            <a:lvl6pPr marL="2489957" indent="-226360" defTabSz="900724" eaLnBrk="0" fontAlgn="base" hangingPunct="0">
              <a:spcBef>
                <a:spcPct val="0"/>
              </a:spcBef>
              <a:spcAft>
                <a:spcPct val="0"/>
              </a:spcAft>
              <a:defRPr>
                <a:solidFill>
                  <a:schemeClr val="tx1"/>
                </a:solidFill>
                <a:latin typeface="Verdana" panose="020B0604030504040204" pitchFamily="34" charset="0"/>
              </a:defRPr>
            </a:lvl6pPr>
            <a:lvl7pPr marL="2942676" indent="-226360" defTabSz="900724" eaLnBrk="0" fontAlgn="base" hangingPunct="0">
              <a:spcBef>
                <a:spcPct val="0"/>
              </a:spcBef>
              <a:spcAft>
                <a:spcPct val="0"/>
              </a:spcAft>
              <a:defRPr>
                <a:solidFill>
                  <a:schemeClr val="tx1"/>
                </a:solidFill>
                <a:latin typeface="Verdana" panose="020B0604030504040204" pitchFamily="34" charset="0"/>
              </a:defRPr>
            </a:lvl7pPr>
            <a:lvl8pPr marL="3395396" indent="-226360" defTabSz="900724" eaLnBrk="0" fontAlgn="base" hangingPunct="0">
              <a:spcBef>
                <a:spcPct val="0"/>
              </a:spcBef>
              <a:spcAft>
                <a:spcPct val="0"/>
              </a:spcAft>
              <a:defRPr>
                <a:solidFill>
                  <a:schemeClr val="tx1"/>
                </a:solidFill>
                <a:latin typeface="Verdana" panose="020B0604030504040204" pitchFamily="34" charset="0"/>
              </a:defRPr>
            </a:lvl8pPr>
            <a:lvl9pPr marL="3848115" indent="-226360" defTabSz="900724" eaLnBrk="0" fontAlgn="base" hangingPunct="0">
              <a:spcBef>
                <a:spcPct val="0"/>
              </a:spcBef>
              <a:spcAft>
                <a:spcPct val="0"/>
              </a:spcAft>
              <a:defRPr>
                <a:solidFill>
                  <a:schemeClr val="tx1"/>
                </a:solidFill>
                <a:latin typeface="Verdana" panose="020B0604030504040204" pitchFamily="34" charset="0"/>
              </a:defRPr>
            </a:lvl9pPr>
          </a:lstStyle>
          <a:p>
            <a:fld id="{1E6F02CC-F2E5-473C-9AF7-35C78363798A}" type="slidenum">
              <a:rPr lang="hu-HU" altLang="hu-HU" smtClean="0">
                <a:latin typeface="Times New Roman" panose="02020603050405020304" pitchFamily="18" charset="0"/>
              </a:rPr>
              <a:pPr/>
              <a:t>1</a:t>
            </a:fld>
            <a:endParaRPr lang="hu-HU" altLang="hu-HU">
              <a:latin typeface="Times New Roman" panose="02020603050405020304" pitchFamily="18" charset="0"/>
            </a:endParaRPr>
          </a:p>
        </p:txBody>
      </p:sp>
      <p:sp>
        <p:nvSpPr>
          <p:cNvPr id="6147" name="Rectangle 2"/>
          <p:cNvSpPr>
            <a:spLocks noGrp="1" noRot="1" noChangeAspect="1" noChangeArrowheads="1" noTextEdit="1"/>
          </p:cNvSpPr>
          <p:nvPr>
            <p:ph type="sldImg"/>
          </p:nvPr>
        </p:nvSpPr>
        <p:spPr>
          <a:ln/>
        </p:spPr>
      </p:sp>
      <p:sp>
        <p:nvSpPr>
          <p:cNvPr id="6148"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26360" indent="-226360"/>
            <a:endParaRPr lang="en-US" altLang="hu-HU">
              <a:sym typeface="Symbol" panose="05050102010706020507" pitchFamily="18" charset="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0724">
              <a:defRPr>
                <a:solidFill>
                  <a:schemeClr val="tx1"/>
                </a:solidFill>
                <a:latin typeface="Verdana" panose="020B0604030504040204" pitchFamily="34" charset="0"/>
              </a:defRPr>
            </a:lvl1pPr>
            <a:lvl2pPr marL="735669" indent="-282950" defTabSz="900724">
              <a:defRPr>
                <a:solidFill>
                  <a:schemeClr val="tx1"/>
                </a:solidFill>
                <a:latin typeface="Verdana" panose="020B0604030504040204" pitchFamily="34" charset="0"/>
              </a:defRPr>
            </a:lvl2pPr>
            <a:lvl3pPr marL="1131799" indent="-226360" defTabSz="900724">
              <a:defRPr>
                <a:solidFill>
                  <a:schemeClr val="tx1"/>
                </a:solidFill>
                <a:latin typeface="Verdana" panose="020B0604030504040204" pitchFamily="34" charset="0"/>
              </a:defRPr>
            </a:lvl3pPr>
            <a:lvl4pPr marL="1584518" indent="-226360" defTabSz="900724">
              <a:defRPr>
                <a:solidFill>
                  <a:schemeClr val="tx1"/>
                </a:solidFill>
                <a:latin typeface="Verdana" panose="020B0604030504040204" pitchFamily="34" charset="0"/>
              </a:defRPr>
            </a:lvl4pPr>
            <a:lvl5pPr marL="2037237" indent="-226360" defTabSz="900724">
              <a:defRPr>
                <a:solidFill>
                  <a:schemeClr val="tx1"/>
                </a:solidFill>
                <a:latin typeface="Verdana" panose="020B0604030504040204" pitchFamily="34" charset="0"/>
              </a:defRPr>
            </a:lvl5pPr>
            <a:lvl6pPr marL="2489957" indent="-226360" defTabSz="900724" eaLnBrk="0" fontAlgn="base" hangingPunct="0">
              <a:spcBef>
                <a:spcPct val="0"/>
              </a:spcBef>
              <a:spcAft>
                <a:spcPct val="0"/>
              </a:spcAft>
              <a:defRPr>
                <a:solidFill>
                  <a:schemeClr val="tx1"/>
                </a:solidFill>
                <a:latin typeface="Verdana" panose="020B0604030504040204" pitchFamily="34" charset="0"/>
              </a:defRPr>
            </a:lvl6pPr>
            <a:lvl7pPr marL="2942676" indent="-226360" defTabSz="900724" eaLnBrk="0" fontAlgn="base" hangingPunct="0">
              <a:spcBef>
                <a:spcPct val="0"/>
              </a:spcBef>
              <a:spcAft>
                <a:spcPct val="0"/>
              </a:spcAft>
              <a:defRPr>
                <a:solidFill>
                  <a:schemeClr val="tx1"/>
                </a:solidFill>
                <a:latin typeface="Verdana" panose="020B0604030504040204" pitchFamily="34" charset="0"/>
              </a:defRPr>
            </a:lvl7pPr>
            <a:lvl8pPr marL="3395396" indent="-226360" defTabSz="900724" eaLnBrk="0" fontAlgn="base" hangingPunct="0">
              <a:spcBef>
                <a:spcPct val="0"/>
              </a:spcBef>
              <a:spcAft>
                <a:spcPct val="0"/>
              </a:spcAft>
              <a:defRPr>
                <a:solidFill>
                  <a:schemeClr val="tx1"/>
                </a:solidFill>
                <a:latin typeface="Verdana" panose="020B0604030504040204" pitchFamily="34" charset="0"/>
              </a:defRPr>
            </a:lvl8pPr>
            <a:lvl9pPr marL="3848115" indent="-226360" defTabSz="900724" eaLnBrk="0" fontAlgn="base" hangingPunct="0">
              <a:spcBef>
                <a:spcPct val="0"/>
              </a:spcBef>
              <a:spcAft>
                <a:spcPct val="0"/>
              </a:spcAft>
              <a:defRPr>
                <a:solidFill>
                  <a:schemeClr val="tx1"/>
                </a:solidFill>
                <a:latin typeface="Verdana" panose="020B0604030504040204" pitchFamily="34" charset="0"/>
              </a:defRPr>
            </a:lvl9pPr>
          </a:lstStyle>
          <a:p>
            <a:fld id="{1657962E-DA38-4E54-87D6-3ED4B488608E}" type="slidenum">
              <a:rPr lang="hu-HU" altLang="hu-HU" smtClean="0">
                <a:latin typeface="Times New Roman" panose="02020603050405020304" pitchFamily="18" charset="0"/>
              </a:rPr>
              <a:pPr/>
              <a:t>2</a:t>
            </a:fld>
            <a:endParaRPr lang="hu-HU" altLang="hu-HU">
              <a:latin typeface="Times New Roman" panose="02020603050405020304" pitchFamily="18" charset="0"/>
            </a:endParaRPr>
          </a:p>
        </p:txBody>
      </p:sp>
      <p:sp>
        <p:nvSpPr>
          <p:cNvPr id="8195" name="Rectangle 2"/>
          <p:cNvSpPr>
            <a:spLocks noGrp="1" noRot="1" noChangeAspect="1" noChangeArrowheads="1" noTextEdit="1"/>
          </p:cNvSpPr>
          <p:nvPr>
            <p:ph type="sldImg"/>
          </p:nvPr>
        </p:nvSpPr>
        <p:spPr>
          <a:ln/>
        </p:spPr>
      </p:sp>
      <p:sp>
        <p:nvSpPr>
          <p:cNvPr id="8196"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Char char="-"/>
            </a:pPr>
            <a:endParaRPr lang="hu-HU" altLang="hu-HU"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0724">
              <a:defRPr>
                <a:solidFill>
                  <a:schemeClr val="tx1"/>
                </a:solidFill>
                <a:latin typeface="Verdana" panose="020B0604030504040204" pitchFamily="34" charset="0"/>
              </a:defRPr>
            </a:lvl1pPr>
            <a:lvl2pPr marL="735669" indent="-282950" defTabSz="900724">
              <a:defRPr>
                <a:solidFill>
                  <a:schemeClr val="tx1"/>
                </a:solidFill>
                <a:latin typeface="Verdana" panose="020B0604030504040204" pitchFamily="34" charset="0"/>
              </a:defRPr>
            </a:lvl2pPr>
            <a:lvl3pPr marL="1131799" indent="-226360" defTabSz="900724">
              <a:defRPr>
                <a:solidFill>
                  <a:schemeClr val="tx1"/>
                </a:solidFill>
                <a:latin typeface="Verdana" panose="020B0604030504040204" pitchFamily="34" charset="0"/>
              </a:defRPr>
            </a:lvl3pPr>
            <a:lvl4pPr marL="1584518" indent="-226360" defTabSz="900724">
              <a:defRPr>
                <a:solidFill>
                  <a:schemeClr val="tx1"/>
                </a:solidFill>
                <a:latin typeface="Verdana" panose="020B0604030504040204" pitchFamily="34" charset="0"/>
              </a:defRPr>
            </a:lvl4pPr>
            <a:lvl5pPr marL="2037237" indent="-226360" defTabSz="900724">
              <a:defRPr>
                <a:solidFill>
                  <a:schemeClr val="tx1"/>
                </a:solidFill>
                <a:latin typeface="Verdana" panose="020B0604030504040204" pitchFamily="34" charset="0"/>
              </a:defRPr>
            </a:lvl5pPr>
            <a:lvl6pPr marL="2489957" indent="-226360" defTabSz="900724" eaLnBrk="0" fontAlgn="base" hangingPunct="0">
              <a:spcBef>
                <a:spcPct val="0"/>
              </a:spcBef>
              <a:spcAft>
                <a:spcPct val="0"/>
              </a:spcAft>
              <a:defRPr>
                <a:solidFill>
                  <a:schemeClr val="tx1"/>
                </a:solidFill>
                <a:latin typeface="Verdana" panose="020B0604030504040204" pitchFamily="34" charset="0"/>
              </a:defRPr>
            </a:lvl6pPr>
            <a:lvl7pPr marL="2942676" indent="-226360" defTabSz="900724" eaLnBrk="0" fontAlgn="base" hangingPunct="0">
              <a:spcBef>
                <a:spcPct val="0"/>
              </a:spcBef>
              <a:spcAft>
                <a:spcPct val="0"/>
              </a:spcAft>
              <a:defRPr>
                <a:solidFill>
                  <a:schemeClr val="tx1"/>
                </a:solidFill>
                <a:latin typeface="Verdana" panose="020B0604030504040204" pitchFamily="34" charset="0"/>
              </a:defRPr>
            </a:lvl7pPr>
            <a:lvl8pPr marL="3395396" indent="-226360" defTabSz="900724" eaLnBrk="0" fontAlgn="base" hangingPunct="0">
              <a:spcBef>
                <a:spcPct val="0"/>
              </a:spcBef>
              <a:spcAft>
                <a:spcPct val="0"/>
              </a:spcAft>
              <a:defRPr>
                <a:solidFill>
                  <a:schemeClr val="tx1"/>
                </a:solidFill>
                <a:latin typeface="Verdana" panose="020B0604030504040204" pitchFamily="34" charset="0"/>
              </a:defRPr>
            </a:lvl8pPr>
            <a:lvl9pPr marL="3848115" indent="-226360" defTabSz="900724" eaLnBrk="0" fontAlgn="base" hangingPunct="0">
              <a:spcBef>
                <a:spcPct val="0"/>
              </a:spcBef>
              <a:spcAft>
                <a:spcPct val="0"/>
              </a:spcAft>
              <a:defRPr>
                <a:solidFill>
                  <a:schemeClr val="tx1"/>
                </a:solidFill>
                <a:latin typeface="Verdana" panose="020B0604030504040204" pitchFamily="34" charset="0"/>
              </a:defRPr>
            </a:lvl9pPr>
          </a:lstStyle>
          <a:p>
            <a:fld id="{1657962E-DA38-4E54-87D6-3ED4B488608E}" type="slidenum">
              <a:rPr lang="hu-HU" altLang="hu-HU" smtClean="0">
                <a:latin typeface="Times New Roman" panose="02020603050405020304" pitchFamily="18" charset="0"/>
              </a:rPr>
              <a:pPr/>
              <a:t>3</a:t>
            </a:fld>
            <a:endParaRPr lang="hu-HU" altLang="hu-HU">
              <a:latin typeface="Times New Roman" panose="02020603050405020304" pitchFamily="18" charset="0"/>
            </a:endParaRPr>
          </a:p>
        </p:txBody>
      </p:sp>
      <p:sp>
        <p:nvSpPr>
          <p:cNvPr id="8195" name="Rectangle 2"/>
          <p:cNvSpPr>
            <a:spLocks noGrp="1" noRot="1" noChangeAspect="1" noChangeArrowheads="1" noTextEdit="1"/>
          </p:cNvSpPr>
          <p:nvPr>
            <p:ph type="sldImg"/>
          </p:nvPr>
        </p:nvSpPr>
        <p:spPr>
          <a:ln/>
        </p:spPr>
      </p:sp>
      <p:sp>
        <p:nvSpPr>
          <p:cNvPr id="8196"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Char char="-"/>
            </a:pPr>
            <a:endParaRPr lang="hu-HU" altLang="hu-HU" dirty="0"/>
          </a:p>
        </p:txBody>
      </p:sp>
    </p:spTree>
    <p:extLst>
      <p:ext uri="{BB962C8B-B14F-4D97-AF65-F5344CB8AC3E}">
        <p14:creationId xmlns:p14="http://schemas.microsoft.com/office/powerpoint/2010/main" val="32479140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0724">
              <a:defRPr>
                <a:solidFill>
                  <a:schemeClr val="tx1"/>
                </a:solidFill>
                <a:latin typeface="Verdana" panose="020B0604030504040204" pitchFamily="34" charset="0"/>
              </a:defRPr>
            </a:lvl1pPr>
            <a:lvl2pPr marL="735669" indent="-282950" defTabSz="900724">
              <a:defRPr>
                <a:solidFill>
                  <a:schemeClr val="tx1"/>
                </a:solidFill>
                <a:latin typeface="Verdana" panose="020B0604030504040204" pitchFamily="34" charset="0"/>
              </a:defRPr>
            </a:lvl2pPr>
            <a:lvl3pPr marL="1131799" indent="-226360" defTabSz="900724">
              <a:defRPr>
                <a:solidFill>
                  <a:schemeClr val="tx1"/>
                </a:solidFill>
                <a:latin typeface="Verdana" panose="020B0604030504040204" pitchFamily="34" charset="0"/>
              </a:defRPr>
            </a:lvl3pPr>
            <a:lvl4pPr marL="1584518" indent="-226360" defTabSz="900724">
              <a:defRPr>
                <a:solidFill>
                  <a:schemeClr val="tx1"/>
                </a:solidFill>
                <a:latin typeface="Verdana" panose="020B0604030504040204" pitchFamily="34" charset="0"/>
              </a:defRPr>
            </a:lvl4pPr>
            <a:lvl5pPr marL="2037237" indent="-226360" defTabSz="900724">
              <a:defRPr>
                <a:solidFill>
                  <a:schemeClr val="tx1"/>
                </a:solidFill>
                <a:latin typeface="Verdana" panose="020B0604030504040204" pitchFamily="34" charset="0"/>
              </a:defRPr>
            </a:lvl5pPr>
            <a:lvl6pPr marL="2489957" indent="-226360" defTabSz="900724" eaLnBrk="0" fontAlgn="base" hangingPunct="0">
              <a:spcBef>
                <a:spcPct val="0"/>
              </a:spcBef>
              <a:spcAft>
                <a:spcPct val="0"/>
              </a:spcAft>
              <a:defRPr>
                <a:solidFill>
                  <a:schemeClr val="tx1"/>
                </a:solidFill>
                <a:latin typeface="Verdana" panose="020B0604030504040204" pitchFamily="34" charset="0"/>
              </a:defRPr>
            </a:lvl6pPr>
            <a:lvl7pPr marL="2942676" indent="-226360" defTabSz="900724" eaLnBrk="0" fontAlgn="base" hangingPunct="0">
              <a:spcBef>
                <a:spcPct val="0"/>
              </a:spcBef>
              <a:spcAft>
                <a:spcPct val="0"/>
              </a:spcAft>
              <a:defRPr>
                <a:solidFill>
                  <a:schemeClr val="tx1"/>
                </a:solidFill>
                <a:latin typeface="Verdana" panose="020B0604030504040204" pitchFamily="34" charset="0"/>
              </a:defRPr>
            </a:lvl7pPr>
            <a:lvl8pPr marL="3395396" indent="-226360" defTabSz="900724" eaLnBrk="0" fontAlgn="base" hangingPunct="0">
              <a:spcBef>
                <a:spcPct val="0"/>
              </a:spcBef>
              <a:spcAft>
                <a:spcPct val="0"/>
              </a:spcAft>
              <a:defRPr>
                <a:solidFill>
                  <a:schemeClr val="tx1"/>
                </a:solidFill>
                <a:latin typeface="Verdana" panose="020B0604030504040204" pitchFamily="34" charset="0"/>
              </a:defRPr>
            </a:lvl8pPr>
            <a:lvl9pPr marL="3848115" indent="-226360" defTabSz="900724" eaLnBrk="0" fontAlgn="base" hangingPunct="0">
              <a:spcBef>
                <a:spcPct val="0"/>
              </a:spcBef>
              <a:spcAft>
                <a:spcPct val="0"/>
              </a:spcAft>
              <a:defRPr>
                <a:solidFill>
                  <a:schemeClr val="tx1"/>
                </a:solidFill>
                <a:latin typeface="Verdana" panose="020B0604030504040204" pitchFamily="34" charset="0"/>
              </a:defRPr>
            </a:lvl9pPr>
          </a:lstStyle>
          <a:p>
            <a:fld id="{1657962E-DA38-4E54-87D6-3ED4B488608E}" type="slidenum">
              <a:rPr lang="hu-HU" altLang="hu-HU" smtClean="0">
                <a:latin typeface="Times New Roman" panose="02020603050405020304" pitchFamily="18" charset="0"/>
              </a:rPr>
              <a:pPr/>
              <a:t>4</a:t>
            </a:fld>
            <a:endParaRPr lang="hu-HU" altLang="hu-HU">
              <a:latin typeface="Times New Roman" panose="02020603050405020304" pitchFamily="18" charset="0"/>
            </a:endParaRPr>
          </a:p>
        </p:txBody>
      </p:sp>
      <p:sp>
        <p:nvSpPr>
          <p:cNvPr id="8195" name="Rectangle 2"/>
          <p:cNvSpPr>
            <a:spLocks noGrp="1" noRot="1" noChangeAspect="1" noChangeArrowheads="1" noTextEdit="1"/>
          </p:cNvSpPr>
          <p:nvPr>
            <p:ph type="sldImg"/>
          </p:nvPr>
        </p:nvSpPr>
        <p:spPr>
          <a:ln/>
        </p:spPr>
      </p:sp>
      <p:sp>
        <p:nvSpPr>
          <p:cNvPr id="8196"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Char char="-"/>
            </a:pPr>
            <a:endParaRPr lang="hu-HU" altLang="hu-HU" dirty="0"/>
          </a:p>
        </p:txBody>
      </p:sp>
    </p:spTree>
    <p:extLst>
      <p:ext uri="{BB962C8B-B14F-4D97-AF65-F5344CB8AC3E}">
        <p14:creationId xmlns:p14="http://schemas.microsoft.com/office/powerpoint/2010/main" val="8906995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0724">
              <a:defRPr>
                <a:solidFill>
                  <a:schemeClr val="tx1"/>
                </a:solidFill>
                <a:latin typeface="Verdana" panose="020B0604030504040204" pitchFamily="34" charset="0"/>
              </a:defRPr>
            </a:lvl1pPr>
            <a:lvl2pPr marL="735669" indent="-282950" defTabSz="900724">
              <a:defRPr>
                <a:solidFill>
                  <a:schemeClr val="tx1"/>
                </a:solidFill>
                <a:latin typeface="Verdana" panose="020B0604030504040204" pitchFamily="34" charset="0"/>
              </a:defRPr>
            </a:lvl2pPr>
            <a:lvl3pPr marL="1131799" indent="-226360" defTabSz="900724">
              <a:defRPr>
                <a:solidFill>
                  <a:schemeClr val="tx1"/>
                </a:solidFill>
                <a:latin typeface="Verdana" panose="020B0604030504040204" pitchFamily="34" charset="0"/>
              </a:defRPr>
            </a:lvl3pPr>
            <a:lvl4pPr marL="1584518" indent="-226360" defTabSz="900724">
              <a:defRPr>
                <a:solidFill>
                  <a:schemeClr val="tx1"/>
                </a:solidFill>
                <a:latin typeface="Verdana" panose="020B0604030504040204" pitchFamily="34" charset="0"/>
              </a:defRPr>
            </a:lvl4pPr>
            <a:lvl5pPr marL="2037237" indent="-226360" defTabSz="900724">
              <a:defRPr>
                <a:solidFill>
                  <a:schemeClr val="tx1"/>
                </a:solidFill>
                <a:latin typeface="Verdana" panose="020B0604030504040204" pitchFamily="34" charset="0"/>
              </a:defRPr>
            </a:lvl5pPr>
            <a:lvl6pPr marL="2489957" indent="-226360" defTabSz="900724" eaLnBrk="0" fontAlgn="base" hangingPunct="0">
              <a:spcBef>
                <a:spcPct val="0"/>
              </a:spcBef>
              <a:spcAft>
                <a:spcPct val="0"/>
              </a:spcAft>
              <a:defRPr>
                <a:solidFill>
                  <a:schemeClr val="tx1"/>
                </a:solidFill>
                <a:latin typeface="Verdana" panose="020B0604030504040204" pitchFamily="34" charset="0"/>
              </a:defRPr>
            </a:lvl6pPr>
            <a:lvl7pPr marL="2942676" indent="-226360" defTabSz="900724" eaLnBrk="0" fontAlgn="base" hangingPunct="0">
              <a:spcBef>
                <a:spcPct val="0"/>
              </a:spcBef>
              <a:spcAft>
                <a:spcPct val="0"/>
              </a:spcAft>
              <a:defRPr>
                <a:solidFill>
                  <a:schemeClr val="tx1"/>
                </a:solidFill>
                <a:latin typeface="Verdana" panose="020B0604030504040204" pitchFamily="34" charset="0"/>
              </a:defRPr>
            </a:lvl7pPr>
            <a:lvl8pPr marL="3395396" indent="-226360" defTabSz="900724" eaLnBrk="0" fontAlgn="base" hangingPunct="0">
              <a:spcBef>
                <a:spcPct val="0"/>
              </a:spcBef>
              <a:spcAft>
                <a:spcPct val="0"/>
              </a:spcAft>
              <a:defRPr>
                <a:solidFill>
                  <a:schemeClr val="tx1"/>
                </a:solidFill>
                <a:latin typeface="Verdana" panose="020B0604030504040204" pitchFamily="34" charset="0"/>
              </a:defRPr>
            </a:lvl8pPr>
            <a:lvl9pPr marL="3848115" indent="-226360" defTabSz="900724" eaLnBrk="0" fontAlgn="base" hangingPunct="0">
              <a:spcBef>
                <a:spcPct val="0"/>
              </a:spcBef>
              <a:spcAft>
                <a:spcPct val="0"/>
              </a:spcAft>
              <a:defRPr>
                <a:solidFill>
                  <a:schemeClr val="tx1"/>
                </a:solidFill>
                <a:latin typeface="Verdana" panose="020B0604030504040204" pitchFamily="34" charset="0"/>
              </a:defRPr>
            </a:lvl9pPr>
          </a:lstStyle>
          <a:p>
            <a:fld id="{1657962E-DA38-4E54-87D6-3ED4B488608E}" type="slidenum">
              <a:rPr lang="hu-HU" altLang="hu-HU" smtClean="0">
                <a:latin typeface="Times New Roman" panose="02020603050405020304" pitchFamily="18" charset="0"/>
              </a:rPr>
              <a:pPr/>
              <a:t>5</a:t>
            </a:fld>
            <a:endParaRPr lang="hu-HU" altLang="hu-HU">
              <a:latin typeface="Times New Roman" panose="02020603050405020304" pitchFamily="18" charset="0"/>
            </a:endParaRPr>
          </a:p>
        </p:txBody>
      </p:sp>
      <p:sp>
        <p:nvSpPr>
          <p:cNvPr id="8195" name="Rectangle 2"/>
          <p:cNvSpPr>
            <a:spLocks noGrp="1" noRot="1" noChangeAspect="1" noChangeArrowheads="1" noTextEdit="1"/>
          </p:cNvSpPr>
          <p:nvPr>
            <p:ph type="sldImg"/>
          </p:nvPr>
        </p:nvSpPr>
        <p:spPr>
          <a:ln/>
        </p:spPr>
      </p:sp>
      <p:sp>
        <p:nvSpPr>
          <p:cNvPr id="8196"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Char char="-"/>
            </a:pPr>
            <a:endParaRPr lang="hu-HU" altLang="hu-HU" dirty="0"/>
          </a:p>
        </p:txBody>
      </p:sp>
    </p:spTree>
    <p:extLst>
      <p:ext uri="{BB962C8B-B14F-4D97-AF65-F5344CB8AC3E}">
        <p14:creationId xmlns:p14="http://schemas.microsoft.com/office/powerpoint/2010/main" val="19391664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0724">
              <a:defRPr>
                <a:solidFill>
                  <a:schemeClr val="tx1"/>
                </a:solidFill>
                <a:latin typeface="Verdana" panose="020B0604030504040204" pitchFamily="34" charset="0"/>
              </a:defRPr>
            </a:lvl1pPr>
            <a:lvl2pPr marL="735669" indent="-282950" defTabSz="900724">
              <a:defRPr>
                <a:solidFill>
                  <a:schemeClr val="tx1"/>
                </a:solidFill>
                <a:latin typeface="Verdana" panose="020B0604030504040204" pitchFamily="34" charset="0"/>
              </a:defRPr>
            </a:lvl2pPr>
            <a:lvl3pPr marL="1131799" indent="-226360" defTabSz="900724">
              <a:defRPr>
                <a:solidFill>
                  <a:schemeClr val="tx1"/>
                </a:solidFill>
                <a:latin typeface="Verdana" panose="020B0604030504040204" pitchFamily="34" charset="0"/>
              </a:defRPr>
            </a:lvl3pPr>
            <a:lvl4pPr marL="1584518" indent="-226360" defTabSz="900724">
              <a:defRPr>
                <a:solidFill>
                  <a:schemeClr val="tx1"/>
                </a:solidFill>
                <a:latin typeface="Verdana" panose="020B0604030504040204" pitchFamily="34" charset="0"/>
              </a:defRPr>
            </a:lvl4pPr>
            <a:lvl5pPr marL="2037237" indent="-226360" defTabSz="900724">
              <a:defRPr>
                <a:solidFill>
                  <a:schemeClr val="tx1"/>
                </a:solidFill>
                <a:latin typeface="Verdana" panose="020B0604030504040204" pitchFamily="34" charset="0"/>
              </a:defRPr>
            </a:lvl5pPr>
            <a:lvl6pPr marL="2489957" indent="-226360" defTabSz="900724" eaLnBrk="0" fontAlgn="base" hangingPunct="0">
              <a:spcBef>
                <a:spcPct val="0"/>
              </a:spcBef>
              <a:spcAft>
                <a:spcPct val="0"/>
              </a:spcAft>
              <a:defRPr>
                <a:solidFill>
                  <a:schemeClr val="tx1"/>
                </a:solidFill>
                <a:latin typeface="Verdana" panose="020B0604030504040204" pitchFamily="34" charset="0"/>
              </a:defRPr>
            </a:lvl6pPr>
            <a:lvl7pPr marL="2942676" indent="-226360" defTabSz="900724" eaLnBrk="0" fontAlgn="base" hangingPunct="0">
              <a:spcBef>
                <a:spcPct val="0"/>
              </a:spcBef>
              <a:spcAft>
                <a:spcPct val="0"/>
              </a:spcAft>
              <a:defRPr>
                <a:solidFill>
                  <a:schemeClr val="tx1"/>
                </a:solidFill>
                <a:latin typeface="Verdana" panose="020B0604030504040204" pitchFamily="34" charset="0"/>
              </a:defRPr>
            </a:lvl7pPr>
            <a:lvl8pPr marL="3395396" indent="-226360" defTabSz="900724" eaLnBrk="0" fontAlgn="base" hangingPunct="0">
              <a:spcBef>
                <a:spcPct val="0"/>
              </a:spcBef>
              <a:spcAft>
                <a:spcPct val="0"/>
              </a:spcAft>
              <a:defRPr>
                <a:solidFill>
                  <a:schemeClr val="tx1"/>
                </a:solidFill>
                <a:latin typeface="Verdana" panose="020B0604030504040204" pitchFamily="34" charset="0"/>
              </a:defRPr>
            </a:lvl8pPr>
            <a:lvl9pPr marL="3848115" indent="-226360" defTabSz="900724" eaLnBrk="0" fontAlgn="base" hangingPunct="0">
              <a:spcBef>
                <a:spcPct val="0"/>
              </a:spcBef>
              <a:spcAft>
                <a:spcPct val="0"/>
              </a:spcAft>
              <a:defRPr>
                <a:solidFill>
                  <a:schemeClr val="tx1"/>
                </a:solidFill>
                <a:latin typeface="Verdana" panose="020B0604030504040204" pitchFamily="34" charset="0"/>
              </a:defRPr>
            </a:lvl9pPr>
          </a:lstStyle>
          <a:p>
            <a:fld id="{1657962E-DA38-4E54-87D6-3ED4B488608E}" type="slidenum">
              <a:rPr lang="hu-HU" altLang="hu-HU" smtClean="0">
                <a:latin typeface="Times New Roman" panose="02020603050405020304" pitchFamily="18" charset="0"/>
              </a:rPr>
              <a:pPr/>
              <a:t>6</a:t>
            </a:fld>
            <a:endParaRPr lang="hu-HU" altLang="hu-HU">
              <a:latin typeface="Times New Roman" panose="02020603050405020304" pitchFamily="18" charset="0"/>
            </a:endParaRPr>
          </a:p>
        </p:txBody>
      </p:sp>
      <p:sp>
        <p:nvSpPr>
          <p:cNvPr id="8195" name="Rectangle 2"/>
          <p:cNvSpPr>
            <a:spLocks noGrp="1" noRot="1" noChangeAspect="1" noChangeArrowheads="1" noTextEdit="1"/>
          </p:cNvSpPr>
          <p:nvPr>
            <p:ph type="sldImg"/>
          </p:nvPr>
        </p:nvSpPr>
        <p:spPr>
          <a:ln/>
        </p:spPr>
      </p:sp>
      <p:sp>
        <p:nvSpPr>
          <p:cNvPr id="8196"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Char char="-"/>
            </a:pPr>
            <a:endParaRPr lang="hu-HU" altLang="hu-HU" dirty="0"/>
          </a:p>
        </p:txBody>
      </p:sp>
    </p:spTree>
    <p:extLst>
      <p:ext uri="{BB962C8B-B14F-4D97-AF65-F5344CB8AC3E}">
        <p14:creationId xmlns:p14="http://schemas.microsoft.com/office/powerpoint/2010/main" val="24616568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0724">
              <a:defRPr>
                <a:solidFill>
                  <a:schemeClr val="tx1"/>
                </a:solidFill>
                <a:latin typeface="Verdana" panose="020B0604030504040204" pitchFamily="34" charset="0"/>
              </a:defRPr>
            </a:lvl1pPr>
            <a:lvl2pPr marL="735669" indent="-282950" defTabSz="900724">
              <a:defRPr>
                <a:solidFill>
                  <a:schemeClr val="tx1"/>
                </a:solidFill>
                <a:latin typeface="Verdana" panose="020B0604030504040204" pitchFamily="34" charset="0"/>
              </a:defRPr>
            </a:lvl2pPr>
            <a:lvl3pPr marL="1131799" indent="-226360" defTabSz="900724">
              <a:defRPr>
                <a:solidFill>
                  <a:schemeClr val="tx1"/>
                </a:solidFill>
                <a:latin typeface="Verdana" panose="020B0604030504040204" pitchFamily="34" charset="0"/>
              </a:defRPr>
            </a:lvl3pPr>
            <a:lvl4pPr marL="1584518" indent="-226360" defTabSz="900724">
              <a:defRPr>
                <a:solidFill>
                  <a:schemeClr val="tx1"/>
                </a:solidFill>
                <a:latin typeface="Verdana" panose="020B0604030504040204" pitchFamily="34" charset="0"/>
              </a:defRPr>
            </a:lvl4pPr>
            <a:lvl5pPr marL="2037237" indent="-226360" defTabSz="900724">
              <a:defRPr>
                <a:solidFill>
                  <a:schemeClr val="tx1"/>
                </a:solidFill>
                <a:latin typeface="Verdana" panose="020B0604030504040204" pitchFamily="34" charset="0"/>
              </a:defRPr>
            </a:lvl5pPr>
            <a:lvl6pPr marL="2489957" indent="-226360" defTabSz="900724" eaLnBrk="0" fontAlgn="base" hangingPunct="0">
              <a:spcBef>
                <a:spcPct val="0"/>
              </a:spcBef>
              <a:spcAft>
                <a:spcPct val="0"/>
              </a:spcAft>
              <a:defRPr>
                <a:solidFill>
                  <a:schemeClr val="tx1"/>
                </a:solidFill>
                <a:latin typeface="Verdana" panose="020B0604030504040204" pitchFamily="34" charset="0"/>
              </a:defRPr>
            </a:lvl6pPr>
            <a:lvl7pPr marL="2942676" indent="-226360" defTabSz="900724" eaLnBrk="0" fontAlgn="base" hangingPunct="0">
              <a:spcBef>
                <a:spcPct val="0"/>
              </a:spcBef>
              <a:spcAft>
                <a:spcPct val="0"/>
              </a:spcAft>
              <a:defRPr>
                <a:solidFill>
                  <a:schemeClr val="tx1"/>
                </a:solidFill>
                <a:latin typeface="Verdana" panose="020B0604030504040204" pitchFamily="34" charset="0"/>
              </a:defRPr>
            </a:lvl7pPr>
            <a:lvl8pPr marL="3395396" indent="-226360" defTabSz="900724" eaLnBrk="0" fontAlgn="base" hangingPunct="0">
              <a:spcBef>
                <a:spcPct val="0"/>
              </a:spcBef>
              <a:spcAft>
                <a:spcPct val="0"/>
              </a:spcAft>
              <a:defRPr>
                <a:solidFill>
                  <a:schemeClr val="tx1"/>
                </a:solidFill>
                <a:latin typeface="Verdana" panose="020B0604030504040204" pitchFamily="34" charset="0"/>
              </a:defRPr>
            </a:lvl8pPr>
            <a:lvl9pPr marL="3848115" indent="-226360" defTabSz="900724" eaLnBrk="0" fontAlgn="base" hangingPunct="0">
              <a:spcBef>
                <a:spcPct val="0"/>
              </a:spcBef>
              <a:spcAft>
                <a:spcPct val="0"/>
              </a:spcAft>
              <a:defRPr>
                <a:solidFill>
                  <a:schemeClr val="tx1"/>
                </a:solidFill>
                <a:latin typeface="Verdana" panose="020B0604030504040204" pitchFamily="34" charset="0"/>
              </a:defRPr>
            </a:lvl9pPr>
          </a:lstStyle>
          <a:p>
            <a:fld id="{1657962E-DA38-4E54-87D6-3ED4B488608E}" type="slidenum">
              <a:rPr lang="hu-HU" altLang="hu-HU" smtClean="0">
                <a:latin typeface="Times New Roman" panose="02020603050405020304" pitchFamily="18" charset="0"/>
              </a:rPr>
              <a:pPr/>
              <a:t>7</a:t>
            </a:fld>
            <a:endParaRPr lang="hu-HU" altLang="hu-HU">
              <a:latin typeface="Times New Roman" panose="02020603050405020304" pitchFamily="18" charset="0"/>
            </a:endParaRPr>
          </a:p>
        </p:txBody>
      </p:sp>
      <p:sp>
        <p:nvSpPr>
          <p:cNvPr id="8195" name="Rectangle 2"/>
          <p:cNvSpPr>
            <a:spLocks noGrp="1" noRot="1" noChangeAspect="1" noChangeArrowheads="1" noTextEdit="1"/>
          </p:cNvSpPr>
          <p:nvPr>
            <p:ph type="sldImg"/>
          </p:nvPr>
        </p:nvSpPr>
        <p:spPr>
          <a:ln/>
        </p:spPr>
      </p:sp>
      <p:sp>
        <p:nvSpPr>
          <p:cNvPr id="8196"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Char char="-"/>
            </a:pPr>
            <a:endParaRPr lang="hu-HU" altLang="hu-HU" dirty="0"/>
          </a:p>
        </p:txBody>
      </p:sp>
    </p:spTree>
    <p:extLst>
      <p:ext uri="{BB962C8B-B14F-4D97-AF65-F5344CB8AC3E}">
        <p14:creationId xmlns:p14="http://schemas.microsoft.com/office/powerpoint/2010/main" val="34144201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0724">
              <a:defRPr>
                <a:solidFill>
                  <a:schemeClr val="tx1"/>
                </a:solidFill>
                <a:latin typeface="Verdana" panose="020B0604030504040204" pitchFamily="34" charset="0"/>
              </a:defRPr>
            </a:lvl1pPr>
            <a:lvl2pPr marL="735669" indent="-282950" defTabSz="900724">
              <a:defRPr>
                <a:solidFill>
                  <a:schemeClr val="tx1"/>
                </a:solidFill>
                <a:latin typeface="Verdana" panose="020B0604030504040204" pitchFamily="34" charset="0"/>
              </a:defRPr>
            </a:lvl2pPr>
            <a:lvl3pPr marL="1131799" indent="-226360" defTabSz="900724">
              <a:defRPr>
                <a:solidFill>
                  <a:schemeClr val="tx1"/>
                </a:solidFill>
                <a:latin typeface="Verdana" panose="020B0604030504040204" pitchFamily="34" charset="0"/>
              </a:defRPr>
            </a:lvl3pPr>
            <a:lvl4pPr marL="1584518" indent="-226360" defTabSz="900724">
              <a:defRPr>
                <a:solidFill>
                  <a:schemeClr val="tx1"/>
                </a:solidFill>
                <a:latin typeface="Verdana" panose="020B0604030504040204" pitchFamily="34" charset="0"/>
              </a:defRPr>
            </a:lvl4pPr>
            <a:lvl5pPr marL="2037237" indent="-226360" defTabSz="900724">
              <a:defRPr>
                <a:solidFill>
                  <a:schemeClr val="tx1"/>
                </a:solidFill>
                <a:latin typeface="Verdana" panose="020B0604030504040204" pitchFamily="34" charset="0"/>
              </a:defRPr>
            </a:lvl5pPr>
            <a:lvl6pPr marL="2489957" indent="-226360" defTabSz="900724" eaLnBrk="0" fontAlgn="base" hangingPunct="0">
              <a:spcBef>
                <a:spcPct val="0"/>
              </a:spcBef>
              <a:spcAft>
                <a:spcPct val="0"/>
              </a:spcAft>
              <a:defRPr>
                <a:solidFill>
                  <a:schemeClr val="tx1"/>
                </a:solidFill>
                <a:latin typeface="Verdana" panose="020B0604030504040204" pitchFamily="34" charset="0"/>
              </a:defRPr>
            </a:lvl6pPr>
            <a:lvl7pPr marL="2942676" indent="-226360" defTabSz="900724" eaLnBrk="0" fontAlgn="base" hangingPunct="0">
              <a:spcBef>
                <a:spcPct val="0"/>
              </a:spcBef>
              <a:spcAft>
                <a:spcPct val="0"/>
              </a:spcAft>
              <a:defRPr>
                <a:solidFill>
                  <a:schemeClr val="tx1"/>
                </a:solidFill>
                <a:latin typeface="Verdana" panose="020B0604030504040204" pitchFamily="34" charset="0"/>
              </a:defRPr>
            </a:lvl7pPr>
            <a:lvl8pPr marL="3395396" indent="-226360" defTabSz="900724" eaLnBrk="0" fontAlgn="base" hangingPunct="0">
              <a:spcBef>
                <a:spcPct val="0"/>
              </a:spcBef>
              <a:spcAft>
                <a:spcPct val="0"/>
              </a:spcAft>
              <a:defRPr>
                <a:solidFill>
                  <a:schemeClr val="tx1"/>
                </a:solidFill>
                <a:latin typeface="Verdana" panose="020B0604030504040204" pitchFamily="34" charset="0"/>
              </a:defRPr>
            </a:lvl8pPr>
            <a:lvl9pPr marL="3848115" indent="-226360" defTabSz="900724" eaLnBrk="0" fontAlgn="base" hangingPunct="0">
              <a:spcBef>
                <a:spcPct val="0"/>
              </a:spcBef>
              <a:spcAft>
                <a:spcPct val="0"/>
              </a:spcAft>
              <a:defRPr>
                <a:solidFill>
                  <a:schemeClr val="tx1"/>
                </a:solidFill>
                <a:latin typeface="Verdana" panose="020B0604030504040204" pitchFamily="34" charset="0"/>
              </a:defRPr>
            </a:lvl9pPr>
          </a:lstStyle>
          <a:p>
            <a:fld id="{1657962E-DA38-4E54-87D6-3ED4B488608E}" type="slidenum">
              <a:rPr lang="hu-HU" altLang="hu-HU" smtClean="0">
                <a:latin typeface="Times New Roman" panose="02020603050405020304" pitchFamily="18" charset="0"/>
              </a:rPr>
              <a:pPr/>
              <a:t>8</a:t>
            </a:fld>
            <a:endParaRPr lang="hu-HU" altLang="hu-HU">
              <a:latin typeface="Times New Roman" panose="02020603050405020304" pitchFamily="18" charset="0"/>
            </a:endParaRPr>
          </a:p>
        </p:txBody>
      </p:sp>
      <p:sp>
        <p:nvSpPr>
          <p:cNvPr id="8195" name="Rectangle 2"/>
          <p:cNvSpPr>
            <a:spLocks noGrp="1" noRot="1" noChangeAspect="1" noChangeArrowheads="1" noTextEdit="1"/>
          </p:cNvSpPr>
          <p:nvPr>
            <p:ph type="sldImg"/>
          </p:nvPr>
        </p:nvSpPr>
        <p:spPr>
          <a:ln/>
        </p:spPr>
      </p:sp>
      <p:sp>
        <p:nvSpPr>
          <p:cNvPr id="8196"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Char char="-"/>
            </a:pPr>
            <a:r>
              <a:rPr lang="hu-HU" altLang="hu-HU" dirty="0" err="1" smtClean="0"/>
              <a:t>Questions</a:t>
            </a:r>
            <a:r>
              <a:rPr lang="hu-HU" altLang="hu-HU" dirty="0" smtClean="0"/>
              <a:t>:</a:t>
            </a:r>
            <a:r>
              <a:rPr lang="hu-HU" altLang="hu-HU" baseline="0" dirty="0"/>
              <a:t> </a:t>
            </a:r>
            <a:r>
              <a:rPr lang="hu-HU" altLang="hu-HU" baseline="0" dirty="0" smtClean="0"/>
              <a:t>Hungary, </a:t>
            </a:r>
            <a:r>
              <a:rPr lang="hu-HU" altLang="hu-HU" baseline="0" dirty="0" err="1" smtClean="0"/>
              <a:t>Italy</a:t>
            </a:r>
            <a:r>
              <a:rPr lang="hu-HU" altLang="hu-HU" baseline="0" dirty="0" smtClean="0"/>
              <a:t>, </a:t>
            </a:r>
            <a:r>
              <a:rPr lang="hu-HU" altLang="hu-HU" baseline="0" dirty="0" err="1" smtClean="0"/>
              <a:t>Germany</a:t>
            </a:r>
            <a:endParaRPr lang="hu-HU" altLang="hu-HU" dirty="0" smtClean="0"/>
          </a:p>
        </p:txBody>
      </p:sp>
    </p:spTree>
    <p:extLst>
      <p:ext uri="{BB962C8B-B14F-4D97-AF65-F5344CB8AC3E}">
        <p14:creationId xmlns:p14="http://schemas.microsoft.com/office/powerpoint/2010/main" val="8234843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0724">
              <a:defRPr>
                <a:solidFill>
                  <a:schemeClr val="tx1"/>
                </a:solidFill>
                <a:latin typeface="Verdana" panose="020B0604030504040204" pitchFamily="34" charset="0"/>
              </a:defRPr>
            </a:lvl1pPr>
            <a:lvl2pPr marL="735669" indent="-282950" defTabSz="900724">
              <a:defRPr>
                <a:solidFill>
                  <a:schemeClr val="tx1"/>
                </a:solidFill>
                <a:latin typeface="Verdana" panose="020B0604030504040204" pitchFamily="34" charset="0"/>
              </a:defRPr>
            </a:lvl2pPr>
            <a:lvl3pPr marL="1131799" indent="-226360" defTabSz="900724">
              <a:defRPr>
                <a:solidFill>
                  <a:schemeClr val="tx1"/>
                </a:solidFill>
                <a:latin typeface="Verdana" panose="020B0604030504040204" pitchFamily="34" charset="0"/>
              </a:defRPr>
            </a:lvl3pPr>
            <a:lvl4pPr marL="1584518" indent="-226360" defTabSz="900724">
              <a:defRPr>
                <a:solidFill>
                  <a:schemeClr val="tx1"/>
                </a:solidFill>
                <a:latin typeface="Verdana" panose="020B0604030504040204" pitchFamily="34" charset="0"/>
              </a:defRPr>
            </a:lvl4pPr>
            <a:lvl5pPr marL="2037237" indent="-226360" defTabSz="900724">
              <a:defRPr>
                <a:solidFill>
                  <a:schemeClr val="tx1"/>
                </a:solidFill>
                <a:latin typeface="Verdana" panose="020B0604030504040204" pitchFamily="34" charset="0"/>
              </a:defRPr>
            </a:lvl5pPr>
            <a:lvl6pPr marL="2489957" indent="-226360" defTabSz="900724" eaLnBrk="0" fontAlgn="base" hangingPunct="0">
              <a:spcBef>
                <a:spcPct val="0"/>
              </a:spcBef>
              <a:spcAft>
                <a:spcPct val="0"/>
              </a:spcAft>
              <a:defRPr>
                <a:solidFill>
                  <a:schemeClr val="tx1"/>
                </a:solidFill>
                <a:latin typeface="Verdana" panose="020B0604030504040204" pitchFamily="34" charset="0"/>
              </a:defRPr>
            </a:lvl6pPr>
            <a:lvl7pPr marL="2942676" indent="-226360" defTabSz="900724" eaLnBrk="0" fontAlgn="base" hangingPunct="0">
              <a:spcBef>
                <a:spcPct val="0"/>
              </a:spcBef>
              <a:spcAft>
                <a:spcPct val="0"/>
              </a:spcAft>
              <a:defRPr>
                <a:solidFill>
                  <a:schemeClr val="tx1"/>
                </a:solidFill>
                <a:latin typeface="Verdana" panose="020B0604030504040204" pitchFamily="34" charset="0"/>
              </a:defRPr>
            </a:lvl7pPr>
            <a:lvl8pPr marL="3395396" indent="-226360" defTabSz="900724" eaLnBrk="0" fontAlgn="base" hangingPunct="0">
              <a:spcBef>
                <a:spcPct val="0"/>
              </a:spcBef>
              <a:spcAft>
                <a:spcPct val="0"/>
              </a:spcAft>
              <a:defRPr>
                <a:solidFill>
                  <a:schemeClr val="tx1"/>
                </a:solidFill>
                <a:latin typeface="Verdana" panose="020B0604030504040204" pitchFamily="34" charset="0"/>
              </a:defRPr>
            </a:lvl8pPr>
            <a:lvl9pPr marL="3848115" indent="-226360" defTabSz="900724" eaLnBrk="0" fontAlgn="base" hangingPunct="0">
              <a:spcBef>
                <a:spcPct val="0"/>
              </a:spcBef>
              <a:spcAft>
                <a:spcPct val="0"/>
              </a:spcAft>
              <a:defRPr>
                <a:solidFill>
                  <a:schemeClr val="tx1"/>
                </a:solidFill>
                <a:latin typeface="Verdana" panose="020B0604030504040204" pitchFamily="34" charset="0"/>
              </a:defRPr>
            </a:lvl9pPr>
          </a:lstStyle>
          <a:p>
            <a:fld id="{1657962E-DA38-4E54-87D6-3ED4B488608E}" type="slidenum">
              <a:rPr lang="hu-HU" altLang="hu-HU" smtClean="0">
                <a:latin typeface="Times New Roman" panose="02020603050405020304" pitchFamily="18" charset="0"/>
              </a:rPr>
              <a:pPr/>
              <a:t>9</a:t>
            </a:fld>
            <a:endParaRPr lang="hu-HU" altLang="hu-HU">
              <a:latin typeface="Times New Roman" panose="02020603050405020304" pitchFamily="18" charset="0"/>
            </a:endParaRPr>
          </a:p>
        </p:txBody>
      </p:sp>
      <p:sp>
        <p:nvSpPr>
          <p:cNvPr id="8195" name="Rectangle 2"/>
          <p:cNvSpPr>
            <a:spLocks noGrp="1" noRot="1" noChangeAspect="1" noChangeArrowheads="1" noTextEdit="1"/>
          </p:cNvSpPr>
          <p:nvPr>
            <p:ph type="sldImg"/>
          </p:nvPr>
        </p:nvSpPr>
        <p:spPr>
          <a:ln/>
        </p:spPr>
      </p:sp>
      <p:sp>
        <p:nvSpPr>
          <p:cNvPr id="8196"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Char char="-"/>
            </a:pPr>
            <a:r>
              <a:rPr lang="hu-HU" altLang="hu-HU" dirty="0" err="1" smtClean="0"/>
              <a:t>Questions</a:t>
            </a:r>
            <a:r>
              <a:rPr lang="hu-HU" altLang="hu-HU" dirty="0" smtClean="0"/>
              <a:t>:</a:t>
            </a:r>
            <a:r>
              <a:rPr lang="hu-HU" altLang="hu-HU" baseline="0" dirty="0"/>
              <a:t> </a:t>
            </a:r>
            <a:r>
              <a:rPr lang="hu-HU" altLang="hu-HU" baseline="0" dirty="0" smtClean="0"/>
              <a:t>Hungary, </a:t>
            </a:r>
            <a:r>
              <a:rPr lang="hu-HU" altLang="hu-HU" baseline="0" dirty="0" err="1" smtClean="0"/>
              <a:t>Italy</a:t>
            </a:r>
            <a:r>
              <a:rPr lang="hu-HU" altLang="hu-HU" baseline="0" dirty="0" smtClean="0"/>
              <a:t>, </a:t>
            </a:r>
            <a:r>
              <a:rPr lang="hu-HU" altLang="hu-HU" baseline="0" dirty="0" err="1" smtClean="0"/>
              <a:t>Germany</a:t>
            </a:r>
            <a:endParaRPr lang="hu-HU" altLang="hu-HU" dirty="0" smtClean="0"/>
          </a:p>
        </p:txBody>
      </p:sp>
    </p:spTree>
    <p:extLst>
      <p:ext uri="{BB962C8B-B14F-4D97-AF65-F5344CB8AC3E}">
        <p14:creationId xmlns:p14="http://schemas.microsoft.com/office/powerpoint/2010/main" val="15928936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Címdia">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910763" cy="6851650"/>
            <a:chOff x="1" y="0"/>
            <a:chExt cx="5763" cy="4316"/>
          </a:xfrm>
        </p:grpSpPr>
        <p:sp>
          <p:nvSpPr>
            <p:cNvPr id="5" name="Freeform 3"/>
            <p:cNvSpPr>
              <a:spLocks/>
            </p:cNvSpPr>
            <p:nvPr/>
          </p:nvSpPr>
          <p:spPr bwMode="hidden">
            <a:xfrm>
              <a:off x="5045" y="2626"/>
              <a:ext cx="719" cy="1690"/>
            </a:xfrm>
            <a:custGeom>
              <a:avLst/>
              <a:gdLst>
                <a:gd name="T0" fmla="*/ 717 w 717"/>
                <a:gd name="T1" fmla="*/ 72 h 1690"/>
                <a:gd name="T2" fmla="*/ 717 w 717"/>
                <a:gd name="T3" fmla="*/ 0 h 1690"/>
                <a:gd name="T4" fmla="*/ 699 w 717"/>
                <a:gd name="T5" fmla="*/ 101 h 1690"/>
                <a:gd name="T6" fmla="*/ 675 w 717"/>
                <a:gd name="T7" fmla="*/ 209 h 1690"/>
                <a:gd name="T8" fmla="*/ 627 w 717"/>
                <a:gd name="T9" fmla="*/ 389 h 1690"/>
                <a:gd name="T10" fmla="*/ 574 w 717"/>
                <a:gd name="T11" fmla="*/ 569 h 1690"/>
                <a:gd name="T12" fmla="*/ 502 w 717"/>
                <a:gd name="T13" fmla="*/ 749 h 1690"/>
                <a:gd name="T14" fmla="*/ 424 w 717"/>
                <a:gd name="T15" fmla="*/ 935 h 1690"/>
                <a:gd name="T16" fmla="*/ 334 w 717"/>
                <a:gd name="T17" fmla="*/ 1121 h 1690"/>
                <a:gd name="T18" fmla="*/ 233 w 717"/>
                <a:gd name="T19" fmla="*/ 1312 h 1690"/>
                <a:gd name="T20" fmla="*/ 125 w 717"/>
                <a:gd name="T21" fmla="*/ 1498 h 1690"/>
                <a:gd name="T22" fmla="*/ 0 w 717"/>
                <a:gd name="T23" fmla="*/ 1690 h 1690"/>
                <a:gd name="T24" fmla="*/ 11 w 717"/>
                <a:gd name="T25" fmla="*/ 1690 h 1690"/>
                <a:gd name="T26" fmla="*/ 137 w 717"/>
                <a:gd name="T27" fmla="*/ 1498 h 1690"/>
                <a:gd name="T28" fmla="*/ 245 w 717"/>
                <a:gd name="T29" fmla="*/ 1312 h 1690"/>
                <a:gd name="T30" fmla="*/ 346 w 717"/>
                <a:gd name="T31" fmla="*/ 1121 h 1690"/>
                <a:gd name="T32" fmla="*/ 436 w 717"/>
                <a:gd name="T33" fmla="*/ 935 h 1690"/>
                <a:gd name="T34" fmla="*/ 514 w 717"/>
                <a:gd name="T35" fmla="*/ 749 h 1690"/>
                <a:gd name="T36" fmla="*/ 585 w 717"/>
                <a:gd name="T37" fmla="*/ 569 h 1690"/>
                <a:gd name="T38" fmla="*/ 639 w 717"/>
                <a:gd name="T39" fmla="*/ 389 h 1690"/>
                <a:gd name="T40" fmla="*/ 687 w 717"/>
                <a:gd name="T41" fmla="*/ 209 h 1690"/>
                <a:gd name="T42" fmla="*/ 705 w 717"/>
                <a:gd name="T43" fmla="*/ 143 h 1690"/>
                <a:gd name="T44" fmla="*/ 717 w 717"/>
                <a:gd name="T45" fmla="*/ 72 h 1690"/>
                <a:gd name="T46" fmla="*/ 717 w 717"/>
                <a:gd name="T47" fmla="*/ 72 h 1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17" h="1690">
                  <a:moveTo>
                    <a:pt x="717" y="72"/>
                  </a:moveTo>
                  <a:lnTo>
                    <a:pt x="717" y="0"/>
                  </a:lnTo>
                  <a:lnTo>
                    <a:pt x="699" y="101"/>
                  </a:lnTo>
                  <a:lnTo>
                    <a:pt x="675" y="209"/>
                  </a:lnTo>
                  <a:lnTo>
                    <a:pt x="627" y="389"/>
                  </a:lnTo>
                  <a:lnTo>
                    <a:pt x="574" y="569"/>
                  </a:lnTo>
                  <a:lnTo>
                    <a:pt x="502" y="749"/>
                  </a:lnTo>
                  <a:lnTo>
                    <a:pt x="424" y="935"/>
                  </a:lnTo>
                  <a:lnTo>
                    <a:pt x="334" y="1121"/>
                  </a:lnTo>
                  <a:lnTo>
                    <a:pt x="233" y="1312"/>
                  </a:lnTo>
                  <a:lnTo>
                    <a:pt x="125" y="1498"/>
                  </a:lnTo>
                  <a:lnTo>
                    <a:pt x="0" y="1690"/>
                  </a:lnTo>
                  <a:lnTo>
                    <a:pt x="11" y="1690"/>
                  </a:lnTo>
                  <a:lnTo>
                    <a:pt x="137" y="1498"/>
                  </a:lnTo>
                  <a:lnTo>
                    <a:pt x="245" y="1312"/>
                  </a:lnTo>
                  <a:lnTo>
                    <a:pt x="346" y="1121"/>
                  </a:lnTo>
                  <a:lnTo>
                    <a:pt x="436" y="935"/>
                  </a:lnTo>
                  <a:lnTo>
                    <a:pt x="514" y="749"/>
                  </a:lnTo>
                  <a:lnTo>
                    <a:pt x="585" y="569"/>
                  </a:lnTo>
                  <a:lnTo>
                    <a:pt x="639" y="389"/>
                  </a:lnTo>
                  <a:lnTo>
                    <a:pt x="687" y="209"/>
                  </a:lnTo>
                  <a:lnTo>
                    <a:pt x="705" y="143"/>
                  </a:lnTo>
                  <a:lnTo>
                    <a:pt x="717" y="72"/>
                  </a:lnTo>
                  <a:lnTo>
                    <a:pt x="717" y="72"/>
                  </a:lnTo>
                  <a:close/>
                </a:path>
              </a:pathLst>
            </a:custGeom>
            <a:gradFill rotWithShape="0">
              <a:gsLst>
                <a:gs pos="0">
                  <a:schemeClr val="bg2"/>
                </a:gs>
                <a:gs pos="100000">
                  <a:schemeClr val="bg2">
                    <a:gamma/>
                    <a:shade val="60784"/>
                    <a:invGamma/>
                  </a:schemeClr>
                </a:gs>
              </a:gsLst>
              <a:lin ang="5400000" scaled="1"/>
            </a:gradFill>
            <a:ln>
              <a:noFill/>
            </a:ln>
            <a:extLst/>
          </p:spPr>
          <p:txBody>
            <a:bodyPr/>
            <a:lstStyle/>
            <a:p>
              <a:pPr>
                <a:defRPr/>
              </a:pPr>
              <a:endParaRPr lang="hu-HU"/>
            </a:p>
          </p:txBody>
        </p:sp>
        <p:sp>
          <p:nvSpPr>
            <p:cNvPr id="6" name="Freeform 4"/>
            <p:cNvSpPr>
              <a:spLocks/>
            </p:cNvSpPr>
            <p:nvPr/>
          </p:nvSpPr>
          <p:spPr bwMode="hidden">
            <a:xfrm>
              <a:off x="5386" y="3794"/>
              <a:ext cx="378" cy="522"/>
            </a:xfrm>
            <a:custGeom>
              <a:avLst/>
              <a:gdLst>
                <a:gd name="T0" fmla="*/ 377 w 377"/>
                <a:gd name="T1" fmla="*/ 0 h 522"/>
                <a:gd name="T2" fmla="*/ 293 w 377"/>
                <a:gd name="T3" fmla="*/ 132 h 522"/>
                <a:gd name="T4" fmla="*/ 204 w 377"/>
                <a:gd name="T5" fmla="*/ 264 h 522"/>
                <a:gd name="T6" fmla="*/ 102 w 377"/>
                <a:gd name="T7" fmla="*/ 396 h 522"/>
                <a:gd name="T8" fmla="*/ 0 w 377"/>
                <a:gd name="T9" fmla="*/ 522 h 522"/>
                <a:gd name="T10" fmla="*/ 12 w 377"/>
                <a:gd name="T11" fmla="*/ 522 h 522"/>
                <a:gd name="T12" fmla="*/ 114 w 377"/>
                <a:gd name="T13" fmla="*/ 402 h 522"/>
                <a:gd name="T14" fmla="*/ 204 w 377"/>
                <a:gd name="T15" fmla="*/ 282 h 522"/>
                <a:gd name="T16" fmla="*/ 377 w 377"/>
                <a:gd name="T17" fmla="*/ 24 h 522"/>
                <a:gd name="T18" fmla="*/ 377 w 377"/>
                <a:gd name="T19" fmla="*/ 0 h 522"/>
                <a:gd name="T20" fmla="*/ 377 w 377"/>
                <a:gd name="T21" fmla="*/ 0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77" h="522">
                  <a:moveTo>
                    <a:pt x="377" y="0"/>
                  </a:moveTo>
                  <a:lnTo>
                    <a:pt x="293" y="132"/>
                  </a:lnTo>
                  <a:lnTo>
                    <a:pt x="204" y="264"/>
                  </a:lnTo>
                  <a:lnTo>
                    <a:pt x="102" y="396"/>
                  </a:lnTo>
                  <a:lnTo>
                    <a:pt x="0" y="522"/>
                  </a:lnTo>
                  <a:lnTo>
                    <a:pt x="12" y="522"/>
                  </a:lnTo>
                  <a:lnTo>
                    <a:pt x="114" y="402"/>
                  </a:lnTo>
                  <a:lnTo>
                    <a:pt x="204" y="282"/>
                  </a:lnTo>
                  <a:lnTo>
                    <a:pt x="377" y="24"/>
                  </a:lnTo>
                  <a:lnTo>
                    <a:pt x="377" y="0"/>
                  </a:lnTo>
                  <a:lnTo>
                    <a:pt x="377" y="0"/>
                  </a:lnTo>
                  <a:close/>
                </a:path>
              </a:pathLst>
            </a:custGeom>
            <a:gradFill rotWithShape="0">
              <a:gsLst>
                <a:gs pos="0">
                  <a:schemeClr val="bg2"/>
                </a:gs>
                <a:gs pos="100000">
                  <a:schemeClr val="bg2">
                    <a:gamma/>
                    <a:shade val="60784"/>
                    <a:invGamma/>
                  </a:schemeClr>
                </a:gs>
              </a:gsLst>
              <a:lin ang="5400000" scaled="1"/>
            </a:gradFill>
            <a:ln>
              <a:noFill/>
            </a:ln>
            <a:extLst/>
          </p:spPr>
          <p:txBody>
            <a:bodyPr/>
            <a:lstStyle/>
            <a:p>
              <a:pPr>
                <a:defRPr/>
              </a:pPr>
              <a:endParaRPr lang="hu-HU"/>
            </a:p>
          </p:txBody>
        </p:sp>
        <p:sp>
          <p:nvSpPr>
            <p:cNvPr id="7" name="Freeform 5"/>
            <p:cNvSpPr>
              <a:spLocks/>
            </p:cNvSpPr>
            <p:nvPr/>
          </p:nvSpPr>
          <p:spPr bwMode="hidden">
            <a:xfrm>
              <a:off x="5680" y="4214"/>
              <a:ext cx="84" cy="102"/>
            </a:xfrm>
            <a:custGeom>
              <a:avLst/>
              <a:gdLst>
                <a:gd name="T0" fmla="*/ 0 w 84"/>
                <a:gd name="T1" fmla="*/ 102 h 102"/>
                <a:gd name="T2" fmla="*/ 18 w 84"/>
                <a:gd name="T3" fmla="*/ 102 h 102"/>
                <a:gd name="T4" fmla="*/ 48 w 84"/>
                <a:gd name="T5" fmla="*/ 60 h 102"/>
                <a:gd name="T6" fmla="*/ 84 w 84"/>
                <a:gd name="T7" fmla="*/ 24 h 102"/>
                <a:gd name="T8" fmla="*/ 84 w 84"/>
                <a:gd name="T9" fmla="*/ 0 h 102"/>
                <a:gd name="T10" fmla="*/ 42 w 84"/>
                <a:gd name="T11" fmla="*/ 54 h 102"/>
                <a:gd name="T12" fmla="*/ 0 w 84"/>
                <a:gd name="T13" fmla="*/ 102 h 102"/>
                <a:gd name="T14" fmla="*/ 0 w 84"/>
                <a:gd name="T15" fmla="*/ 102 h 10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 h="102">
                  <a:moveTo>
                    <a:pt x="0" y="102"/>
                  </a:moveTo>
                  <a:lnTo>
                    <a:pt x="18" y="102"/>
                  </a:lnTo>
                  <a:lnTo>
                    <a:pt x="48" y="60"/>
                  </a:lnTo>
                  <a:lnTo>
                    <a:pt x="84" y="24"/>
                  </a:lnTo>
                  <a:lnTo>
                    <a:pt x="84" y="0"/>
                  </a:lnTo>
                  <a:lnTo>
                    <a:pt x="42" y="54"/>
                  </a:lnTo>
                  <a:lnTo>
                    <a:pt x="0" y="102"/>
                  </a:lnTo>
                  <a:lnTo>
                    <a:pt x="0" y="102"/>
                  </a:lnTo>
                  <a:close/>
                </a:path>
              </a:pathLst>
            </a:custGeom>
            <a:gradFill rotWithShape="0">
              <a:gsLst>
                <a:gs pos="0">
                  <a:schemeClr val="bg2"/>
                </a:gs>
                <a:gs pos="100000">
                  <a:schemeClr val="bg2">
                    <a:gamma/>
                    <a:shade val="60784"/>
                    <a:invGamma/>
                  </a:schemeClr>
                </a:gs>
              </a:gsLst>
              <a:lin ang="5400000" scaled="1"/>
            </a:gradFill>
            <a:ln>
              <a:noFill/>
            </a:ln>
            <a:extLst/>
          </p:spPr>
          <p:txBody>
            <a:bodyPr/>
            <a:lstStyle/>
            <a:p>
              <a:pPr>
                <a:defRPr/>
              </a:pPr>
              <a:endParaRPr lang="hu-HU"/>
            </a:p>
          </p:txBody>
        </p:sp>
        <p:grpSp>
          <p:nvGrpSpPr>
            <p:cNvPr id="8" name="Group 6"/>
            <p:cNvGrpSpPr>
              <a:grpSpLocks/>
            </p:cNvGrpSpPr>
            <p:nvPr/>
          </p:nvGrpSpPr>
          <p:grpSpPr bwMode="auto">
            <a:xfrm>
              <a:off x="288" y="0"/>
              <a:ext cx="5098" cy="4316"/>
              <a:chOff x="288" y="0"/>
              <a:chExt cx="5098" cy="4316"/>
            </a:xfrm>
          </p:grpSpPr>
          <p:sp>
            <p:nvSpPr>
              <p:cNvPr id="28" name="Freeform 7"/>
              <p:cNvSpPr>
                <a:spLocks/>
              </p:cNvSpPr>
              <p:nvPr userDrawn="1"/>
            </p:nvSpPr>
            <p:spPr bwMode="hidden">
              <a:xfrm>
                <a:off x="2789" y="0"/>
                <a:ext cx="78" cy="4316"/>
              </a:xfrm>
              <a:custGeom>
                <a:avLst/>
                <a:gdLst>
                  <a:gd name="T0" fmla="*/ 0 w 72"/>
                  <a:gd name="T1" fmla="*/ 0 h 4316"/>
                  <a:gd name="T2" fmla="*/ 60 w 72"/>
                  <a:gd name="T3" fmla="*/ 4316 h 4316"/>
                  <a:gd name="T4" fmla="*/ 72 w 72"/>
                  <a:gd name="T5" fmla="*/ 4316 h 4316"/>
                  <a:gd name="T6" fmla="*/ 12 w 72"/>
                  <a:gd name="T7" fmla="*/ 0 h 4316"/>
                  <a:gd name="T8" fmla="*/ 0 w 72"/>
                  <a:gd name="T9" fmla="*/ 0 h 4316"/>
                  <a:gd name="T10" fmla="*/ 0 w 72"/>
                  <a:gd name="T11" fmla="*/ 0 h 4316"/>
                </a:gdLst>
                <a:ahLst/>
                <a:cxnLst>
                  <a:cxn ang="0">
                    <a:pos x="T0" y="T1"/>
                  </a:cxn>
                  <a:cxn ang="0">
                    <a:pos x="T2" y="T3"/>
                  </a:cxn>
                  <a:cxn ang="0">
                    <a:pos x="T4" y="T5"/>
                  </a:cxn>
                  <a:cxn ang="0">
                    <a:pos x="T6" y="T7"/>
                  </a:cxn>
                  <a:cxn ang="0">
                    <a:pos x="T8" y="T9"/>
                  </a:cxn>
                  <a:cxn ang="0">
                    <a:pos x="T10" y="T11"/>
                  </a:cxn>
                </a:cxnLst>
                <a:rect l="0" t="0" r="r" b="b"/>
                <a:pathLst>
                  <a:path w="72" h="4316">
                    <a:moveTo>
                      <a:pt x="0" y="0"/>
                    </a:moveTo>
                    <a:lnTo>
                      <a:pt x="60" y="4316"/>
                    </a:lnTo>
                    <a:lnTo>
                      <a:pt x="72" y="4316"/>
                    </a:lnTo>
                    <a:lnTo>
                      <a:pt x="12" y="0"/>
                    </a:lnTo>
                    <a:lnTo>
                      <a:pt x="0" y="0"/>
                    </a:lnTo>
                    <a:lnTo>
                      <a:pt x="0" y="0"/>
                    </a:lnTo>
                    <a:close/>
                  </a:path>
                </a:pathLst>
              </a:custGeom>
              <a:gradFill rotWithShape="0">
                <a:gsLst>
                  <a:gs pos="0">
                    <a:schemeClr val="bg1"/>
                  </a:gs>
                  <a:gs pos="100000">
                    <a:schemeClr val="bg1">
                      <a:gamma/>
                      <a:shade val="66667"/>
                      <a:invGamma/>
                    </a:schemeClr>
                  </a:gs>
                </a:gsLst>
                <a:lin ang="5400000" scaled="1"/>
              </a:gradFill>
              <a:ln>
                <a:noFill/>
              </a:ln>
              <a:extLst/>
            </p:spPr>
            <p:txBody>
              <a:bodyPr/>
              <a:lstStyle/>
              <a:p>
                <a:pPr>
                  <a:defRPr/>
                </a:pPr>
                <a:endParaRPr lang="hu-HU"/>
              </a:p>
            </p:txBody>
          </p:sp>
          <p:sp>
            <p:nvSpPr>
              <p:cNvPr id="29" name="Freeform 8"/>
              <p:cNvSpPr>
                <a:spLocks/>
              </p:cNvSpPr>
              <p:nvPr userDrawn="1"/>
            </p:nvSpPr>
            <p:spPr bwMode="hidden">
              <a:xfrm>
                <a:off x="3093" y="0"/>
                <a:ext cx="174" cy="4316"/>
              </a:xfrm>
              <a:custGeom>
                <a:avLst/>
                <a:gdLst>
                  <a:gd name="T0" fmla="*/ 24 w 174"/>
                  <a:gd name="T1" fmla="*/ 0 h 4316"/>
                  <a:gd name="T2" fmla="*/ 12 w 174"/>
                  <a:gd name="T3" fmla="*/ 0 h 4316"/>
                  <a:gd name="T4" fmla="*/ 42 w 174"/>
                  <a:gd name="T5" fmla="*/ 216 h 4316"/>
                  <a:gd name="T6" fmla="*/ 72 w 174"/>
                  <a:gd name="T7" fmla="*/ 444 h 4316"/>
                  <a:gd name="T8" fmla="*/ 96 w 174"/>
                  <a:gd name="T9" fmla="*/ 689 h 4316"/>
                  <a:gd name="T10" fmla="*/ 120 w 174"/>
                  <a:gd name="T11" fmla="*/ 947 h 4316"/>
                  <a:gd name="T12" fmla="*/ 132 w 174"/>
                  <a:gd name="T13" fmla="*/ 1211 h 4316"/>
                  <a:gd name="T14" fmla="*/ 150 w 174"/>
                  <a:gd name="T15" fmla="*/ 1487 h 4316"/>
                  <a:gd name="T16" fmla="*/ 156 w 174"/>
                  <a:gd name="T17" fmla="*/ 1768 h 4316"/>
                  <a:gd name="T18" fmla="*/ 162 w 174"/>
                  <a:gd name="T19" fmla="*/ 2062 h 4316"/>
                  <a:gd name="T20" fmla="*/ 156 w 174"/>
                  <a:gd name="T21" fmla="*/ 2644 h 4316"/>
                  <a:gd name="T22" fmla="*/ 126 w 174"/>
                  <a:gd name="T23" fmla="*/ 3225 h 4316"/>
                  <a:gd name="T24" fmla="*/ 108 w 174"/>
                  <a:gd name="T25" fmla="*/ 3507 h 4316"/>
                  <a:gd name="T26" fmla="*/ 78 w 174"/>
                  <a:gd name="T27" fmla="*/ 3788 h 4316"/>
                  <a:gd name="T28" fmla="*/ 42 w 174"/>
                  <a:gd name="T29" fmla="*/ 4058 h 4316"/>
                  <a:gd name="T30" fmla="*/ 0 w 174"/>
                  <a:gd name="T31" fmla="*/ 4316 h 4316"/>
                  <a:gd name="T32" fmla="*/ 12 w 174"/>
                  <a:gd name="T33" fmla="*/ 4316 h 4316"/>
                  <a:gd name="T34" fmla="*/ 54 w 174"/>
                  <a:gd name="T35" fmla="*/ 4058 h 4316"/>
                  <a:gd name="T36" fmla="*/ 90 w 174"/>
                  <a:gd name="T37" fmla="*/ 3782 h 4316"/>
                  <a:gd name="T38" fmla="*/ 120 w 174"/>
                  <a:gd name="T39" fmla="*/ 3507 h 4316"/>
                  <a:gd name="T40" fmla="*/ 138 w 174"/>
                  <a:gd name="T41" fmla="*/ 3219 h 4316"/>
                  <a:gd name="T42" fmla="*/ 168 w 174"/>
                  <a:gd name="T43" fmla="*/ 2638 h 4316"/>
                  <a:gd name="T44" fmla="*/ 174 w 174"/>
                  <a:gd name="T45" fmla="*/ 2056 h 4316"/>
                  <a:gd name="T46" fmla="*/ 168 w 174"/>
                  <a:gd name="T47" fmla="*/ 1768 h 4316"/>
                  <a:gd name="T48" fmla="*/ 162 w 174"/>
                  <a:gd name="T49" fmla="*/ 1487 h 4316"/>
                  <a:gd name="T50" fmla="*/ 144 w 174"/>
                  <a:gd name="T51" fmla="*/ 1211 h 4316"/>
                  <a:gd name="T52" fmla="*/ 132 w 174"/>
                  <a:gd name="T53" fmla="*/ 941 h 4316"/>
                  <a:gd name="T54" fmla="*/ 108 w 174"/>
                  <a:gd name="T55" fmla="*/ 689 h 4316"/>
                  <a:gd name="T56" fmla="*/ 84 w 174"/>
                  <a:gd name="T57" fmla="*/ 444 h 4316"/>
                  <a:gd name="T58" fmla="*/ 54 w 174"/>
                  <a:gd name="T59" fmla="*/ 216 h 4316"/>
                  <a:gd name="T60" fmla="*/ 24 w 174"/>
                  <a:gd name="T61" fmla="*/ 0 h 4316"/>
                  <a:gd name="T62" fmla="*/ 24 w 174"/>
                  <a:gd name="T63" fmla="*/ 0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74" h="4316">
                    <a:moveTo>
                      <a:pt x="24" y="0"/>
                    </a:moveTo>
                    <a:lnTo>
                      <a:pt x="12" y="0"/>
                    </a:lnTo>
                    <a:lnTo>
                      <a:pt x="42" y="216"/>
                    </a:lnTo>
                    <a:lnTo>
                      <a:pt x="72" y="444"/>
                    </a:lnTo>
                    <a:lnTo>
                      <a:pt x="96" y="689"/>
                    </a:lnTo>
                    <a:lnTo>
                      <a:pt x="120" y="947"/>
                    </a:lnTo>
                    <a:lnTo>
                      <a:pt x="132" y="1211"/>
                    </a:lnTo>
                    <a:lnTo>
                      <a:pt x="150" y="1487"/>
                    </a:lnTo>
                    <a:lnTo>
                      <a:pt x="156" y="1768"/>
                    </a:lnTo>
                    <a:lnTo>
                      <a:pt x="162" y="2062"/>
                    </a:lnTo>
                    <a:lnTo>
                      <a:pt x="156" y="2644"/>
                    </a:lnTo>
                    <a:lnTo>
                      <a:pt x="126" y="3225"/>
                    </a:lnTo>
                    <a:lnTo>
                      <a:pt x="108" y="3507"/>
                    </a:lnTo>
                    <a:lnTo>
                      <a:pt x="78" y="3788"/>
                    </a:lnTo>
                    <a:lnTo>
                      <a:pt x="42" y="4058"/>
                    </a:lnTo>
                    <a:lnTo>
                      <a:pt x="0" y="4316"/>
                    </a:lnTo>
                    <a:lnTo>
                      <a:pt x="12" y="4316"/>
                    </a:lnTo>
                    <a:lnTo>
                      <a:pt x="54" y="4058"/>
                    </a:lnTo>
                    <a:lnTo>
                      <a:pt x="90" y="3782"/>
                    </a:lnTo>
                    <a:lnTo>
                      <a:pt x="120" y="3507"/>
                    </a:lnTo>
                    <a:lnTo>
                      <a:pt x="138" y="3219"/>
                    </a:lnTo>
                    <a:lnTo>
                      <a:pt x="168" y="2638"/>
                    </a:lnTo>
                    <a:lnTo>
                      <a:pt x="174" y="2056"/>
                    </a:lnTo>
                    <a:lnTo>
                      <a:pt x="168" y="1768"/>
                    </a:lnTo>
                    <a:lnTo>
                      <a:pt x="162" y="1487"/>
                    </a:lnTo>
                    <a:lnTo>
                      <a:pt x="144" y="1211"/>
                    </a:lnTo>
                    <a:lnTo>
                      <a:pt x="132" y="941"/>
                    </a:lnTo>
                    <a:lnTo>
                      <a:pt x="108" y="689"/>
                    </a:lnTo>
                    <a:lnTo>
                      <a:pt x="84" y="444"/>
                    </a:lnTo>
                    <a:lnTo>
                      <a:pt x="54" y="216"/>
                    </a:lnTo>
                    <a:lnTo>
                      <a:pt x="24" y="0"/>
                    </a:lnTo>
                    <a:lnTo>
                      <a:pt x="24" y="0"/>
                    </a:lnTo>
                    <a:close/>
                  </a:path>
                </a:pathLst>
              </a:custGeom>
              <a:gradFill rotWithShape="0">
                <a:gsLst>
                  <a:gs pos="0">
                    <a:schemeClr val="bg1"/>
                  </a:gs>
                  <a:gs pos="100000">
                    <a:schemeClr val="bg1">
                      <a:gamma/>
                      <a:shade val="66667"/>
                      <a:invGamma/>
                    </a:schemeClr>
                  </a:gs>
                </a:gsLst>
                <a:lin ang="5400000" scaled="1"/>
              </a:gradFill>
              <a:ln>
                <a:noFill/>
              </a:ln>
              <a:extLst/>
            </p:spPr>
            <p:txBody>
              <a:bodyPr/>
              <a:lstStyle/>
              <a:p>
                <a:pPr>
                  <a:defRPr/>
                </a:pPr>
                <a:endParaRPr lang="hu-HU"/>
              </a:p>
            </p:txBody>
          </p:sp>
          <p:sp>
            <p:nvSpPr>
              <p:cNvPr id="30" name="Freeform 9"/>
              <p:cNvSpPr>
                <a:spLocks/>
              </p:cNvSpPr>
              <p:nvPr userDrawn="1"/>
            </p:nvSpPr>
            <p:spPr bwMode="hidden">
              <a:xfrm>
                <a:off x="3358" y="0"/>
                <a:ext cx="337" cy="4316"/>
              </a:xfrm>
              <a:custGeom>
                <a:avLst/>
                <a:gdLst>
                  <a:gd name="T0" fmla="*/ 329 w 335"/>
                  <a:gd name="T1" fmla="*/ 2014 h 4316"/>
                  <a:gd name="T2" fmla="*/ 317 w 335"/>
                  <a:gd name="T3" fmla="*/ 1726 h 4316"/>
                  <a:gd name="T4" fmla="*/ 293 w 335"/>
                  <a:gd name="T5" fmla="*/ 1445 h 4316"/>
                  <a:gd name="T6" fmla="*/ 263 w 335"/>
                  <a:gd name="T7" fmla="*/ 1175 h 4316"/>
                  <a:gd name="T8" fmla="*/ 228 w 335"/>
                  <a:gd name="T9" fmla="*/ 917 h 4316"/>
                  <a:gd name="T10" fmla="*/ 186 w 335"/>
                  <a:gd name="T11" fmla="*/ 665 h 4316"/>
                  <a:gd name="T12" fmla="*/ 132 w 335"/>
                  <a:gd name="T13" fmla="*/ 432 h 4316"/>
                  <a:gd name="T14" fmla="*/ 78 w 335"/>
                  <a:gd name="T15" fmla="*/ 204 h 4316"/>
                  <a:gd name="T16" fmla="*/ 12 w 335"/>
                  <a:gd name="T17" fmla="*/ 0 h 4316"/>
                  <a:gd name="T18" fmla="*/ 0 w 335"/>
                  <a:gd name="T19" fmla="*/ 0 h 4316"/>
                  <a:gd name="T20" fmla="*/ 66 w 335"/>
                  <a:gd name="T21" fmla="*/ 204 h 4316"/>
                  <a:gd name="T22" fmla="*/ 120 w 335"/>
                  <a:gd name="T23" fmla="*/ 432 h 4316"/>
                  <a:gd name="T24" fmla="*/ 174 w 335"/>
                  <a:gd name="T25" fmla="*/ 665 h 4316"/>
                  <a:gd name="T26" fmla="*/ 216 w 335"/>
                  <a:gd name="T27" fmla="*/ 917 h 4316"/>
                  <a:gd name="T28" fmla="*/ 251 w 335"/>
                  <a:gd name="T29" fmla="*/ 1175 h 4316"/>
                  <a:gd name="T30" fmla="*/ 281 w 335"/>
                  <a:gd name="T31" fmla="*/ 1445 h 4316"/>
                  <a:gd name="T32" fmla="*/ 305 w 335"/>
                  <a:gd name="T33" fmla="*/ 1726 h 4316"/>
                  <a:gd name="T34" fmla="*/ 317 w 335"/>
                  <a:gd name="T35" fmla="*/ 2014 h 4316"/>
                  <a:gd name="T36" fmla="*/ 323 w 335"/>
                  <a:gd name="T37" fmla="*/ 2314 h 4316"/>
                  <a:gd name="T38" fmla="*/ 317 w 335"/>
                  <a:gd name="T39" fmla="*/ 2608 h 4316"/>
                  <a:gd name="T40" fmla="*/ 305 w 335"/>
                  <a:gd name="T41" fmla="*/ 2907 h 4316"/>
                  <a:gd name="T42" fmla="*/ 281 w 335"/>
                  <a:gd name="T43" fmla="*/ 3201 h 4316"/>
                  <a:gd name="T44" fmla="*/ 257 w 335"/>
                  <a:gd name="T45" fmla="*/ 3489 h 4316"/>
                  <a:gd name="T46" fmla="*/ 216 w 335"/>
                  <a:gd name="T47" fmla="*/ 3777 h 4316"/>
                  <a:gd name="T48" fmla="*/ 174 w 335"/>
                  <a:gd name="T49" fmla="*/ 4052 h 4316"/>
                  <a:gd name="T50" fmla="*/ 120 w 335"/>
                  <a:gd name="T51" fmla="*/ 4316 h 4316"/>
                  <a:gd name="T52" fmla="*/ 132 w 335"/>
                  <a:gd name="T53" fmla="*/ 4316 h 4316"/>
                  <a:gd name="T54" fmla="*/ 186 w 335"/>
                  <a:gd name="T55" fmla="*/ 4052 h 4316"/>
                  <a:gd name="T56" fmla="*/ 228 w 335"/>
                  <a:gd name="T57" fmla="*/ 3777 h 4316"/>
                  <a:gd name="T58" fmla="*/ 269 w 335"/>
                  <a:gd name="T59" fmla="*/ 3489 h 4316"/>
                  <a:gd name="T60" fmla="*/ 293 w 335"/>
                  <a:gd name="T61" fmla="*/ 3201 h 4316"/>
                  <a:gd name="T62" fmla="*/ 317 w 335"/>
                  <a:gd name="T63" fmla="*/ 2907 h 4316"/>
                  <a:gd name="T64" fmla="*/ 329 w 335"/>
                  <a:gd name="T65" fmla="*/ 2608 h 4316"/>
                  <a:gd name="T66" fmla="*/ 335 w 335"/>
                  <a:gd name="T67" fmla="*/ 2314 h 4316"/>
                  <a:gd name="T68" fmla="*/ 329 w 335"/>
                  <a:gd name="T69" fmla="*/ 2014 h 4316"/>
                  <a:gd name="T70" fmla="*/ 329 w 335"/>
                  <a:gd name="T71" fmla="*/ 2014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35" h="4316">
                    <a:moveTo>
                      <a:pt x="329" y="2014"/>
                    </a:moveTo>
                    <a:lnTo>
                      <a:pt x="317" y="1726"/>
                    </a:lnTo>
                    <a:lnTo>
                      <a:pt x="293" y="1445"/>
                    </a:lnTo>
                    <a:lnTo>
                      <a:pt x="263" y="1175"/>
                    </a:lnTo>
                    <a:lnTo>
                      <a:pt x="228" y="917"/>
                    </a:lnTo>
                    <a:lnTo>
                      <a:pt x="186" y="665"/>
                    </a:lnTo>
                    <a:lnTo>
                      <a:pt x="132" y="432"/>
                    </a:lnTo>
                    <a:lnTo>
                      <a:pt x="78" y="204"/>
                    </a:lnTo>
                    <a:lnTo>
                      <a:pt x="12" y="0"/>
                    </a:lnTo>
                    <a:lnTo>
                      <a:pt x="0" y="0"/>
                    </a:lnTo>
                    <a:lnTo>
                      <a:pt x="66" y="204"/>
                    </a:lnTo>
                    <a:lnTo>
                      <a:pt x="120" y="432"/>
                    </a:lnTo>
                    <a:lnTo>
                      <a:pt x="174" y="665"/>
                    </a:lnTo>
                    <a:lnTo>
                      <a:pt x="216" y="917"/>
                    </a:lnTo>
                    <a:lnTo>
                      <a:pt x="251" y="1175"/>
                    </a:lnTo>
                    <a:lnTo>
                      <a:pt x="281" y="1445"/>
                    </a:lnTo>
                    <a:lnTo>
                      <a:pt x="305" y="1726"/>
                    </a:lnTo>
                    <a:lnTo>
                      <a:pt x="317" y="2014"/>
                    </a:lnTo>
                    <a:lnTo>
                      <a:pt x="323" y="2314"/>
                    </a:lnTo>
                    <a:lnTo>
                      <a:pt x="317" y="2608"/>
                    </a:lnTo>
                    <a:lnTo>
                      <a:pt x="305" y="2907"/>
                    </a:lnTo>
                    <a:lnTo>
                      <a:pt x="281" y="3201"/>
                    </a:lnTo>
                    <a:lnTo>
                      <a:pt x="257" y="3489"/>
                    </a:lnTo>
                    <a:lnTo>
                      <a:pt x="216" y="3777"/>
                    </a:lnTo>
                    <a:lnTo>
                      <a:pt x="174" y="4052"/>
                    </a:lnTo>
                    <a:lnTo>
                      <a:pt x="120" y="4316"/>
                    </a:lnTo>
                    <a:lnTo>
                      <a:pt x="132" y="4316"/>
                    </a:lnTo>
                    <a:lnTo>
                      <a:pt x="186" y="4052"/>
                    </a:lnTo>
                    <a:lnTo>
                      <a:pt x="228" y="3777"/>
                    </a:lnTo>
                    <a:lnTo>
                      <a:pt x="269" y="3489"/>
                    </a:lnTo>
                    <a:lnTo>
                      <a:pt x="293" y="3201"/>
                    </a:lnTo>
                    <a:lnTo>
                      <a:pt x="317" y="2907"/>
                    </a:lnTo>
                    <a:lnTo>
                      <a:pt x="329" y="2608"/>
                    </a:lnTo>
                    <a:lnTo>
                      <a:pt x="335" y="2314"/>
                    </a:lnTo>
                    <a:lnTo>
                      <a:pt x="329" y="2014"/>
                    </a:lnTo>
                    <a:lnTo>
                      <a:pt x="329" y="2014"/>
                    </a:lnTo>
                    <a:close/>
                  </a:path>
                </a:pathLst>
              </a:custGeom>
              <a:gradFill rotWithShape="0">
                <a:gsLst>
                  <a:gs pos="0">
                    <a:schemeClr val="bg1"/>
                  </a:gs>
                  <a:gs pos="100000">
                    <a:schemeClr val="bg1">
                      <a:gamma/>
                      <a:shade val="66667"/>
                      <a:invGamma/>
                    </a:schemeClr>
                  </a:gs>
                </a:gsLst>
                <a:lin ang="5400000" scaled="1"/>
              </a:gradFill>
              <a:ln>
                <a:noFill/>
              </a:ln>
              <a:extLst/>
            </p:spPr>
            <p:txBody>
              <a:bodyPr/>
              <a:lstStyle/>
              <a:p>
                <a:pPr>
                  <a:defRPr/>
                </a:pPr>
                <a:endParaRPr lang="hu-HU"/>
              </a:p>
            </p:txBody>
          </p:sp>
          <p:sp>
            <p:nvSpPr>
              <p:cNvPr id="31" name="Freeform 10"/>
              <p:cNvSpPr>
                <a:spLocks/>
              </p:cNvSpPr>
              <p:nvPr userDrawn="1"/>
            </p:nvSpPr>
            <p:spPr bwMode="hidden">
              <a:xfrm>
                <a:off x="3676" y="0"/>
                <a:ext cx="427" cy="4316"/>
              </a:xfrm>
              <a:custGeom>
                <a:avLst/>
                <a:gdLst>
                  <a:gd name="T0" fmla="*/ 413 w 425"/>
                  <a:gd name="T1" fmla="*/ 1924 h 4316"/>
                  <a:gd name="T2" fmla="*/ 395 w 425"/>
                  <a:gd name="T3" fmla="*/ 1690 h 4316"/>
                  <a:gd name="T4" fmla="*/ 365 w 425"/>
                  <a:gd name="T5" fmla="*/ 1457 h 4316"/>
                  <a:gd name="T6" fmla="*/ 329 w 425"/>
                  <a:gd name="T7" fmla="*/ 1229 h 4316"/>
                  <a:gd name="T8" fmla="*/ 281 w 425"/>
                  <a:gd name="T9" fmla="*/ 1001 h 4316"/>
                  <a:gd name="T10" fmla="*/ 227 w 425"/>
                  <a:gd name="T11" fmla="*/ 761 h 4316"/>
                  <a:gd name="T12" fmla="*/ 162 w 425"/>
                  <a:gd name="T13" fmla="*/ 522 h 4316"/>
                  <a:gd name="T14" fmla="*/ 90 w 425"/>
                  <a:gd name="T15" fmla="*/ 270 h 4316"/>
                  <a:gd name="T16" fmla="*/ 12 w 425"/>
                  <a:gd name="T17" fmla="*/ 0 h 4316"/>
                  <a:gd name="T18" fmla="*/ 0 w 425"/>
                  <a:gd name="T19" fmla="*/ 0 h 4316"/>
                  <a:gd name="T20" fmla="*/ 84 w 425"/>
                  <a:gd name="T21" fmla="*/ 270 h 4316"/>
                  <a:gd name="T22" fmla="*/ 156 w 425"/>
                  <a:gd name="T23" fmla="*/ 522 h 4316"/>
                  <a:gd name="T24" fmla="*/ 216 w 425"/>
                  <a:gd name="T25" fmla="*/ 767 h 4316"/>
                  <a:gd name="T26" fmla="*/ 275 w 425"/>
                  <a:gd name="T27" fmla="*/ 1001 h 4316"/>
                  <a:gd name="T28" fmla="*/ 317 w 425"/>
                  <a:gd name="T29" fmla="*/ 1235 h 4316"/>
                  <a:gd name="T30" fmla="*/ 353 w 425"/>
                  <a:gd name="T31" fmla="*/ 1463 h 4316"/>
                  <a:gd name="T32" fmla="*/ 383 w 425"/>
                  <a:gd name="T33" fmla="*/ 1690 h 4316"/>
                  <a:gd name="T34" fmla="*/ 401 w 425"/>
                  <a:gd name="T35" fmla="*/ 1924 h 4316"/>
                  <a:gd name="T36" fmla="*/ 413 w 425"/>
                  <a:gd name="T37" fmla="*/ 2188 h 4316"/>
                  <a:gd name="T38" fmla="*/ 407 w 425"/>
                  <a:gd name="T39" fmla="*/ 2458 h 4316"/>
                  <a:gd name="T40" fmla="*/ 395 w 425"/>
                  <a:gd name="T41" fmla="*/ 2733 h 4316"/>
                  <a:gd name="T42" fmla="*/ 365 w 425"/>
                  <a:gd name="T43" fmla="*/ 3021 h 4316"/>
                  <a:gd name="T44" fmla="*/ 329 w 425"/>
                  <a:gd name="T45" fmla="*/ 3321 h 4316"/>
                  <a:gd name="T46" fmla="*/ 275 w 425"/>
                  <a:gd name="T47" fmla="*/ 3639 h 4316"/>
                  <a:gd name="T48" fmla="*/ 204 w 425"/>
                  <a:gd name="T49" fmla="*/ 3968 h 4316"/>
                  <a:gd name="T50" fmla="*/ 126 w 425"/>
                  <a:gd name="T51" fmla="*/ 4316 h 4316"/>
                  <a:gd name="T52" fmla="*/ 138 w 425"/>
                  <a:gd name="T53" fmla="*/ 4316 h 4316"/>
                  <a:gd name="T54" fmla="*/ 216 w 425"/>
                  <a:gd name="T55" fmla="*/ 3968 h 4316"/>
                  <a:gd name="T56" fmla="*/ 287 w 425"/>
                  <a:gd name="T57" fmla="*/ 3639 h 4316"/>
                  <a:gd name="T58" fmla="*/ 341 w 425"/>
                  <a:gd name="T59" fmla="*/ 3321 h 4316"/>
                  <a:gd name="T60" fmla="*/ 377 w 425"/>
                  <a:gd name="T61" fmla="*/ 3021 h 4316"/>
                  <a:gd name="T62" fmla="*/ 407 w 425"/>
                  <a:gd name="T63" fmla="*/ 2733 h 4316"/>
                  <a:gd name="T64" fmla="*/ 419 w 425"/>
                  <a:gd name="T65" fmla="*/ 2458 h 4316"/>
                  <a:gd name="T66" fmla="*/ 425 w 425"/>
                  <a:gd name="T67" fmla="*/ 2188 h 4316"/>
                  <a:gd name="T68" fmla="*/ 413 w 425"/>
                  <a:gd name="T69" fmla="*/ 1924 h 4316"/>
                  <a:gd name="T70" fmla="*/ 413 w 425"/>
                  <a:gd name="T71" fmla="*/ 1924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25" h="4316">
                    <a:moveTo>
                      <a:pt x="413" y="1924"/>
                    </a:moveTo>
                    <a:lnTo>
                      <a:pt x="395" y="1690"/>
                    </a:lnTo>
                    <a:lnTo>
                      <a:pt x="365" y="1457"/>
                    </a:lnTo>
                    <a:lnTo>
                      <a:pt x="329" y="1229"/>
                    </a:lnTo>
                    <a:lnTo>
                      <a:pt x="281" y="1001"/>
                    </a:lnTo>
                    <a:lnTo>
                      <a:pt x="227" y="761"/>
                    </a:lnTo>
                    <a:lnTo>
                      <a:pt x="162" y="522"/>
                    </a:lnTo>
                    <a:lnTo>
                      <a:pt x="90" y="270"/>
                    </a:lnTo>
                    <a:lnTo>
                      <a:pt x="12" y="0"/>
                    </a:lnTo>
                    <a:lnTo>
                      <a:pt x="0" y="0"/>
                    </a:lnTo>
                    <a:lnTo>
                      <a:pt x="84" y="270"/>
                    </a:lnTo>
                    <a:lnTo>
                      <a:pt x="156" y="522"/>
                    </a:lnTo>
                    <a:lnTo>
                      <a:pt x="216" y="767"/>
                    </a:lnTo>
                    <a:lnTo>
                      <a:pt x="275" y="1001"/>
                    </a:lnTo>
                    <a:lnTo>
                      <a:pt x="317" y="1235"/>
                    </a:lnTo>
                    <a:lnTo>
                      <a:pt x="353" y="1463"/>
                    </a:lnTo>
                    <a:lnTo>
                      <a:pt x="383" y="1690"/>
                    </a:lnTo>
                    <a:lnTo>
                      <a:pt x="401" y="1924"/>
                    </a:lnTo>
                    <a:lnTo>
                      <a:pt x="413" y="2188"/>
                    </a:lnTo>
                    <a:lnTo>
                      <a:pt x="407" y="2458"/>
                    </a:lnTo>
                    <a:lnTo>
                      <a:pt x="395" y="2733"/>
                    </a:lnTo>
                    <a:lnTo>
                      <a:pt x="365" y="3021"/>
                    </a:lnTo>
                    <a:lnTo>
                      <a:pt x="329" y="3321"/>
                    </a:lnTo>
                    <a:lnTo>
                      <a:pt x="275" y="3639"/>
                    </a:lnTo>
                    <a:lnTo>
                      <a:pt x="204" y="3968"/>
                    </a:lnTo>
                    <a:lnTo>
                      <a:pt x="126" y="4316"/>
                    </a:lnTo>
                    <a:lnTo>
                      <a:pt x="138" y="4316"/>
                    </a:lnTo>
                    <a:lnTo>
                      <a:pt x="216" y="3968"/>
                    </a:lnTo>
                    <a:lnTo>
                      <a:pt x="287" y="3639"/>
                    </a:lnTo>
                    <a:lnTo>
                      <a:pt x="341" y="3321"/>
                    </a:lnTo>
                    <a:lnTo>
                      <a:pt x="377" y="3021"/>
                    </a:lnTo>
                    <a:lnTo>
                      <a:pt x="407" y="2733"/>
                    </a:lnTo>
                    <a:lnTo>
                      <a:pt x="419" y="2458"/>
                    </a:lnTo>
                    <a:lnTo>
                      <a:pt x="425" y="2188"/>
                    </a:lnTo>
                    <a:lnTo>
                      <a:pt x="413" y="1924"/>
                    </a:lnTo>
                    <a:lnTo>
                      <a:pt x="413" y="1924"/>
                    </a:lnTo>
                    <a:close/>
                  </a:path>
                </a:pathLst>
              </a:custGeom>
              <a:gradFill rotWithShape="0">
                <a:gsLst>
                  <a:gs pos="0">
                    <a:schemeClr val="bg1"/>
                  </a:gs>
                  <a:gs pos="100000">
                    <a:schemeClr val="bg1">
                      <a:gamma/>
                      <a:shade val="66667"/>
                      <a:invGamma/>
                    </a:schemeClr>
                  </a:gs>
                </a:gsLst>
                <a:lin ang="5400000" scaled="1"/>
              </a:gradFill>
              <a:ln>
                <a:noFill/>
              </a:ln>
              <a:extLst/>
            </p:spPr>
            <p:txBody>
              <a:bodyPr/>
              <a:lstStyle/>
              <a:p>
                <a:pPr>
                  <a:defRPr/>
                </a:pPr>
                <a:endParaRPr lang="hu-HU"/>
              </a:p>
            </p:txBody>
          </p:sp>
          <p:sp>
            <p:nvSpPr>
              <p:cNvPr id="32" name="Freeform 11"/>
              <p:cNvSpPr>
                <a:spLocks/>
              </p:cNvSpPr>
              <p:nvPr userDrawn="1"/>
            </p:nvSpPr>
            <p:spPr bwMode="hidden">
              <a:xfrm>
                <a:off x="3946" y="0"/>
                <a:ext cx="558" cy="4316"/>
              </a:xfrm>
              <a:custGeom>
                <a:avLst/>
                <a:gdLst>
                  <a:gd name="T0" fmla="*/ 556 w 556"/>
                  <a:gd name="T1" fmla="*/ 2020 h 4316"/>
                  <a:gd name="T2" fmla="*/ 538 w 556"/>
                  <a:gd name="T3" fmla="*/ 1732 h 4316"/>
                  <a:gd name="T4" fmla="*/ 503 w 556"/>
                  <a:gd name="T5" fmla="*/ 1445 h 4316"/>
                  <a:gd name="T6" fmla="*/ 455 w 556"/>
                  <a:gd name="T7" fmla="*/ 1175 h 4316"/>
                  <a:gd name="T8" fmla="*/ 395 w 556"/>
                  <a:gd name="T9" fmla="*/ 911 h 4316"/>
                  <a:gd name="T10" fmla="*/ 317 w 556"/>
                  <a:gd name="T11" fmla="*/ 659 h 4316"/>
                  <a:gd name="T12" fmla="*/ 228 w 556"/>
                  <a:gd name="T13" fmla="*/ 426 h 4316"/>
                  <a:gd name="T14" fmla="*/ 126 w 556"/>
                  <a:gd name="T15" fmla="*/ 204 h 4316"/>
                  <a:gd name="T16" fmla="*/ 12 w 556"/>
                  <a:gd name="T17" fmla="*/ 0 h 4316"/>
                  <a:gd name="T18" fmla="*/ 0 w 556"/>
                  <a:gd name="T19" fmla="*/ 0 h 4316"/>
                  <a:gd name="T20" fmla="*/ 114 w 556"/>
                  <a:gd name="T21" fmla="*/ 204 h 4316"/>
                  <a:gd name="T22" fmla="*/ 216 w 556"/>
                  <a:gd name="T23" fmla="*/ 426 h 4316"/>
                  <a:gd name="T24" fmla="*/ 305 w 556"/>
                  <a:gd name="T25" fmla="*/ 659 h 4316"/>
                  <a:gd name="T26" fmla="*/ 383 w 556"/>
                  <a:gd name="T27" fmla="*/ 911 h 4316"/>
                  <a:gd name="T28" fmla="*/ 443 w 556"/>
                  <a:gd name="T29" fmla="*/ 1175 h 4316"/>
                  <a:gd name="T30" fmla="*/ 491 w 556"/>
                  <a:gd name="T31" fmla="*/ 1445 h 4316"/>
                  <a:gd name="T32" fmla="*/ 526 w 556"/>
                  <a:gd name="T33" fmla="*/ 1732 h 4316"/>
                  <a:gd name="T34" fmla="*/ 544 w 556"/>
                  <a:gd name="T35" fmla="*/ 2020 h 4316"/>
                  <a:gd name="T36" fmla="*/ 544 w 556"/>
                  <a:gd name="T37" fmla="*/ 2326 h 4316"/>
                  <a:gd name="T38" fmla="*/ 532 w 556"/>
                  <a:gd name="T39" fmla="*/ 2632 h 4316"/>
                  <a:gd name="T40" fmla="*/ 503 w 556"/>
                  <a:gd name="T41" fmla="*/ 2931 h 4316"/>
                  <a:gd name="T42" fmla="*/ 455 w 556"/>
                  <a:gd name="T43" fmla="*/ 3225 h 4316"/>
                  <a:gd name="T44" fmla="*/ 389 w 556"/>
                  <a:gd name="T45" fmla="*/ 3513 h 4316"/>
                  <a:gd name="T46" fmla="*/ 311 w 556"/>
                  <a:gd name="T47" fmla="*/ 3788 h 4316"/>
                  <a:gd name="T48" fmla="*/ 216 w 556"/>
                  <a:gd name="T49" fmla="*/ 4058 h 4316"/>
                  <a:gd name="T50" fmla="*/ 102 w 556"/>
                  <a:gd name="T51" fmla="*/ 4316 h 4316"/>
                  <a:gd name="T52" fmla="*/ 114 w 556"/>
                  <a:gd name="T53" fmla="*/ 4316 h 4316"/>
                  <a:gd name="T54" fmla="*/ 228 w 556"/>
                  <a:gd name="T55" fmla="*/ 4058 h 4316"/>
                  <a:gd name="T56" fmla="*/ 323 w 556"/>
                  <a:gd name="T57" fmla="*/ 3788 h 4316"/>
                  <a:gd name="T58" fmla="*/ 401 w 556"/>
                  <a:gd name="T59" fmla="*/ 3513 h 4316"/>
                  <a:gd name="T60" fmla="*/ 467 w 556"/>
                  <a:gd name="T61" fmla="*/ 3225 h 4316"/>
                  <a:gd name="T62" fmla="*/ 515 w 556"/>
                  <a:gd name="T63" fmla="*/ 2931 h 4316"/>
                  <a:gd name="T64" fmla="*/ 544 w 556"/>
                  <a:gd name="T65" fmla="*/ 2632 h 4316"/>
                  <a:gd name="T66" fmla="*/ 556 w 556"/>
                  <a:gd name="T67" fmla="*/ 2326 h 4316"/>
                  <a:gd name="T68" fmla="*/ 556 w 556"/>
                  <a:gd name="T69" fmla="*/ 2020 h 4316"/>
                  <a:gd name="T70" fmla="*/ 556 w 556"/>
                  <a:gd name="T71" fmla="*/ 2020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56" h="4316">
                    <a:moveTo>
                      <a:pt x="556" y="2020"/>
                    </a:moveTo>
                    <a:lnTo>
                      <a:pt x="538" y="1732"/>
                    </a:lnTo>
                    <a:lnTo>
                      <a:pt x="503" y="1445"/>
                    </a:lnTo>
                    <a:lnTo>
                      <a:pt x="455" y="1175"/>
                    </a:lnTo>
                    <a:lnTo>
                      <a:pt x="395" y="911"/>
                    </a:lnTo>
                    <a:lnTo>
                      <a:pt x="317" y="659"/>
                    </a:lnTo>
                    <a:lnTo>
                      <a:pt x="228" y="426"/>
                    </a:lnTo>
                    <a:lnTo>
                      <a:pt x="126" y="204"/>
                    </a:lnTo>
                    <a:lnTo>
                      <a:pt x="12" y="0"/>
                    </a:lnTo>
                    <a:lnTo>
                      <a:pt x="0" y="0"/>
                    </a:lnTo>
                    <a:lnTo>
                      <a:pt x="114" y="204"/>
                    </a:lnTo>
                    <a:lnTo>
                      <a:pt x="216" y="426"/>
                    </a:lnTo>
                    <a:lnTo>
                      <a:pt x="305" y="659"/>
                    </a:lnTo>
                    <a:lnTo>
                      <a:pt x="383" y="911"/>
                    </a:lnTo>
                    <a:lnTo>
                      <a:pt x="443" y="1175"/>
                    </a:lnTo>
                    <a:lnTo>
                      <a:pt x="491" y="1445"/>
                    </a:lnTo>
                    <a:lnTo>
                      <a:pt x="526" y="1732"/>
                    </a:lnTo>
                    <a:lnTo>
                      <a:pt x="544" y="2020"/>
                    </a:lnTo>
                    <a:lnTo>
                      <a:pt x="544" y="2326"/>
                    </a:lnTo>
                    <a:lnTo>
                      <a:pt x="532" y="2632"/>
                    </a:lnTo>
                    <a:lnTo>
                      <a:pt x="503" y="2931"/>
                    </a:lnTo>
                    <a:lnTo>
                      <a:pt x="455" y="3225"/>
                    </a:lnTo>
                    <a:lnTo>
                      <a:pt x="389" y="3513"/>
                    </a:lnTo>
                    <a:lnTo>
                      <a:pt x="311" y="3788"/>
                    </a:lnTo>
                    <a:lnTo>
                      <a:pt x="216" y="4058"/>
                    </a:lnTo>
                    <a:lnTo>
                      <a:pt x="102" y="4316"/>
                    </a:lnTo>
                    <a:lnTo>
                      <a:pt x="114" y="4316"/>
                    </a:lnTo>
                    <a:lnTo>
                      <a:pt x="228" y="4058"/>
                    </a:lnTo>
                    <a:lnTo>
                      <a:pt x="323" y="3788"/>
                    </a:lnTo>
                    <a:lnTo>
                      <a:pt x="401" y="3513"/>
                    </a:lnTo>
                    <a:lnTo>
                      <a:pt x="467" y="3225"/>
                    </a:lnTo>
                    <a:lnTo>
                      <a:pt x="515" y="2931"/>
                    </a:lnTo>
                    <a:lnTo>
                      <a:pt x="544" y="2632"/>
                    </a:lnTo>
                    <a:lnTo>
                      <a:pt x="556" y="2326"/>
                    </a:lnTo>
                    <a:lnTo>
                      <a:pt x="556" y="2020"/>
                    </a:lnTo>
                    <a:lnTo>
                      <a:pt x="556" y="2020"/>
                    </a:lnTo>
                    <a:close/>
                  </a:path>
                </a:pathLst>
              </a:custGeom>
              <a:gradFill rotWithShape="0">
                <a:gsLst>
                  <a:gs pos="0">
                    <a:schemeClr val="bg1"/>
                  </a:gs>
                  <a:gs pos="100000">
                    <a:schemeClr val="bg1">
                      <a:gamma/>
                      <a:shade val="66667"/>
                      <a:invGamma/>
                    </a:schemeClr>
                  </a:gs>
                </a:gsLst>
                <a:lin ang="5400000" scaled="1"/>
              </a:gradFill>
              <a:ln>
                <a:noFill/>
              </a:ln>
              <a:extLst/>
            </p:spPr>
            <p:txBody>
              <a:bodyPr/>
              <a:lstStyle/>
              <a:p>
                <a:pPr>
                  <a:defRPr/>
                </a:pPr>
                <a:endParaRPr lang="hu-HU"/>
              </a:p>
            </p:txBody>
          </p:sp>
          <p:sp>
            <p:nvSpPr>
              <p:cNvPr id="33" name="Freeform 12"/>
              <p:cNvSpPr>
                <a:spLocks/>
              </p:cNvSpPr>
              <p:nvPr userDrawn="1"/>
            </p:nvSpPr>
            <p:spPr bwMode="hidden">
              <a:xfrm>
                <a:off x="4246" y="0"/>
                <a:ext cx="690" cy="4316"/>
              </a:xfrm>
              <a:custGeom>
                <a:avLst/>
                <a:gdLst>
                  <a:gd name="T0" fmla="*/ 688 w 688"/>
                  <a:gd name="T1" fmla="*/ 2086 h 4316"/>
                  <a:gd name="T2" fmla="*/ 670 w 688"/>
                  <a:gd name="T3" fmla="*/ 1810 h 4316"/>
                  <a:gd name="T4" fmla="*/ 634 w 688"/>
                  <a:gd name="T5" fmla="*/ 1541 h 4316"/>
                  <a:gd name="T6" fmla="*/ 574 w 688"/>
                  <a:gd name="T7" fmla="*/ 1271 h 4316"/>
                  <a:gd name="T8" fmla="*/ 497 w 688"/>
                  <a:gd name="T9" fmla="*/ 1007 h 4316"/>
                  <a:gd name="T10" fmla="*/ 401 w 688"/>
                  <a:gd name="T11" fmla="*/ 749 h 4316"/>
                  <a:gd name="T12" fmla="*/ 293 w 688"/>
                  <a:gd name="T13" fmla="*/ 492 h 4316"/>
                  <a:gd name="T14" fmla="*/ 162 w 688"/>
                  <a:gd name="T15" fmla="*/ 240 h 4316"/>
                  <a:gd name="T16" fmla="*/ 12 w 688"/>
                  <a:gd name="T17" fmla="*/ 0 h 4316"/>
                  <a:gd name="T18" fmla="*/ 0 w 688"/>
                  <a:gd name="T19" fmla="*/ 0 h 4316"/>
                  <a:gd name="T20" fmla="*/ 150 w 688"/>
                  <a:gd name="T21" fmla="*/ 240 h 4316"/>
                  <a:gd name="T22" fmla="*/ 281 w 688"/>
                  <a:gd name="T23" fmla="*/ 492 h 4316"/>
                  <a:gd name="T24" fmla="*/ 389 w 688"/>
                  <a:gd name="T25" fmla="*/ 749 h 4316"/>
                  <a:gd name="T26" fmla="*/ 485 w 688"/>
                  <a:gd name="T27" fmla="*/ 1007 h 4316"/>
                  <a:gd name="T28" fmla="*/ 562 w 688"/>
                  <a:gd name="T29" fmla="*/ 1271 h 4316"/>
                  <a:gd name="T30" fmla="*/ 622 w 688"/>
                  <a:gd name="T31" fmla="*/ 1541 h 4316"/>
                  <a:gd name="T32" fmla="*/ 658 w 688"/>
                  <a:gd name="T33" fmla="*/ 1810 h 4316"/>
                  <a:gd name="T34" fmla="*/ 676 w 688"/>
                  <a:gd name="T35" fmla="*/ 2086 h 4316"/>
                  <a:gd name="T36" fmla="*/ 676 w 688"/>
                  <a:gd name="T37" fmla="*/ 2368 h 4316"/>
                  <a:gd name="T38" fmla="*/ 658 w 688"/>
                  <a:gd name="T39" fmla="*/ 2650 h 4316"/>
                  <a:gd name="T40" fmla="*/ 616 w 688"/>
                  <a:gd name="T41" fmla="*/ 2931 h 4316"/>
                  <a:gd name="T42" fmla="*/ 556 w 688"/>
                  <a:gd name="T43" fmla="*/ 3213 h 4316"/>
                  <a:gd name="T44" fmla="*/ 473 w 688"/>
                  <a:gd name="T45" fmla="*/ 3495 h 4316"/>
                  <a:gd name="T46" fmla="*/ 371 w 688"/>
                  <a:gd name="T47" fmla="*/ 3777 h 4316"/>
                  <a:gd name="T48" fmla="*/ 251 w 688"/>
                  <a:gd name="T49" fmla="*/ 4046 h 4316"/>
                  <a:gd name="T50" fmla="*/ 114 w 688"/>
                  <a:gd name="T51" fmla="*/ 4316 h 4316"/>
                  <a:gd name="T52" fmla="*/ 126 w 688"/>
                  <a:gd name="T53" fmla="*/ 4316 h 4316"/>
                  <a:gd name="T54" fmla="*/ 263 w 688"/>
                  <a:gd name="T55" fmla="*/ 4046 h 4316"/>
                  <a:gd name="T56" fmla="*/ 383 w 688"/>
                  <a:gd name="T57" fmla="*/ 3777 h 4316"/>
                  <a:gd name="T58" fmla="*/ 485 w 688"/>
                  <a:gd name="T59" fmla="*/ 3495 h 4316"/>
                  <a:gd name="T60" fmla="*/ 568 w 688"/>
                  <a:gd name="T61" fmla="*/ 3219 h 4316"/>
                  <a:gd name="T62" fmla="*/ 628 w 688"/>
                  <a:gd name="T63" fmla="*/ 2937 h 4316"/>
                  <a:gd name="T64" fmla="*/ 670 w 688"/>
                  <a:gd name="T65" fmla="*/ 2656 h 4316"/>
                  <a:gd name="T66" fmla="*/ 688 w 688"/>
                  <a:gd name="T67" fmla="*/ 2368 h 4316"/>
                  <a:gd name="T68" fmla="*/ 688 w 688"/>
                  <a:gd name="T69" fmla="*/ 2086 h 4316"/>
                  <a:gd name="T70" fmla="*/ 688 w 688"/>
                  <a:gd name="T71" fmla="*/ 2086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88" h="4316">
                    <a:moveTo>
                      <a:pt x="688" y="2086"/>
                    </a:moveTo>
                    <a:lnTo>
                      <a:pt x="670" y="1810"/>
                    </a:lnTo>
                    <a:lnTo>
                      <a:pt x="634" y="1541"/>
                    </a:lnTo>
                    <a:lnTo>
                      <a:pt x="574" y="1271"/>
                    </a:lnTo>
                    <a:lnTo>
                      <a:pt x="497" y="1007"/>
                    </a:lnTo>
                    <a:lnTo>
                      <a:pt x="401" y="749"/>
                    </a:lnTo>
                    <a:lnTo>
                      <a:pt x="293" y="492"/>
                    </a:lnTo>
                    <a:lnTo>
                      <a:pt x="162" y="240"/>
                    </a:lnTo>
                    <a:lnTo>
                      <a:pt x="12" y="0"/>
                    </a:lnTo>
                    <a:lnTo>
                      <a:pt x="0" y="0"/>
                    </a:lnTo>
                    <a:lnTo>
                      <a:pt x="150" y="240"/>
                    </a:lnTo>
                    <a:lnTo>
                      <a:pt x="281" y="492"/>
                    </a:lnTo>
                    <a:lnTo>
                      <a:pt x="389" y="749"/>
                    </a:lnTo>
                    <a:lnTo>
                      <a:pt x="485" y="1007"/>
                    </a:lnTo>
                    <a:lnTo>
                      <a:pt x="562" y="1271"/>
                    </a:lnTo>
                    <a:lnTo>
                      <a:pt x="622" y="1541"/>
                    </a:lnTo>
                    <a:lnTo>
                      <a:pt x="658" y="1810"/>
                    </a:lnTo>
                    <a:lnTo>
                      <a:pt x="676" y="2086"/>
                    </a:lnTo>
                    <a:lnTo>
                      <a:pt x="676" y="2368"/>
                    </a:lnTo>
                    <a:lnTo>
                      <a:pt x="658" y="2650"/>
                    </a:lnTo>
                    <a:lnTo>
                      <a:pt x="616" y="2931"/>
                    </a:lnTo>
                    <a:lnTo>
                      <a:pt x="556" y="3213"/>
                    </a:lnTo>
                    <a:lnTo>
                      <a:pt x="473" y="3495"/>
                    </a:lnTo>
                    <a:lnTo>
                      <a:pt x="371" y="3777"/>
                    </a:lnTo>
                    <a:lnTo>
                      <a:pt x="251" y="4046"/>
                    </a:lnTo>
                    <a:lnTo>
                      <a:pt x="114" y="4316"/>
                    </a:lnTo>
                    <a:lnTo>
                      <a:pt x="126" y="4316"/>
                    </a:lnTo>
                    <a:lnTo>
                      <a:pt x="263" y="4046"/>
                    </a:lnTo>
                    <a:lnTo>
                      <a:pt x="383" y="3777"/>
                    </a:lnTo>
                    <a:lnTo>
                      <a:pt x="485" y="3495"/>
                    </a:lnTo>
                    <a:lnTo>
                      <a:pt x="568" y="3219"/>
                    </a:lnTo>
                    <a:lnTo>
                      <a:pt x="628" y="2937"/>
                    </a:lnTo>
                    <a:lnTo>
                      <a:pt x="670" y="2656"/>
                    </a:lnTo>
                    <a:lnTo>
                      <a:pt x="688" y="2368"/>
                    </a:lnTo>
                    <a:lnTo>
                      <a:pt x="688" y="2086"/>
                    </a:lnTo>
                    <a:lnTo>
                      <a:pt x="688" y="2086"/>
                    </a:lnTo>
                    <a:close/>
                  </a:path>
                </a:pathLst>
              </a:custGeom>
              <a:gradFill rotWithShape="0">
                <a:gsLst>
                  <a:gs pos="0">
                    <a:schemeClr val="bg1"/>
                  </a:gs>
                  <a:gs pos="100000">
                    <a:schemeClr val="bg1">
                      <a:gamma/>
                      <a:shade val="66667"/>
                      <a:invGamma/>
                    </a:schemeClr>
                  </a:gs>
                </a:gsLst>
                <a:lin ang="5400000" scaled="1"/>
              </a:gradFill>
              <a:ln>
                <a:noFill/>
              </a:ln>
              <a:extLst/>
            </p:spPr>
            <p:txBody>
              <a:bodyPr/>
              <a:lstStyle/>
              <a:p>
                <a:pPr>
                  <a:defRPr/>
                </a:pPr>
                <a:endParaRPr lang="hu-HU"/>
              </a:p>
            </p:txBody>
          </p:sp>
          <p:sp>
            <p:nvSpPr>
              <p:cNvPr id="34" name="Freeform 13"/>
              <p:cNvSpPr>
                <a:spLocks/>
              </p:cNvSpPr>
              <p:nvPr userDrawn="1"/>
            </p:nvSpPr>
            <p:spPr bwMode="hidden">
              <a:xfrm>
                <a:off x="4522" y="0"/>
                <a:ext cx="864" cy="4316"/>
              </a:xfrm>
              <a:custGeom>
                <a:avLst/>
                <a:gdLst>
                  <a:gd name="T0" fmla="*/ 855 w 861"/>
                  <a:gd name="T1" fmla="*/ 2128 h 4316"/>
                  <a:gd name="T2" fmla="*/ 831 w 861"/>
                  <a:gd name="T3" fmla="*/ 1834 h 4316"/>
                  <a:gd name="T4" fmla="*/ 808 w 861"/>
                  <a:gd name="T5" fmla="*/ 1684 h 4316"/>
                  <a:gd name="T6" fmla="*/ 784 w 861"/>
                  <a:gd name="T7" fmla="*/ 1541 h 4316"/>
                  <a:gd name="T8" fmla="*/ 748 w 861"/>
                  <a:gd name="T9" fmla="*/ 1397 h 4316"/>
                  <a:gd name="T10" fmla="*/ 712 w 861"/>
                  <a:gd name="T11" fmla="*/ 1253 h 4316"/>
                  <a:gd name="T12" fmla="*/ 664 w 861"/>
                  <a:gd name="T13" fmla="*/ 1115 h 4316"/>
                  <a:gd name="T14" fmla="*/ 610 w 861"/>
                  <a:gd name="T15" fmla="*/ 977 h 4316"/>
                  <a:gd name="T16" fmla="*/ 491 w 861"/>
                  <a:gd name="T17" fmla="*/ 719 h 4316"/>
                  <a:gd name="T18" fmla="*/ 353 w 861"/>
                  <a:gd name="T19" fmla="*/ 468 h 4316"/>
                  <a:gd name="T20" fmla="*/ 192 w 861"/>
                  <a:gd name="T21" fmla="*/ 228 h 4316"/>
                  <a:gd name="T22" fmla="*/ 12 w 861"/>
                  <a:gd name="T23" fmla="*/ 0 h 4316"/>
                  <a:gd name="T24" fmla="*/ 0 w 861"/>
                  <a:gd name="T25" fmla="*/ 0 h 4316"/>
                  <a:gd name="T26" fmla="*/ 180 w 861"/>
                  <a:gd name="T27" fmla="*/ 228 h 4316"/>
                  <a:gd name="T28" fmla="*/ 341 w 861"/>
                  <a:gd name="T29" fmla="*/ 468 h 4316"/>
                  <a:gd name="T30" fmla="*/ 479 w 861"/>
                  <a:gd name="T31" fmla="*/ 719 h 4316"/>
                  <a:gd name="T32" fmla="*/ 598 w 861"/>
                  <a:gd name="T33" fmla="*/ 983 h 4316"/>
                  <a:gd name="T34" fmla="*/ 652 w 861"/>
                  <a:gd name="T35" fmla="*/ 1121 h 4316"/>
                  <a:gd name="T36" fmla="*/ 700 w 861"/>
                  <a:gd name="T37" fmla="*/ 1259 h 4316"/>
                  <a:gd name="T38" fmla="*/ 736 w 861"/>
                  <a:gd name="T39" fmla="*/ 1403 h 4316"/>
                  <a:gd name="T40" fmla="*/ 772 w 861"/>
                  <a:gd name="T41" fmla="*/ 1547 h 4316"/>
                  <a:gd name="T42" fmla="*/ 802 w 861"/>
                  <a:gd name="T43" fmla="*/ 1690 h 4316"/>
                  <a:gd name="T44" fmla="*/ 819 w 861"/>
                  <a:gd name="T45" fmla="*/ 1834 h 4316"/>
                  <a:gd name="T46" fmla="*/ 837 w 861"/>
                  <a:gd name="T47" fmla="*/ 1984 h 4316"/>
                  <a:gd name="T48" fmla="*/ 843 w 861"/>
                  <a:gd name="T49" fmla="*/ 2128 h 4316"/>
                  <a:gd name="T50" fmla="*/ 849 w 861"/>
                  <a:gd name="T51" fmla="*/ 2278 h 4316"/>
                  <a:gd name="T52" fmla="*/ 843 w 861"/>
                  <a:gd name="T53" fmla="*/ 2428 h 4316"/>
                  <a:gd name="T54" fmla="*/ 831 w 861"/>
                  <a:gd name="T55" fmla="*/ 2572 h 4316"/>
                  <a:gd name="T56" fmla="*/ 819 w 861"/>
                  <a:gd name="T57" fmla="*/ 2721 h 4316"/>
                  <a:gd name="T58" fmla="*/ 796 w 861"/>
                  <a:gd name="T59" fmla="*/ 2865 h 4316"/>
                  <a:gd name="T60" fmla="*/ 766 w 861"/>
                  <a:gd name="T61" fmla="*/ 3015 h 4316"/>
                  <a:gd name="T62" fmla="*/ 724 w 861"/>
                  <a:gd name="T63" fmla="*/ 3159 h 4316"/>
                  <a:gd name="T64" fmla="*/ 682 w 861"/>
                  <a:gd name="T65" fmla="*/ 3303 h 4316"/>
                  <a:gd name="T66" fmla="*/ 586 w 861"/>
                  <a:gd name="T67" fmla="*/ 3567 h 4316"/>
                  <a:gd name="T68" fmla="*/ 473 w 861"/>
                  <a:gd name="T69" fmla="*/ 3824 h 4316"/>
                  <a:gd name="T70" fmla="*/ 335 w 861"/>
                  <a:gd name="T71" fmla="*/ 4076 h 4316"/>
                  <a:gd name="T72" fmla="*/ 180 w 861"/>
                  <a:gd name="T73" fmla="*/ 4316 h 4316"/>
                  <a:gd name="T74" fmla="*/ 192 w 861"/>
                  <a:gd name="T75" fmla="*/ 4316 h 4316"/>
                  <a:gd name="T76" fmla="*/ 347 w 861"/>
                  <a:gd name="T77" fmla="*/ 4076 h 4316"/>
                  <a:gd name="T78" fmla="*/ 485 w 861"/>
                  <a:gd name="T79" fmla="*/ 3824 h 4316"/>
                  <a:gd name="T80" fmla="*/ 598 w 861"/>
                  <a:gd name="T81" fmla="*/ 3573 h 4316"/>
                  <a:gd name="T82" fmla="*/ 694 w 861"/>
                  <a:gd name="T83" fmla="*/ 3309 h 4316"/>
                  <a:gd name="T84" fmla="*/ 736 w 861"/>
                  <a:gd name="T85" fmla="*/ 3165 h 4316"/>
                  <a:gd name="T86" fmla="*/ 778 w 861"/>
                  <a:gd name="T87" fmla="*/ 3021 h 4316"/>
                  <a:gd name="T88" fmla="*/ 808 w 861"/>
                  <a:gd name="T89" fmla="*/ 2871 h 4316"/>
                  <a:gd name="T90" fmla="*/ 831 w 861"/>
                  <a:gd name="T91" fmla="*/ 2727 h 4316"/>
                  <a:gd name="T92" fmla="*/ 843 w 861"/>
                  <a:gd name="T93" fmla="*/ 2578 h 4316"/>
                  <a:gd name="T94" fmla="*/ 855 w 861"/>
                  <a:gd name="T95" fmla="*/ 2428 h 4316"/>
                  <a:gd name="T96" fmla="*/ 861 w 861"/>
                  <a:gd name="T97" fmla="*/ 2278 h 4316"/>
                  <a:gd name="T98" fmla="*/ 855 w 861"/>
                  <a:gd name="T99" fmla="*/ 2128 h 4316"/>
                  <a:gd name="T100" fmla="*/ 855 w 861"/>
                  <a:gd name="T101" fmla="*/ 2128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61" h="4316">
                    <a:moveTo>
                      <a:pt x="855" y="2128"/>
                    </a:moveTo>
                    <a:lnTo>
                      <a:pt x="831" y="1834"/>
                    </a:lnTo>
                    <a:lnTo>
                      <a:pt x="808" y="1684"/>
                    </a:lnTo>
                    <a:lnTo>
                      <a:pt x="784" y="1541"/>
                    </a:lnTo>
                    <a:lnTo>
                      <a:pt x="748" y="1397"/>
                    </a:lnTo>
                    <a:lnTo>
                      <a:pt x="712" y="1253"/>
                    </a:lnTo>
                    <a:lnTo>
                      <a:pt x="664" y="1115"/>
                    </a:lnTo>
                    <a:lnTo>
                      <a:pt x="610" y="977"/>
                    </a:lnTo>
                    <a:lnTo>
                      <a:pt x="491" y="719"/>
                    </a:lnTo>
                    <a:lnTo>
                      <a:pt x="353" y="468"/>
                    </a:lnTo>
                    <a:lnTo>
                      <a:pt x="192" y="228"/>
                    </a:lnTo>
                    <a:lnTo>
                      <a:pt x="12" y="0"/>
                    </a:lnTo>
                    <a:lnTo>
                      <a:pt x="0" y="0"/>
                    </a:lnTo>
                    <a:lnTo>
                      <a:pt x="180" y="228"/>
                    </a:lnTo>
                    <a:lnTo>
                      <a:pt x="341" y="468"/>
                    </a:lnTo>
                    <a:lnTo>
                      <a:pt x="479" y="719"/>
                    </a:lnTo>
                    <a:lnTo>
                      <a:pt x="598" y="983"/>
                    </a:lnTo>
                    <a:lnTo>
                      <a:pt x="652" y="1121"/>
                    </a:lnTo>
                    <a:lnTo>
                      <a:pt x="700" y="1259"/>
                    </a:lnTo>
                    <a:lnTo>
                      <a:pt x="736" y="1403"/>
                    </a:lnTo>
                    <a:lnTo>
                      <a:pt x="772" y="1547"/>
                    </a:lnTo>
                    <a:lnTo>
                      <a:pt x="802" y="1690"/>
                    </a:lnTo>
                    <a:lnTo>
                      <a:pt x="819" y="1834"/>
                    </a:lnTo>
                    <a:lnTo>
                      <a:pt x="837" y="1984"/>
                    </a:lnTo>
                    <a:lnTo>
                      <a:pt x="843" y="2128"/>
                    </a:lnTo>
                    <a:lnTo>
                      <a:pt x="849" y="2278"/>
                    </a:lnTo>
                    <a:lnTo>
                      <a:pt x="843" y="2428"/>
                    </a:lnTo>
                    <a:lnTo>
                      <a:pt x="831" y="2572"/>
                    </a:lnTo>
                    <a:lnTo>
                      <a:pt x="819" y="2721"/>
                    </a:lnTo>
                    <a:lnTo>
                      <a:pt x="796" y="2865"/>
                    </a:lnTo>
                    <a:lnTo>
                      <a:pt x="766" y="3015"/>
                    </a:lnTo>
                    <a:lnTo>
                      <a:pt x="724" y="3159"/>
                    </a:lnTo>
                    <a:lnTo>
                      <a:pt x="682" y="3303"/>
                    </a:lnTo>
                    <a:lnTo>
                      <a:pt x="586" y="3567"/>
                    </a:lnTo>
                    <a:lnTo>
                      <a:pt x="473" y="3824"/>
                    </a:lnTo>
                    <a:lnTo>
                      <a:pt x="335" y="4076"/>
                    </a:lnTo>
                    <a:lnTo>
                      <a:pt x="180" y="4316"/>
                    </a:lnTo>
                    <a:lnTo>
                      <a:pt x="192" y="4316"/>
                    </a:lnTo>
                    <a:lnTo>
                      <a:pt x="347" y="4076"/>
                    </a:lnTo>
                    <a:lnTo>
                      <a:pt x="485" y="3824"/>
                    </a:lnTo>
                    <a:lnTo>
                      <a:pt x="598" y="3573"/>
                    </a:lnTo>
                    <a:lnTo>
                      <a:pt x="694" y="3309"/>
                    </a:lnTo>
                    <a:lnTo>
                      <a:pt x="736" y="3165"/>
                    </a:lnTo>
                    <a:lnTo>
                      <a:pt x="778" y="3021"/>
                    </a:lnTo>
                    <a:lnTo>
                      <a:pt x="808" y="2871"/>
                    </a:lnTo>
                    <a:lnTo>
                      <a:pt x="831" y="2727"/>
                    </a:lnTo>
                    <a:lnTo>
                      <a:pt x="843" y="2578"/>
                    </a:lnTo>
                    <a:lnTo>
                      <a:pt x="855" y="2428"/>
                    </a:lnTo>
                    <a:lnTo>
                      <a:pt x="861" y="2278"/>
                    </a:lnTo>
                    <a:lnTo>
                      <a:pt x="855" y="2128"/>
                    </a:lnTo>
                    <a:lnTo>
                      <a:pt x="855" y="2128"/>
                    </a:lnTo>
                    <a:close/>
                  </a:path>
                </a:pathLst>
              </a:custGeom>
              <a:gradFill rotWithShape="0">
                <a:gsLst>
                  <a:gs pos="0">
                    <a:schemeClr val="bg1"/>
                  </a:gs>
                  <a:gs pos="100000">
                    <a:schemeClr val="bg1">
                      <a:gamma/>
                      <a:shade val="66667"/>
                      <a:invGamma/>
                    </a:schemeClr>
                  </a:gs>
                </a:gsLst>
                <a:lin ang="5400000" scaled="1"/>
              </a:gradFill>
              <a:ln>
                <a:noFill/>
              </a:ln>
              <a:extLst/>
            </p:spPr>
            <p:txBody>
              <a:bodyPr/>
              <a:lstStyle/>
              <a:p>
                <a:pPr>
                  <a:defRPr/>
                </a:pPr>
                <a:endParaRPr lang="hu-HU"/>
              </a:p>
            </p:txBody>
          </p:sp>
          <p:sp>
            <p:nvSpPr>
              <p:cNvPr id="35" name="Freeform 14"/>
              <p:cNvSpPr>
                <a:spLocks/>
              </p:cNvSpPr>
              <p:nvPr userDrawn="1"/>
            </p:nvSpPr>
            <p:spPr bwMode="hidden">
              <a:xfrm>
                <a:off x="2399" y="0"/>
                <a:ext cx="150" cy="4316"/>
              </a:xfrm>
              <a:custGeom>
                <a:avLst/>
                <a:gdLst>
                  <a:gd name="T0" fmla="*/ 18 w 149"/>
                  <a:gd name="T1" fmla="*/ 1942 h 4316"/>
                  <a:gd name="T2" fmla="*/ 30 w 149"/>
                  <a:gd name="T3" fmla="*/ 1630 h 4316"/>
                  <a:gd name="T4" fmla="*/ 42 w 149"/>
                  <a:gd name="T5" fmla="*/ 1331 h 4316"/>
                  <a:gd name="T6" fmla="*/ 59 w 149"/>
                  <a:gd name="T7" fmla="*/ 1055 h 4316"/>
                  <a:gd name="T8" fmla="*/ 77 w 149"/>
                  <a:gd name="T9" fmla="*/ 791 h 4316"/>
                  <a:gd name="T10" fmla="*/ 83 w 149"/>
                  <a:gd name="T11" fmla="*/ 671 h 4316"/>
                  <a:gd name="T12" fmla="*/ 95 w 149"/>
                  <a:gd name="T13" fmla="*/ 557 h 4316"/>
                  <a:gd name="T14" fmla="*/ 107 w 149"/>
                  <a:gd name="T15" fmla="*/ 444 h 4316"/>
                  <a:gd name="T16" fmla="*/ 113 w 149"/>
                  <a:gd name="T17" fmla="*/ 342 h 4316"/>
                  <a:gd name="T18" fmla="*/ 125 w 149"/>
                  <a:gd name="T19" fmla="*/ 246 h 4316"/>
                  <a:gd name="T20" fmla="*/ 131 w 149"/>
                  <a:gd name="T21" fmla="*/ 156 h 4316"/>
                  <a:gd name="T22" fmla="*/ 143 w 149"/>
                  <a:gd name="T23" fmla="*/ 72 h 4316"/>
                  <a:gd name="T24" fmla="*/ 149 w 149"/>
                  <a:gd name="T25" fmla="*/ 0 h 4316"/>
                  <a:gd name="T26" fmla="*/ 137 w 149"/>
                  <a:gd name="T27" fmla="*/ 0 h 4316"/>
                  <a:gd name="T28" fmla="*/ 131 w 149"/>
                  <a:gd name="T29" fmla="*/ 72 h 4316"/>
                  <a:gd name="T30" fmla="*/ 119 w 149"/>
                  <a:gd name="T31" fmla="*/ 156 h 4316"/>
                  <a:gd name="T32" fmla="*/ 113 w 149"/>
                  <a:gd name="T33" fmla="*/ 246 h 4316"/>
                  <a:gd name="T34" fmla="*/ 101 w 149"/>
                  <a:gd name="T35" fmla="*/ 342 h 4316"/>
                  <a:gd name="T36" fmla="*/ 95 w 149"/>
                  <a:gd name="T37" fmla="*/ 444 h 4316"/>
                  <a:gd name="T38" fmla="*/ 83 w 149"/>
                  <a:gd name="T39" fmla="*/ 557 h 4316"/>
                  <a:gd name="T40" fmla="*/ 71 w 149"/>
                  <a:gd name="T41" fmla="*/ 671 h 4316"/>
                  <a:gd name="T42" fmla="*/ 65 w 149"/>
                  <a:gd name="T43" fmla="*/ 791 h 4316"/>
                  <a:gd name="T44" fmla="*/ 48 w 149"/>
                  <a:gd name="T45" fmla="*/ 1055 h 4316"/>
                  <a:gd name="T46" fmla="*/ 30 w 149"/>
                  <a:gd name="T47" fmla="*/ 1331 h 4316"/>
                  <a:gd name="T48" fmla="*/ 18 w 149"/>
                  <a:gd name="T49" fmla="*/ 1630 h 4316"/>
                  <a:gd name="T50" fmla="*/ 6 w 149"/>
                  <a:gd name="T51" fmla="*/ 1942 h 4316"/>
                  <a:gd name="T52" fmla="*/ 0 w 149"/>
                  <a:gd name="T53" fmla="*/ 2278 h 4316"/>
                  <a:gd name="T54" fmla="*/ 6 w 149"/>
                  <a:gd name="T55" fmla="*/ 2602 h 4316"/>
                  <a:gd name="T56" fmla="*/ 12 w 149"/>
                  <a:gd name="T57" fmla="*/ 2919 h 4316"/>
                  <a:gd name="T58" fmla="*/ 24 w 149"/>
                  <a:gd name="T59" fmla="*/ 3219 h 4316"/>
                  <a:gd name="T60" fmla="*/ 36 w 149"/>
                  <a:gd name="T61" fmla="*/ 3513 h 4316"/>
                  <a:gd name="T62" fmla="*/ 59 w 149"/>
                  <a:gd name="T63" fmla="*/ 3794 h 4316"/>
                  <a:gd name="T64" fmla="*/ 89 w 149"/>
                  <a:gd name="T65" fmla="*/ 4058 h 4316"/>
                  <a:gd name="T66" fmla="*/ 125 w 149"/>
                  <a:gd name="T67" fmla="*/ 4316 h 4316"/>
                  <a:gd name="T68" fmla="*/ 137 w 149"/>
                  <a:gd name="T69" fmla="*/ 4316 h 4316"/>
                  <a:gd name="T70" fmla="*/ 101 w 149"/>
                  <a:gd name="T71" fmla="*/ 4058 h 4316"/>
                  <a:gd name="T72" fmla="*/ 71 w 149"/>
                  <a:gd name="T73" fmla="*/ 3794 h 4316"/>
                  <a:gd name="T74" fmla="*/ 48 w 149"/>
                  <a:gd name="T75" fmla="*/ 3513 h 4316"/>
                  <a:gd name="T76" fmla="*/ 36 w 149"/>
                  <a:gd name="T77" fmla="*/ 3225 h 4316"/>
                  <a:gd name="T78" fmla="*/ 24 w 149"/>
                  <a:gd name="T79" fmla="*/ 2919 h 4316"/>
                  <a:gd name="T80" fmla="*/ 18 w 149"/>
                  <a:gd name="T81" fmla="*/ 2608 h 4316"/>
                  <a:gd name="T82" fmla="*/ 12 w 149"/>
                  <a:gd name="T83" fmla="*/ 2278 h 4316"/>
                  <a:gd name="T84" fmla="*/ 18 w 149"/>
                  <a:gd name="T85" fmla="*/ 1942 h 4316"/>
                  <a:gd name="T86" fmla="*/ 18 w 149"/>
                  <a:gd name="T87" fmla="*/ 1942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9" h="4316">
                    <a:moveTo>
                      <a:pt x="18" y="1942"/>
                    </a:moveTo>
                    <a:lnTo>
                      <a:pt x="30" y="1630"/>
                    </a:lnTo>
                    <a:lnTo>
                      <a:pt x="42" y="1331"/>
                    </a:lnTo>
                    <a:lnTo>
                      <a:pt x="59" y="1055"/>
                    </a:lnTo>
                    <a:lnTo>
                      <a:pt x="77" y="791"/>
                    </a:lnTo>
                    <a:lnTo>
                      <a:pt x="83" y="671"/>
                    </a:lnTo>
                    <a:lnTo>
                      <a:pt x="95" y="557"/>
                    </a:lnTo>
                    <a:lnTo>
                      <a:pt x="107" y="444"/>
                    </a:lnTo>
                    <a:lnTo>
                      <a:pt x="113" y="342"/>
                    </a:lnTo>
                    <a:lnTo>
                      <a:pt x="125" y="246"/>
                    </a:lnTo>
                    <a:lnTo>
                      <a:pt x="131" y="156"/>
                    </a:lnTo>
                    <a:lnTo>
                      <a:pt x="143" y="72"/>
                    </a:lnTo>
                    <a:lnTo>
                      <a:pt x="149" y="0"/>
                    </a:lnTo>
                    <a:lnTo>
                      <a:pt x="137" y="0"/>
                    </a:lnTo>
                    <a:lnTo>
                      <a:pt x="131" y="72"/>
                    </a:lnTo>
                    <a:lnTo>
                      <a:pt x="119" y="156"/>
                    </a:lnTo>
                    <a:lnTo>
                      <a:pt x="113" y="246"/>
                    </a:lnTo>
                    <a:lnTo>
                      <a:pt x="101" y="342"/>
                    </a:lnTo>
                    <a:lnTo>
                      <a:pt x="95" y="444"/>
                    </a:lnTo>
                    <a:lnTo>
                      <a:pt x="83" y="557"/>
                    </a:lnTo>
                    <a:lnTo>
                      <a:pt x="71" y="671"/>
                    </a:lnTo>
                    <a:lnTo>
                      <a:pt x="65" y="791"/>
                    </a:lnTo>
                    <a:lnTo>
                      <a:pt x="48" y="1055"/>
                    </a:lnTo>
                    <a:lnTo>
                      <a:pt x="30" y="1331"/>
                    </a:lnTo>
                    <a:lnTo>
                      <a:pt x="18" y="1630"/>
                    </a:lnTo>
                    <a:lnTo>
                      <a:pt x="6" y="1942"/>
                    </a:lnTo>
                    <a:lnTo>
                      <a:pt x="0" y="2278"/>
                    </a:lnTo>
                    <a:lnTo>
                      <a:pt x="6" y="2602"/>
                    </a:lnTo>
                    <a:lnTo>
                      <a:pt x="12" y="2919"/>
                    </a:lnTo>
                    <a:lnTo>
                      <a:pt x="24" y="3219"/>
                    </a:lnTo>
                    <a:lnTo>
                      <a:pt x="36" y="3513"/>
                    </a:lnTo>
                    <a:lnTo>
                      <a:pt x="59" y="3794"/>
                    </a:lnTo>
                    <a:lnTo>
                      <a:pt x="89" y="4058"/>
                    </a:lnTo>
                    <a:lnTo>
                      <a:pt x="125" y="4316"/>
                    </a:lnTo>
                    <a:lnTo>
                      <a:pt x="137" y="4316"/>
                    </a:lnTo>
                    <a:lnTo>
                      <a:pt x="101" y="4058"/>
                    </a:lnTo>
                    <a:lnTo>
                      <a:pt x="71" y="3794"/>
                    </a:lnTo>
                    <a:lnTo>
                      <a:pt x="48" y="3513"/>
                    </a:lnTo>
                    <a:lnTo>
                      <a:pt x="36" y="3225"/>
                    </a:lnTo>
                    <a:lnTo>
                      <a:pt x="24" y="2919"/>
                    </a:lnTo>
                    <a:lnTo>
                      <a:pt x="18" y="2608"/>
                    </a:lnTo>
                    <a:lnTo>
                      <a:pt x="12" y="2278"/>
                    </a:lnTo>
                    <a:lnTo>
                      <a:pt x="18" y="1942"/>
                    </a:lnTo>
                    <a:lnTo>
                      <a:pt x="18" y="1942"/>
                    </a:lnTo>
                    <a:close/>
                  </a:path>
                </a:pathLst>
              </a:custGeom>
              <a:gradFill rotWithShape="0">
                <a:gsLst>
                  <a:gs pos="0">
                    <a:schemeClr val="bg1"/>
                  </a:gs>
                  <a:gs pos="100000">
                    <a:schemeClr val="bg1">
                      <a:gamma/>
                      <a:shade val="66667"/>
                      <a:invGamma/>
                    </a:schemeClr>
                  </a:gs>
                </a:gsLst>
                <a:lin ang="5400000" scaled="1"/>
              </a:gradFill>
              <a:ln>
                <a:noFill/>
              </a:ln>
              <a:extLst/>
            </p:spPr>
            <p:txBody>
              <a:bodyPr/>
              <a:lstStyle/>
              <a:p>
                <a:pPr>
                  <a:defRPr/>
                </a:pPr>
                <a:endParaRPr lang="hu-HU"/>
              </a:p>
            </p:txBody>
          </p:sp>
          <p:sp>
            <p:nvSpPr>
              <p:cNvPr id="36" name="Freeform 15"/>
              <p:cNvSpPr>
                <a:spLocks/>
              </p:cNvSpPr>
              <p:nvPr userDrawn="1"/>
            </p:nvSpPr>
            <p:spPr bwMode="hidden">
              <a:xfrm>
                <a:off x="1967" y="0"/>
                <a:ext cx="300" cy="4316"/>
              </a:xfrm>
              <a:custGeom>
                <a:avLst/>
                <a:gdLst>
                  <a:gd name="T0" fmla="*/ 18 w 299"/>
                  <a:gd name="T1" fmla="*/ 2062 h 4316"/>
                  <a:gd name="T2" fmla="*/ 30 w 299"/>
                  <a:gd name="T3" fmla="*/ 1750 h 4316"/>
                  <a:gd name="T4" fmla="*/ 54 w 299"/>
                  <a:gd name="T5" fmla="*/ 1451 h 4316"/>
                  <a:gd name="T6" fmla="*/ 84 w 299"/>
                  <a:gd name="T7" fmla="*/ 1169 h 4316"/>
                  <a:gd name="T8" fmla="*/ 126 w 299"/>
                  <a:gd name="T9" fmla="*/ 899 h 4316"/>
                  <a:gd name="T10" fmla="*/ 162 w 299"/>
                  <a:gd name="T11" fmla="*/ 641 h 4316"/>
                  <a:gd name="T12" fmla="*/ 209 w 299"/>
                  <a:gd name="T13" fmla="*/ 408 h 4316"/>
                  <a:gd name="T14" fmla="*/ 251 w 299"/>
                  <a:gd name="T15" fmla="*/ 192 h 4316"/>
                  <a:gd name="T16" fmla="*/ 299 w 299"/>
                  <a:gd name="T17" fmla="*/ 0 h 4316"/>
                  <a:gd name="T18" fmla="*/ 287 w 299"/>
                  <a:gd name="T19" fmla="*/ 0 h 4316"/>
                  <a:gd name="T20" fmla="*/ 239 w 299"/>
                  <a:gd name="T21" fmla="*/ 192 h 4316"/>
                  <a:gd name="T22" fmla="*/ 198 w 299"/>
                  <a:gd name="T23" fmla="*/ 408 h 4316"/>
                  <a:gd name="T24" fmla="*/ 156 w 299"/>
                  <a:gd name="T25" fmla="*/ 641 h 4316"/>
                  <a:gd name="T26" fmla="*/ 114 w 299"/>
                  <a:gd name="T27" fmla="*/ 899 h 4316"/>
                  <a:gd name="T28" fmla="*/ 78 w 299"/>
                  <a:gd name="T29" fmla="*/ 1169 h 4316"/>
                  <a:gd name="T30" fmla="*/ 48 w 299"/>
                  <a:gd name="T31" fmla="*/ 1451 h 4316"/>
                  <a:gd name="T32" fmla="*/ 24 w 299"/>
                  <a:gd name="T33" fmla="*/ 1750 h 4316"/>
                  <a:gd name="T34" fmla="*/ 6 w 299"/>
                  <a:gd name="T35" fmla="*/ 2062 h 4316"/>
                  <a:gd name="T36" fmla="*/ 0 w 299"/>
                  <a:gd name="T37" fmla="*/ 2374 h 4316"/>
                  <a:gd name="T38" fmla="*/ 12 w 299"/>
                  <a:gd name="T39" fmla="*/ 2674 h 4316"/>
                  <a:gd name="T40" fmla="*/ 30 w 299"/>
                  <a:gd name="T41" fmla="*/ 2973 h 4316"/>
                  <a:gd name="T42" fmla="*/ 54 w 299"/>
                  <a:gd name="T43" fmla="*/ 3255 h 4316"/>
                  <a:gd name="T44" fmla="*/ 96 w 299"/>
                  <a:gd name="T45" fmla="*/ 3537 h 4316"/>
                  <a:gd name="T46" fmla="*/ 144 w 299"/>
                  <a:gd name="T47" fmla="*/ 3806 h 4316"/>
                  <a:gd name="T48" fmla="*/ 203 w 299"/>
                  <a:gd name="T49" fmla="*/ 4064 h 4316"/>
                  <a:gd name="T50" fmla="*/ 275 w 299"/>
                  <a:gd name="T51" fmla="*/ 4316 h 4316"/>
                  <a:gd name="T52" fmla="*/ 287 w 299"/>
                  <a:gd name="T53" fmla="*/ 4316 h 4316"/>
                  <a:gd name="T54" fmla="*/ 215 w 299"/>
                  <a:gd name="T55" fmla="*/ 4064 h 4316"/>
                  <a:gd name="T56" fmla="*/ 156 w 299"/>
                  <a:gd name="T57" fmla="*/ 3806 h 4316"/>
                  <a:gd name="T58" fmla="*/ 108 w 299"/>
                  <a:gd name="T59" fmla="*/ 3537 h 4316"/>
                  <a:gd name="T60" fmla="*/ 66 w 299"/>
                  <a:gd name="T61" fmla="*/ 3261 h 4316"/>
                  <a:gd name="T62" fmla="*/ 42 w 299"/>
                  <a:gd name="T63" fmla="*/ 2973 h 4316"/>
                  <a:gd name="T64" fmla="*/ 24 w 299"/>
                  <a:gd name="T65" fmla="*/ 2680 h 4316"/>
                  <a:gd name="T66" fmla="*/ 12 w 299"/>
                  <a:gd name="T67" fmla="*/ 2374 h 4316"/>
                  <a:gd name="T68" fmla="*/ 18 w 299"/>
                  <a:gd name="T69" fmla="*/ 2062 h 4316"/>
                  <a:gd name="T70" fmla="*/ 18 w 299"/>
                  <a:gd name="T71" fmla="*/ 2062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99" h="4316">
                    <a:moveTo>
                      <a:pt x="18" y="2062"/>
                    </a:moveTo>
                    <a:lnTo>
                      <a:pt x="30" y="1750"/>
                    </a:lnTo>
                    <a:lnTo>
                      <a:pt x="54" y="1451"/>
                    </a:lnTo>
                    <a:lnTo>
                      <a:pt x="84" y="1169"/>
                    </a:lnTo>
                    <a:lnTo>
                      <a:pt x="126" y="899"/>
                    </a:lnTo>
                    <a:lnTo>
                      <a:pt x="162" y="641"/>
                    </a:lnTo>
                    <a:lnTo>
                      <a:pt x="209" y="408"/>
                    </a:lnTo>
                    <a:lnTo>
                      <a:pt x="251" y="192"/>
                    </a:lnTo>
                    <a:lnTo>
                      <a:pt x="299" y="0"/>
                    </a:lnTo>
                    <a:lnTo>
                      <a:pt x="287" y="0"/>
                    </a:lnTo>
                    <a:lnTo>
                      <a:pt x="239" y="192"/>
                    </a:lnTo>
                    <a:lnTo>
                      <a:pt x="198" y="408"/>
                    </a:lnTo>
                    <a:lnTo>
                      <a:pt x="156" y="641"/>
                    </a:lnTo>
                    <a:lnTo>
                      <a:pt x="114" y="899"/>
                    </a:lnTo>
                    <a:lnTo>
                      <a:pt x="78" y="1169"/>
                    </a:lnTo>
                    <a:lnTo>
                      <a:pt x="48" y="1451"/>
                    </a:lnTo>
                    <a:lnTo>
                      <a:pt x="24" y="1750"/>
                    </a:lnTo>
                    <a:lnTo>
                      <a:pt x="6" y="2062"/>
                    </a:lnTo>
                    <a:lnTo>
                      <a:pt x="0" y="2374"/>
                    </a:lnTo>
                    <a:lnTo>
                      <a:pt x="12" y="2674"/>
                    </a:lnTo>
                    <a:lnTo>
                      <a:pt x="30" y="2973"/>
                    </a:lnTo>
                    <a:lnTo>
                      <a:pt x="54" y="3255"/>
                    </a:lnTo>
                    <a:lnTo>
                      <a:pt x="96" y="3537"/>
                    </a:lnTo>
                    <a:lnTo>
                      <a:pt x="144" y="3806"/>
                    </a:lnTo>
                    <a:lnTo>
                      <a:pt x="203" y="4064"/>
                    </a:lnTo>
                    <a:lnTo>
                      <a:pt x="275" y="4316"/>
                    </a:lnTo>
                    <a:lnTo>
                      <a:pt x="287" y="4316"/>
                    </a:lnTo>
                    <a:lnTo>
                      <a:pt x="215" y="4064"/>
                    </a:lnTo>
                    <a:lnTo>
                      <a:pt x="156" y="3806"/>
                    </a:lnTo>
                    <a:lnTo>
                      <a:pt x="108" y="3537"/>
                    </a:lnTo>
                    <a:lnTo>
                      <a:pt x="66" y="3261"/>
                    </a:lnTo>
                    <a:lnTo>
                      <a:pt x="42" y="2973"/>
                    </a:lnTo>
                    <a:lnTo>
                      <a:pt x="24" y="2680"/>
                    </a:lnTo>
                    <a:lnTo>
                      <a:pt x="12" y="2374"/>
                    </a:lnTo>
                    <a:lnTo>
                      <a:pt x="18" y="2062"/>
                    </a:lnTo>
                    <a:lnTo>
                      <a:pt x="18" y="2062"/>
                    </a:lnTo>
                    <a:close/>
                  </a:path>
                </a:pathLst>
              </a:custGeom>
              <a:gradFill rotWithShape="0">
                <a:gsLst>
                  <a:gs pos="0">
                    <a:schemeClr val="bg1"/>
                  </a:gs>
                  <a:gs pos="100000">
                    <a:schemeClr val="bg1">
                      <a:gamma/>
                      <a:shade val="66667"/>
                      <a:invGamma/>
                    </a:schemeClr>
                  </a:gs>
                </a:gsLst>
                <a:lin ang="5400000" scaled="1"/>
              </a:gradFill>
              <a:ln>
                <a:noFill/>
              </a:ln>
              <a:extLst/>
            </p:spPr>
            <p:txBody>
              <a:bodyPr/>
              <a:lstStyle/>
              <a:p>
                <a:pPr>
                  <a:defRPr/>
                </a:pPr>
                <a:endParaRPr lang="hu-HU"/>
              </a:p>
            </p:txBody>
          </p:sp>
          <p:sp>
            <p:nvSpPr>
              <p:cNvPr id="37" name="Freeform 16"/>
              <p:cNvSpPr>
                <a:spLocks/>
              </p:cNvSpPr>
              <p:nvPr userDrawn="1"/>
            </p:nvSpPr>
            <p:spPr bwMode="hidden">
              <a:xfrm>
                <a:off x="1568" y="0"/>
                <a:ext cx="425" cy="4316"/>
              </a:xfrm>
              <a:custGeom>
                <a:avLst/>
                <a:gdLst>
                  <a:gd name="T0" fmla="*/ 424 w 424"/>
                  <a:gd name="T1" fmla="*/ 0 h 4316"/>
                  <a:gd name="T2" fmla="*/ 412 w 424"/>
                  <a:gd name="T3" fmla="*/ 0 h 4316"/>
                  <a:gd name="T4" fmla="*/ 316 w 424"/>
                  <a:gd name="T5" fmla="*/ 222 h 4316"/>
                  <a:gd name="T6" fmla="*/ 239 w 424"/>
                  <a:gd name="T7" fmla="*/ 462 h 4316"/>
                  <a:gd name="T8" fmla="*/ 167 w 424"/>
                  <a:gd name="T9" fmla="*/ 707 h 4316"/>
                  <a:gd name="T10" fmla="*/ 107 w 424"/>
                  <a:gd name="T11" fmla="*/ 971 h 4316"/>
                  <a:gd name="T12" fmla="*/ 65 w 424"/>
                  <a:gd name="T13" fmla="*/ 1247 h 4316"/>
                  <a:gd name="T14" fmla="*/ 29 w 424"/>
                  <a:gd name="T15" fmla="*/ 1529 h 4316"/>
                  <a:gd name="T16" fmla="*/ 6 w 424"/>
                  <a:gd name="T17" fmla="*/ 1822 h 4316"/>
                  <a:gd name="T18" fmla="*/ 0 w 424"/>
                  <a:gd name="T19" fmla="*/ 2122 h 4316"/>
                  <a:gd name="T20" fmla="*/ 6 w 424"/>
                  <a:gd name="T21" fmla="*/ 2404 h 4316"/>
                  <a:gd name="T22" fmla="*/ 24 w 424"/>
                  <a:gd name="T23" fmla="*/ 2686 h 4316"/>
                  <a:gd name="T24" fmla="*/ 47 w 424"/>
                  <a:gd name="T25" fmla="*/ 2961 h 4316"/>
                  <a:gd name="T26" fmla="*/ 89 w 424"/>
                  <a:gd name="T27" fmla="*/ 3243 h 4316"/>
                  <a:gd name="T28" fmla="*/ 137 w 424"/>
                  <a:gd name="T29" fmla="*/ 3519 h 4316"/>
                  <a:gd name="T30" fmla="*/ 197 w 424"/>
                  <a:gd name="T31" fmla="*/ 3788 h 4316"/>
                  <a:gd name="T32" fmla="*/ 269 w 424"/>
                  <a:gd name="T33" fmla="*/ 4058 h 4316"/>
                  <a:gd name="T34" fmla="*/ 346 w 424"/>
                  <a:gd name="T35" fmla="*/ 4316 h 4316"/>
                  <a:gd name="T36" fmla="*/ 358 w 424"/>
                  <a:gd name="T37" fmla="*/ 4316 h 4316"/>
                  <a:gd name="T38" fmla="*/ 281 w 424"/>
                  <a:gd name="T39" fmla="*/ 4058 h 4316"/>
                  <a:gd name="T40" fmla="*/ 209 w 424"/>
                  <a:gd name="T41" fmla="*/ 3788 h 4316"/>
                  <a:gd name="T42" fmla="*/ 149 w 424"/>
                  <a:gd name="T43" fmla="*/ 3519 h 4316"/>
                  <a:gd name="T44" fmla="*/ 101 w 424"/>
                  <a:gd name="T45" fmla="*/ 3243 h 4316"/>
                  <a:gd name="T46" fmla="*/ 59 w 424"/>
                  <a:gd name="T47" fmla="*/ 2961 h 4316"/>
                  <a:gd name="T48" fmla="*/ 35 w 424"/>
                  <a:gd name="T49" fmla="*/ 2686 h 4316"/>
                  <a:gd name="T50" fmla="*/ 18 w 424"/>
                  <a:gd name="T51" fmla="*/ 2404 h 4316"/>
                  <a:gd name="T52" fmla="*/ 12 w 424"/>
                  <a:gd name="T53" fmla="*/ 2122 h 4316"/>
                  <a:gd name="T54" fmla="*/ 18 w 424"/>
                  <a:gd name="T55" fmla="*/ 1822 h 4316"/>
                  <a:gd name="T56" fmla="*/ 41 w 424"/>
                  <a:gd name="T57" fmla="*/ 1529 h 4316"/>
                  <a:gd name="T58" fmla="*/ 71 w 424"/>
                  <a:gd name="T59" fmla="*/ 1247 h 4316"/>
                  <a:gd name="T60" fmla="*/ 119 w 424"/>
                  <a:gd name="T61" fmla="*/ 971 h 4316"/>
                  <a:gd name="T62" fmla="*/ 179 w 424"/>
                  <a:gd name="T63" fmla="*/ 707 h 4316"/>
                  <a:gd name="T64" fmla="*/ 245 w 424"/>
                  <a:gd name="T65" fmla="*/ 462 h 4316"/>
                  <a:gd name="T66" fmla="*/ 328 w 424"/>
                  <a:gd name="T67" fmla="*/ 222 h 4316"/>
                  <a:gd name="T68" fmla="*/ 424 w 424"/>
                  <a:gd name="T69" fmla="*/ 0 h 4316"/>
                  <a:gd name="T70" fmla="*/ 424 w 424"/>
                  <a:gd name="T71" fmla="*/ 0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24" h="4316">
                    <a:moveTo>
                      <a:pt x="424" y="0"/>
                    </a:moveTo>
                    <a:lnTo>
                      <a:pt x="412" y="0"/>
                    </a:lnTo>
                    <a:lnTo>
                      <a:pt x="316" y="222"/>
                    </a:lnTo>
                    <a:lnTo>
                      <a:pt x="239" y="462"/>
                    </a:lnTo>
                    <a:lnTo>
                      <a:pt x="167" y="707"/>
                    </a:lnTo>
                    <a:lnTo>
                      <a:pt x="107" y="971"/>
                    </a:lnTo>
                    <a:lnTo>
                      <a:pt x="65" y="1247"/>
                    </a:lnTo>
                    <a:lnTo>
                      <a:pt x="29" y="1529"/>
                    </a:lnTo>
                    <a:lnTo>
                      <a:pt x="6" y="1822"/>
                    </a:lnTo>
                    <a:lnTo>
                      <a:pt x="0" y="2122"/>
                    </a:lnTo>
                    <a:lnTo>
                      <a:pt x="6" y="2404"/>
                    </a:lnTo>
                    <a:lnTo>
                      <a:pt x="24" y="2686"/>
                    </a:lnTo>
                    <a:lnTo>
                      <a:pt x="47" y="2961"/>
                    </a:lnTo>
                    <a:lnTo>
                      <a:pt x="89" y="3243"/>
                    </a:lnTo>
                    <a:lnTo>
                      <a:pt x="137" y="3519"/>
                    </a:lnTo>
                    <a:lnTo>
                      <a:pt x="197" y="3788"/>
                    </a:lnTo>
                    <a:lnTo>
                      <a:pt x="269" y="4058"/>
                    </a:lnTo>
                    <a:lnTo>
                      <a:pt x="346" y="4316"/>
                    </a:lnTo>
                    <a:lnTo>
                      <a:pt x="358" y="4316"/>
                    </a:lnTo>
                    <a:lnTo>
                      <a:pt x="281" y="4058"/>
                    </a:lnTo>
                    <a:lnTo>
                      <a:pt x="209" y="3788"/>
                    </a:lnTo>
                    <a:lnTo>
                      <a:pt x="149" y="3519"/>
                    </a:lnTo>
                    <a:lnTo>
                      <a:pt x="101" y="3243"/>
                    </a:lnTo>
                    <a:lnTo>
                      <a:pt x="59" y="2961"/>
                    </a:lnTo>
                    <a:lnTo>
                      <a:pt x="35" y="2686"/>
                    </a:lnTo>
                    <a:lnTo>
                      <a:pt x="18" y="2404"/>
                    </a:lnTo>
                    <a:lnTo>
                      <a:pt x="12" y="2122"/>
                    </a:lnTo>
                    <a:lnTo>
                      <a:pt x="18" y="1822"/>
                    </a:lnTo>
                    <a:lnTo>
                      <a:pt x="41" y="1529"/>
                    </a:lnTo>
                    <a:lnTo>
                      <a:pt x="71" y="1247"/>
                    </a:lnTo>
                    <a:lnTo>
                      <a:pt x="119" y="971"/>
                    </a:lnTo>
                    <a:lnTo>
                      <a:pt x="179" y="707"/>
                    </a:lnTo>
                    <a:lnTo>
                      <a:pt x="245" y="462"/>
                    </a:lnTo>
                    <a:lnTo>
                      <a:pt x="328" y="222"/>
                    </a:lnTo>
                    <a:lnTo>
                      <a:pt x="424" y="0"/>
                    </a:lnTo>
                    <a:lnTo>
                      <a:pt x="424" y="0"/>
                    </a:lnTo>
                    <a:close/>
                  </a:path>
                </a:pathLst>
              </a:custGeom>
              <a:gradFill rotWithShape="0">
                <a:gsLst>
                  <a:gs pos="0">
                    <a:schemeClr val="bg1"/>
                  </a:gs>
                  <a:gs pos="100000">
                    <a:schemeClr val="bg1">
                      <a:gamma/>
                      <a:shade val="66667"/>
                      <a:invGamma/>
                    </a:schemeClr>
                  </a:gs>
                </a:gsLst>
                <a:lin ang="5400000" scaled="1"/>
              </a:gradFill>
              <a:ln>
                <a:noFill/>
              </a:ln>
              <a:extLst/>
            </p:spPr>
            <p:txBody>
              <a:bodyPr/>
              <a:lstStyle/>
              <a:p>
                <a:pPr>
                  <a:defRPr/>
                </a:pPr>
                <a:endParaRPr lang="hu-HU"/>
              </a:p>
            </p:txBody>
          </p:sp>
          <p:sp>
            <p:nvSpPr>
              <p:cNvPr id="38" name="Freeform 17"/>
              <p:cNvSpPr>
                <a:spLocks/>
              </p:cNvSpPr>
              <p:nvPr userDrawn="1"/>
            </p:nvSpPr>
            <p:spPr bwMode="hidden">
              <a:xfrm>
                <a:off x="1128" y="0"/>
                <a:ext cx="575" cy="4316"/>
              </a:xfrm>
              <a:custGeom>
                <a:avLst/>
                <a:gdLst>
                  <a:gd name="T0" fmla="*/ 12 w 574"/>
                  <a:gd name="T1" fmla="*/ 2146 h 4316"/>
                  <a:gd name="T2" fmla="*/ 24 w 574"/>
                  <a:gd name="T3" fmla="*/ 1846 h 4316"/>
                  <a:gd name="T4" fmla="*/ 54 w 574"/>
                  <a:gd name="T5" fmla="*/ 1559 h 4316"/>
                  <a:gd name="T6" fmla="*/ 96 w 574"/>
                  <a:gd name="T7" fmla="*/ 1277 h 4316"/>
                  <a:gd name="T8" fmla="*/ 162 w 574"/>
                  <a:gd name="T9" fmla="*/ 1001 h 4316"/>
                  <a:gd name="T10" fmla="*/ 239 w 574"/>
                  <a:gd name="T11" fmla="*/ 731 h 4316"/>
                  <a:gd name="T12" fmla="*/ 335 w 574"/>
                  <a:gd name="T13" fmla="*/ 480 h 4316"/>
                  <a:gd name="T14" fmla="*/ 449 w 574"/>
                  <a:gd name="T15" fmla="*/ 234 h 4316"/>
                  <a:gd name="T16" fmla="*/ 574 w 574"/>
                  <a:gd name="T17" fmla="*/ 0 h 4316"/>
                  <a:gd name="T18" fmla="*/ 562 w 574"/>
                  <a:gd name="T19" fmla="*/ 0 h 4316"/>
                  <a:gd name="T20" fmla="*/ 437 w 574"/>
                  <a:gd name="T21" fmla="*/ 234 h 4316"/>
                  <a:gd name="T22" fmla="*/ 323 w 574"/>
                  <a:gd name="T23" fmla="*/ 480 h 4316"/>
                  <a:gd name="T24" fmla="*/ 227 w 574"/>
                  <a:gd name="T25" fmla="*/ 737 h 4316"/>
                  <a:gd name="T26" fmla="*/ 150 w 574"/>
                  <a:gd name="T27" fmla="*/ 1001 h 4316"/>
                  <a:gd name="T28" fmla="*/ 84 w 574"/>
                  <a:gd name="T29" fmla="*/ 1277 h 4316"/>
                  <a:gd name="T30" fmla="*/ 42 w 574"/>
                  <a:gd name="T31" fmla="*/ 1559 h 4316"/>
                  <a:gd name="T32" fmla="*/ 12 w 574"/>
                  <a:gd name="T33" fmla="*/ 1852 h 4316"/>
                  <a:gd name="T34" fmla="*/ 0 w 574"/>
                  <a:gd name="T35" fmla="*/ 2146 h 4316"/>
                  <a:gd name="T36" fmla="*/ 6 w 574"/>
                  <a:gd name="T37" fmla="*/ 2434 h 4316"/>
                  <a:gd name="T38" fmla="*/ 30 w 574"/>
                  <a:gd name="T39" fmla="*/ 2715 h 4316"/>
                  <a:gd name="T40" fmla="*/ 66 w 574"/>
                  <a:gd name="T41" fmla="*/ 2997 h 4316"/>
                  <a:gd name="T42" fmla="*/ 120 w 574"/>
                  <a:gd name="T43" fmla="*/ 3273 h 4316"/>
                  <a:gd name="T44" fmla="*/ 191 w 574"/>
                  <a:gd name="T45" fmla="*/ 3549 h 4316"/>
                  <a:gd name="T46" fmla="*/ 275 w 574"/>
                  <a:gd name="T47" fmla="*/ 3812 h 4316"/>
                  <a:gd name="T48" fmla="*/ 371 w 574"/>
                  <a:gd name="T49" fmla="*/ 4070 h 4316"/>
                  <a:gd name="T50" fmla="*/ 484 w 574"/>
                  <a:gd name="T51" fmla="*/ 4316 h 4316"/>
                  <a:gd name="T52" fmla="*/ 496 w 574"/>
                  <a:gd name="T53" fmla="*/ 4316 h 4316"/>
                  <a:gd name="T54" fmla="*/ 383 w 574"/>
                  <a:gd name="T55" fmla="*/ 4070 h 4316"/>
                  <a:gd name="T56" fmla="*/ 287 w 574"/>
                  <a:gd name="T57" fmla="*/ 3812 h 4316"/>
                  <a:gd name="T58" fmla="*/ 203 w 574"/>
                  <a:gd name="T59" fmla="*/ 3549 h 4316"/>
                  <a:gd name="T60" fmla="*/ 132 w 574"/>
                  <a:gd name="T61" fmla="*/ 3273 h 4316"/>
                  <a:gd name="T62" fmla="*/ 78 w 574"/>
                  <a:gd name="T63" fmla="*/ 2997 h 4316"/>
                  <a:gd name="T64" fmla="*/ 42 w 574"/>
                  <a:gd name="T65" fmla="*/ 2715 h 4316"/>
                  <a:gd name="T66" fmla="*/ 18 w 574"/>
                  <a:gd name="T67" fmla="*/ 2434 h 4316"/>
                  <a:gd name="T68" fmla="*/ 12 w 574"/>
                  <a:gd name="T69" fmla="*/ 2146 h 4316"/>
                  <a:gd name="T70" fmla="*/ 12 w 574"/>
                  <a:gd name="T71" fmla="*/ 2146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74" h="4316">
                    <a:moveTo>
                      <a:pt x="12" y="2146"/>
                    </a:moveTo>
                    <a:lnTo>
                      <a:pt x="24" y="1846"/>
                    </a:lnTo>
                    <a:lnTo>
                      <a:pt x="54" y="1559"/>
                    </a:lnTo>
                    <a:lnTo>
                      <a:pt x="96" y="1277"/>
                    </a:lnTo>
                    <a:lnTo>
                      <a:pt x="162" y="1001"/>
                    </a:lnTo>
                    <a:lnTo>
                      <a:pt x="239" y="731"/>
                    </a:lnTo>
                    <a:lnTo>
                      <a:pt x="335" y="480"/>
                    </a:lnTo>
                    <a:lnTo>
                      <a:pt x="449" y="234"/>
                    </a:lnTo>
                    <a:lnTo>
                      <a:pt x="574" y="0"/>
                    </a:lnTo>
                    <a:lnTo>
                      <a:pt x="562" y="0"/>
                    </a:lnTo>
                    <a:lnTo>
                      <a:pt x="437" y="234"/>
                    </a:lnTo>
                    <a:lnTo>
                      <a:pt x="323" y="480"/>
                    </a:lnTo>
                    <a:lnTo>
                      <a:pt x="227" y="737"/>
                    </a:lnTo>
                    <a:lnTo>
                      <a:pt x="150" y="1001"/>
                    </a:lnTo>
                    <a:lnTo>
                      <a:pt x="84" y="1277"/>
                    </a:lnTo>
                    <a:lnTo>
                      <a:pt x="42" y="1559"/>
                    </a:lnTo>
                    <a:lnTo>
                      <a:pt x="12" y="1852"/>
                    </a:lnTo>
                    <a:lnTo>
                      <a:pt x="0" y="2146"/>
                    </a:lnTo>
                    <a:lnTo>
                      <a:pt x="6" y="2434"/>
                    </a:lnTo>
                    <a:lnTo>
                      <a:pt x="30" y="2715"/>
                    </a:lnTo>
                    <a:lnTo>
                      <a:pt x="66" y="2997"/>
                    </a:lnTo>
                    <a:lnTo>
                      <a:pt x="120" y="3273"/>
                    </a:lnTo>
                    <a:lnTo>
                      <a:pt x="191" y="3549"/>
                    </a:lnTo>
                    <a:lnTo>
                      <a:pt x="275" y="3812"/>
                    </a:lnTo>
                    <a:lnTo>
                      <a:pt x="371" y="4070"/>
                    </a:lnTo>
                    <a:lnTo>
                      <a:pt x="484" y="4316"/>
                    </a:lnTo>
                    <a:lnTo>
                      <a:pt x="496" y="4316"/>
                    </a:lnTo>
                    <a:lnTo>
                      <a:pt x="383" y="4070"/>
                    </a:lnTo>
                    <a:lnTo>
                      <a:pt x="287" y="3812"/>
                    </a:lnTo>
                    <a:lnTo>
                      <a:pt x="203" y="3549"/>
                    </a:lnTo>
                    <a:lnTo>
                      <a:pt x="132" y="3273"/>
                    </a:lnTo>
                    <a:lnTo>
                      <a:pt x="78" y="2997"/>
                    </a:lnTo>
                    <a:lnTo>
                      <a:pt x="42" y="2715"/>
                    </a:lnTo>
                    <a:lnTo>
                      <a:pt x="18" y="2434"/>
                    </a:lnTo>
                    <a:lnTo>
                      <a:pt x="12" y="2146"/>
                    </a:lnTo>
                    <a:lnTo>
                      <a:pt x="12" y="2146"/>
                    </a:lnTo>
                    <a:close/>
                  </a:path>
                </a:pathLst>
              </a:custGeom>
              <a:gradFill rotWithShape="0">
                <a:gsLst>
                  <a:gs pos="0">
                    <a:schemeClr val="bg1"/>
                  </a:gs>
                  <a:gs pos="100000">
                    <a:schemeClr val="bg1">
                      <a:gamma/>
                      <a:shade val="66667"/>
                      <a:invGamma/>
                    </a:schemeClr>
                  </a:gs>
                </a:gsLst>
                <a:lin ang="5400000" scaled="1"/>
              </a:gradFill>
              <a:ln>
                <a:noFill/>
              </a:ln>
              <a:extLst/>
            </p:spPr>
            <p:txBody>
              <a:bodyPr/>
              <a:lstStyle/>
              <a:p>
                <a:pPr>
                  <a:defRPr/>
                </a:pPr>
                <a:endParaRPr lang="hu-HU"/>
              </a:p>
            </p:txBody>
          </p:sp>
          <p:sp>
            <p:nvSpPr>
              <p:cNvPr id="39" name="Freeform 18"/>
              <p:cNvSpPr>
                <a:spLocks/>
              </p:cNvSpPr>
              <p:nvPr userDrawn="1"/>
            </p:nvSpPr>
            <p:spPr bwMode="hidden">
              <a:xfrm>
                <a:off x="703" y="0"/>
                <a:ext cx="737" cy="4316"/>
              </a:xfrm>
              <a:custGeom>
                <a:avLst/>
                <a:gdLst>
                  <a:gd name="T0" fmla="*/ 12 w 735"/>
                  <a:gd name="T1" fmla="*/ 2098 h 4316"/>
                  <a:gd name="T2" fmla="*/ 29 w 735"/>
                  <a:gd name="T3" fmla="*/ 1798 h 4316"/>
                  <a:gd name="T4" fmla="*/ 71 w 735"/>
                  <a:gd name="T5" fmla="*/ 1505 h 4316"/>
                  <a:gd name="T6" fmla="*/ 131 w 735"/>
                  <a:gd name="T7" fmla="*/ 1223 h 4316"/>
                  <a:gd name="T8" fmla="*/ 215 w 735"/>
                  <a:gd name="T9" fmla="*/ 941 h 4316"/>
                  <a:gd name="T10" fmla="*/ 316 w 735"/>
                  <a:gd name="T11" fmla="*/ 689 h 4316"/>
                  <a:gd name="T12" fmla="*/ 442 w 735"/>
                  <a:gd name="T13" fmla="*/ 444 h 4316"/>
                  <a:gd name="T14" fmla="*/ 580 w 735"/>
                  <a:gd name="T15" fmla="*/ 216 h 4316"/>
                  <a:gd name="T16" fmla="*/ 735 w 735"/>
                  <a:gd name="T17" fmla="*/ 0 h 4316"/>
                  <a:gd name="T18" fmla="*/ 723 w 735"/>
                  <a:gd name="T19" fmla="*/ 0 h 4316"/>
                  <a:gd name="T20" fmla="*/ 568 w 735"/>
                  <a:gd name="T21" fmla="*/ 210 h 4316"/>
                  <a:gd name="T22" fmla="*/ 430 w 735"/>
                  <a:gd name="T23" fmla="*/ 438 h 4316"/>
                  <a:gd name="T24" fmla="*/ 311 w 735"/>
                  <a:gd name="T25" fmla="*/ 683 h 4316"/>
                  <a:gd name="T26" fmla="*/ 209 w 735"/>
                  <a:gd name="T27" fmla="*/ 941 h 4316"/>
                  <a:gd name="T28" fmla="*/ 125 w 735"/>
                  <a:gd name="T29" fmla="*/ 1217 h 4316"/>
                  <a:gd name="T30" fmla="*/ 59 w 735"/>
                  <a:gd name="T31" fmla="*/ 1505 h 4316"/>
                  <a:gd name="T32" fmla="*/ 18 w 735"/>
                  <a:gd name="T33" fmla="*/ 1798 h 4316"/>
                  <a:gd name="T34" fmla="*/ 0 w 735"/>
                  <a:gd name="T35" fmla="*/ 2098 h 4316"/>
                  <a:gd name="T36" fmla="*/ 6 w 735"/>
                  <a:gd name="T37" fmla="*/ 2404 h 4316"/>
                  <a:gd name="T38" fmla="*/ 29 w 735"/>
                  <a:gd name="T39" fmla="*/ 2709 h 4316"/>
                  <a:gd name="T40" fmla="*/ 77 w 735"/>
                  <a:gd name="T41" fmla="*/ 3015 h 4316"/>
                  <a:gd name="T42" fmla="*/ 149 w 735"/>
                  <a:gd name="T43" fmla="*/ 3315 h 4316"/>
                  <a:gd name="T44" fmla="*/ 227 w 735"/>
                  <a:gd name="T45" fmla="*/ 3573 h 4316"/>
                  <a:gd name="T46" fmla="*/ 316 w 735"/>
                  <a:gd name="T47" fmla="*/ 3824 h 4316"/>
                  <a:gd name="T48" fmla="*/ 424 w 735"/>
                  <a:gd name="T49" fmla="*/ 4076 h 4316"/>
                  <a:gd name="T50" fmla="*/ 544 w 735"/>
                  <a:gd name="T51" fmla="*/ 4316 h 4316"/>
                  <a:gd name="T52" fmla="*/ 556 w 735"/>
                  <a:gd name="T53" fmla="*/ 4316 h 4316"/>
                  <a:gd name="T54" fmla="*/ 436 w 735"/>
                  <a:gd name="T55" fmla="*/ 4076 h 4316"/>
                  <a:gd name="T56" fmla="*/ 328 w 735"/>
                  <a:gd name="T57" fmla="*/ 3824 h 4316"/>
                  <a:gd name="T58" fmla="*/ 239 w 735"/>
                  <a:gd name="T59" fmla="*/ 3573 h 4316"/>
                  <a:gd name="T60" fmla="*/ 161 w 735"/>
                  <a:gd name="T61" fmla="*/ 3315 h 4316"/>
                  <a:gd name="T62" fmla="*/ 89 w 735"/>
                  <a:gd name="T63" fmla="*/ 3015 h 4316"/>
                  <a:gd name="T64" fmla="*/ 41 w 735"/>
                  <a:gd name="T65" fmla="*/ 2709 h 4316"/>
                  <a:gd name="T66" fmla="*/ 18 w 735"/>
                  <a:gd name="T67" fmla="*/ 2404 h 4316"/>
                  <a:gd name="T68" fmla="*/ 12 w 735"/>
                  <a:gd name="T69" fmla="*/ 2098 h 4316"/>
                  <a:gd name="T70" fmla="*/ 12 w 735"/>
                  <a:gd name="T71" fmla="*/ 2098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35" h="4316">
                    <a:moveTo>
                      <a:pt x="12" y="2098"/>
                    </a:moveTo>
                    <a:lnTo>
                      <a:pt x="29" y="1798"/>
                    </a:lnTo>
                    <a:lnTo>
                      <a:pt x="71" y="1505"/>
                    </a:lnTo>
                    <a:lnTo>
                      <a:pt x="131" y="1223"/>
                    </a:lnTo>
                    <a:lnTo>
                      <a:pt x="215" y="941"/>
                    </a:lnTo>
                    <a:lnTo>
                      <a:pt x="316" y="689"/>
                    </a:lnTo>
                    <a:lnTo>
                      <a:pt x="442" y="444"/>
                    </a:lnTo>
                    <a:lnTo>
                      <a:pt x="580" y="216"/>
                    </a:lnTo>
                    <a:lnTo>
                      <a:pt x="735" y="0"/>
                    </a:lnTo>
                    <a:lnTo>
                      <a:pt x="723" y="0"/>
                    </a:lnTo>
                    <a:lnTo>
                      <a:pt x="568" y="210"/>
                    </a:lnTo>
                    <a:lnTo>
                      <a:pt x="430" y="438"/>
                    </a:lnTo>
                    <a:lnTo>
                      <a:pt x="311" y="683"/>
                    </a:lnTo>
                    <a:lnTo>
                      <a:pt x="209" y="941"/>
                    </a:lnTo>
                    <a:lnTo>
                      <a:pt x="125" y="1217"/>
                    </a:lnTo>
                    <a:lnTo>
                      <a:pt x="59" y="1505"/>
                    </a:lnTo>
                    <a:lnTo>
                      <a:pt x="18" y="1798"/>
                    </a:lnTo>
                    <a:lnTo>
                      <a:pt x="0" y="2098"/>
                    </a:lnTo>
                    <a:lnTo>
                      <a:pt x="6" y="2404"/>
                    </a:lnTo>
                    <a:lnTo>
                      <a:pt x="29" y="2709"/>
                    </a:lnTo>
                    <a:lnTo>
                      <a:pt x="77" y="3015"/>
                    </a:lnTo>
                    <a:lnTo>
                      <a:pt x="149" y="3315"/>
                    </a:lnTo>
                    <a:lnTo>
                      <a:pt x="227" y="3573"/>
                    </a:lnTo>
                    <a:lnTo>
                      <a:pt x="316" y="3824"/>
                    </a:lnTo>
                    <a:lnTo>
                      <a:pt x="424" y="4076"/>
                    </a:lnTo>
                    <a:lnTo>
                      <a:pt x="544" y="4316"/>
                    </a:lnTo>
                    <a:lnTo>
                      <a:pt x="556" y="4316"/>
                    </a:lnTo>
                    <a:lnTo>
                      <a:pt x="436" y="4076"/>
                    </a:lnTo>
                    <a:lnTo>
                      <a:pt x="328" y="3824"/>
                    </a:lnTo>
                    <a:lnTo>
                      <a:pt x="239" y="3573"/>
                    </a:lnTo>
                    <a:lnTo>
                      <a:pt x="161" y="3315"/>
                    </a:lnTo>
                    <a:lnTo>
                      <a:pt x="89" y="3015"/>
                    </a:lnTo>
                    <a:lnTo>
                      <a:pt x="41" y="2709"/>
                    </a:lnTo>
                    <a:lnTo>
                      <a:pt x="18" y="2404"/>
                    </a:lnTo>
                    <a:lnTo>
                      <a:pt x="12" y="2098"/>
                    </a:lnTo>
                    <a:lnTo>
                      <a:pt x="12" y="2098"/>
                    </a:lnTo>
                    <a:close/>
                  </a:path>
                </a:pathLst>
              </a:custGeom>
              <a:gradFill rotWithShape="0">
                <a:gsLst>
                  <a:gs pos="0">
                    <a:schemeClr val="bg1"/>
                  </a:gs>
                  <a:gs pos="100000">
                    <a:schemeClr val="bg1">
                      <a:gamma/>
                      <a:shade val="66667"/>
                      <a:invGamma/>
                    </a:schemeClr>
                  </a:gs>
                </a:gsLst>
                <a:lin ang="5400000" scaled="1"/>
              </a:gradFill>
              <a:ln>
                <a:noFill/>
              </a:ln>
              <a:extLst/>
            </p:spPr>
            <p:txBody>
              <a:bodyPr/>
              <a:lstStyle/>
              <a:p>
                <a:pPr>
                  <a:defRPr/>
                </a:pPr>
                <a:endParaRPr lang="hu-HU"/>
              </a:p>
            </p:txBody>
          </p:sp>
          <p:sp>
            <p:nvSpPr>
              <p:cNvPr id="40" name="Freeform 19"/>
              <p:cNvSpPr>
                <a:spLocks/>
              </p:cNvSpPr>
              <p:nvPr userDrawn="1"/>
            </p:nvSpPr>
            <p:spPr bwMode="hidden">
              <a:xfrm>
                <a:off x="288" y="0"/>
                <a:ext cx="840" cy="4316"/>
              </a:xfrm>
              <a:custGeom>
                <a:avLst/>
                <a:gdLst>
                  <a:gd name="T0" fmla="*/ 18 w 837"/>
                  <a:gd name="T1" fmla="*/ 1948 h 4316"/>
                  <a:gd name="T2" fmla="*/ 48 w 837"/>
                  <a:gd name="T3" fmla="*/ 1708 h 4316"/>
                  <a:gd name="T4" fmla="*/ 96 w 837"/>
                  <a:gd name="T5" fmla="*/ 1475 h 4316"/>
                  <a:gd name="T6" fmla="*/ 161 w 837"/>
                  <a:gd name="T7" fmla="*/ 1235 h 4316"/>
                  <a:gd name="T8" fmla="*/ 251 w 837"/>
                  <a:gd name="T9" fmla="*/ 995 h 4316"/>
                  <a:gd name="T10" fmla="*/ 365 w 837"/>
                  <a:gd name="T11" fmla="*/ 755 h 4316"/>
                  <a:gd name="T12" fmla="*/ 496 w 837"/>
                  <a:gd name="T13" fmla="*/ 510 h 4316"/>
                  <a:gd name="T14" fmla="*/ 658 w 837"/>
                  <a:gd name="T15" fmla="*/ 258 h 4316"/>
                  <a:gd name="T16" fmla="*/ 741 w 837"/>
                  <a:gd name="T17" fmla="*/ 132 h 4316"/>
                  <a:gd name="T18" fmla="*/ 837 w 837"/>
                  <a:gd name="T19" fmla="*/ 0 h 4316"/>
                  <a:gd name="T20" fmla="*/ 825 w 837"/>
                  <a:gd name="T21" fmla="*/ 0 h 4316"/>
                  <a:gd name="T22" fmla="*/ 729 w 837"/>
                  <a:gd name="T23" fmla="*/ 132 h 4316"/>
                  <a:gd name="T24" fmla="*/ 640 w 837"/>
                  <a:gd name="T25" fmla="*/ 258 h 4316"/>
                  <a:gd name="T26" fmla="*/ 562 w 837"/>
                  <a:gd name="T27" fmla="*/ 384 h 4316"/>
                  <a:gd name="T28" fmla="*/ 484 w 837"/>
                  <a:gd name="T29" fmla="*/ 510 h 4316"/>
                  <a:gd name="T30" fmla="*/ 353 w 837"/>
                  <a:gd name="T31" fmla="*/ 755 h 4316"/>
                  <a:gd name="T32" fmla="*/ 239 w 837"/>
                  <a:gd name="T33" fmla="*/ 995 h 4316"/>
                  <a:gd name="T34" fmla="*/ 150 w 837"/>
                  <a:gd name="T35" fmla="*/ 1235 h 4316"/>
                  <a:gd name="T36" fmla="*/ 84 w 837"/>
                  <a:gd name="T37" fmla="*/ 1469 h 4316"/>
                  <a:gd name="T38" fmla="*/ 36 w 837"/>
                  <a:gd name="T39" fmla="*/ 1702 h 4316"/>
                  <a:gd name="T40" fmla="*/ 6 w 837"/>
                  <a:gd name="T41" fmla="*/ 1942 h 4316"/>
                  <a:gd name="T42" fmla="*/ 0 w 837"/>
                  <a:gd name="T43" fmla="*/ 2200 h 4316"/>
                  <a:gd name="T44" fmla="*/ 12 w 837"/>
                  <a:gd name="T45" fmla="*/ 2470 h 4316"/>
                  <a:gd name="T46" fmla="*/ 48 w 837"/>
                  <a:gd name="T47" fmla="*/ 2739 h 4316"/>
                  <a:gd name="T48" fmla="*/ 114 w 837"/>
                  <a:gd name="T49" fmla="*/ 3027 h 4316"/>
                  <a:gd name="T50" fmla="*/ 150 w 837"/>
                  <a:gd name="T51" fmla="*/ 3171 h 4316"/>
                  <a:gd name="T52" fmla="*/ 197 w 837"/>
                  <a:gd name="T53" fmla="*/ 3321 h 4316"/>
                  <a:gd name="T54" fmla="*/ 245 w 837"/>
                  <a:gd name="T55" fmla="*/ 3477 h 4316"/>
                  <a:gd name="T56" fmla="*/ 305 w 837"/>
                  <a:gd name="T57" fmla="*/ 3639 h 4316"/>
                  <a:gd name="T58" fmla="*/ 365 w 837"/>
                  <a:gd name="T59" fmla="*/ 3800 h 4316"/>
                  <a:gd name="T60" fmla="*/ 437 w 837"/>
                  <a:gd name="T61" fmla="*/ 3968 h 4316"/>
                  <a:gd name="T62" fmla="*/ 508 w 837"/>
                  <a:gd name="T63" fmla="*/ 4136 h 4316"/>
                  <a:gd name="T64" fmla="*/ 592 w 837"/>
                  <a:gd name="T65" fmla="*/ 4316 h 4316"/>
                  <a:gd name="T66" fmla="*/ 604 w 837"/>
                  <a:gd name="T67" fmla="*/ 4316 h 4316"/>
                  <a:gd name="T68" fmla="*/ 520 w 837"/>
                  <a:gd name="T69" fmla="*/ 4136 h 4316"/>
                  <a:gd name="T70" fmla="*/ 448 w 837"/>
                  <a:gd name="T71" fmla="*/ 3968 h 4316"/>
                  <a:gd name="T72" fmla="*/ 377 w 837"/>
                  <a:gd name="T73" fmla="*/ 3800 h 4316"/>
                  <a:gd name="T74" fmla="*/ 317 w 837"/>
                  <a:gd name="T75" fmla="*/ 3639 h 4316"/>
                  <a:gd name="T76" fmla="*/ 257 w 837"/>
                  <a:gd name="T77" fmla="*/ 3477 h 4316"/>
                  <a:gd name="T78" fmla="*/ 209 w 837"/>
                  <a:gd name="T79" fmla="*/ 3327 h 4316"/>
                  <a:gd name="T80" fmla="*/ 161 w 837"/>
                  <a:gd name="T81" fmla="*/ 3171 h 4316"/>
                  <a:gd name="T82" fmla="*/ 126 w 837"/>
                  <a:gd name="T83" fmla="*/ 3027 h 4316"/>
                  <a:gd name="T84" fmla="*/ 60 w 837"/>
                  <a:gd name="T85" fmla="*/ 2739 h 4316"/>
                  <a:gd name="T86" fmla="*/ 24 w 837"/>
                  <a:gd name="T87" fmla="*/ 2470 h 4316"/>
                  <a:gd name="T88" fmla="*/ 12 w 837"/>
                  <a:gd name="T89" fmla="*/ 2206 h 4316"/>
                  <a:gd name="T90" fmla="*/ 18 w 837"/>
                  <a:gd name="T91" fmla="*/ 1948 h 4316"/>
                  <a:gd name="T92" fmla="*/ 18 w 837"/>
                  <a:gd name="T93" fmla="*/ 1948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37" h="4316">
                    <a:moveTo>
                      <a:pt x="18" y="1948"/>
                    </a:moveTo>
                    <a:lnTo>
                      <a:pt x="48" y="1708"/>
                    </a:lnTo>
                    <a:lnTo>
                      <a:pt x="96" y="1475"/>
                    </a:lnTo>
                    <a:lnTo>
                      <a:pt x="161" y="1235"/>
                    </a:lnTo>
                    <a:lnTo>
                      <a:pt x="251" y="995"/>
                    </a:lnTo>
                    <a:lnTo>
                      <a:pt x="365" y="755"/>
                    </a:lnTo>
                    <a:lnTo>
                      <a:pt x="496" y="510"/>
                    </a:lnTo>
                    <a:lnTo>
                      <a:pt x="658" y="258"/>
                    </a:lnTo>
                    <a:lnTo>
                      <a:pt x="741" y="132"/>
                    </a:lnTo>
                    <a:lnTo>
                      <a:pt x="837" y="0"/>
                    </a:lnTo>
                    <a:lnTo>
                      <a:pt x="825" y="0"/>
                    </a:lnTo>
                    <a:lnTo>
                      <a:pt x="729" y="132"/>
                    </a:lnTo>
                    <a:lnTo>
                      <a:pt x="640" y="258"/>
                    </a:lnTo>
                    <a:lnTo>
                      <a:pt x="562" y="384"/>
                    </a:lnTo>
                    <a:lnTo>
                      <a:pt x="484" y="510"/>
                    </a:lnTo>
                    <a:lnTo>
                      <a:pt x="353" y="755"/>
                    </a:lnTo>
                    <a:lnTo>
                      <a:pt x="239" y="995"/>
                    </a:lnTo>
                    <a:lnTo>
                      <a:pt x="150" y="1235"/>
                    </a:lnTo>
                    <a:lnTo>
                      <a:pt x="84" y="1469"/>
                    </a:lnTo>
                    <a:lnTo>
                      <a:pt x="36" y="1702"/>
                    </a:lnTo>
                    <a:lnTo>
                      <a:pt x="6" y="1942"/>
                    </a:lnTo>
                    <a:lnTo>
                      <a:pt x="0" y="2200"/>
                    </a:lnTo>
                    <a:lnTo>
                      <a:pt x="12" y="2470"/>
                    </a:lnTo>
                    <a:lnTo>
                      <a:pt x="48" y="2739"/>
                    </a:lnTo>
                    <a:lnTo>
                      <a:pt x="114" y="3027"/>
                    </a:lnTo>
                    <a:lnTo>
                      <a:pt x="150" y="3171"/>
                    </a:lnTo>
                    <a:lnTo>
                      <a:pt x="197" y="3321"/>
                    </a:lnTo>
                    <a:lnTo>
                      <a:pt x="245" y="3477"/>
                    </a:lnTo>
                    <a:lnTo>
                      <a:pt x="305" y="3639"/>
                    </a:lnTo>
                    <a:lnTo>
                      <a:pt x="365" y="3800"/>
                    </a:lnTo>
                    <a:lnTo>
                      <a:pt x="437" y="3968"/>
                    </a:lnTo>
                    <a:lnTo>
                      <a:pt x="508" y="4136"/>
                    </a:lnTo>
                    <a:lnTo>
                      <a:pt x="592" y="4316"/>
                    </a:lnTo>
                    <a:lnTo>
                      <a:pt x="604" y="4316"/>
                    </a:lnTo>
                    <a:lnTo>
                      <a:pt x="520" y="4136"/>
                    </a:lnTo>
                    <a:lnTo>
                      <a:pt x="448" y="3968"/>
                    </a:lnTo>
                    <a:lnTo>
                      <a:pt x="377" y="3800"/>
                    </a:lnTo>
                    <a:lnTo>
                      <a:pt x="317" y="3639"/>
                    </a:lnTo>
                    <a:lnTo>
                      <a:pt x="257" y="3477"/>
                    </a:lnTo>
                    <a:lnTo>
                      <a:pt x="209" y="3327"/>
                    </a:lnTo>
                    <a:lnTo>
                      <a:pt x="161" y="3171"/>
                    </a:lnTo>
                    <a:lnTo>
                      <a:pt x="126" y="3027"/>
                    </a:lnTo>
                    <a:lnTo>
                      <a:pt x="60" y="2739"/>
                    </a:lnTo>
                    <a:lnTo>
                      <a:pt x="24" y="2470"/>
                    </a:lnTo>
                    <a:lnTo>
                      <a:pt x="12" y="2206"/>
                    </a:lnTo>
                    <a:lnTo>
                      <a:pt x="18" y="1948"/>
                    </a:lnTo>
                    <a:lnTo>
                      <a:pt x="18" y="1948"/>
                    </a:lnTo>
                    <a:close/>
                  </a:path>
                </a:pathLst>
              </a:custGeom>
              <a:gradFill rotWithShape="0">
                <a:gsLst>
                  <a:gs pos="0">
                    <a:schemeClr val="bg1"/>
                  </a:gs>
                  <a:gs pos="100000">
                    <a:schemeClr val="bg1">
                      <a:gamma/>
                      <a:shade val="66667"/>
                      <a:invGamma/>
                    </a:schemeClr>
                  </a:gs>
                </a:gsLst>
                <a:lin ang="5400000" scaled="1"/>
              </a:gradFill>
              <a:ln>
                <a:noFill/>
              </a:ln>
              <a:extLst/>
            </p:spPr>
            <p:txBody>
              <a:bodyPr/>
              <a:lstStyle/>
              <a:p>
                <a:pPr>
                  <a:defRPr/>
                </a:pPr>
                <a:endParaRPr lang="hu-HU"/>
              </a:p>
            </p:txBody>
          </p:sp>
        </p:grpSp>
        <p:sp>
          <p:nvSpPr>
            <p:cNvPr id="9" name="Freeform 20"/>
            <p:cNvSpPr>
              <a:spLocks/>
            </p:cNvSpPr>
            <p:nvPr/>
          </p:nvSpPr>
          <p:spPr bwMode="hidden">
            <a:xfrm>
              <a:off x="6" y="2901"/>
              <a:ext cx="606" cy="1415"/>
            </a:xfrm>
            <a:custGeom>
              <a:avLst/>
              <a:gdLst>
                <a:gd name="T0" fmla="*/ 0 w 604"/>
                <a:gd name="T1" fmla="*/ 54 h 1415"/>
                <a:gd name="T2" fmla="*/ 42 w 604"/>
                <a:gd name="T3" fmla="*/ 228 h 1415"/>
                <a:gd name="T4" fmla="*/ 96 w 604"/>
                <a:gd name="T5" fmla="*/ 402 h 1415"/>
                <a:gd name="T6" fmla="*/ 161 w 604"/>
                <a:gd name="T7" fmla="*/ 576 h 1415"/>
                <a:gd name="T8" fmla="*/ 227 w 604"/>
                <a:gd name="T9" fmla="*/ 744 h 1415"/>
                <a:gd name="T10" fmla="*/ 305 w 604"/>
                <a:gd name="T11" fmla="*/ 917 h 1415"/>
                <a:gd name="T12" fmla="*/ 389 w 604"/>
                <a:gd name="T13" fmla="*/ 1085 h 1415"/>
                <a:gd name="T14" fmla="*/ 484 w 604"/>
                <a:gd name="T15" fmla="*/ 1253 h 1415"/>
                <a:gd name="T16" fmla="*/ 586 w 604"/>
                <a:gd name="T17" fmla="*/ 1415 h 1415"/>
                <a:gd name="T18" fmla="*/ 604 w 604"/>
                <a:gd name="T19" fmla="*/ 1415 h 1415"/>
                <a:gd name="T20" fmla="*/ 496 w 604"/>
                <a:gd name="T21" fmla="*/ 1247 h 1415"/>
                <a:gd name="T22" fmla="*/ 401 w 604"/>
                <a:gd name="T23" fmla="*/ 1073 h 1415"/>
                <a:gd name="T24" fmla="*/ 311 w 604"/>
                <a:gd name="T25" fmla="*/ 899 h 1415"/>
                <a:gd name="T26" fmla="*/ 233 w 604"/>
                <a:gd name="T27" fmla="*/ 720 h 1415"/>
                <a:gd name="T28" fmla="*/ 161 w 604"/>
                <a:gd name="T29" fmla="*/ 546 h 1415"/>
                <a:gd name="T30" fmla="*/ 102 w 604"/>
                <a:gd name="T31" fmla="*/ 366 h 1415"/>
                <a:gd name="T32" fmla="*/ 48 w 604"/>
                <a:gd name="T33" fmla="*/ 180 h 1415"/>
                <a:gd name="T34" fmla="*/ 0 w 604"/>
                <a:gd name="T35" fmla="*/ 0 h 1415"/>
                <a:gd name="T36" fmla="*/ 0 w 604"/>
                <a:gd name="T37" fmla="*/ 54 h 1415"/>
                <a:gd name="T38" fmla="*/ 0 w 604"/>
                <a:gd name="T39" fmla="*/ 54 h 1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04" h="1415">
                  <a:moveTo>
                    <a:pt x="0" y="54"/>
                  </a:moveTo>
                  <a:lnTo>
                    <a:pt x="42" y="228"/>
                  </a:lnTo>
                  <a:lnTo>
                    <a:pt x="96" y="402"/>
                  </a:lnTo>
                  <a:lnTo>
                    <a:pt x="161" y="576"/>
                  </a:lnTo>
                  <a:lnTo>
                    <a:pt x="227" y="744"/>
                  </a:lnTo>
                  <a:lnTo>
                    <a:pt x="305" y="917"/>
                  </a:lnTo>
                  <a:lnTo>
                    <a:pt x="389" y="1085"/>
                  </a:lnTo>
                  <a:lnTo>
                    <a:pt x="484" y="1253"/>
                  </a:lnTo>
                  <a:lnTo>
                    <a:pt x="586" y="1415"/>
                  </a:lnTo>
                  <a:lnTo>
                    <a:pt x="604" y="1415"/>
                  </a:lnTo>
                  <a:lnTo>
                    <a:pt x="496" y="1247"/>
                  </a:lnTo>
                  <a:lnTo>
                    <a:pt x="401" y="1073"/>
                  </a:lnTo>
                  <a:lnTo>
                    <a:pt x="311" y="899"/>
                  </a:lnTo>
                  <a:lnTo>
                    <a:pt x="233" y="720"/>
                  </a:lnTo>
                  <a:lnTo>
                    <a:pt x="161" y="546"/>
                  </a:lnTo>
                  <a:lnTo>
                    <a:pt x="102" y="366"/>
                  </a:lnTo>
                  <a:lnTo>
                    <a:pt x="48" y="180"/>
                  </a:lnTo>
                  <a:lnTo>
                    <a:pt x="0" y="0"/>
                  </a:lnTo>
                  <a:lnTo>
                    <a:pt x="0" y="54"/>
                  </a:lnTo>
                  <a:lnTo>
                    <a:pt x="0" y="54"/>
                  </a:lnTo>
                  <a:close/>
                </a:path>
              </a:pathLst>
            </a:custGeom>
            <a:gradFill rotWithShape="0">
              <a:gsLst>
                <a:gs pos="0">
                  <a:schemeClr val="bg2"/>
                </a:gs>
                <a:gs pos="100000">
                  <a:schemeClr val="bg2">
                    <a:gamma/>
                    <a:shade val="60784"/>
                    <a:invGamma/>
                  </a:schemeClr>
                </a:gs>
              </a:gsLst>
              <a:lin ang="5400000" scaled="1"/>
            </a:gradFill>
            <a:ln>
              <a:noFill/>
            </a:ln>
            <a:extLst/>
          </p:spPr>
          <p:txBody>
            <a:bodyPr/>
            <a:lstStyle/>
            <a:p>
              <a:pPr>
                <a:defRPr/>
              </a:pPr>
              <a:endParaRPr lang="hu-HU"/>
            </a:p>
          </p:txBody>
        </p:sp>
        <p:sp>
          <p:nvSpPr>
            <p:cNvPr id="10" name="Freeform 21"/>
            <p:cNvSpPr>
              <a:spLocks/>
            </p:cNvSpPr>
            <p:nvPr/>
          </p:nvSpPr>
          <p:spPr bwMode="hidden">
            <a:xfrm>
              <a:off x="6" y="3890"/>
              <a:ext cx="228" cy="426"/>
            </a:xfrm>
            <a:custGeom>
              <a:avLst/>
              <a:gdLst>
                <a:gd name="T0" fmla="*/ 0 w 227"/>
                <a:gd name="T1" fmla="*/ 30 h 426"/>
                <a:gd name="T2" fmla="*/ 108 w 227"/>
                <a:gd name="T3" fmla="*/ 240 h 426"/>
                <a:gd name="T4" fmla="*/ 215 w 227"/>
                <a:gd name="T5" fmla="*/ 426 h 426"/>
                <a:gd name="T6" fmla="*/ 227 w 227"/>
                <a:gd name="T7" fmla="*/ 426 h 426"/>
                <a:gd name="T8" fmla="*/ 167 w 227"/>
                <a:gd name="T9" fmla="*/ 330 h 426"/>
                <a:gd name="T10" fmla="*/ 114 w 227"/>
                <a:gd name="T11" fmla="*/ 222 h 426"/>
                <a:gd name="T12" fmla="*/ 0 w 227"/>
                <a:gd name="T13" fmla="*/ 0 h 426"/>
                <a:gd name="T14" fmla="*/ 0 w 227"/>
                <a:gd name="T15" fmla="*/ 30 h 426"/>
                <a:gd name="T16" fmla="*/ 0 w 227"/>
                <a:gd name="T17" fmla="*/ 30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7" h="426">
                  <a:moveTo>
                    <a:pt x="0" y="30"/>
                  </a:moveTo>
                  <a:lnTo>
                    <a:pt x="108" y="240"/>
                  </a:lnTo>
                  <a:lnTo>
                    <a:pt x="215" y="426"/>
                  </a:lnTo>
                  <a:lnTo>
                    <a:pt x="227" y="426"/>
                  </a:lnTo>
                  <a:lnTo>
                    <a:pt x="167" y="330"/>
                  </a:lnTo>
                  <a:lnTo>
                    <a:pt x="114" y="222"/>
                  </a:lnTo>
                  <a:lnTo>
                    <a:pt x="0" y="0"/>
                  </a:lnTo>
                  <a:lnTo>
                    <a:pt x="0" y="30"/>
                  </a:lnTo>
                  <a:lnTo>
                    <a:pt x="0" y="30"/>
                  </a:lnTo>
                  <a:close/>
                </a:path>
              </a:pathLst>
            </a:custGeom>
            <a:gradFill rotWithShape="0">
              <a:gsLst>
                <a:gs pos="0">
                  <a:schemeClr val="bg2"/>
                </a:gs>
                <a:gs pos="100000">
                  <a:schemeClr val="bg2">
                    <a:gamma/>
                    <a:shade val="60784"/>
                    <a:invGamma/>
                  </a:schemeClr>
                </a:gs>
              </a:gsLst>
              <a:lin ang="5400000" scaled="1"/>
            </a:gradFill>
            <a:ln>
              <a:noFill/>
            </a:ln>
            <a:extLst/>
          </p:spPr>
          <p:txBody>
            <a:bodyPr/>
            <a:lstStyle/>
            <a:p>
              <a:pPr>
                <a:defRPr/>
              </a:pPr>
              <a:endParaRPr lang="hu-HU"/>
            </a:p>
          </p:txBody>
        </p:sp>
        <p:sp>
          <p:nvSpPr>
            <p:cNvPr id="11" name="Freeform 22"/>
            <p:cNvSpPr>
              <a:spLocks/>
            </p:cNvSpPr>
            <p:nvPr/>
          </p:nvSpPr>
          <p:spPr bwMode="hidden">
            <a:xfrm>
              <a:off x="4776" y="0"/>
              <a:ext cx="984" cy="1786"/>
            </a:xfrm>
            <a:custGeom>
              <a:avLst/>
              <a:gdLst>
                <a:gd name="T0" fmla="*/ 981 w 981"/>
                <a:gd name="T1" fmla="*/ 1786 h 1786"/>
                <a:gd name="T2" fmla="*/ 981 w 981"/>
                <a:gd name="T3" fmla="*/ 1720 h 1786"/>
                <a:gd name="T4" fmla="*/ 969 w 981"/>
                <a:gd name="T5" fmla="*/ 1666 h 1786"/>
                <a:gd name="T6" fmla="*/ 957 w 981"/>
                <a:gd name="T7" fmla="*/ 1613 h 1786"/>
                <a:gd name="T8" fmla="*/ 921 w 981"/>
                <a:gd name="T9" fmla="*/ 1487 h 1786"/>
                <a:gd name="T10" fmla="*/ 885 w 981"/>
                <a:gd name="T11" fmla="*/ 1361 h 1786"/>
                <a:gd name="T12" fmla="*/ 796 w 981"/>
                <a:gd name="T13" fmla="*/ 1121 h 1786"/>
                <a:gd name="T14" fmla="*/ 682 w 981"/>
                <a:gd name="T15" fmla="*/ 899 h 1786"/>
                <a:gd name="T16" fmla="*/ 562 w 981"/>
                <a:gd name="T17" fmla="*/ 689 h 1786"/>
                <a:gd name="T18" fmla="*/ 431 w 981"/>
                <a:gd name="T19" fmla="*/ 498 h 1786"/>
                <a:gd name="T20" fmla="*/ 293 w 981"/>
                <a:gd name="T21" fmla="*/ 318 h 1786"/>
                <a:gd name="T22" fmla="*/ 150 w 981"/>
                <a:gd name="T23" fmla="*/ 150 h 1786"/>
                <a:gd name="T24" fmla="*/ 12 w 981"/>
                <a:gd name="T25" fmla="*/ 0 h 1786"/>
                <a:gd name="T26" fmla="*/ 0 w 981"/>
                <a:gd name="T27" fmla="*/ 0 h 1786"/>
                <a:gd name="T28" fmla="*/ 138 w 981"/>
                <a:gd name="T29" fmla="*/ 150 h 1786"/>
                <a:gd name="T30" fmla="*/ 275 w 981"/>
                <a:gd name="T31" fmla="*/ 318 h 1786"/>
                <a:gd name="T32" fmla="*/ 413 w 981"/>
                <a:gd name="T33" fmla="*/ 498 h 1786"/>
                <a:gd name="T34" fmla="*/ 545 w 981"/>
                <a:gd name="T35" fmla="*/ 689 h 1786"/>
                <a:gd name="T36" fmla="*/ 670 w 981"/>
                <a:gd name="T37" fmla="*/ 899 h 1786"/>
                <a:gd name="T38" fmla="*/ 778 w 981"/>
                <a:gd name="T39" fmla="*/ 1121 h 1786"/>
                <a:gd name="T40" fmla="*/ 873 w 981"/>
                <a:gd name="T41" fmla="*/ 1361 h 1786"/>
                <a:gd name="T42" fmla="*/ 909 w 981"/>
                <a:gd name="T43" fmla="*/ 1487 h 1786"/>
                <a:gd name="T44" fmla="*/ 945 w 981"/>
                <a:gd name="T45" fmla="*/ 1619 h 1786"/>
                <a:gd name="T46" fmla="*/ 963 w 981"/>
                <a:gd name="T47" fmla="*/ 1702 h 1786"/>
                <a:gd name="T48" fmla="*/ 981 w 981"/>
                <a:gd name="T49" fmla="*/ 1786 h 1786"/>
                <a:gd name="T50" fmla="*/ 981 w 981"/>
                <a:gd name="T51" fmla="*/ 1786 h 17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81" h="1786">
                  <a:moveTo>
                    <a:pt x="981" y="1786"/>
                  </a:moveTo>
                  <a:lnTo>
                    <a:pt x="981" y="1720"/>
                  </a:lnTo>
                  <a:lnTo>
                    <a:pt x="969" y="1666"/>
                  </a:lnTo>
                  <a:lnTo>
                    <a:pt x="957" y="1613"/>
                  </a:lnTo>
                  <a:lnTo>
                    <a:pt x="921" y="1487"/>
                  </a:lnTo>
                  <a:lnTo>
                    <a:pt x="885" y="1361"/>
                  </a:lnTo>
                  <a:lnTo>
                    <a:pt x="796" y="1121"/>
                  </a:lnTo>
                  <a:lnTo>
                    <a:pt x="682" y="899"/>
                  </a:lnTo>
                  <a:lnTo>
                    <a:pt x="562" y="689"/>
                  </a:lnTo>
                  <a:lnTo>
                    <a:pt x="431" y="498"/>
                  </a:lnTo>
                  <a:lnTo>
                    <a:pt x="293" y="318"/>
                  </a:lnTo>
                  <a:lnTo>
                    <a:pt x="150" y="150"/>
                  </a:lnTo>
                  <a:lnTo>
                    <a:pt x="12" y="0"/>
                  </a:lnTo>
                  <a:lnTo>
                    <a:pt x="0" y="0"/>
                  </a:lnTo>
                  <a:lnTo>
                    <a:pt x="138" y="150"/>
                  </a:lnTo>
                  <a:lnTo>
                    <a:pt x="275" y="318"/>
                  </a:lnTo>
                  <a:lnTo>
                    <a:pt x="413" y="498"/>
                  </a:lnTo>
                  <a:lnTo>
                    <a:pt x="545" y="689"/>
                  </a:lnTo>
                  <a:lnTo>
                    <a:pt x="670" y="899"/>
                  </a:lnTo>
                  <a:lnTo>
                    <a:pt x="778" y="1121"/>
                  </a:lnTo>
                  <a:lnTo>
                    <a:pt x="873" y="1361"/>
                  </a:lnTo>
                  <a:lnTo>
                    <a:pt x="909" y="1487"/>
                  </a:lnTo>
                  <a:lnTo>
                    <a:pt x="945" y="1619"/>
                  </a:lnTo>
                  <a:lnTo>
                    <a:pt x="963" y="1702"/>
                  </a:lnTo>
                  <a:lnTo>
                    <a:pt x="981" y="1786"/>
                  </a:lnTo>
                  <a:lnTo>
                    <a:pt x="981" y="1786"/>
                  </a:lnTo>
                  <a:close/>
                </a:path>
              </a:pathLst>
            </a:custGeom>
            <a:gradFill rotWithShape="0">
              <a:gsLst>
                <a:gs pos="0">
                  <a:schemeClr val="bg1"/>
                </a:gs>
                <a:gs pos="100000">
                  <a:schemeClr val="bg1">
                    <a:gamma/>
                    <a:shade val="94118"/>
                    <a:invGamma/>
                  </a:schemeClr>
                </a:gs>
              </a:gsLst>
              <a:lin ang="5400000" scaled="1"/>
            </a:gradFill>
            <a:ln>
              <a:noFill/>
            </a:ln>
            <a:extLst/>
          </p:spPr>
          <p:txBody>
            <a:bodyPr/>
            <a:lstStyle/>
            <a:p>
              <a:pPr>
                <a:defRPr/>
              </a:pPr>
              <a:endParaRPr lang="hu-HU"/>
            </a:p>
          </p:txBody>
        </p:sp>
        <p:sp>
          <p:nvSpPr>
            <p:cNvPr id="12" name="Freeform 23"/>
            <p:cNvSpPr>
              <a:spLocks/>
            </p:cNvSpPr>
            <p:nvPr/>
          </p:nvSpPr>
          <p:spPr bwMode="hidden">
            <a:xfrm>
              <a:off x="5041" y="0"/>
              <a:ext cx="719" cy="845"/>
            </a:xfrm>
            <a:custGeom>
              <a:avLst/>
              <a:gdLst>
                <a:gd name="T0" fmla="*/ 727 w 717"/>
                <a:gd name="T1" fmla="*/ 845 h 845"/>
                <a:gd name="T2" fmla="*/ 727 w 717"/>
                <a:gd name="T3" fmla="*/ 821 h 845"/>
                <a:gd name="T4" fmla="*/ 584 w 717"/>
                <a:gd name="T5" fmla="*/ 605 h 845"/>
                <a:gd name="T6" fmla="*/ 411 w 717"/>
                <a:gd name="T7" fmla="*/ 396 h 845"/>
                <a:gd name="T8" fmla="*/ 226 w 717"/>
                <a:gd name="T9" fmla="*/ 192 h 845"/>
                <a:gd name="T10" fmla="*/ 17 w 717"/>
                <a:gd name="T11" fmla="*/ 0 h 845"/>
                <a:gd name="T12" fmla="*/ 0 w 717"/>
                <a:gd name="T13" fmla="*/ 0 h 845"/>
                <a:gd name="T14" fmla="*/ 214 w 717"/>
                <a:gd name="T15" fmla="*/ 198 h 845"/>
                <a:gd name="T16" fmla="*/ 405 w 717"/>
                <a:gd name="T17" fmla="*/ 408 h 845"/>
                <a:gd name="T18" fmla="*/ 578 w 717"/>
                <a:gd name="T19" fmla="*/ 623 h 845"/>
                <a:gd name="T20" fmla="*/ 727 w 717"/>
                <a:gd name="T21" fmla="*/ 845 h 845"/>
                <a:gd name="T22" fmla="*/ 727 w 717"/>
                <a:gd name="T23" fmla="*/ 845 h 84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717" h="845">
                  <a:moveTo>
                    <a:pt x="717" y="845"/>
                  </a:moveTo>
                  <a:lnTo>
                    <a:pt x="717" y="821"/>
                  </a:lnTo>
                  <a:lnTo>
                    <a:pt x="574" y="605"/>
                  </a:lnTo>
                  <a:lnTo>
                    <a:pt x="406" y="396"/>
                  </a:lnTo>
                  <a:lnTo>
                    <a:pt x="221" y="192"/>
                  </a:lnTo>
                  <a:lnTo>
                    <a:pt x="17" y="0"/>
                  </a:lnTo>
                  <a:lnTo>
                    <a:pt x="0" y="0"/>
                  </a:lnTo>
                  <a:lnTo>
                    <a:pt x="209" y="198"/>
                  </a:lnTo>
                  <a:lnTo>
                    <a:pt x="400" y="408"/>
                  </a:lnTo>
                  <a:lnTo>
                    <a:pt x="568" y="623"/>
                  </a:lnTo>
                  <a:lnTo>
                    <a:pt x="717" y="84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hu-HU"/>
            </a:p>
          </p:txBody>
        </p:sp>
        <p:sp>
          <p:nvSpPr>
            <p:cNvPr id="13" name="Freeform 24"/>
            <p:cNvSpPr>
              <a:spLocks/>
            </p:cNvSpPr>
            <p:nvPr/>
          </p:nvSpPr>
          <p:spPr bwMode="hidden">
            <a:xfrm>
              <a:off x="5352" y="0"/>
              <a:ext cx="408" cy="414"/>
            </a:xfrm>
            <a:custGeom>
              <a:avLst/>
              <a:gdLst>
                <a:gd name="T0" fmla="*/ 412 w 407"/>
                <a:gd name="T1" fmla="*/ 414 h 414"/>
                <a:gd name="T2" fmla="*/ 412 w 407"/>
                <a:gd name="T3" fmla="*/ 396 h 414"/>
                <a:gd name="T4" fmla="*/ 227 w 407"/>
                <a:gd name="T5" fmla="*/ 192 h 414"/>
                <a:gd name="T6" fmla="*/ 12 w 407"/>
                <a:gd name="T7" fmla="*/ 0 h 414"/>
                <a:gd name="T8" fmla="*/ 0 w 407"/>
                <a:gd name="T9" fmla="*/ 0 h 414"/>
                <a:gd name="T10" fmla="*/ 108 w 407"/>
                <a:gd name="T11" fmla="*/ 102 h 414"/>
                <a:gd name="T12" fmla="*/ 221 w 407"/>
                <a:gd name="T13" fmla="*/ 204 h 414"/>
                <a:gd name="T14" fmla="*/ 412 w 407"/>
                <a:gd name="T15" fmla="*/ 414 h 414"/>
                <a:gd name="T16" fmla="*/ 412 w 407"/>
                <a:gd name="T17" fmla="*/ 414 h 4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07" h="414">
                  <a:moveTo>
                    <a:pt x="407" y="414"/>
                  </a:moveTo>
                  <a:lnTo>
                    <a:pt x="407" y="396"/>
                  </a:lnTo>
                  <a:lnTo>
                    <a:pt x="222" y="192"/>
                  </a:lnTo>
                  <a:lnTo>
                    <a:pt x="12" y="0"/>
                  </a:lnTo>
                  <a:lnTo>
                    <a:pt x="0" y="0"/>
                  </a:lnTo>
                  <a:lnTo>
                    <a:pt x="108" y="102"/>
                  </a:lnTo>
                  <a:lnTo>
                    <a:pt x="216" y="204"/>
                  </a:lnTo>
                  <a:lnTo>
                    <a:pt x="407" y="41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hu-HU"/>
            </a:p>
          </p:txBody>
        </p:sp>
        <p:sp>
          <p:nvSpPr>
            <p:cNvPr id="14" name="Freeform 25"/>
            <p:cNvSpPr>
              <a:spLocks/>
            </p:cNvSpPr>
            <p:nvPr/>
          </p:nvSpPr>
          <p:spPr bwMode="hidden">
            <a:xfrm>
              <a:off x="6" y="0"/>
              <a:ext cx="858" cy="1409"/>
            </a:xfrm>
            <a:custGeom>
              <a:avLst/>
              <a:gdLst>
                <a:gd name="T0" fmla="*/ 0 w 855"/>
                <a:gd name="T1" fmla="*/ 1361 h 1409"/>
                <a:gd name="T2" fmla="*/ 0 w 855"/>
                <a:gd name="T3" fmla="*/ 1409 h 1409"/>
                <a:gd name="T4" fmla="*/ 54 w 855"/>
                <a:gd name="T5" fmla="*/ 1211 h 1409"/>
                <a:gd name="T6" fmla="*/ 126 w 855"/>
                <a:gd name="T7" fmla="*/ 1013 h 1409"/>
                <a:gd name="T8" fmla="*/ 215 w 855"/>
                <a:gd name="T9" fmla="*/ 827 h 1409"/>
                <a:gd name="T10" fmla="*/ 311 w 855"/>
                <a:gd name="T11" fmla="*/ 647 h 1409"/>
                <a:gd name="T12" fmla="*/ 431 w 855"/>
                <a:gd name="T13" fmla="*/ 474 h 1409"/>
                <a:gd name="T14" fmla="*/ 556 w 855"/>
                <a:gd name="T15" fmla="*/ 312 h 1409"/>
                <a:gd name="T16" fmla="*/ 700 w 855"/>
                <a:gd name="T17" fmla="*/ 150 h 1409"/>
                <a:gd name="T18" fmla="*/ 855 w 855"/>
                <a:gd name="T19" fmla="*/ 0 h 1409"/>
                <a:gd name="T20" fmla="*/ 837 w 855"/>
                <a:gd name="T21" fmla="*/ 0 h 1409"/>
                <a:gd name="T22" fmla="*/ 688 w 855"/>
                <a:gd name="T23" fmla="*/ 144 h 1409"/>
                <a:gd name="T24" fmla="*/ 550 w 855"/>
                <a:gd name="T25" fmla="*/ 300 h 1409"/>
                <a:gd name="T26" fmla="*/ 425 w 855"/>
                <a:gd name="T27" fmla="*/ 462 h 1409"/>
                <a:gd name="T28" fmla="*/ 311 w 855"/>
                <a:gd name="T29" fmla="*/ 629 h 1409"/>
                <a:gd name="T30" fmla="*/ 215 w 855"/>
                <a:gd name="T31" fmla="*/ 803 h 1409"/>
                <a:gd name="T32" fmla="*/ 132 w 855"/>
                <a:gd name="T33" fmla="*/ 983 h 1409"/>
                <a:gd name="T34" fmla="*/ 60 w 855"/>
                <a:gd name="T35" fmla="*/ 1169 h 1409"/>
                <a:gd name="T36" fmla="*/ 0 w 855"/>
                <a:gd name="T37" fmla="*/ 1361 h 1409"/>
                <a:gd name="T38" fmla="*/ 0 w 855"/>
                <a:gd name="T39" fmla="*/ 1361 h 1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55" h="1409">
                  <a:moveTo>
                    <a:pt x="0" y="1361"/>
                  </a:moveTo>
                  <a:lnTo>
                    <a:pt x="0" y="1409"/>
                  </a:lnTo>
                  <a:lnTo>
                    <a:pt x="54" y="1211"/>
                  </a:lnTo>
                  <a:lnTo>
                    <a:pt x="126" y="1013"/>
                  </a:lnTo>
                  <a:lnTo>
                    <a:pt x="215" y="827"/>
                  </a:lnTo>
                  <a:lnTo>
                    <a:pt x="311" y="647"/>
                  </a:lnTo>
                  <a:lnTo>
                    <a:pt x="431" y="474"/>
                  </a:lnTo>
                  <a:lnTo>
                    <a:pt x="556" y="312"/>
                  </a:lnTo>
                  <a:lnTo>
                    <a:pt x="700" y="150"/>
                  </a:lnTo>
                  <a:lnTo>
                    <a:pt x="855" y="0"/>
                  </a:lnTo>
                  <a:lnTo>
                    <a:pt x="837" y="0"/>
                  </a:lnTo>
                  <a:lnTo>
                    <a:pt x="688" y="144"/>
                  </a:lnTo>
                  <a:lnTo>
                    <a:pt x="550" y="300"/>
                  </a:lnTo>
                  <a:lnTo>
                    <a:pt x="425" y="462"/>
                  </a:lnTo>
                  <a:lnTo>
                    <a:pt x="311" y="629"/>
                  </a:lnTo>
                  <a:lnTo>
                    <a:pt x="215" y="803"/>
                  </a:lnTo>
                  <a:lnTo>
                    <a:pt x="132" y="983"/>
                  </a:lnTo>
                  <a:lnTo>
                    <a:pt x="60" y="1169"/>
                  </a:lnTo>
                  <a:lnTo>
                    <a:pt x="0" y="1361"/>
                  </a:lnTo>
                  <a:lnTo>
                    <a:pt x="0" y="1361"/>
                  </a:lnTo>
                  <a:close/>
                </a:path>
              </a:pathLst>
            </a:custGeom>
            <a:gradFill rotWithShape="0">
              <a:gsLst>
                <a:gs pos="0">
                  <a:schemeClr val="bg1"/>
                </a:gs>
                <a:gs pos="100000">
                  <a:schemeClr val="bg1">
                    <a:gamma/>
                    <a:shade val="94118"/>
                    <a:invGamma/>
                  </a:schemeClr>
                </a:gs>
              </a:gsLst>
              <a:lin ang="5400000" scaled="1"/>
            </a:gradFill>
            <a:ln>
              <a:noFill/>
            </a:ln>
            <a:extLst/>
          </p:spPr>
          <p:txBody>
            <a:bodyPr/>
            <a:lstStyle/>
            <a:p>
              <a:pPr>
                <a:defRPr/>
              </a:pPr>
              <a:endParaRPr lang="hu-HU"/>
            </a:p>
          </p:txBody>
        </p:sp>
        <p:sp>
          <p:nvSpPr>
            <p:cNvPr id="15" name="Freeform 26"/>
            <p:cNvSpPr>
              <a:spLocks/>
            </p:cNvSpPr>
            <p:nvPr/>
          </p:nvSpPr>
          <p:spPr bwMode="hidden">
            <a:xfrm>
              <a:off x="6" y="0"/>
              <a:ext cx="588" cy="599"/>
            </a:xfrm>
            <a:custGeom>
              <a:avLst/>
              <a:gdLst>
                <a:gd name="T0" fmla="*/ 596 w 586"/>
                <a:gd name="T1" fmla="*/ 0 h 599"/>
                <a:gd name="T2" fmla="*/ 578 w 586"/>
                <a:gd name="T3" fmla="*/ 0 h 599"/>
                <a:gd name="T4" fmla="*/ 412 w 586"/>
                <a:gd name="T5" fmla="*/ 132 h 599"/>
                <a:gd name="T6" fmla="*/ 262 w 586"/>
                <a:gd name="T7" fmla="*/ 270 h 599"/>
                <a:gd name="T8" fmla="*/ 120 w 586"/>
                <a:gd name="T9" fmla="*/ 420 h 599"/>
                <a:gd name="T10" fmla="*/ 0 w 586"/>
                <a:gd name="T11" fmla="*/ 575 h 599"/>
                <a:gd name="T12" fmla="*/ 0 w 586"/>
                <a:gd name="T13" fmla="*/ 599 h 599"/>
                <a:gd name="T14" fmla="*/ 120 w 586"/>
                <a:gd name="T15" fmla="*/ 432 h 599"/>
                <a:gd name="T16" fmla="*/ 262 w 586"/>
                <a:gd name="T17" fmla="*/ 282 h 599"/>
                <a:gd name="T18" fmla="*/ 418 w 586"/>
                <a:gd name="T19" fmla="*/ 138 h 599"/>
                <a:gd name="T20" fmla="*/ 596 w 586"/>
                <a:gd name="T21" fmla="*/ 0 h 599"/>
                <a:gd name="T22" fmla="*/ 596 w 586"/>
                <a:gd name="T23" fmla="*/ 0 h 59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586" h="599">
                  <a:moveTo>
                    <a:pt x="586" y="0"/>
                  </a:moveTo>
                  <a:lnTo>
                    <a:pt x="568" y="0"/>
                  </a:lnTo>
                  <a:lnTo>
                    <a:pt x="407" y="132"/>
                  </a:lnTo>
                  <a:lnTo>
                    <a:pt x="257" y="270"/>
                  </a:lnTo>
                  <a:lnTo>
                    <a:pt x="120" y="420"/>
                  </a:lnTo>
                  <a:lnTo>
                    <a:pt x="0" y="575"/>
                  </a:lnTo>
                  <a:lnTo>
                    <a:pt x="0" y="599"/>
                  </a:lnTo>
                  <a:lnTo>
                    <a:pt x="120" y="432"/>
                  </a:lnTo>
                  <a:lnTo>
                    <a:pt x="257" y="282"/>
                  </a:lnTo>
                  <a:lnTo>
                    <a:pt x="413" y="138"/>
                  </a:lnTo>
                  <a:lnTo>
                    <a:pt x="586"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hu-HU"/>
            </a:p>
          </p:txBody>
        </p:sp>
        <p:sp>
          <p:nvSpPr>
            <p:cNvPr id="16" name="Freeform 27"/>
            <p:cNvSpPr>
              <a:spLocks/>
            </p:cNvSpPr>
            <p:nvPr/>
          </p:nvSpPr>
          <p:spPr bwMode="hidden">
            <a:xfrm>
              <a:off x="6" y="0"/>
              <a:ext cx="270" cy="252"/>
            </a:xfrm>
            <a:custGeom>
              <a:avLst/>
              <a:gdLst>
                <a:gd name="T0" fmla="*/ 274 w 269"/>
                <a:gd name="T1" fmla="*/ 0 h 252"/>
                <a:gd name="T2" fmla="*/ 256 w 269"/>
                <a:gd name="T3" fmla="*/ 0 h 252"/>
                <a:gd name="T4" fmla="*/ 120 w 269"/>
                <a:gd name="T5" fmla="*/ 114 h 252"/>
                <a:gd name="T6" fmla="*/ 60 w 269"/>
                <a:gd name="T7" fmla="*/ 174 h 252"/>
                <a:gd name="T8" fmla="*/ 0 w 269"/>
                <a:gd name="T9" fmla="*/ 234 h 252"/>
                <a:gd name="T10" fmla="*/ 0 w 269"/>
                <a:gd name="T11" fmla="*/ 252 h 252"/>
                <a:gd name="T12" fmla="*/ 126 w 269"/>
                <a:gd name="T13" fmla="*/ 120 h 252"/>
                <a:gd name="T14" fmla="*/ 274 w 269"/>
                <a:gd name="T15" fmla="*/ 0 h 252"/>
                <a:gd name="T16" fmla="*/ 274 w 269"/>
                <a:gd name="T17" fmla="*/ 0 h 25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69" h="252">
                  <a:moveTo>
                    <a:pt x="269" y="0"/>
                  </a:moveTo>
                  <a:lnTo>
                    <a:pt x="251" y="0"/>
                  </a:lnTo>
                  <a:lnTo>
                    <a:pt x="120" y="114"/>
                  </a:lnTo>
                  <a:lnTo>
                    <a:pt x="60" y="174"/>
                  </a:lnTo>
                  <a:lnTo>
                    <a:pt x="0" y="234"/>
                  </a:lnTo>
                  <a:lnTo>
                    <a:pt x="0" y="252"/>
                  </a:lnTo>
                  <a:lnTo>
                    <a:pt x="126" y="120"/>
                  </a:lnTo>
                  <a:lnTo>
                    <a:pt x="269"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hu-HU"/>
            </a:p>
          </p:txBody>
        </p:sp>
        <p:sp>
          <p:nvSpPr>
            <p:cNvPr id="17" name="Line 28"/>
            <p:cNvSpPr>
              <a:spLocks noChangeShapeType="1"/>
            </p:cNvSpPr>
            <p:nvPr/>
          </p:nvSpPr>
          <p:spPr bwMode="hidden">
            <a:xfrm>
              <a:off x="1" y="2749"/>
              <a:ext cx="5758" cy="0"/>
            </a:xfrm>
            <a:prstGeom prst="line">
              <a:avLst/>
            </a:prstGeom>
            <a:noFill/>
            <a:ln w="15875">
              <a:solidFill>
                <a:schemeClr val="bg1"/>
              </a:solidFill>
              <a:round/>
              <a:headEnd/>
              <a:tailEnd/>
            </a:ln>
            <a:extLst>
              <a:ext uri="{909E8E84-426E-40DD-AFC4-6F175D3DCCD1}">
                <a14:hiddenFill xmlns:a14="http://schemas.microsoft.com/office/drawing/2010/main">
                  <a:noFill/>
                </a14:hiddenFill>
              </a:ext>
            </a:extLst>
          </p:spPr>
          <p:txBody>
            <a:bodyPr/>
            <a:lstStyle/>
            <a:p>
              <a:endParaRPr lang="hu-HU"/>
            </a:p>
          </p:txBody>
        </p:sp>
        <p:sp>
          <p:nvSpPr>
            <p:cNvPr id="18" name="Line 29"/>
            <p:cNvSpPr>
              <a:spLocks noChangeShapeType="1"/>
            </p:cNvSpPr>
            <p:nvPr/>
          </p:nvSpPr>
          <p:spPr bwMode="hidden">
            <a:xfrm>
              <a:off x="1" y="2356"/>
              <a:ext cx="5758" cy="0"/>
            </a:xfrm>
            <a:prstGeom prst="line">
              <a:avLst/>
            </a:prstGeom>
            <a:noFill/>
            <a:ln w="15875">
              <a:solidFill>
                <a:schemeClr val="bg1"/>
              </a:solidFill>
              <a:round/>
              <a:headEnd/>
              <a:tailEnd/>
            </a:ln>
            <a:extLst>
              <a:ext uri="{909E8E84-426E-40DD-AFC4-6F175D3DCCD1}">
                <a14:hiddenFill xmlns:a14="http://schemas.microsoft.com/office/drawing/2010/main">
                  <a:noFill/>
                </a14:hiddenFill>
              </a:ext>
            </a:extLst>
          </p:spPr>
          <p:txBody>
            <a:bodyPr/>
            <a:lstStyle/>
            <a:p>
              <a:endParaRPr lang="hu-HU"/>
            </a:p>
          </p:txBody>
        </p:sp>
        <p:sp>
          <p:nvSpPr>
            <p:cNvPr id="19" name="Line 30"/>
            <p:cNvSpPr>
              <a:spLocks noChangeShapeType="1"/>
            </p:cNvSpPr>
            <p:nvPr/>
          </p:nvSpPr>
          <p:spPr bwMode="hidden">
            <a:xfrm>
              <a:off x="1" y="3142"/>
              <a:ext cx="5758" cy="0"/>
            </a:xfrm>
            <a:prstGeom prst="line">
              <a:avLst/>
            </a:prstGeom>
            <a:noFill/>
            <a:ln w="15875">
              <a:solidFill>
                <a:schemeClr val="bg2"/>
              </a:solidFill>
              <a:round/>
              <a:headEnd/>
              <a:tailEnd/>
            </a:ln>
            <a:extLst>
              <a:ext uri="{909E8E84-426E-40DD-AFC4-6F175D3DCCD1}">
                <a14:hiddenFill xmlns:a14="http://schemas.microsoft.com/office/drawing/2010/main">
                  <a:noFill/>
                </a14:hiddenFill>
              </a:ext>
            </a:extLst>
          </p:spPr>
          <p:txBody>
            <a:bodyPr/>
            <a:lstStyle/>
            <a:p>
              <a:endParaRPr lang="hu-HU"/>
            </a:p>
          </p:txBody>
        </p:sp>
        <p:grpSp>
          <p:nvGrpSpPr>
            <p:cNvPr id="20" name="Group 31"/>
            <p:cNvGrpSpPr>
              <a:grpSpLocks/>
            </p:cNvGrpSpPr>
            <p:nvPr/>
          </p:nvGrpSpPr>
          <p:grpSpPr bwMode="auto">
            <a:xfrm>
              <a:off x="1" y="392"/>
              <a:ext cx="5758" cy="1571"/>
              <a:chOff x="1" y="392"/>
              <a:chExt cx="5758" cy="1571"/>
            </a:xfrm>
          </p:grpSpPr>
          <p:sp>
            <p:nvSpPr>
              <p:cNvPr id="23" name="Line 32"/>
              <p:cNvSpPr>
                <a:spLocks noChangeShapeType="1"/>
              </p:cNvSpPr>
              <p:nvPr userDrawn="1"/>
            </p:nvSpPr>
            <p:spPr bwMode="hidden">
              <a:xfrm>
                <a:off x="1" y="784"/>
                <a:ext cx="5758" cy="0"/>
              </a:xfrm>
              <a:prstGeom prst="line">
                <a:avLst/>
              </a:prstGeom>
              <a:noFill/>
              <a:ln w="15875">
                <a:solidFill>
                  <a:schemeClr val="bg1"/>
                </a:solidFill>
                <a:round/>
                <a:headEnd/>
                <a:tailEnd/>
              </a:ln>
              <a:extLst>
                <a:ext uri="{909E8E84-426E-40DD-AFC4-6F175D3DCCD1}">
                  <a14:hiddenFill xmlns:a14="http://schemas.microsoft.com/office/drawing/2010/main">
                    <a:noFill/>
                  </a14:hiddenFill>
                </a:ext>
              </a:extLst>
            </p:spPr>
            <p:txBody>
              <a:bodyPr/>
              <a:lstStyle/>
              <a:p>
                <a:endParaRPr lang="hu-HU"/>
              </a:p>
            </p:txBody>
          </p:sp>
          <p:sp>
            <p:nvSpPr>
              <p:cNvPr id="24" name="Line 33"/>
              <p:cNvSpPr>
                <a:spLocks noChangeShapeType="1"/>
              </p:cNvSpPr>
              <p:nvPr userDrawn="1"/>
            </p:nvSpPr>
            <p:spPr bwMode="hidden">
              <a:xfrm>
                <a:off x="1" y="1963"/>
                <a:ext cx="5758" cy="0"/>
              </a:xfrm>
              <a:prstGeom prst="line">
                <a:avLst/>
              </a:prstGeom>
              <a:noFill/>
              <a:ln w="15875">
                <a:solidFill>
                  <a:schemeClr val="bg1"/>
                </a:solidFill>
                <a:round/>
                <a:headEnd/>
                <a:tailEnd/>
              </a:ln>
              <a:extLst>
                <a:ext uri="{909E8E84-426E-40DD-AFC4-6F175D3DCCD1}">
                  <a14:hiddenFill xmlns:a14="http://schemas.microsoft.com/office/drawing/2010/main">
                    <a:noFill/>
                  </a14:hiddenFill>
                </a:ext>
              </a:extLst>
            </p:spPr>
            <p:txBody>
              <a:bodyPr/>
              <a:lstStyle/>
              <a:p>
                <a:endParaRPr lang="hu-HU"/>
              </a:p>
            </p:txBody>
          </p:sp>
          <p:sp>
            <p:nvSpPr>
              <p:cNvPr id="25" name="Line 34"/>
              <p:cNvSpPr>
                <a:spLocks noChangeShapeType="1"/>
              </p:cNvSpPr>
              <p:nvPr userDrawn="1"/>
            </p:nvSpPr>
            <p:spPr bwMode="hidden">
              <a:xfrm>
                <a:off x="1" y="1570"/>
                <a:ext cx="5758" cy="0"/>
              </a:xfrm>
              <a:prstGeom prst="line">
                <a:avLst/>
              </a:prstGeom>
              <a:noFill/>
              <a:ln w="15875">
                <a:solidFill>
                  <a:schemeClr val="bg1"/>
                </a:solidFill>
                <a:round/>
                <a:headEnd/>
                <a:tailEnd/>
              </a:ln>
              <a:extLst>
                <a:ext uri="{909E8E84-426E-40DD-AFC4-6F175D3DCCD1}">
                  <a14:hiddenFill xmlns:a14="http://schemas.microsoft.com/office/drawing/2010/main">
                    <a:noFill/>
                  </a14:hiddenFill>
                </a:ext>
              </a:extLst>
            </p:spPr>
            <p:txBody>
              <a:bodyPr/>
              <a:lstStyle/>
              <a:p>
                <a:endParaRPr lang="hu-HU"/>
              </a:p>
            </p:txBody>
          </p:sp>
          <p:sp>
            <p:nvSpPr>
              <p:cNvPr id="26" name="Line 35"/>
              <p:cNvSpPr>
                <a:spLocks noChangeShapeType="1"/>
              </p:cNvSpPr>
              <p:nvPr userDrawn="1"/>
            </p:nvSpPr>
            <p:spPr bwMode="hidden">
              <a:xfrm>
                <a:off x="1" y="1177"/>
                <a:ext cx="5758" cy="0"/>
              </a:xfrm>
              <a:prstGeom prst="line">
                <a:avLst/>
              </a:prstGeom>
              <a:noFill/>
              <a:ln w="15875">
                <a:solidFill>
                  <a:schemeClr val="bg1"/>
                </a:solidFill>
                <a:round/>
                <a:headEnd/>
                <a:tailEnd/>
              </a:ln>
              <a:extLst>
                <a:ext uri="{909E8E84-426E-40DD-AFC4-6F175D3DCCD1}">
                  <a14:hiddenFill xmlns:a14="http://schemas.microsoft.com/office/drawing/2010/main">
                    <a:noFill/>
                  </a14:hiddenFill>
                </a:ext>
              </a:extLst>
            </p:spPr>
            <p:txBody>
              <a:bodyPr/>
              <a:lstStyle/>
              <a:p>
                <a:endParaRPr lang="hu-HU"/>
              </a:p>
            </p:txBody>
          </p:sp>
          <p:sp>
            <p:nvSpPr>
              <p:cNvPr id="27" name="Line 36"/>
              <p:cNvSpPr>
                <a:spLocks noChangeShapeType="1"/>
              </p:cNvSpPr>
              <p:nvPr userDrawn="1"/>
            </p:nvSpPr>
            <p:spPr bwMode="hidden">
              <a:xfrm>
                <a:off x="1" y="392"/>
                <a:ext cx="5758" cy="0"/>
              </a:xfrm>
              <a:prstGeom prst="line">
                <a:avLst/>
              </a:prstGeom>
              <a:noFill/>
              <a:ln w="15875">
                <a:solidFill>
                  <a:schemeClr val="bg1"/>
                </a:solidFill>
                <a:round/>
                <a:headEnd/>
                <a:tailEnd/>
              </a:ln>
              <a:extLst>
                <a:ext uri="{909E8E84-426E-40DD-AFC4-6F175D3DCCD1}">
                  <a14:hiddenFill xmlns:a14="http://schemas.microsoft.com/office/drawing/2010/main">
                    <a:noFill/>
                  </a14:hiddenFill>
                </a:ext>
              </a:extLst>
            </p:spPr>
            <p:txBody>
              <a:bodyPr/>
              <a:lstStyle/>
              <a:p>
                <a:endParaRPr lang="hu-HU"/>
              </a:p>
            </p:txBody>
          </p:sp>
        </p:grpSp>
        <p:sp>
          <p:nvSpPr>
            <p:cNvPr id="21" name="Line 37"/>
            <p:cNvSpPr>
              <a:spLocks noChangeShapeType="1"/>
            </p:cNvSpPr>
            <p:nvPr/>
          </p:nvSpPr>
          <p:spPr bwMode="hidden">
            <a:xfrm>
              <a:off x="1" y="3928"/>
              <a:ext cx="5758" cy="0"/>
            </a:xfrm>
            <a:prstGeom prst="line">
              <a:avLst/>
            </a:prstGeom>
            <a:noFill/>
            <a:ln w="15875">
              <a:solidFill>
                <a:schemeClr val="bg2"/>
              </a:solidFill>
              <a:round/>
              <a:headEnd/>
              <a:tailEnd/>
            </a:ln>
            <a:extLst>
              <a:ext uri="{909E8E84-426E-40DD-AFC4-6F175D3DCCD1}">
                <a14:hiddenFill xmlns:a14="http://schemas.microsoft.com/office/drawing/2010/main">
                  <a:noFill/>
                </a14:hiddenFill>
              </a:ext>
            </a:extLst>
          </p:spPr>
          <p:txBody>
            <a:bodyPr/>
            <a:lstStyle/>
            <a:p>
              <a:endParaRPr lang="hu-HU"/>
            </a:p>
          </p:txBody>
        </p:sp>
        <p:sp>
          <p:nvSpPr>
            <p:cNvPr id="22" name="Line 38"/>
            <p:cNvSpPr>
              <a:spLocks noChangeShapeType="1"/>
            </p:cNvSpPr>
            <p:nvPr/>
          </p:nvSpPr>
          <p:spPr bwMode="hidden">
            <a:xfrm>
              <a:off x="1" y="3535"/>
              <a:ext cx="5758" cy="0"/>
            </a:xfrm>
            <a:prstGeom prst="line">
              <a:avLst/>
            </a:prstGeom>
            <a:noFill/>
            <a:ln w="15875">
              <a:solidFill>
                <a:schemeClr val="bg2"/>
              </a:solidFill>
              <a:round/>
              <a:headEnd/>
              <a:tailEnd/>
            </a:ln>
            <a:extLst>
              <a:ext uri="{909E8E84-426E-40DD-AFC4-6F175D3DCCD1}">
                <a14:hiddenFill xmlns:a14="http://schemas.microsoft.com/office/drawing/2010/main">
                  <a:noFill/>
                </a14:hiddenFill>
              </a:ext>
            </a:extLst>
          </p:spPr>
          <p:txBody>
            <a:bodyPr/>
            <a:lstStyle/>
            <a:p>
              <a:endParaRPr lang="hu-HU"/>
            </a:p>
          </p:txBody>
        </p:sp>
      </p:grpSp>
      <p:sp>
        <p:nvSpPr>
          <p:cNvPr id="79911" name="Rectangle 39"/>
          <p:cNvSpPr>
            <a:spLocks noGrp="1" noChangeArrowheads="1"/>
          </p:cNvSpPr>
          <p:nvPr>
            <p:ph type="ctrTitle" sz="quarter"/>
          </p:nvPr>
        </p:nvSpPr>
        <p:spPr>
          <a:xfrm>
            <a:off x="742950" y="1692275"/>
            <a:ext cx="8420100" cy="1736725"/>
          </a:xfrm>
        </p:spPr>
        <p:txBody>
          <a:bodyPr anchor="b"/>
          <a:lstStyle>
            <a:lvl1pPr>
              <a:defRPr sz="5400"/>
            </a:lvl1pPr>
          </a:lstStyle>
          <a:p>
            <a:pPr lvl="0"/>
            <a:r>
              <a:rPr lang="en-US" noProof="0"/>
              <a:t>Click to edit Master title style</a:t>
            </a:r>
          </a:p>
        </p:txBody>
      </p:sp>
      <p:sp>
        <p:nvSpPr>
          <p:cNvPr id="79912" name="Rectangle 40"/>
          <p:cNvSpPr>
            <a:spLocks noGrp="1" noChangeArrowheads="1"/>
          </p:cNvSpPr>
          <p:nvPr>
            <p:ph type="subTitle" sz="quarter" idx="1"/>
          </p:nvPr>
        </p:nvSpPr>
        <p:spPr>
          <a:xfrm>
            <a:off x="1485900" y="3886200"/>
            <a:ext cx="6934200" cy="1752600"/>
          </a:xfrm>
        </p:spPr>
        <p:txBody>
          <a:bodyPr/>
          <a:lstStyle>
            <a:lvl1pPr marL="0" indent="0" algn="ctr">
              <a:buFont typeface="Wingdings" pitchFamily="2" charset="2"/>
              <a:buNone/>
              <a:defRPr/>
            </a:lvl1pPr>
          </a:lstStyle>
          <a:p>
            <a:pPr lvl="0"/>
            <a:r>
              <a:rPr lang="en-US" noProof="0"/>
              <a:t>Click to edit Master subtitle style</a:t>
            </a:r>
          </a:p>
        </p:txBody>
      </p:sp>
      <p:sp>
        <p:nvSpPr>
          <p:cNvPr id="41" name="Rectangle 41"/>
          <p:cNvSpPr>
            <a:spLocks noGrp="1" noChangeArrowheads="1"/>
          </p:cNvSpPr>
          <p:nvPr>
            <p:ph type="dt" sz="quarter" idx="10"/>
          </p:nvPr>
        </p:nvSpPr>
        <p:spPr/>
        <p:txBody>
          <a:bodyPr/>
          <a:lstStyle>
            <a:lvl1pPr>
              <a:defRPr/>
            </a:lvl1pPr>
          </a:lstStyle>
          <a:p>
            <a:pPr>
              <a:defRPr/>
            </a:pPr>
            <a:endParaRPr lang="en-US"/>
          </a:p>
        </p:txBody>
      </p:sp>
      <p:sp>
        <p:nvSpPr>
          <p:cNvPr id="42" name="Rectangle 42"/>
          <p:cNvSpPr>
            <a:spLocks noGrp="1" noChangeArrowheads="1"/>
          </p:cNvSpPr>
          <p:nvPr>
            <p:ph type="ftr" sz="quarter" idx="11"/>
          </p:nvPr>
        </p:nvSpPr>
        <p:spPr/>
        <p:txBody>
          <a:bodyPr/>
          <a:lstStyle>
            <a:lvl1pPr>
              <a:defRPr/>
            </a:lvl1pPr>
          </a:lstStyle>
          <a:p>
            <a:pPr>
              <a:defRPr/>
            </a:pPr>
            <a:r>
              <a:rPr lang="en-US"/>
              <a:t>Universität Konstanz, 19 October 2002</a:t>
            </a:r>
          </a:p>
        </p:txBody>
      </p:sp>
      <p:sp>
        <p:nvSpPr>
          <p:cNvPr id="43" name="Rectangle 43"/>
          <p:cNvSpPr>
            <a:spLocks noGrp="1" noChangeArrowheads="1"/>
          </p:cNvSpPr>
          <p:nvPr>
            <p:ph type="sldNum" sz="quarter" idx="12"/>
          </p:nvPr>
        </p:nvSpPr>
        <p:spPr/>
        <p:txBody>
          <a:bodyPr/>
          <a:lstStyle>
            <a:lvl1pPr>
              <a:defRPr/>
            </a:lvl1pPr>
          </a:lstStyle>
          <a:p>
            <a:pPr>
              <a:defRPr/>
            </a:pPr>
            <a:fld id="{B8122B13-677A-4A2B-87B1-EA840BA981F7}" type="slidenum">
              <a:rPr lang="en-US" altLang="hu-HU"/>
              <a:pPr>
                <a:defRPr/>
              </a:pPr>
              <a:t>‹#›</a:t>
            </a:fld>
            <a:endParaRPr lang="en-US" altLang="hu-HU"/>
          </a:p>
        </p:txBody>
      </p:sp>
    </p:spTree>
    <p:extLst>
      <p:ext uri="{BB962C8B-B14F-4D97-AF65-F5344CB8AC3E}">
        <p14:creationId xmlns:p14="http://schemas.microsoft.com/office/powerpoint/2010/main" val="13994389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Cím és függőleges szöveg">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a:t>Mintacím szerkesztése</a:t>
            </a:r>
          </a:p>
        </p:txBody>
      </p:sp>
      <p:sp>
        <p:nvSpPr>
          <p:cNvPr id="3" name="Függőleges szöveg helye 2"/>
          <p:cNvSpPr>
            <a:spLocks noGrp="1"/>
          </p:cNvSpPr>
          <p:nvPr>
            <p:ph type="body" orient="vert" idx="1"/>
          </p:nvPr>
        </p:nvSpPr>
        <p:spPr/>
        <p:txBody>
          <a:bodyPr vert="eaVert"/>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4" name="Rectangle 40"/>
          <p:cNvSpPr>
            <a:spLocks noGrp="1" noChangeArrowheads="1"/>
          </p:cNvSpPr>
          <p:nvPr>
            <p:ph type="dt" sz="half" idx="10"/>
          </p:nvPr>
        </p:nvSpPr>
        <p:spPr>
          <a:ln/>
        </p:spPr>
        <p:txBody>
          <a:bodyPr/>
          <a:lstStyle>
            <a:lvl1pPr>
              <a:defRPr/>
            </a:lvl1pPr>
          </a:lstStyle>
          <a:p>
            <a:pPr>
              <a:defRPr/>
            </a:pPr>
            <a:endParaRPr lang="en-US"/>
          </a:p>
        </p:txBody>
      </p:sp>
      <p:sp>
        <p:nvSpPr>
          <p:cNvPr id="5" name="Rectangle 41"/>
          <p:cNvSpPr>
            <a:spLocks noGrp="1" noChangeArrowheads="1"/>
          </p:cNvSpPr>
          <p:nvPr>
            <p:ph type="ftr" sz="quarter" idx="11"/>
          </p:nvPr>
        </p:nvSpPr>
        <p:spPr>
          <a:ln/>
        </p:spPr>
        <p:txBody>
          <a:bodyPr/>
          <a:lstStyle>
            <a:lvl1pPr>
              <a:defRPr/>
            </a:lvl1pPr>
          </a:lstStyle>
          <a:p>
            <a:pPr>
              <a:defRPr/>
            </a:pPr>
            <a:r>
              <a:rPr lang="en-US"/>
              <a:t>Universität Konstanz, 19 October 2002</a:t>
            </a:r>
          </a:p>
        </p:txBody>
      </p:sp>
      <p:sp>
        <p:nvSpPr>
          <p:cNvPr id="6" name="Rectangle 42"/>
          <p:cNvSpPr>
            <a:spLocks noGrp="1" noChangeArrowheads="1"/>
          </p:cNvSpPr>
          <p:nvPr>
            <p:ph type="sldNum" sz="quarter" idx="12"/>
          </p:nvPr>
        </p:nvSpPr>
        <p:spPr>
          <a:ln/>
        </p:spPr>
        <p:txBody>
          <a:bodyPr/>
          <a:lstStyle>
            <a:lvl1pPr>
              <a:defRPr/>
            </a:lvl1pPr>
          </a:lstStyle>
          <a:p>
            <a:pPr>
              <a:defRPr/>
            </a:pPr>
            <a:fld id="{30D1F432-3CD5-426D-9BFD-ACC0BB07E261}" type="slidenum">
              <a:rPr lang="en-US" altLang="hu-HU"/>
              <a:pPr>
                <a:defRPr/>
              </a:pPr>
              <a:t>‹#›</a:t>
            </a:fld>
            <a:endParaRPr lang="en-US" altLang="hu-HU"/>
          </a:p>
        </p:txBody>
      </p:sp>
    </p:spTree>
    <p:extLst>
      <p:ext uri="{BB962C8B-B14F-4D97-AF65-F5344CB8AC3E}">
        <p14:creationId xmlns:p14="http://schemas.microsoft.com/office/powerpoint/2010/main" val="38644569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Függőleges cím és szöveg">
    <p:spTree>
      <p:nvGrpSpPr>
        <p:cNvPr id="1" name=""/>
        <p:cNvGrpSpPr/>
        <p:nvPr/>
      </p:nvGrpSpPr>
      <p:grpSpPr>
        <a:xfrm>
          <a:off x="0" y="0"/>
          <a:ext cx="0" cy="0"/>
          <a:chOff x="0" y="0"/>
          <a:chExt cx="0" cy="0"/>
        </a:xfrm>
      </p:grpSpPr>
      <p:sp>
        <p:nvSpPr>
          <p:cNvPr id="2" name="Függőleges cím 1"/>
          <p:cNvSpPr>
            <a:spLocks noGrp="1"/>
          </p:cNvSpPr>
          <p:nvPr>
            <p:ph type="title" orient="vert"/>
          </p:nvPr>
        </p:nvSpPr>
        <p:spPr>
          <a:xfrm>
            <a:off x="7181850" y="277813"/>
            <a:ext cx="2228850" cy="5853112"/>
          </a:xfrm>
        </p:spPr>
        <p:txBody>
          <a:bodyPr vert="eaVert"/>
          <a:lstStyle/>
          <a:p>
            <a:r>
              <a:rPr lang="hu-HU"/>
              <a:t>Mintacím szerkesztése</a:t>
            </a:r>
          </a:p>
        </p:txBody>
      </p:sp>
      <p:sp>
        <p:nvSpPr>
          <p:cNvPr id="3" name="Függőleges szöveg helye 2"/>
          <p:cNvSpPr>
            <a:spLocks noGrp="1"/>
          </p:cNvSpPr>
          <p:nvPr>
            <p:ph type="body" orient="vert" idx="1"/>
          </p:nvPr>
        </p:nvSpPr>
        <p:spPr>
          <a:xfrm>
            <a:off x="495300" y="277813"/>
            <a:ext cx="6534150" cy="5853112"/>
          </a:xfrm>
        </p:spPr>
        <p:txBody>
          <a:bodyPr vert="eaVert"/>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4" name="Rectangle 40"/>
          <p:cNvSpPr>
            <a:spLocks noGrp="1" noChangeArrowheads="1"/>
          </p:cNvSpPr>
          <p:nvPr>
            <p:ph type="dt" sz="half" idx="10"/>
          </p:nvPr>
        </p:nvSpPr>
        <p:spPr>
          <a:ln/>
        </p:spPr>
        <p:txBody>
          <a:bodyPr/>
          <a:lstStyle>
            <a:lvl1pPr>
              <a:defRPr/>
            </a:lvl1pPr>
          </a:lstStyle>
          <a:p>
            <a:pPr>
              <a:defRPr/>
            </a:pPr>
            <a:endParaRPr lang="en-US"/>
          </a:p>
        </p:txBody>
      </p:sp>
      <p:sp>
        <p:nvSpPr>
          <p:cNvPr id="5" name="Rectangle 41"/>
          <p:cNvSpPr>
            <a:spLocks noGrp="1" noChangeArrowheads="1"/>
          </p:cNvSpPr>
          <p:nvPr>
            <p:ph type="ftr" sz="quarter" idx="11"/>
          </p:nvPr>
        </p:nvSpPr>
        <p:spPr>
          <a:ln/>
        </p:spPr>
        <p:txBody>
          <a:bodyPr/>
          <a:lstStyle>
            <a:lvl1pPr>
              <a:defRPr/>
            </a:lvl1pPr>
          </a:lstStyle>
          <a:p>
            <a:pPr>
              <a:defRPr/>
            </a:pPr>
            <a:r>
              <a:rPr lang="en-US"/>
              <a:t>Universität Konstanz, 19 October 2002</a:t>
            </a:r>
          </a:p>
        </p:txBody>
      </p:sp>
      <p:sp>
        <p:nvSpPr>
          <p:cNvPr id="6" name="Rectangle 42"/>
          <p:cNvSpPr>
            <a:spLocks noGrp="1" noChangeArrowheads="1"/>
          </p:cNvSpPr>
          <p:nvPr>
            <p:ph type="sldNum" sz="quarter" idx="12"/>
          </p:nvPr>
        </p:nvSpPr>
        <p:spPr>
          <a:ln/>
        </p:spPr>
        <p:txBody>
          <a:bodyPr/>
          <a:lstStyle>
            <a:lvl1pPr>
              <a:defRPr/>
            </a:lvl1pPr>
          </a:lstStyle>
          <a:p>
            <a:pPr>
              <a:defRPr/>
            </a:pPr>
            <a:fld id="{676E035E-FC4D-4872-B226-2EDED45ED5C8}" type="slidenum">
              <a:rPr lang="en-US" altLang="hu-HU"/>
              <a:pPr>
                <a:defRPr/>
              </a:pPr>
              <a:t>‹#›</a:t>
            </a:fld>
            <a:endParaRPr lang="en-US" altLang="hu-HU"/>
          </a:p>
        </p:txBody>
      </p:sp>
    </p:spTree>
    <p:extLst>
      <p:ext uri="{BB962C8B-B14F-4D97-AF65-F5344CB8AC3E}">
        <p14:creationId xmlns:p14="http://schemas.microsoft.com/office/powerpoint/2010/main" val="34124924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Tartalom">
    <p:spTree>
      <p:nvGrpSpPr>
        <p:cNvPr id="1" name=""/>
        <p:cNvGrpSpPr/>
        <p:nvPr/>
      </p:nvGrpSpPr>
      <p:grpSpPr>
        <a:xfrm>
          <a:off x="0" y="0"/>
          <a:ext cx="0" cy="0"/>
          <a:chOff x="0" y="0"/>
          <a:chExt cx="0" cy="0"/>
        </a:xfrm>
      </p:grpSpPr>
      <p:sp>
        <p:nvSpPr>
          <p:cNvPr id="2" name="Tartalom helye 1"/>
          <p:cNvSpPr>
            <a:spLocks noGrp="1"/>
          </p:cNvSpPr>
          <p:nvPr>
            <p:ph/>
          </p:nvPr>
        </p:nvSpPr>
        <p:spPr>
          <a:xfrm>
            <a:off x="495300" y="277813"/>
            <a:ext cx="8915400" cy="5853112"/>
          </a:xfrm>
        </p:spPr>
        <p:txBody>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3" name="Rectangle 40"/>
          <p:cNvSpPr>
            <a:spLocks noGrp="1" noChangeArrowheads="1"/>
          </p:cNvSpPr>
          <p:nvPr>
            <p:ph type="dt" sz="half" idx="10"/>
          </p:nvPr>
        </p:nvSpPr>
        <p:spPr>
          <a:ln/>
        </p:spPr>
        <p:txBody>
          <a:bodyPr/>
          <a:lstStyle>
            <a:lvl1pPr>
              <a:defRPr/>
            </a:lvl1pPr>
          </a:lstStyle>
          <a:p>
            <a:pPr>
              <a:defRPr/>
            </a:pPr>
            <a:endParaRPr lang="en-US"/>
          </a:p>
        </p:txBody>
      </p:sp>
      <p:sp>
        <p:nvSpPr>
          <p:cNvPr id="4" name="Rectangle 41"/>
          <p:cNvSpPr>
            <a:spLocks noGrp="1" noChangeArrowheads="1"/>
          </p:cNvSpPr>
          <p:nvPr>
            <p:ph type="ftr" sz="quarter" idx="11"/>
          </p:nvPr>
        </p:nvSpPr>
        <p:spPr>
          <a:ln/>
        </p:spPr>
        <p:txBody>
          <a:bodyPr/>
          <a:lstStyle>
            <a:lvl1pPr>
              <a:defRPr/>
            </a:lvl1pPr>
          </a:lstStyle>
          <a:p>
            <a:pPr>
              <a:defRPr/>
            </a:pPr>
            <a:r>
              <a:rPr lang="en-US"/>
              <a:t>Universität Konstanz, 19 October 2002</a:t>
            </a:r>
          </a:p>
        </p:txBody>
      </p:sp>
      <p:sp>
        <p:nvSpPr>
          <p:cNvPr id="5" name="Rectangle 42"/>
          <p:cNvSpPr>
            <a:spLocks noGrp="1" noChangeArrowheads="1"/>
          </p:cNvSpPr>
          <p:nvPr>
            <p:ph type="sldNum" sz="quarter" idx="12"/>
          </p:nvPr>
        </p:nvSpPr>
        <p:spPr>
          <a:ln/>
        </p:spPr>
        <p:txBody>
          <a:bodyPr/>
          <a:lstStyle>
            <a:lvl1pPr>
              <a:defRPr/>
            </a:lvl1pPr>
          </a:lstStyle>
          <a:p>
            <a:pPr>
              <a:defRPr/>
            </a:pPr>
            <a:fld id="{8214D01C-8BB4-48BA-AF84-DA84208E0622}" type="slidenum">
              <a:rPr lang="en-US" altLang="hu-HU"/>
              <a:pPr>
                <a:defRPr/>
              </a:pPr>
              <a:t>‹#›</a:t>
            </a:fld>
            <a:endParaRPr lang="en-US" altLang="hu-HU"/>
          </a:p>
        </p:txBody>
      </p:sp>
    </p:spTree>
    <p:extLst>
      <p:ext uri="{BB962C8B-B14F-4D97-AF65-F5344CB8AC3E}">
        <p14:creationId xmlns:p14="http://schemas.microsoft.com/office/powerpoint/2010/main" val="7722077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Cím és tartalom">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a:t>Mintacím szerkesztése</a:t>
            </a:r>
          </a:p>
        </p:txBody>
      </p:sp>
      <p:sp>
        <p:nvSpPr>
          <p:cNvPr id="3" name="Tartalom helye 2"/>
          <p:cNvSpPr>
            <a:spLocks noGrp="1"/>
          </p:cNvSpPr>
          <p:nvPr>
            <p:ph idx="1"/>
          </p:nvPr>
        </p:nvSpPr>
        <p:spPr/>
        <p:txBody>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4" name="Rectangle 40"/>
          <p:cNvSpPr>
            <a:spLocks noGrp="1" noChangeArrowheads="1"/>
          </p:cNvSpPr>
          <p:nvPr>
            <p:ph type="dt" sz="half" idx="10"/>
          </p:nvPr>
        </p:nvSpPr>
        <p:spPr>
          <a:ln/>
        </p:spPr>
        <p:txBody>
          <a:bodyPr/>
          <a:lstStyle>
            <a:lvl1pPr>
              <a:defRPr/>
            </a:lvl1pPr>
          </a:lstStyle>
          <a:p>
            <a:pPr>
              <a:defRPr/>
            </a:pPr>
            <a:endParaRPr lang="en-US"/>
          </a:p>
        </p:txBody>
      </p:sp>
      <p:sp>
        <p:nvSpPr>
          <p:cNvPr id="5" name="Rectangle 41"/>
          <p:cNvSpPr>
            <a:spLocks noGrp="1" noChangeArrowheads="1"/>
          </p:cNvSpPr>
          <p:nvPr>
            <p:ph type="ftr" sz="quarter" idx="11"/>
          </p:nvPr>
        </p:nvSpPr>
        <p:spPr>
          <a:ln/>
        </p:spPr>
        <p:txBody>
          <a:bodyPr/>
          <a:lstStyle>
            <a:lvl1pPr>
              <a:defRPr/>
            </a:lvl1pPr>
          </a:lstStyle>
          <a:p>
            <a:pPr>
              <a:defRPr/>
            </a:pPr>
            <a:r>
              <a:rPr lang="en-US"/>
              <a:t>Universität Konstanz, 19 October 2002</a:t>
            </a:r>
          </a:p>
        </p:txBody>
      </p:sp>
      <p:sp>
        <p:nvSpPr>
          <p:cNvPr id="6" name="Rectangle 42"/>
          <p:cNvSpPr>
            <a:spLocks noGrp="1" noChangeArrowheads="1"/>
          </p:cNvSpPr>
          <p:nvPr>
            <p:ph type="sldNum" sz="quarter" idx="12"/>
          </p:nvPr>
        </p:nvSpPr>
        <p:spPr>
          <a:ln/>
        </p:spPr>
        <p:txBody>
          <a:bodyPr/>
          <a:lstStyle>
            <a:lvl1pPr>
              <a:defRPr/>
            </a:lvl1pPr>
          </a:lstStyle>
          <a:p>
            <a:pPr>
              <a:defRPr/>
            </a:pPr>
            <a:fld id="{3A3F3CB4-D4A5-44EC-A262-73D0574444F9}" type="slidenum">
              <a:rPr lang="en-US" altLang="hu-HU"/>
              <a:pPr>
                <a:defRPr/>
              </a:pPr>
              <a:t>‹#›</a:t>
            </a:fld>
            <a:endParaRPr lang="en-US" altLang="hu-HU"/>
          </a:p>
        </p:txBody>
      </p:sp>
    </p:spTree>
    <p:extLst>
      <p:ext uri="{BB962C8B-B14F-4D97-AF65-F5344CB8AC3E}">
        <p14:creationId xmlns:p14="http://schemas.microsoft.com/office/powerpoint/2010/main" val="17456001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zakaszfejléc">
    <p:spTree>
      <p:nvGrpSpPr>
        <p:cNvPr id="1" name=""/>
        <p:cNvGrpSpPr/>
        <p:nvPr/>
      </p:nvGrpSpPr>
      <p:grpSpPr>
        <a:xfrm>
          <a:off x="0" y="0"/>
          <a:ext cx="0" cy="0"/>
          <a:chOff x="0" y="0"/>
          <a:chExt cx="0" cy="0"/>
        </a:xfrm>
      </p:grpSpPr>
      <p:sp>
        <p:nvSpPr>
          <p:cNvPr id="2" name="Cím 1"/>
          <p:cNvSpPr>
            <a:spLocks noGrp="1"/>
          </p:cNvSpPr>
          <p:nvPr>
            <p:ph type="title"/>
          </p:nvPr>
        </p:nvSpPr>
        <p:spPr>
          <a:xfrm>
            <a:off x="782638" y="4406900"/>
            <a:ext cx="8420100" cy="1362075"/>
          </a:xfrm>
        </p:spPr>
        <p:txBody>
          <a:bodyPr anchor="t"/>
          <a:lstStyle>
            <a:lvl1pPr algn="l">
              <a:defRPr sz="4000" b="1" cap="all"/>
            </a:lvl1pPr>
          </a:lstStyle>
          <a:p>
            <a:r>
              <a:rPr lang="hu-HU"/>
              <a:t>Mintacím szerkesztése</a:t>
            </a:r>
          </a:p>
        </p:txBody>
      </p:sp>
      <p:sp>
        <p:nvSpPr>
          <p:cNvPr id="3" name="Szöveg helye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hu-HU"/>
              <a:t>Mintaszöveg szerkesztése</a:t>
            </a:r>
          </a:p>
        </p:txBody>
      </p:sp>
      <p:sp>
        <p:nvSpPr>
          <p:cNvPr id="4" name="Rectangle 40"/>
          <p:cNvSpPr>
            <a:spLocks noGrp="1" noChangeArrowheads="1"/>
          </p:cNvSpPr>
          <p:nvPr>
            <p:ph type="dt" sz="half" idx="10"/>
          </p:nvPr>
        </p:nvSpPr>
        <p:spPr>
          <a:ln/>
        </p:spPr>
        <p:txBody>
          <a:bodyPr/>
          <a:lstStyle>
            <a:lvl1pPr>
              <a:defRPr/>
            </a:lvl1pPr>
          </a:lstStyle>
          <a:p>
            <a:pPr>
              <a:defRPr/>
            </a:pPr>
            <a:endParaRPr lang="en-US"/>
          </a:p>
        </p:txBody>
      </p:sp>
      <p:sp>
        <p:nvSpPr>
          <p:cNvPr id="5" name="Rectangle 41"/>
          <p:cNvSpPr>
            <a:spLocks noGrp="1" noChangeArrowheads="1"/>
          </p:cNvSpPr>
          <p:nvPr>
            <p:ph type="ftr" sz="quarter" idx="11"/>
          </p:nvPr>
        </p:nvSpPr>
        <p:spPr>
          <a:ln/>
        </p:spPr>
        <p:txBody>
          <a:bodyPr/>
          <a:lstStyle>
            <a:lvl1pPr>
              <a:defRPr/>
            </a:lvl1pPr>
          </a:lstStyle>
          <a:p>
            <a:pPr>
              <a:defRPr/>
            </a:pPr>
            <a:r>
              <a:rPr lang="en-US"/>
              <a:t>Universität Konstanz, 19 October 2002</a:t>
            </a:r>
          </a:p>
        </p:txBody>
      </p:sp>
      <p:sp>
        <p:nvSpPr>
          <p:cNvPr id="6" name="Rectangle 42"/>
          <p:cNvSpPr>
            <a:spLocks noGrp="1" noChangeArrowheads="1"/>
          </p:cNvSpPr>
          <p:nvPr>
            <p:ph type="sldNum" sz="quarter" idx="12"/>
          </p:nvPr>
        </p:nvSpPr>
        <p:spPr>
          <a:ln/>
        </p:spPr>
        <p:txBody>
          <a:bodyPr/>
          <a:lstStyle>
            <a:lvl1pPr>
              <a:defRPr/>
            </a:lvl1pPr>
          </a:lstStyle>
          <a:p>
            <a:pPr>
              <a:defRPr/>
            </a:pPr>
            <a:fld id="{33E6FBDF-9AC4-4359-A39A-513761768391}" type="slidenum">
              <a:rPr lang="en-US" altLang="hu-HU"/>
              <a:pPr>
                <a:defRPr/>
              </a:pPr>
              <a:t>‹#›</a:t>
            </a:fld>
            <a:endParaRPr lang="en-US" altLang="hu-HU"/>
          </a:p>
        </p:txBody>
      </p:sp>
    </p:spTree>
    <p:extLst>
      <p:ext uri="{BB962C8B-B14F-4D97-AF65-F5344CB8AC3E}">
        <p14:creationId xmlns:p14="http://schemas.microsoft.com/office/powerpoint/2010/main" val="28282365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tartalomrész">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a:t>Mintacím szerkesztése</a:t>
            </a:r>
          </a:p>
        </p:txBody>
      </p:sp>
      <p:sp>
        <p:nvSpPr>
          <p:cNvPr id="3" name="Tartalom helye 2"/>
          <p:cNvSpPr>
            <a:spLocks noGrp="1"/>
          </p:cNvSpPr>
          <p:nvPr>
            <p:ph sz="half" idx="1"/>
          </p:nvPr>
        </p:nvSpPr>
        <p:spPr>
          <a:xfrm>
            <a:off x="495300" y="1600200"/>
            <a:ext cx="43815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4" name="Tartalom helye 3"/>
          <p:cNvSpPr>
            <a:spLocks noGrp="1"/>
          </p:cNvSpPr>
          <p:nvPr>
            <p:ph sz="half" idx="2"/>
          </p:nvPr>
        </p:nvSpPr>
        <p:spPr>
          <a:xfrm>
            <a:off x="5029200" y="1600200"/>
            <a:ext cx="43815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5" name="Rectangle 40"/>
          <p:cNvSpPr>
            <a:spLocks noGrp="1" noChangeArrowheads="1"/>
          </p:cNvSpPr>
          <p:nvPr>
            <p:ph type="dt" sz="half" idx="10"/>
          </p:nvPr>
        </p:nvSpPr>
        <p:spPr>
          <a:ln/>
        </p:spPr>
        <p:txBody>
          <a:bodyPr/>
          <a:lstStyle>
            <a:lvl1pPr>
              <a:defRPr/>
            </a:lvl1pPr>
          </a:lstStyle>
          <a:p>
            <a:pPr>
              <a:defRPr/>
            </a:pPr>
            <a:endParaRPr lang="en-US"/>
          </a:p>
        </p:txBody>
      </p:sp>
      <p:sp>
        <p:nvSpPr>
          <p:cNvPr id="6" name="Rectangle 41"/>
          <p:cNvSpPr>
            <a:spLocks noGrp="1" noChangeArrowheads="1"/>
          </p:cNvSpPr>
          <p:nvPr>
            <p:ph type="ftr" sz="quarter" idx="11"/>
          </p:nvPr>
        </p:nvSpPr>
        <p:spPr>
          <a:ln/>
        </p:spPr>
        <p:txBody>
          <a:bodyPr/>
          <a:lstStyle>
            <a:lvl1pPr>
              <a:defRPr/>
            </a:lvl1pPr>
          </a:lstStyle>
          <a:p>
            <a:pPr>
              <a:defRPr/>
            </a:pPr>
            <a:r>
              <a:rPr lang="en-US"/>
              <a:t>Universität Konstanz, 19 October 2002</a:t>
            </a:r>
          </a:p>
        </p:txBody>
      </p:sp>
      <p:sp>
        <p:nvSpPr>
          <p:cNvPr id="7" name="Rectangle 42"/>
          <p:cNvSpPr>
            <a:spLocks noGrp="1" noChangeArrowheads="1"/>
          </p:cNvSpPr>
          <p:nvPr>
            <p:ph type="sldNum" sz="quarter" idx="12"/>
          </p:nvPr>
        </p:nvSpPr>
        <p:spPr>
          <a:ln/>
        </p:spPr>
        <p:txBody>
          <a:bodyPr/>
          <a:lstStyle>
            <a:lvl1pPr>
              <a:defRPr/>
            </a:lvl1pPr>
          </a:lstStyle>
          <a:p>
            <a:pPr>
              <a:defRPr/>
            </a:pPr>
            <a:fld id="{F6D6A678-811F-41DD-A0C2-BC939B799F6E}" type="slidenum">
              <a:rPr lang="en-US" altLang="hu-HU"/>
              <a:pPr>
                <a:defRPr/>
              </a:pPr>
              <a:t>‹#›</a:t>
            </a:fld>
            <a:endParaRPr lang="en-US" altLang="hu-HU"/>
          </a:p>
        </p:txBody>
      </p:sp>
    </p:spTree>
    <p:extLst>
      <p:ext uri="{BB962C8B-B14F-4D97-AF65-F5344CB8AC3E}">
        <p14:creationId xmlns:p14="http://schemas.microsoft.com/office/powerpoint/2010/main" val="4506172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Összehasonlítás">
    <p:spTree>
      <p:nvGrpSpPr>
        <p:cNvPr id="1" name=""/>
        <p:cNvGrpSpPr/>
        <p:nvPr/>
      </p:nvGrpSpPr>
      <p:grpSpPr>
        <a:xfrm>
          <a:off x="0" y="0"/>
          <a:ext cx="0" cy="0"/>
          <a:chOff x="0" y="0"/>
          <a:chExt cx="0" cy="0"/>
        </a:xfrm>
      </p:grpSpPr>
      <p:sp>
        <p:nvSpPr>
          <p:cNvPr id="2" name="Cím 1"/>
          <p:cNvSpPr>
            <a:spLocks noGrp="1"/>
          </p:cNvSpPr>
          <p:nvPr>
            <p:ph type="title"/>
          </p:nvPr>
        </p:nvSpPr>
        <p:spPr>
          <a:xfrm>
            <a:off x="495300" y="274638"/>
            <a:ext cx="8915400" cy="1143000"/>
          </a:xfrm>
        </p:spPr>
        <p:txBody>
          <a:bodyPr/>
          <a:lstStyle>
            <a:lvl1pPr>
              <a:defRPr/>
            </a:lvl1pPr>
          </a:lstStyle>
          <a:p>
            <a:r>
              <a:rPr lang="hu-HU"/>
              <a:t>Mintacím szerkesztése</a:t>
            </a:r>
          </a:p>
        </p:txBody>
      </p:sp>
      <p:sp>
        <p:nvSpPr>
          <p:cNvPr id="3" name="Szöveg helye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a:t>Mintaszöveg szerkesztése</a:t>
            </a:r>
          </a:p>
        </p:txBody>
      </p:sp>
      <p:sp>
        <p:nvSpPr>
          <p:cNvPr id="4" name="Tartalom helye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5" name="Szöveg helye 4"/>
          <p:cNvSpPr>
            <a:spLocks noGrp="1"/>
          </p:cNvSpPr>
          <p:nvPr>
            <p:ph type="body" sz="quarter" idx="3"/>
          </p:nvPr>
        </p:nvSpPr>
        <p:spPr>
          <a:xfrm>
            <a:off x="5032375"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a:t>Mintaszöveg szerkesztése</a:t>
            </a:r>
          </a:p>
        </p:txBody>
      </p:sp>
      <p:sp>
        <p:nvSpPr>
          <p:cNvPr id="6" name="Tartalom helye 5"/>
          <p:cNvSpPr>
            <a:spLocks noGrp="1"/>
          </p:cNvSpPr>
          <p:nvPr>
            <p:ph sz="quarter" idx="4"/>
          </p:nvPr>
        </p:nvSpPr>
        <p:spPr>
          <a:xfrm>
            <a:off x="5032375"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7" name="Rectangle 40"/>
          <p:cNvSpPr>
            <a:spLocks noGrp="1" noChangeArrowheads="1"/>
          </p:cNvSpPr>
          <p:nvPr>
            <p:ph type="dt" sz="half" idx="10"/>
          </p:nvPr>
        </p:nvSpPr>
        <p:spPr>
          <a:ln/>
        </p:spPr>
        <p:txBody>
          <a:bodyPr/>
          <a:lstStyle>
            <a:lvl1pPr>
              <a:defRPr/>
            </a:lvl1pPr>
          </a:lstStyle>
          <a:p>
            <a:pPr>
              <a:defRPr/>
            </a:pPr>
            <a:endParaRPr lang="en-US"/>
          </a:p>
        </p:txBody>
      </p:sp>
      <p:sp>
        <p:nvSpPr>
          <p:cNvPr id="8" name="Rectangle 41"/>
          <p:cNvSpPr>
            <a:spLocks noGrp="1" noChangeArrowheads="1"/>
          </p:cNvSpPr>
          <p:nvPr>
            <p:ph type="ftr" sz="quarter" idx="11"/>
          </p:nvPr>
        </p:nvSpPr>
        <p:spPr>
          <a:ln/>
        </p:spPr>
        <p:txBody>
          <a:bodyPr/>
          <a:lstStyle>
            <a:lvl1pPr>
              <a:defRPr/>
            </a:lvl1pPr>
          </a:lstStyle>
          <a:p>
            <a:pPr>
              <a:defRPr/>
            </a:pPr>
            <a:r>
              <a:rPr lang="en-US"/>
              <a:t>Universität Konstanz, 19 October 2002</a:t>
            </a:r>
          </a:p>
        </p:txBody>
      </p:sp>
      <p:sp>
        <p:nvSpPr>
          <p:cNvPr id="9" name="Rectangle 42"/>
          <p:cNvSpPr>
            <a:spLocks noGrp="1" noChangeArrowheads="1"/>
          </p:cNvSpPr>
          <p:nvPr>
            <p:ph type="sldNum" sz="quarter" idx="12"/>
          </p:nvPr>
        </p:nvSpPr>
        <p:spPr>
          <a:ln/>
        </p:spPr>
        <p:txBody>
          <a:bodyPr/>
          <a:lstStyle>
            <a:lvl1pPr>
              <a:defRPr/>
            </a:lvl1pPr>
          </a:lstStyle>
          <a:p>
            <a:pPr>
              <a:defRPr/>
            </a:pPr>
            <a:fld id="{7924372E-EE2C-470C-8E06-FCEC70C5B293}" type="slidenum">
              <a:rPr lang="en-US" altLang="hu-HU"/>
              <a:pPr>
                <a:defRPr/>
              </a:pPr>
              <a:t>‹#›</a:t>
            </a:fld>
            <a:endParaRPr lang="en-US" altLang="hu-HU"/>
          </a:p>
        </p:txBody>
      </p:sp>
    </p:spTree>
    <p:extLst>
      <p:ext uri="{BB962C8B-B14F-4D97-AF65-F5344CB8AC3E}">
        <p14:creationId xmlns:p14="http://schemas.microsoft.com/office/powerpoint/2010/main" val="31917135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Csak cím">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a:t>Mintacím szerkesztése</a:t>
            </a:r>
          </a:p>
        </p:txBody>
      </p:sp>
      <p:sp>
        <p:nvSpPr>
          <p:cNvPr id="3" name="Rectangle 40"/>
          <p:cNvSpPr>
            <a:spLocks noGrp="1" noChangeArrowheads="1"/>
          </p:cNvSpPr>
          <p:nvPr>
            <p:ph type="dt" sz="half" idx="10"/>
          </p:nvPr>
        </p:nvSpPr>
        <p:spPr>
          <a:ln/>
        </p:spPr>
        <p:txBody>
          <a:bodyPr/>
          <a:lstStyle>
            <a:lvl1pPr>
              <a:defRPr/>
            </a:lvl1pPr>
          </a:lstStyle>
          <a:p>
            <a:pPr>
              <a:defRPr/>
            </a:pPr>
            <a:endParaRPr lang="en-US"/>
          </a:p>
        </p:txBody>
      </p:sp>
      <p:sp>
        <p:nvSpPr>
          <p:cNvPr id="4" name="Rectangle 41"/>
          <p:cNvSpPr>
            <a:spLocks noGrp="1" noChangeArrowheads="1"/>
          </p:cNvSpPr>
          <p:nvPr>
            <p:ph type="ftr" sz="quarter" idx="11"/>
          </p:nvPr>
        </p:nvSpPr>
        <p:spPr>
          <a:ln/>
        </p:spPr>
        <p:txBody>
          <a:bodyPr/>
          <a:lstStyle>
            <a:lvl1pPr>
              <a:defRPr/>
            </a:lvl1pPr>
          </a:lstStyle>
          <a:p>
            <a:pPr>
              <a:defRPr/>
            </a:pPr>
            <a:r>
              <a:rPr lang="en-US"/>
              <a:t>Universität Konstanz, 19 October 2002</a:t>
            </a:r>
          </a:p>
        </p:txBody>
      </p:sp>
      <p:sp>
        <p:nvSpPr>
          <p:cNvPr id="5" name="Rectangle 42"/>
          <p:cNvSpPr>
            <a:spLocks noGrp="1" noChangeArrowheads="1"/>
          </p:cNvSpPr>
          <p:nvPr>
            <p:ph type="sldNum" sz="quarter" idx="12"/>
          </p:nvPr>
        </p:nvSpPr>
        <p:spPr>
          <a:ln/>
        </p:spPr>
        <p:txBody>
          <a:bodyPr/>
          <a:lstStyle>
            <a:lvl1pPr>
              <a:defRPr/>
            </a:lvl1pPr>
          </a:lstStyle>
          <a:p>
            <a:pPr>
              <a:defRPr/>
            </a:pPr>
            <a:fld id="{D7F533BD-4CE5-4A53-A3B7-7D4E9A34F678}" type="slidenum">
              <a:rPr lang="en-US" altLang="hu-HU"/>
              <a:pPr>
                <a:defRPr/>
              </a:pPr>
              <a:t>‹#›</a:t>
            </a:fld>
            <a:endParaRPr lang="en-US" altLang="hu-HU"/>
          </a:p>
        </p:txBody>
      </p:sp>
    </p:spTree>
    <p:extLst>
      <p:ext uri="{BB962C8B-B14F-4D97-AF65-F5344CB8AC3E}">
        <p14:creationId xmlns:p14="http://schemas.microsoft.com/office/powerpoint/2010/main" val="19853956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Üres">
    <p:spTree>
      <p:nvGrpSpPr>
        <p:cNvPr id="1" name=""/>
        <p:cNvGrpSpPr/>
        <p:nvPr/>
      </p:nvGrpSpPr>
      <p:grpSpPr>
        <a:xfrm>
          <a:off x="0" y="0"/>
          <a:ext cx="0" cy="0"/>
          <a:chOff x="0" y="0"/>
          <a:chExt cx="0" cy="0"/>
        </a:xfrm>
      </p:grpSpPr>
      <p:sp>
        <p:nvSpPr>
          <p:cNvPr id="2" name="Rectangle 40"/>
          <p:cNvSpPr>
            <a:spLocks noGrp="1" noChangeArrowheads="1"/>
          </p:cNvSpPr>
          <p:nvPr>
            <p:ph type="dt" sz="half" idx="10"/>
          </p:nvPr>
        </p:nvSpPr>
        <p:spPr>
          <a:ln/>
        </p:spPr>
        <p:txBody>
          <a:bodyPr/>
          <a:lstStyle>
            <a:lvl1pPr>
              <a:defRPr/>
            </a:lvl1pPr>
          </a:lstStyle>
          <a:p>
            <a:pPr>
              <a:defRPr/>
            </a:pPr>
            <a:endParaRPr lang="en-US"/>
          </a:p>
        </p:txBody>
      </p:sp>
      <p:sp>
        <p:nvSpPr>
          <p:cNvPr id="3" name="Rectangle 41"/>
          <p:cNvSpPr>
            <a:spLocks noGrp="1" noChangeArrowheads="1"/>
          </p:cNvSpPr>
          <p:nvPr>
            <p:ph type="ftr" sz="quarter" idx="11"/>
          </p:nvPr>
        </p:nvSpPr>
        <p:spPr>
          <a:ln/>
        </p:spPr>
        <p:txBody>
          <a:bodyPr/>
          <a:lstStyle>
            <a:lvl1pPr>
              <a:defRPr/>
            </a:lvl1pPr>
          </a:lstStyle>
          <a:p>
            <a:pPr>
              <a:defRPr/>
            </a:pPr>
            <a:r>
              <a:rPr lang="en-US"/>
              <a:t>Universität Konstanz, 19 October 2002</a:t>
            </a:r>
          </a:p>
        </p:txBody>
      </p:sp>
      <p:sp>
        <p:nvSpPr>
          <p:cNvPr id="4" name="Rectangle 42"/>
          <p:cNvSpPr>
            <a:spLocks noGrp="1" noChangeArrowheads="1"/>
          </p:cNvSpPr>
          <p:nvPr>
            <p:ph type="sldNum" sz="quarter" idx="12"/>
          </p:nvPr>
        </p:nvSpPr>
        <p:spPr>
          <a:ln/>
        </p:spPr>
        <p:txBody>
          <a:bodyPr/>
          <a:lstStyle>
            <a:lvl1pPr>
              <a:defRPr/>
            </a:lvl1pPr>
          </a:lstStyle>
          <a:p>
            <a:pPr>
              <a:defRPr/>
            </a:pPr>
            <a:fld id="{BEE15A46-EBF1-4AC5-B3D4-040C9B9BD7DC}" type="slidenum">
              <a:rPr lang="en-US" altLang="hu-HU"/>
              <a:pPr>
                <a:defRPr/>
              </a:pPr>
              <a:t>‹#›</a:t>
            </a:fld>
            <a:endParaRPr lang="en-US" altLang="hu-HU"/>
          </a:p>
        </p:txBody>
      </p:sp>
    </p:spTree>
    <p:extLst>
      <p:ext uri="{BB962C8B-B14F-4D97-AF65-F5344CB8AC3E}">
        <p14:creationId xmlns:p14="http://schemas.microsoft.com/office/powerpoint/2010/main" val="26790435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Tartalomrész képaláírással">
    <p:spTree>
      <p:nvGrpSpPr>
        <p:cNvPr id="1" name=""/>
        <p:cNvGrpSpPr/>
        <p:nvPr/>
      </p:nvGrpSpPr>
      <p:grpSpPr>
        <a:xfrm>
          <a:off x="0" y="0"/>
          <a:ext cx="0" cy="0"/>
          <a:chOff x="0" y="0"/>
          <a:chExt cx="0" cy="0"/>
        </a:xfrm>
      </p:grpSpPr>
      <p:sp>
        <p:nvSpPr>
          <p:cNvPr id="2" name="Cím 1"/>
          <p:cNvSpPr>
            <a:spLocks noGrp="1"/>
          </p:cNvSpPr>
          <p:nvPr>
            <p:ph type="title"/>
          </p:nvPr>
        </p:nvSpPr>
        <p:spPr>
          <a:xfrm>
            <a:off x="495300" y="273050"/>
            <a:ext cx="3259138" cy="1162050"/>
          </a:xfrm>
        </p:spPr>
        <p:txBody>
          <a:bodyPr anchor="b"/>
          <a:lstStyle>
            <a:lvl1pPr algn="l">
              <a:defRPr sz="2000" b="1"/>
            </a:lvl1pPr>
          </a:lstStyle>
          <a:p>
            <a:r>
              <a:rPr lang="hu-HU"/>
              <a:t>Mintacím szerkesztése</a:t>
            </a:r>
          </a:p>
        </p:txBody>
      </p:sp>
      <p:sp>
        <p:nvSpPr>
          <p:cNvPr id="3" name="Tartalom helye 2"/>
          <p:cNvSpPr>
            <a:spLocks noGrp="1"/>
          </p:cNvSpPr>
          <p:nvPr>
            <p:ph idx="1"/>
          </p:nvPr>
        </p:nvSpPr>
        <p:spPr>
          <a:xfrm>
            <a:off x="3873500" y="273050"/>
            <a:ext cx="5537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4" name="Szöveg helye 3"/>
          <p:cNvSpPr>
            <a:spLocks noGrp="1"/>
          </p:cNvSpPr>
          <p:nvPr>
            <p:ph type="body" sz="half" idx="2"/>
          </p:nvPr>
        </p:nvSpPr>
        <p:spPr>
          <a:xfrm>
            <a:off x="495300" y="1435100"/>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u-HU"/>
              <a:t>Mintaszöveg szerkesztése</a:t>
            </a:r>
          </a:p>
        </p:txBody>
      </p:sp>
      <p:sp>
        <p:nvSpPr>
          <p:cNvPr id="5" name="Rectangle 40"/>
          <p:cNvSpPr>
            <a:spLocks noGrp="1" noChangeArrowheads="1"/>
          </p:cNvSpPr>
          <p:nvPr>
            <p:ph type="dt" sz="half" idx="10"/>
          </p:nvPr>
        </p:nvSpPr>
        <p:spPr>
          <a:ln/>
        </p:spPr>
        <p:txBody>
          <a:bodyPr/>
          <a:lstStyle>
            <a:lvl1pPr>
              <a:defRPr/>
            </a:lvl1pPr>
          </a:lstStyle>
          <a:p>
            <a:pPr>
              <a:defRPr/>
            </a:pPr>
            <a:endParaRPr lang="en-US"/>
          </a:p>
        </p:txBody>
      </p:sp>
      <p:sp>
        <p:nvSpPr>
          <p:cNvPr id="6" name="Rectangle 41"/>
          <p:cNvSpPr>
            <a:spLocks noGrp="1" noChangeArrowheads="1"/>
          </p:cNvSpPr>
          <p:nvPr>
            <p:ph type="ftr" sz="quarter" idx="11"/>
          </p:nvPr>
        </p:nvSpPr>
        <p:spPr>
          <a:ln/>
        </p:spPr>
        <p:txBody>
          <a:bodyPr/>
          <a:lstStyle>
            <a:lvl1pPr>
              <a:defRPr/>
            </a:lvl1pPr>
          </a:lstStyle>
          <a:p>
            <a:pPr>
              <a:defRPr/>
            </a:pPr>
            <a:r>
              <a:rPr lang="en-US"/>
              <a:t>Universität Konstanz, 19 October 2002</a:t>
            </a:r>
          </a:p>
        </p:txBody>
      </p:sp>
      <p:sp>
        <p:nvSpPr>
          <p:cNvPr id="7" name="Rectangle 42"/>
          <p:cNvSpPr>
            <a:spLocks noGrp="1" noChangeArrowheads="1"/>
          </p:cNvSpPr>
          <p:nvPr>
            <p:ph type="sldNum" sz="quarter" idx="12"/>
          </p:nvPr>
        </p:nvSpPr>
        <p:spPr>
          <a:ln/>
        </p:spPr>
        <p:txBody>
          <a:bodyPr/>
          <a:lstStyle>
            <a:lvl1pPr>
              <a:defRPr/>
            </a:lvl1pPr>
          </a:lstStyle>
          <a:p>
            <a:pPr>
              <a:defRPr/>
            </a:pPr>
            <a:fld id="{C38B2F1A-5C56-4900-9661-4018DFFA811C}" type="slidenum">
              <a:rPr lang="en-US" altLang="hu-HU"/>
              <a:pPr>
                <a:defRPr/>
              </a:pPr>
              <a:t>‹#›</a:t>
            </a:fld>
            <a:endParaRPr lang="en-US" altLang="hu-HU"/>
          </a:p>
        </p:txBody>
      </p:sp>
    </p:spTree>
    <p:extLst>
      <p:ext uri="{BB962C8B-B14F-4D97-AF65-F5344CB8AC3E}">
        <p14:creationId xmlns:p14="http://schemas.microsoft.com/office/powerpoint/2010/main" val="27319361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Kép képaláírással">
    <p:spTree>
      <p:nvGrpSpPr>
        <p:cNvPr id="1" name=""/>
        <p:cNvGrpSpPr/>
        <p:nvPr/>
      </p:nvGrpSpPr>
      <p:grpSpPr>
        <a:xfrm>
          <a:off x="0" y="0"/>
          <a:ext cx="0" cy="0"/>
          <a:chOff x="0" y="0"/>
          <a:chExt cx="0" cy="0"/>
        </a:xfrm>
      </p:grpSpPr>
      <p:sp>
        <p:nvSpPr>
          <p:cNvPr id="2" name="Cím 1"/>
          <p:cNvSpPr>
            <a:spLocks noGrp="1"/>
          </p:cNvSpPr>
          <p:nvPr>
            <p:ph type="title"/>
          </p:nvPr>
        </p:nvSpPr>
        <p:spPr>
          <a:xfrm>
            <a:off x="1941513" y="4800600"/>
            <a:ext cx="5943600" cy="566738"/>
          </a:xfrm>
        </p:spPr>
        <p:txBody>
          <a:bodyPr anchor="b"/>
          <a:lstStyle>
            <a:lvl1pPr algn="l">
              <a:defRPr sz="2000" b="1"/>
            </a:lvl1pPr>
          </a:lstStyle>
          <a:p>
            <a:r>
              <a:rPr lang="hu-HU"/>
              <a:t>Mintacím szerkesztése</a:t>
            </a:r>
          </a:p>
        </p:txBody>
      </p:sp>
      <p:sp>
        <p:nvSpPr>
          <p:cNvPr id="3" name="Kép helye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hu-HU" noProof="0"/>
          </a:p>
        </p:txBody>
      </p:sp>
      <p:sp>
        <p:nvSpPr>
          <p:cNvPr id="4" name="Szöveg helye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u-HU"/>
              <a:t>Mintaszöveg szerkesztése</a:t>
            </a:r>
          </a:p>
        </p:txBody>
      </p:sp>
      <p:sp>
        <p:nvSpPr>
          <p:cNvPr id="5" name="Rectangle 40"/>
          <p:cNvSpPr>
            <a:spLocks noGrp="1" noChangeArrowheads="1"/>
          </p:cNvSpPr>
          <p:nvPr>
            <p:ph type="dt" sz="half" idx="10"/>
          </p:nvPr>
        </p:nvSpPr>
        <p:spPr>
          <a:ln/>
        </p:spPr>
        <p:txBody>
          <a:bodyPr/>
          <a:lstStyle>
            <a:lvl1pPr>
              <a:defRPr/>
            </a:lvl1pPr>
          </a:lstStyle>
          <a:p>
            <a:pPr>
              <a:defRPr/>
            </a:pPr>
            <a:endParaRPr lang="en-US"/>
          </a:p>
        </p:txBody>
      </p:sp>
      <p:sp>
        <p:nvSpPr>
          <p:cNvPr id="6" name="Rectangle 41"/>
          <p:cNvSpPr>
            <a:spLocks noGrp="1" noChangeArrowheads="1"/>
          </p:cNvSpPr>
          <p:nvPr>
            <p:ph type="ftr" sz="quarter" idx="11"/>
          </p:nvPr>
        </p:nvSpPr>
        <p:spPr>
          <a:ln/>
        </p:spPr>
        <p:txBody>
          <a:bodyPr/>
          <a:lstStyle>
            <a:lvl1pPr>
              <a:defRPr/>
            </a:lvl1pPr>
          </a:lstStyle>
          <a:p>
            <a:pPr>
              <a:defRPr/>
            </a:pPr>
            <a:r>
              <a:rPr lang="en-US"/>
              <a:t>Universität Konstanz, 19 October 2002</a:t>
            </a:r>
          </a:p>
        </p:txBody>
      </p:sp>
      <p:sp>
        <p:nvSpPr>
          <p:cNvPr id="7" name="Rectangle 42"/>
          <p:cNvSpPr>
            <a:spLocks noGrp="1" noChangeArrowheads="1"/>
          </p:cNvSpPr>
          <p:nvPr>
            <p:ph type="sldNum" sz="quarter" idx="12"/>
          </p:nvPr>
        </p:nvSpPr>
        <p:spPr>
          <a:ln/>
        </p:spPr>
        <p:txBody>
          <a:bodyPr/>
          <a:lstStyle>
            <a:lvl1pPr>
              <a:defRPr/>
            </a:lvl1pPr>
          </a:lstStyle>
          <a:p>
            <a:pPr>
              <a:defRPr/>
            </a:pPr>
            <a:fld id="{CE09EF5D-F1E2-4403-9F5E-1874BAB3175F}" type="slidenum">
              <a:rPr lang="en-US" altLang="hu-HU"/>
              <a:pPr>
                <a:defRPr/>
              </a:pPr>
              <a:t>‹#›</a:t>
            </a:fld>
            <a:endParaRPr lang="en-US" altLang="hu-HU"/>
          </a:p>
        </p:txBody>
      </p:sp>
    </p:spTree>
    <p:extLst>
      <p:ext uri="{BB962C8B-B14F-4D97-AF65-F5344CB8AC3E}">
        <p14:creationId xmlns:p14="http://schemas.microsoft.com/office/powerpoint/2010/main" val="1804828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rgbClr val="002850"/>
            </a:gs>
          </a:gsLst>
          <a:lin ang="5400000" scaled="1"/>
        </a:gra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1588" y="0"/>
            <a:ext cx="9910762" cy="6851650"/>
            <a:chOff x="1" y="0"/>
            <a:chExt cx="5763" cy="4316"/>
          </a:xfrm>
        </p:grpSpPr>
        <p:sp>
          <p:nvSpPr>
            <p:cNvPr id="78851" name="Freeform 3"/>
            <p:cNvSpPr>
              <a:spLocks/>
            </p:cNvSpPr>
            <p:nvPr/>
          </p:nvSpPr>
          <p:spPr bwMode="hidden">
            <a:xfrm>
              <a:off x="5045" y="2626"/>
              <a:ext cx="719" cy="1690"/>
            </a:xfrm>
            <a:custGeom>
              <a:avLst/>
              <a:gdLst>
                <a:gd name="T0" fmla="*/ 717 w 717"/>
                <a:gd name="T1" fmla="*/ 72 h 1690"/>
                <a:gd name="T2" fmla="*/ 717 w 717"/>
                <a:gd name="T3" fmla="*/ 0 h 1690"/>
                <a:gd name="T4" fmla="*/ 699 w 717"/>
                <a:gd name="T5" fmla="*/ 101 h 1690"/>
                <a:gd name="T6" fmla="*/ 675 w 717"/>
                <a:gd name="T7" fmla="*/ 209 h 1690"/>
                <a:gd name="T8" fmla="*/ 627 w 717"/>
                <a:gd name="T9" fmla="*/ 389 h 1690"/>
                <a:gd name="T10" fmla="*/ 574 w 717"/>
                <a:gd name="T11" fmla="*/ 569 h 1690"/>
                <a:gd name="T12" fmla="*/ 502 w 717"/>
                <a:gd name="T13" fmla="*/ 749 h 1690"/>
                <a:gd name="T14" fmla="*/ 424 w 717"/>
                <a:gd name="T15" fmla="*/ 935 h 1690"/>
                <a:gd name="T16" fmla="*/ 334 w 717"/>
                <a:gd name="T17" fmla="*/ 1121 h 1690"/>
                <a:gd name="T18" fmla="*/ 233 w 717"/>
                <a:gd name="T19" fmla="*/ 1312 h 1690"/>
                <a:gd name="T20" fmla="*/ 125 w 717"/>
                <a:gd name="T21" fmla="*/ 1498 h 1690"/>
                <a:gd name="T22" fmla="*/ 0 w 717"/>
                <a:gd name="T23" fmla="*/ 1690 h 1690"/>
                <a:gd name="T24" fmla="*/ 11 w 717"/>
                <a:gd name="T25" fmla="*/ 1690 h 1690"/>
                <a:gd name="T26" fmla="*/ 137 w 717"/>
                <a:gd name="T27" fmla="*/ 1498 h 1690"/>
                <a:gd name="T28" fmla="*/ 245 w 717"/>
                <a:gd name="T29" fmla="*/ 1312 h 1690"/>
                <a:gd name="T30" fmla="*/ 346 w 717"/>
                <a:gd name="T31" fmla="*/ 1121 h 1690"/>
                <a:gd name="T32" fmla="*/ 436 w 717"/>
                <a:gd name="T33" fmla="*/ 935 h 1690"/>
                <a:gd name="T34" fmla="*/ 514 w 717"/>
                <a:gd name="T35" fmla="*/ 749 h 1690"/>
                <a:gd name="T36" fmla="*/ 585 w 717"/>
                <a:gd name="T37" fmla="*/ 569 h 1690"/>
                <a:gd name="T38" fmla="*/ 639 w 717"/>
                <a:gd name="T39" fmla="*/ 389 h 1690"/>
                <a:gd name="T40" fmla="*/ 687 w 717"/>
                <a:gd name="T41" fmla="*/ 209 h 1690"/>
                <a:gd name="T42" fmla="*/ 705 w 717"/>
                <a:gd name="T43" fmla="*/ 143 h 1690"/>
                <a:gd name="T44" fmla="*/ 717 w 717"/>
                <a:gd name="T45" fmla="*/ 72 h 1690"/>
                <a:gd name="T46" fmla="*/ 717 w 717"/>
                <a:gd name="T47" fmla="*/ 72 h 1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17" h="1690">
                  <a:moveTo>
                    <a:pt x="717" y="72"/>
                  </a:moveTo>
                  <a:lnTo>
                    <a:pt x="717" y="0"/>
                  </a:lnTo>
                  <a:lnTo>
                    <a:pt x="699" y="101"/>
                  </a:lnTo>
                  <a:lnTo>
                    <a:pt x="675" y="209"/>
                  </a:lnTo>
                  <a:lnTo>
                    <a:pt x="627" y="389"/>
                  </a:lnTo>
                  <a:lnTo>
                    <a:pt x="574" y="569"/>
                  </a:lnTo>
                  <a:lnTo>
                    <a:pt x="502" y="749"/>
                  </a:lnTo>
                  <a:lnTo>
                    <a:pt x="424" y="935"/>
                  </a:lnTo>
                  <a:lnTo>
                    <a:pt x="334" y="1121"/>
                  </a:lnTo>
                  <a:lnTo>
                    <a:pt x="233" y="1312"/>
                  </a:lnTo>
                  <a:lnTo>
                    <a:pt x="125" y="1498"/>
                  </a:lnTo>
                  <a:lnTo>
                    <a:pt x="0" y="1690"/>
                  </a:lnTo>
                  <a:lnTo>
                    <a:pt x="11" y="1690"/>
                  </a:lnTo>
                  <a:lnTo>
                    <a:pt x="137" y="1498"/>
                  </a:lnTo>
                  <a:lnTo>
                    <a:pt x="245" y="1312"/>
                  </a:lnTo>
                  <a:lnTo>
                    <a:pt x="346" y="1121"/>
                  </a:lnTo>
                  <a:lnTo>
                    <a:pt x="436" y="935"/>
                  </a:lnTo>
                  <a:lnTo>
                    <a:pt x="514" y="749"/>
                  </a:lnTo>
                  <a:lnTo>
                    <a:pt x="585" y="569"/>
                  </a:lnTo>
                  <a:lnTo>
                    <a:pt x="639" y="389"/>
                  </a:lnTo>
                  <a:lnTo>
                    <a:pt x="687" y="209"/>
                  </a:lnTo>
                  <a:lnTo>
                    <a:pt x="705" y="143"/>
                  </a:lnTo>
                  <a:lnTo>
                    <a:pt x="717" y="72"/>
                  </a:lnTo>
                  <a:lnTo>
                    <a:pt x="717" y="72"/>
                  </a:lnTo>
                  <a:close/>
                </a:path>
              </a:pathLst>
            </a:custGeom>
            <a:gradFill rotWithShape="0">
              <a:gsLst>
                <a:gs pos="0">
                  <a:schemeClr val="bg2"/>
                </a:gs>
                <a:gs pos="100000">
                  <a:schemeClr val="bg2">
                    <a:gamma/>
                    <a:shade val="60784"/>
                    <a:invGamma/>
                  </a:schemeClr>
                </a:gs>
              </a:gsLst>
              <a:lin ang="5400000" scaled="1"/>
            </a:gradFill>
            <a:ln>
              <a:noFill/>
            </a:ln>
            <a:extLst/>
          </p:spPr>
          <p:txBody>
            <a:bodyPr/>
            <a:lstStyle/>
            <a:p>
              <a:pPr>
                <a:defRPr/>
              </a:pPr>
              <a:endParaRPr lang="hu-HU"/>
            </a:p>
          </p:txBody>
        </p:sp>
        <p:sp>
          <p:nvSpPr>
            <p:cNvPr id="78852" name="Freeform 4"/>
            <p:cNvSpPr>
              <a:spLocks/>
            </p:cNvSpPr>
            <p:nvPr/>
          </p:nvSpPr>
          <p:spPr bwMode="hidden">
            <a:xfrm>
              <a:off x="5386" y="3794"/>
              <a:ext cx="378" cy="522"/>
            </a:xfrm>
            <a:custGeom>
              <a:avLst/>
              <a:gdLst>
                <a:gd name="T0" fmla="*/ 377 w 377"/>
                <a:gd name="T1" fmla="*/ 0 h 522"/>
                <a:gd name="T2" fmla="*/ 293 w 377"/>
                <a:gd name="T3" fmla="*/ 132 h 522"/>
                <a:gd name="T4" fmla="*/ 204 w 377"/>
                <a:gd name="T5" fmla="*/ 264 h 522"/>
                <a:gd name="T6" fmla="*/ 102 w 377"/>
                <a:gd name="T7" fmla="*/ 396 h 522"/>
                <a:gd name="T8" fmla="*/ 0 w 377"/>
                <a:gd name="T9" fmla="*/ 522 h 522"/>
                <a:gd name="T10" fmla="*/ 12 w 377"/>
                <a:gd name="T11" fmla="*/ 522 h 522"/>
                <a:gd name="T12" fmla="*/ 114 w 377"/>
                <a:gd name="T13" fmla="*/ 402 h 522"/>
                <a:gd name="T14" fmla="*/ 204 w 377"/>
                <a:gd name="T15" fmla="*/ 282 h 522"/>
                <a:gd name="T16" fmla="*/ 377 w 377"/>
                <a:gd name="T17" fmla="*/ 24 h 522"/>
                <a:gd name="T18" fmla="*/ 377 w 377"/>
                <a:gd name="T19" fmla="*/ 0 h 522"/>
                <a:gd name="T20" fmla="*/ 377 w 377"/>
                <a:gd name="T21" fmla="*/ 0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77" h="522">
                  <a:moveTo>
                    <a:pt x="377" y="0"/>
                  </a:moveTo>
                  <a:lnTo>
                    <a:pt x="293" y="132"/>
                  </a:lnTo>
                  <a:lnTo>
                    <a:pt x="204" y="264"/>
                  </a:lnTo>
                  <a:lnTo>
                    <a:pt x="102" y="396"/>
                  </a:lnTo>
                  <a:lnTo>
                    <a:pt x="0" y="522"/>
                  </a:lnTo>
                  <a:lnTo>
                    <a:pt x="12" y="522"/>
                  </a:lnTo>
                  <a:lnTo>
                    <a:pt x="114" y="402"/>
                  </a:lnTo>
                  <a:lnTo>
                    <a:pt x="204" y="282"/>
                  </a:lnTo>
                  <a:lnTo>
                    <a:pt x="377" y="24"/>
                  </a:lnTo>
                  <a:lnTo>
                    <a:pt x="377" y="0"/>
                  </a:lnTo>
                  <a:lnTo>
                    <a:pt x="377" y="0"/>
                  </a:lnTo>
                  <a:close/>
                </a:path>
              </a:pathLst>
            </a:custGeom>
            <a:gradFill rotWithShape="0">
              <a:gsLst>
                <a:gs pos="0">
                  <a:schemeClr val="bg2"/>
                </a:gs>
                <a:gs pos="100000">
                  <a:schemeClr val="bg2">
                    <a:gamma/>
                    <a:shade val="60784"/>
                    <a:invGamma/>
                  </a:schemeClr>
                </a:gs>
              </a:gsLst>
              <a:lin ang="5400000" scaled="1"/>
            </a:gradFill>
            <a:ln>
              <a:noFill/>
            </a:ln>
            <a:extLst/>
          </p:spPr>
          <p:txBody>
            <a:bodyPr/>
            <a:lstStyle/>
            <a:p>
              <a:pPr>
                <a:defRPr/>
              </a:pPr>
              <a:endParaRPr lang="hu-HU"/>
            </a:p>
          </p:txBody>
        </p:sp>
        <p:sp>
          <p:nvSpPr>
            <p:cNvPr id="78853" name="Freeform 5"/>
            <p:cNvSpPr>
              <a:spLocks/>
            </p:cNvSpPr>
            <p:nvPr/>
          </p:nvSpPr>
          <p:spPr bwMode="hidden">
            <a:xfrm>
              <a:off x="5680" y="4214"/>
              <a:ext cx="84" cy="102"/>
            </a:xfrm>
            <a:custGeom>
              <a:avLst/>
              <a:gdLst>
                <a:gd name="T0" fmla="*/ 0 w 84"/>
                <a:gd name="T1" fmla="*/ 102 h 102"/>
                <a:gd name="T2" fmla="*/ 18 w 84"/>
                <a:gd name="T3" fmla="*/ 102 h 102"/>
                <a:gd name="T4" fmla="*/ 48 w 84"/>
                <a:gd name="T5" fmla="*/ 60 h 102"/>
                <a:gd name="T6" fmla="*/ 84 w 84"/>
                <a:gd name="T7" fmla="*/ 24 h 102"/>
                <a:gd name="T8" fmla="*/ 84 w 84"/>
                <a:gd name="T9" fmla="*/ 0 h 102"/>
                <a:gd name="T10" fmla="*/ 42 w 84"/>
                <a:gd name="T11" fmla="*/ 54 h 102"/>
                <a:gd name="T12" fmla="*/ 0 w 84"/>
                <a:gd name="T13" fmla="*/ 102 h 102"/>
                <a:gd name="T14" fmla="*/ 0 w 84"/>
                <a:gd name="T15" fmla="*/ 102 h 10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 h="102">
                  <a:moveTo>
                    <a:pt x="0" y="102"/>
                  </a:moveTo>
                  <a:lnTo>
                    <a:pt x="18" y="102"/>
                  </a:lnTo>
                  <a:lnTo>
                    <a:pt x="48" y="60"/>
                  </a:lnTo>
                  <a:lnTo>
                    <a:pt x="84" y="24"/>
                  </a:lnTo>
                  <a:lnTo>
                    <a:pt x="84" y="0"/>
                  </a:lnTo>
                  <a:lnTo>
                    <a:pt x="42" y="54"/>
                  </a:lnTo>
                  <a:lnTo>
                    <a:pt x="0" y="102"/>
                  </a:lnTo>
                  <a:lnTo>
                    <a:pt x="0" y="102"/>
                  </a:lnTo>
                  <a:close/>
                </a:path>
              </a:pathLst>
            </a:custGeom>
            <a:gradFill rotWithShape="0">
              <a:gsLst>
                <a:gs pos="0">
                  <a:schemeClr val="bg2"/>
                </a:gs>
                <a:gs pos="100000">
                  <a:schemeClr val="bg2">
                    <a:gamma/>
                    <a:shade val="60784"/>
                    <a:invGamma/>
                  </a:schemeClr>
                </a:gs>
              </a:gsLst>
              <a:lin ang="5400000" scaled="1"/>
            </a:gradFill>
            <a:ln>
              <a:noFill/>
            </a:ln>
            <a:extLst/>
          </p:spPr>
          <p:txBody>
            <a:bodyPr/>
            <a:lstStyle/>
            <a:p>
              <a:pPr>
                <a:defRPr/>
              </a:pPr>
              <a:endParaRPr lang="hu-HU"/>
            </a:p>
          </p:txBody>
        </p:sp>
        <p:grpSp>
          <p:nvGrpSpPr>
            <p:cNvPr id="1035" name="Group 6"/>
            <p:cNvGrpSpPr>
              <a:grpSpLocks/>
            </p:cNvGrpSpPr>
            <p:nvPr/>
          </p:nvGrpSpPr>
          <p:grpSpPr bwMode="auto">
            <a:xfrm>
              <a:off x="288" y="0"/>
              <a:ext cx="5098" cy="4316"/>
              <a:chOff x="288" y="0"/>
              <a:chExt cx="5098" cy="4316"/>
            </a:xfrm>
          </p:grpSpPr>
          <p:sp>
            <p:nvSpPr>
              <p:cNvPr id="78855" name="Freeform 7"/>
              <p:cNvSpPr>
                <a:spLocks/>
              </p:cNvSpPr>
              <p:nvPr userDrawn="1"/>
            </p:nvSpPr>
            <p:spPr bwMode="hidden">
              <a:xfrm>
                <a:off x="2789" y="0"/>
                <a:ext cx="78" cy="4316"/>
              </a:xfrm>
              <a:custGeom>
                <a:avLst/>
                <a:gdLst>
                  <a:gd name="T0" fmla="*/ 0 w 72"/>
                  <a:gd name="T1" fmla="*/ 0 h 4316"/>
                  <a:gd name="T2" fmla="*/ 60 w 72"/>
                  <a:gd name="T3" fmla="*/ 4316 h 4316"/>
                  <a:gd name="T4" fmla="*/ 72 w 72"/>
                  <a:gd name="T5" fmla="*/ 4316 h 4316"/>
                  <a:gd name="T6" fmla="*/ 12 w 72"/>
                  <a:gd name="T7" fmla="*/ 0 h 4316"/>
                  <a:gd name="T8" fmla="*/ 0 w 72"/>
                  <a:gd name="T9" fmla="*/ 0 h 4316"/>
                  <a:gd name="T10" fmla="*/ 0 w 72"/>
                  <a:gd name="T11" fmla="*/ 0 h 4316"/>
                </a:gdLst>
                <a:ahLst/>
                <a:cxnLst>
                  <a:cxn ang="0">
                    <a:pos x="T0" y="T1"/>
                  </a:cxn>
                  <a:cxn ang="0">
                    <a:pos x="T2" y="T3"/>
                  </a:cxn>
                  <a:cxn ang="0">
                    <a:pos x="T4" y="T5"/>
                  </a:cxn>
                  <a:cxn ang="0">
                    <a:pos x="T6" y="T7"/>
                  </a:cxn>
                  <a:cxn ang="0">
                    <a:pos x="T8" y="T9"/>
                  </a:cxn>
                  <a:cxn ang="0">
                    <a:pos x="T10" y="T11"/>
                  </a:cxn>
                </a:cxnLst>
                <a:rect l="0" t="0" r="r" b="b"/>
                <a:pathLst>
                  <a:path w="72" h="4316">
                    <a:moveTo>
                      <a:pt x="0" y="0"/>
                    </a:moveTo>
                    <a:lnTo>
                      <a:pt x="60" y="4316"/>
                    </a:lnTo>
                    <a:lnTo>
                      <a:pt x="72" y="4316"/>
                    </a:lnTo>
                    <a:lnTo>
                      <a:pt x="12" y="0"/>
                    </a:lnTo>
                    <a:lnTo>
                      <a:pt x="0" y="0"/>
                    </a:lnTo>
                    <a:lnTo>
                      <a:pt x="0" y="0"/>
                    </a:lnTo>
                    <a:close/>
                  </a:path>
                </a:pathLst>
              </a:custGeom>
              <a:gradFill rotWithShape="0">
                <a:gsLst>
                  <a:gs pos="0">
                    <a:schemeClr val="bg1"/>
                  </a:gs>
                  <a:gs pos="100000">
                    <a:schemeClr val="bg1">
                      <a:gamma/>
                      <a:shade val="66667"/>
                      <a:invGamma/>
                    </a:schemeClr>
                  </a:gs>
                </a:gsLst>
                <a:lin ang="5400000" scaled="1"/>
              </a:gradFill>
              <a:ln>
                <a:noFill/>
              </a:ln>
              <a:extLst/>
            </p:spPr>
            <p:txBody>
              <a:bodyPr/>
              <a:lstStyle/>
              <a:p>
                <a:pPr>
                  <a:defRPr/>
                </a:pPr>
                <a:endParaRPr lang="hu-HU"/>
              </a:p>
            </p:txBody>
          </p:sp>
          <p:sp>
            <p:nvSpPr>
              <p:cNvPr id="78856" name="Freeform 8"/>
              <p:cNvSpPr>
                <a:spLocks/>
              </p:cNvSpPr>
              <p:nvPr userDrawn="1"/>
            </p:nvSpPr>
            <p:spPr bwMode="hidden">
              <a:xfrm>
                <a:off x="3093" y="0"/>
                <a:ext cx="174" cy="4316"/>
              </a:xfrm>
              <a:custGeom>
                <a:avLst/>
                <a:gdLst>
                  <a:gd name="T0" fmla="*/ 24 w 174"/>
                  <a:gd name="T1" fmla="*/ 0 h 4316"/>
                  <a:gd name="T2" fmla="*/ 12 w 174"/>
                  <a:gd name="T3" fmla="*/ 0 h 4316"/>
                  <a:gd name="T4" fmla="*/ 42 w 174"/>
                  <a:gd name="T5" fmla="*/ 216 h 4316"/>
                  <a:gd name="T6" fmla="*/ 72 w 174"/>
                  <a:gd name="T7" fmla="*/ 444 h 4316"/>
                  <a:gd name="T8" fmla="*/ 96 w 174"/>
                  <a:gd name="T9" fmla="*/ 689 h 4316"/>
                  <a:gd name="T10" fmla="*/ 120 w 174"/>
                  <a:gd name="T11" fmla="*/ 947 h 4316"/>
                  <a:gd name="T12" fmla="*/ 132 w 174"/>
                  <a:gd name="T13" fmla="*/ 1211 h 4316"/>
                  <a:gd name="T14" fmla="*/ 150 w 174"/>
                  <a:gd name="T15" fmla="*/ 1487 h 4316"/>
                  <a:gd name="T16" fmla="*/ 156 w 174"/>
                  <a:gd name="T17" fmla="*/ 1768 h 4316"/>
                  <a:gd name="T18" fmla="*/ 162 w 174"/>
                  <a:gd name="T19" fmla="*/ 2062 h 4316"/>
                  <a:gd name="T20" fmla="*/ 156 w 174"/>
                  <a:gd name="T21" fmla="*/ 2644 h 4316"/>
                  <a:gd name="T22" fmla="*/ 126 w 174"/>
                  <a:gd name="T23" fmla="*/ 3225 h 4316"/>
                  <a:gd name="T24" fmla="*/ 108 w 174"/>
                  <a:gd name="T25" fmla="*/ 3507 h 4316"/>
                  <a:gd name="T26" fmla="*/ 78 w 174"/>
                  <a:gd name="T27" fmla="*/ 3788 h 4316"/>
                  <a:gd name="T28" fmla="*/ 42 w 174"/>
                  <a:gd name="T29" fmla="*/ 4058 h 4316"/>
                  <a:gd name="T30" fmla="*/ 0 w 174"/>
                  <a:gd name="T31" fmla="*/ 4316 h 4316"/>
                  <a:gd name="T32" fmla="*/ 12 w 174"/>
                  <a:gd name="T33" fmla="*/ 4316 h 4316"/>
                  <a:gd name="T34" fmla="*/ 54 w 174"/>
                  <a:gd name="T35" fmla="*/ 4058 h 4316"/>
                  <a:gd name="T36" fmla="*/ 90 w 174"/>
                  <a:gd name="T37" fmla="*/ 3782 h 4316"/>
                  <a:gd name="T38" fmla="*/ 120 w 174"/>
                  <a:gd name="T39" fmla="*/ 3507 h 4316"/>
                  <a:gd name="T40" fmla="*/ 138 w 174"/>
                  <a:gd name="T41" fmla="*/ 3219 h 4316"/>
                  <a:gd name="T42" fmla="*/ 168 w 174"/>
                  <a:gd name="T43" fmla="*/ 2638 h 4316"/>
                  <a:gd name="T44" fmla="*/ 174 w 174"/>
                  <a:gd name="T45" fmla="*/ 2056 h 4316"/>
                  <a:gd name="T46" fmla="*/ 168 w 174"/>
                  <a:gd name="T47" fmla="*/ 1768 h 4316"/>
                  <a:gd name="T48" fmla="*/ 162 w 174"/>
                  <a:gd name="T49" fmla="*/ 1487 h 4316"/>
                  <a:gd name="T50" fmla="*/ 144 w 174"/>
                  <a:gd name="T51" fmla="*/ 1211 h 4316"/>
                  <a:gd name="T52" fmla="*/ 132 w 174"/>
                  <a:gd name="T53" fmla="*/ 941 h 4316"/>
                  <a:gd name="T54" fmla="*/ 108 w 174"/>
                  <a:gd name="T55" fmla="*/ 689 h 4316"/>
                  <a:gd name="T56" fmla="*/ 84 w 174"/>
                  <a:gd name="T57" fmla="*/ 444 h 4316"/>
                  <a:gd name="T58" fmla="*/ 54 w 174"/>
                  <a:gd name="T59" fmla="*/ 216 h 4316"/>
                  <a:gd name="T60" fmla="*/ 24 w 174"/>
                  <a:gd name="T61" fmla="*/ 0 h 4316"/>
                  <a:gd name="T62" fmla="*/ 24 w 174"/>
                  <a:gd name="T63" fmla="*/ 0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74" h="4316">
                    <a:moveTo>
                      <a:pt x="24" y="0"/>
                    </a:moveTo>
                    <a:lnTo>
                      <a:pt x="12" y="0"/>
                    </a:lnTo>
                    <a:lnTo>
                      <a:pt x="42" y="216"/>
                    </a:lnTo>
                    <a:lnTo>
                      <a:pt x="72" y="444"/>
                    </a:lnTo>
                    <a:lnTo>
                      <a:pt x="96" y="689"/>
                    </a:lnTo>
                    <a:lnTo>
                      <a:pt x="120" y="947"/>
                    </a:lnTo>
                    <a:lnTo>
                      <a:pt x="132" y="1211"/>
                    </a:lnTo>
                    <a:lnTo>
                      <a:pt x="150" y="1487"/>
                    </a:lnTo>
                    <a:lnTo>
                      <a:pt x="156" y="1768"/>
                    </a:lnTo>
                    <a:lnTo>
                      <a:pt x="162" y="2062"/>
                    </a:lnTo>
                    <a:lnTo>
                      <a:pt x="156" y="2644"/>
                    </a:lnTo>
                    <a:lnTo>
                      <a:pt x="126" y="3225"/>
                    </a:lnTo>
                    <a:lnTo>
                      <a:pt x="108" y="3507"/>
                    </a:lnTo>
                    <a:lnTo>
                      <a:pt x="78" y="3788"/>
                    </a:lnTo>
                    <a:lnTo>
                      <a:pt x="42" y="4058"/>
                    </a:lnTo>
                    <a:lnTo>
                      <a:pt x="0" y="4316"/>
                    </a:lnTo>
                    <a:lnTo>
                      <a:pt x="12" y="4316"/>
                    </a:lnTo>
                    <a:lnTo>
                      <a:pt x="54" y="4058"/>
                    </a:lnTo>
                    <a:lnTo>
                      <a:pt x="90" y="3782"/>
                    </a:lnTo>
                    <a:lnTo>
                      <a:pt x="120" y="3507"/>
                    </a:lnTo>
                    <a:lnTo>
                      <a:pt x="138" y="3219"/>
                    </a:lnTo>
                    <a:lnTo>
                      <a:pt x="168" y="2638"/>
                    </a:lnTo>
                    <a:lnTo>
                      <a:pt x="174" y="2056"/>
                    </a:lnTo>
                    <a:lnTo>
                      <a:pt x="168" y="1768"/>
                    </a:lnTo>
                    <a:lnTo>
                      <a:pt x="162" y="1487"/>
                    </a:lnTo>
                    <a:lnTo>
                      <a:pt x="144" y="1211"/>
                    </a:lnTo>
                    <a:lnTo>
                      <a:pt x="132" y="941"/>
                    </a:lnTo>
                    <a:lnTo>
                      <a:pt x="108" y="689"/>
                    </a:lnTo>
                    <a:lnTo>
                      <a:pt x="84" y="444"/>
                    </a:lnTo>
                    <a:lnTo>
                      <a:pt x="54" y="216"/>
                    </a:lnTo>
                    <a:lnTo>
                      <a:pt x="24" y="0"/>
                    </a:lnTo>
                    <a:lnTo>
                      <a:pt x="24" y="0"/>
                    </a:lnTo>
                    <a:close/>
                  </a:path>
                </a:pathLst>
              </a:custGeom>
              <a:gradFill rotWithShape="0">
                <a:gsLst>
                  <a:gs pos="0">
                    <a:schemeClr val="bg1"/>
                  </a:gs>
                  <a:gs pos="100000">
                    <a:schemeClr val="bg1">
                      <a:gamma/>
                      <a:shade val="66667"/>
                      <a:invGamma/>
                    </a:schemeClr>
                  </a:gs>
                </a:gsLst>
                <a:lin ang="5400000" scaled="1"/>
              </a:gradFill>
              <a:ln>
                <a:noFill/>
              </a:ln>
              <a:extLst/>
            </p:spPr>
            <p:txBody>
              <a:bodyPr/>
              <a:lstStyle/>
              <a:p>
                <a:pPr>
                  <a:defRPr/>
                </a:pPr>
                <a:endParaRPr lang="hu-HU"/>
              </a:p>
            </p:txBody>
          </p:sp>
          <p:sp>
            <p:nvSpPr>
              <p:cNvPr id="78857" name="Freeform 9"/>
              <p:cNvSpPr>
                <a:spLocks/>
              </p:cNvSpPr>
              <p:nvPr userDrawn="1"/>
            </p:nvSpPr>
            <p:spPr bwMode="hidden">
              <a:xfrm>
                <a:off x="3358" y="0"/>
                <a:ext cx="337" cy="4316"/>
              </a:xfrm>
              <a:custGeom>
                <a:avLst/>
                <a:gdLst>
                  <a:gd name="T0" fmla="*/ 329 w 335"/>
                  <a:gd name="T1" fmla="*/ 2014 h 4316"/>
                  <a:gd name="T2" fmla="*/ 317 w 335"/>
                  <a:gd name="T3" fmla="*/ 1726 h 4316"/>
                  <a:gd name="T4" fmla="*/ 293 w 335"/>
                  <a:gd name="T5" fmla="*/ 1445 h 4316"/>
                  <a:gd name="T6" fmla="*/ 263 w 335"/>
                  <a:gd name="T7" fmla="*/ 1175 h 4316"/>
                  <a:gd name="T8" fmla="*/ 228 w 335"/>
                  <a:gd name="T9" fmla="*/ 917 h 4316"/>
                  <a:gd name="T10" fmla="*/ 186 w 335"/>
                  <a:gd name="T11" fmla="*/ 665 h 4316"/>
                  <a:gd name="T12" fmla="*/ 132 w 335"/>
                  <a:gd name="T13" fmla="*/ 432 h 4316"/>
                  <a:gd name="T14" fmla="*/ 78 w 335"/>
                  <a:gd name="T15" fmla="*/ 204 h 4316"/>
                  <a:gd name="T16" fmla="*/ 12 w 335"/>
                  <a:gd name="T17" fmla="*/ 0 h 4316"/>
                  <a:gd name="T18" fmla="*/ 0 w 335"/>
                  <a:gd name="T19" fmla="*/ 0 h 4316"/>
                  <a:gd name="T20" fmla="*/ 66 w 335"/>
                  <a:gd name="T21" fmla="*/ 204 h 4316"/>
                  <a:gd name="T22" fmla="*/ 120 w 335"/>
                  <a:gd name="T23" fmla="*/ 432 h 4316"/>
                  <a:gd name="T24" fmla="*/ 174 w 335"/>
                  <a:gd name="T25" fmla="*/ 665 h 4316"/>
                  <a:gd name="T26" fmla="*/ 216 w 335"/>
                  <a:gd name="T27" fmla="*/ 917 h 4316"/>
                  <a:gd name="T28" fmla="*/ 251 w 335"/>
                  <a:gd name="T29" fmla="*/ 1175 h 4316"/>
                  <a:gd name="T30" fmla="*/ 281 w 335"/>
                  <a:gd name="T31" fmla="*/ 1445 h 4316"/>
                  <a:gd name="T32" fmla="*/ 305 w 335"/>
                  <a:gd name="T33" fmla="*/ 1726 h 4316"/>
                  <a:gd name="T34" fmla="*/ 317 w 335"/>
                  <a:gd name="T35" fmla="*/ 2014 h 4316"/>
                  <a:gd name="T36" fmla="*/ 323 w 335"/>
                  <a:gd name="T37" fmla="*/ 2314 h 4316"/>
                  <a:gd name="T38" fmla="*/ 317 w 335"/>
                  <a:gd name="T39" fmla="*/ 2608 h 4316"/>
                  <a:gd name="T40" fmla="*/ 305 w 335"/>
                  <a:gd name="T41" fmla="*/ 2907 h 4316"/>
                  <a:gd name="T42" fmla="*/ 281 w 335"/>
                  <a:gd name="T43" fmla="*/ 3201 h 4316"/>
                  <a:gd name="T44" fmla="*/ 257 w 335"/>
                  <a:gd name="T45" fmla="*/ 3489 h 4316"/>
                  <a:gd name="T46" fmla="*/ 216 w 335"/>
                  <a:gd name="T47" fmla="*/ 3777 h 4316"/>
                  <a:gd name="T48" fmla="*/ 174 w 335"/>
                  <a:gd name="T49" fmla="*/ 4052 h 4316"/>
                  <a:gd name="T50" fmla="*/ 120 w 335"/>
                  <a:gd name="T51" fmla="*/ 4316 h 4316"/>
                  <a:gd name="T52" fmla="*/ 132 w 335"/>
                  <a:gd name="T53" fmla="*/ 4316 h 4316"/>
                  <a:gd name="T54" fmla="*/ 186 w 335"/>
                  <a:gd name="T55" fmla="*/ 4052 h 4316"/>
                  <a:gd name="T56" fmla="*/ 228 w 335"/>
                  <a:gd name="T57" fmla="*/ 3777 h 4316"/>
                  <a:gd name="T58" fmla="*/ 269 w 335"/>
                  <a:gd name="T59" fmla="*/ 3489 h 4316"/>
                  <a:gd name="T60" fmla="*/ 293 w 335"/>
                  <a:gd name="T61" fmla="*/ 3201 h 4316"/>
                  <a:gd name="T62" fmla="*/ 317 w 335"/>
                  <a:gd name="T63" fmla="*/ 2907 h 4316"/>
                  <a:gd name="T64" fmla="*/ 329 w 335"/>
                  <a:gd name="T65" fmla="*/ 2608 h 4316"/>
                  <a:gd name="T66" fmla="*/ 335 w 335"/>
                  <a:gd name="T67" fmla="*/ 2314 h 4316"/>
                  <a:gd name="T68" fmla="*/ 329 w 335"/>
                  <a:gd name="T69" fmla="*/ 2014 h 4316"/>
                  <a:gd name="T70" fmla="*/ 329 w 335"/>
                  <a:gd name="T71" fmla="*/ 2014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35" h="4316">
                    <a:moveTo>
                      <a:pt x="329" y="2014"/>
                    </a:moveTo>
                    <a:lnTo>
                      <a:pt x="317" y="1726"/>
                    </a:lnTo>
                    <a:lnTo>
                      <a:pt x="293" y="1445"/>
                    </a:lnTo>
                    <a:lnTo>
                      <a:pt x="263" y="1175"/>
                    </a:lnTo>
                    <a:lnTo>
                      <a:pt x="228" y="917"/>
                    </a:lnTo>
                    <a:lnTo>
                      <a:pt x="186" y="665"/>
                    </a:lnTo>
                    <a:lnTo>
                      <a:pt x="132" y="432"/>
                    </a:lnTo>
                    <a:lnTo>
                      <a:pt x="78" y="204"/>
                    </a:lnTo>
                    <a:lnTo>
                      <a:pt x="12" y="0"/>
                    </a:lnTo>
                    <a:lnTo>
                      <a:pt x="0" y="0"/>
                    </a:lnTo>
                    <a:lnTo>
                      <a:pt x="66" y="204"/>
                    </a:lnTo>
                    <a:lnTo>
                      <a:pt x="120" y="432"/>
                    </a:lnTo>
                    <a:lnTo>
                      <a:pt x="174" y="665"/>
                    </a:lnTo>
                    <a:lnTo>
                      <a:pt x="216" y="917"/>
                    </a:lnTo>
                    <a:lnTo>
                      <a:pt x="251" y="1175"/>
                    </a:lnTo>
                    <a:lnTo>
                      <a:pt x="281" y="1445"/>
                    </a:lnTo>
                    <a:lnTo>
                      <a:pt x="305" y="1726"/>
                    </a:lnTo>
                    <a:lnTo>
                      <a:pt x="317" y="2014"/>
                    </a:lnTo>
                    <a:lnTo>
                      <a:pt x="323" y="2314"/>
                    </a:lnTo>
                    <a:lnTo>
                      <a:pt x="317" y="2608"/>
                    </a:lnTo>
                    <a:lnTo>
                      <a:pt x="305" y="2907"/>
                    </a:lnTo>
                    <a:lnTo>
                      <a:pt x="281" y="3201"/>
                    </a:lnTo>
                    <a:lnTo>
                      <a:pt x="257" y="3489"/>
                    </a:lnTo>
                    <a:lnTo>
                      <a:pt x="216" y="3777"/>
                    </a:lnTo>
                    <a:lnTo>
                      <a:pt x="174" y="4052"/>
                    </a:lnTo>
                    <a:lnTo>
                      <a:pt x="120" y="4316"/>
                    </a:lnTo>
                    <a:lnTo>
                      <a:pt x="132" y="4316"/>
                    </a:lnTo>
                    <a:lnTo>
                      <a:pt x="186" y="4052"/>
                    </a:lnTo>
                    <a:lnTo>
                      <a:pt x="228" y="3777"/>
                    </a:lnTo>
                    <a:lnTo>
                      <a:pt x="269" y="3489"/>
                    </a:lnTo>
                    <a:lnTo>
                      <a:pt x="293" y="3201"/>
                    </a:lnTo>
                    <a:lnTo>
                      <a:pt x="317" y="2907"/>
                    </a:lnTo>
                    <a:lnTo>
                      <a:pt x="329" y="2608"/>
                    </a:lnTo>
                    <a:lnTo>
                      <a:pt x="335" y="2314"/>
                    </a:lnTo>
                    <a:lnTo>
                      <a:pt x="329" y="2014"/>
                    </a:lnTo>
                    <a:lnTo>
                      <a:pt x="329" y="2014"/>
                    </a:lnTo>
                    <a:close/>
                  </a:path>
                </a:pathLst>
              </a:custGeom>
              <a:gradFill rotWithShape="0">
                <a:gsLst>
                  <a:gs pos="0">
                    <a:schemeClr val="bg1"/>
                  </a:gs>
                  <a:gs pos="100000">
                    <a:schemeClr val="bg1">
                      <a:gamma/>
                      <a:shade val="66667"/>
                      <a:invGamma/>
                    </a:schemeClr>
                  </a:gs>
                </a:gsLst>
                <a:lin ang="5400000" scaled="1"/>
              </a:gradFill>
              <a:ln>
                <a:noFill/>
              </a:ln>
              <a:extLst/>
            </p:spPr>
            <p:txBody>
              <a:bodyPr/>
              <a:lstStyle/>
              <a:p>
                <a:pPr>
                  <a:defRPr/>
                </a:pPr>
                <a:endParaRPr lang="hu-HU"/>
              </a:p>
            </p:txBody>
          </p:sp>
          <p:sp>
            <p:nvSpPr>
              <p:cNvPr id="78858" name="Freeform 10"/>
              <p:cNvSpPr>
                <a:spLocks/>
              </p:cNvSpPr>
              <p:nvPr userDrawn="1"/>
            </p:nvSpPr>
            <p:spPr bwMode="hidden">
              <a:xfrm>
                <a:off x="3676" y="0"/>
                <a:ext cx="427" cy="4316"/>
              </a:xfrm>
              <a:custGeom>
                <a:avLst/>
                <a:gdLst>
                  <a:gd name="T0" fmla="*/ 413 w 425"/>
                  <a:gd name="T1" fmla="*/ 1924 h 4316"/>
                  <a:gd name="T2" fmla="*/ 395 w 425"/>
                  <a:gd name="T3" fmla="*/ 1690 h 4316"/>
                  <a:gd name="T4" fmla="*/ 365 w 425"/>
                  <a:gd name="T5" fmla="*/ 1457 h 4316"/>
                  <a:gd name="T6" fmla="*/ 329 w 425"/>
                  <a:gd name="T7" fmla="*/ 1229 h 4316"/>
                  <a:gd name="T8" fmla="*/ 281 w 425"/>
                  <a:gd name="T9" fmla="*/ 1001 h 4316"/>
                  <a:gd name="T10" fmla="*/ 227 w 425"/>
                  <a:gd name="T11" fmla="*/ 761 h 4316"/>
                  <a:gd name="T12" fmla="*/ 162 w 425"/>
                  <a:gd name="T13" fmla="*/ 522 h 4316"/>
                  <a:gd name="T14" fmla="*/ 90 w 425"/>
                  <a:gd name="T15" fmla="*/ 270 h 4316"/>
                  <a:gd name="T16" fmla="*/ 12 w 425"/>
                  <a:gd name="T17" fmla="*/ 0 h 4316"/>
                  <a:gd name="T18" fmla="*/ 0 w 425"/>
                  <a:gd name="T19" fmla="*/ 0 h 4316"/>
                  <a:gd name="T20" fmla="*/ 84 w 425"/>
                  <a:gd name="T21" fmla="*/ 270 h 4316"/>
                  <a:gd name="T22" fmla="*/ 156 w 425"/>
                  <a:gd name="T23" fmla="*/ 522 h 4316"/>
                  <a:gd name="T24" fmla="*/ 216 w 425"/>
                  <a:gd name="T25" fmla="*/ 767 h 4316"/>
                  <a:gd name="T26" fmla="*/ 275 w 425"/>
                  <a:gd name="T27" fmla="*/ 1001 h 4316"/>
                  <a:gd name="T28" fmla="*/ 317 w 425"/>
                  <a:gd name="T29" fmla="*/ 1235 h 4316"/>
                  <a:gd name="T30" fmla="*/ 353 w 425"/>
                  <a:gd name="T31" fmla="*/ 1463 h 4316"/>
                  <a:gd name="T32" fmla="*/ 383 w 425"/>
                  <a:gd name="T33" fmla="*/ 1690 h 4316"/>
                  <a:gd name="T34" fmla="*/ 401 w 425"/>
                  <a:gd name="T35" fmla="*/ 1924 h 4316"/>
                  <a:gd name="T36" fmla="*/ 413 w 425"/>
                  <a:gd name="T37" fmla="*/ 2188 h 4316"/>
                  <a:gd name="T38" fmla="*/ 407 w 425"/>
                  <a:gd name="T39" fmla="*/ 2458 h 4316"/>
                  <a:gd name="T40" fmla="*/ 395 w 425"/>
                  <a:gd name="T41" fmla="*/ 2733 h 4316"/>
                  <a:gd name="T42" fmla="*/ 365 w 425"/>
                  <a:gd name="T43" fmla="*/ 3021 h 4316"/>
                  <a:gd name="T44" fmla="*/ 329 w 425"/>
                  <a:gd name="T45" fmla="*/ 3321 h 4316"/>
                  <a:gd name="T46" fmla="*/ 275 w 425"/>
                  <a:gd name="T47" fmla="*/ 3639 h 4316"/>
                  <a:gd name="T48" fmla="*/ 204 w 425"/>
                  <a:gd name="T49" fmla="*/ 3968 h 4316"/>
                  <a:gd name="T50" fmla="*/ 126 w 425"/>
                  <a:gd name="T51" fmla="*/ 4316 h 4316"/>
                  <a:gd name="T52" fmla="*/ 138 w 425"/>
                  <a:gd name="T53" fmla="*/ 4316 h 4316"/>
                  <a:gd name="T54" fmla="*/ 216 w 425"/>
                  <a:gd name="T55" fmla="*/ 3968 h 4316"/>
                  <a:gd name="T56" fmla="*/ 287 w 425"/>
                  <a:gd name="T57" fmla="*/ 3639 h 4316"/>
                  <a:gd name="T58" fmla="*/ 341 w 425"/>
                  <a:gd name="T59" fmla="*/ 3321 h 4316"/>
                  <a:gd name="T60" fmla="*/ 377 w 425"/>
                  <a:gd name="T61" fmla="*/ 3021 h 4316"/>
                  <a:gd name="T62" fmla="*/ 407 w 425"/>
                  <a:gd name="T63" fmla="*/ 2733 h 4316"/>
                  <a:gd name="T64" fmla="*/ 419 w 425"/>
                  <a:gd name="T65" fmla="*/ 2458 h 4316"/>
                  <a:gd name="T66" fmla="*/ 425 w 425"/>
                  <a:gd name="T67" fmla="*/ 2188 h 4316"/>
                  <a:gd name="T68" fmla="*/ 413 w 425"/>
                  <a:gd name="T69" fmla="*/ 1924 h 4316"/>
                  <a:gd name="T70" fmla="*/ 413 w 425"/>
                  <a:gd name="T71" fmla="*/ 1924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25" h="4316">
                    <a:moveTo>
                      <a:pt x="413" y="1924"/>
                    </a:moveTo>
                    <a:lnTo>
                      <a:pt x="395" y="1690"/>
                    </a:lnTo>
                    <a:lnTo>
                      <a:pt x="365" y="1457"/>
                    </a:lnTo>
                    <a:lnTo>
                      <a:pt x="329" y="1229"/>
                    </a:lnTo>
                    <a:lnTo>
                      <a:pt x="281" y="1001"/>
                    </a:lnTo>
                    <a:lnTo>
                      <a:pt x="227" y="761"/>
                    </a:lnTo>
                    <a:lnTo>
                      <a:pt x="162" y="522"/>
                    </a:lnTo>
                    <a:lnTo>
                      <a:pt x="90" y="270"/>
                    </a:lnTo>
                    <a:lnTo>
                      <a:pt x="12" y="0"/>
                    </a:lnTo>
                    <a:lnTo>
                      <a:pt x="0" y="0"/>
                    </a:lnTo>
                    <a:lnTo>
                      <a:pt x="84" y="270"/>
                    </a:lnTo>
                    <a:lnTo>
                      <a:pt x="156" y="522"/>
                    </a:lnTo>
                    <a:lnTo>
                      <a:pt x="216" y="767"/>
                    </a:lnTo>
                    <a:lnTo>
                      <a:pt x="275" y="1001"/>
                    </a:lnTo>
                    <a:lnTo>
                      <a:pt x="317" y="1235"/>
                    </a:lnTo>
                    <a:lnTo>
                      <a:pt x="353" y="1463"/>
                    </a:lnTo>
                    <a:lnTo>
                      <a:pt x="383" y="1690"/>
                    </a:lnTo>
                    <a:lnTo>
                      <a:pt x="401" y="1924"/>
                    </a:lnTo>
                    <a:lnTo>
                      <a:pt x="413" y="2188"/>
                    </a:lnTo>
                    <a:lnTo>
                      <a:pt x="407" y="2458"/>
                    </a:lnTo>
                    <a:lnTo>
                      <a:pt x="395" y="2733"/>
                    </a:lnTo>
                    <a:lnTo>
                      <a:pt x="365" y="3021"/>
                    </a:lnTo>
                    <a:lnTo>
                      <a:pt x="329" y="3321"/>
                    </a:lnTo>
                    <a:lnTo>
                      <a:pt x="275" y="3639"/>
                    </a:lnTo>
                    <a:lnTo>
                      <a:pt x="204" y="3968"/>
                    </a:lnTo>
                    <a:lnTo>
                      <a:pt x="126" y="4316"/>
                    </a:lnTo>
                    <a:lnTo>
                      <a:pt x="138" y="4316"/>
                    </a:lnTo>
                    <a:lnTo>
                      <a:pt x="216" y="3968"/>
                    </a:lnTo>
                    <a:lnTo>
                      <a:pt x="287" y="3639"/>
                    </a:lnTo>
                    <a:lnTo>
                      <a:pt x="341" y="3321"/>
                    </a:lnTo>
                    <a:lnTo>
                      <a:pt x="377" y="3021"/>
                    </a:lnTo>
                    <a:lnTo>
                      <a:pt x="407" y="2733"/>
                    </a:lnTo>
                    <a:lnTo>
                      <a:pt x="419" y="2458"/>
                    </a:lnTo>
                    <a:lnTo>
                      <a:pt x="425" y="2188"/>
                    </a:lnTo>
                    <a:lnTo>
                      <a:pt x="413" y="1924"/>
                    </a:lnTo>
                    <a:lnTo>
                      <a:pt x="413" y="1924"/>
                    </a:lnTo>
                    <a:close/>
                  </a:path>
                </a:pathLst>
              </a:custGeom>
              <a:gradFill rotWithShape="0">
                <a:gsLst>
                  <a:gs pos="0">
                    <a:schemeClr val="bg1"/>
                  </a:gs>
                  <a:gs pos="100000">
                    <a:schemeClr val="bg1">
                      <a:gamma/>
                      <a:shade val="66667"/>
                      <a:invGamma/>
                    </a:schemeClr>
                  </a:gs>
                </a:gsLst>
                <a:lin ang="5400000" scaled="1"/>
              </a:gradFill>
              <a:ln>
                <a:noFill/>
              </a:ln>
              <a:extLst/>
            </p:spPr>
            <p:txBody>
              <a:bodyPr/>
              <a:lstStyle/>
              <a:p>
                <a:pPr>
                  <a:defRPr/>
                </a:pPr>
                <a:endParaRPr lang="hu-HU"/>
              </a:p>
            </p:txBody>
          </p:sp>
          <p:sp>
            <p:nvSpPr>
              <p:cNvPr id="78859" name="Freeform 11"/>
              <p:cNvSpPr>
                <a:spLocks/>
              </p:cNvSpPr>
              <p:nvPr userDrawn="1"/>
            </p:nvSpPr>
            <p:spPr bwMode="hidden">
              <a:xfrm>
                <a:off x="3946" y="0"/>
                <a:ext cx="558" cy="4316"/>
              </a:xfrm>
              <a:custGeom>
                <a:avLst/>
                <a:gdLst>
                  <a:gd name="T0" fmla="*/ 556 w 556"/>
                  <a:gd name="T1" fmla="*/ 2020 h 4316"/>
                  <a:gd name="T2" fmla="*/ 538 w 556"/>
                  <a:gd name="T3" fmla="*/ 1732 h 4316"/>
                  <a:gd name="T4" fmla="*/ 503 w 556"/>
                  <a:gd name="T5" fmla="*/ 1445 h 4316"/>
                  <a:gd name="T6" fmla="*/ 455 w 556"/>
                  <a:gd name="T7" fmla="*/ 1175 h 4316"/>
                  <a:gd name="T8" fmla="*/ 395 w 556"/>
                  <a:gd name="T9" fmla="*/ 911 h 4316"/>
                  <a:gd name="T10" fmla="*/ 317 w 556"/>
                  <a:gd name="T11" fmla="*/ 659 h 4316"/>
                  <a:gd name="T12" fmla="*/ 228 w 556"/>
                  <a:gd name="T13" fmla="*/ 426 h 4316"/>
                  <a:gd name="T14" fmla="*/ 126 w 556"/>
                  <a:gd name="T15" fmla="*/ 204 h 4316"/>
                  <a:gd name="T16" fmla="*/ 12 w 556"/>
                  <a:gd name="T17" fmla="*/ 0 h 4316"/>
                  <a:gd name="T18" fmla="*/ 0 w 556"/>
                  <a:gd name="T19" fmla="*/ 0 h 4316"/>
                  <a:gd name="T20" fmla="*/ 114 w 556"/>
                  <a:gd name="T21" fmla="*/ 204 h 4316"/>
                  <a:gd name="T22" fmla="*/ 216 w 556"/>
                  <a:gd name="T23" fmla="*/ 426 h 4316"/>
                  <a:gd name="T24" fmla="*/ 305 w 556"/>
                  <a:gd name="T25" fmla="*/ 659 h 4316"/>
                  <a:gd name="T26" fmla="*/ 383 w 556"/>
                  <a:gd name="T27" fmla="*/ 911 h 4316"/>
                  <a:gd name="T28" fmla="*/ 443 w 556"/>
                  <a:gd name="T29" fmla="*/ 1175 h 4316"/>
                  <a:gd name="T30" fmla="*/ 491 w 556"/>
                  <a:gd name="T31" fmla="*/ 1445 h 4316"/>
                  <a:gd name="T32" fmla="*/ 526 w 556"/>
                  <a:gd name="T33" fmla="*/ 1732 h 4316"/>
                  <a:gd name="T34" fmla="*/ 544 w 556"/>
                  <a:gd name="T35" fmla="*/ 2020 h 4316"/>
                  <a:gd name="T36" fmla="*/ 544 w 556"/>
                  <a:gd name="T37" fmla="*/ 2326 h 4316"/>
                  <a:gd name="T38" fmla="*/ 532 w 556"/>
                  <a:gd name="T39" fmla="*/ 2632 h 4316"/>
                  <a:gd name="T40" fmla="*/ 503 w 556"/>
                  <a:gd name="T41" fmla="*/ 2931 h 4316"/>
                  <a:gd name="T42" fmla="*/ 455 w 556"/>
                  <a:gd name="T43" fmla="*/ 3225 h 4316"/>
                  <a:gd name="T44" fmla="*/ 389 w 556"/>
                  <a:gd name="T45" fmla="*/ 3513 h 4316"/>
                  <a:gd name="T46" fmla="*/ 311 w 556"/>
                  <a:gd name="T47" fmla="*/ 3788 h 4316"/>
                  <a:gd name="T48" fmla="*/ 216 w 556"/>
                  <a:gd name="T49" fmla="*/ 4058 h 4316"/>
                  <a:gd name="T50" fmla="*/ 102 w 556"/>
                  <a:gd name="T51" fmla="*/ 4316 h 4316"/>
                  <a:gd name="T52" fmla="*/ 114 w 556"/>
                  <a:gd name="T53" fmla="*/ 4316 h 4316"/>
                  <a:gd name="T54" fmla="*/ 228 w 556"/>
                  <a:gd name="T55" fmla="*/ 4058 h 4316"/>
                  <a:gd name="T56" fmla="*/ 323 w 556"/>
                  <a:gd name="T57" fmla="*/ 3788 h 4316"/>
                  <a:gd name="T58" fmla="*/ 401 w 556"/>
                  <a:gd name="T59" fmla="*/ 3513 h 4316"/>
                  <a:gd name="T60" fmla="*/ 467 w 556"/>
                  <a:gd name="T61" fmla="*/ 3225 h 4316"/>
                  <a:gd name="T62" fmla="*/ 515 w 556"/>
                  <a:gd name="T63" fmla="*/ 2931 h 4316"/>
                  <a:gd name="T64" fmla="*/ 544 w 556"/>
                  <a:gd name="T65" fmla="*/ 2632 h 4316"/>
                  <a:gd name="T66" fmla="*/ 556 w 556"/>
                  <a:gd name="T67" fmla="*/ 2326 h 4316"/>
                  <a:gd name="T68" fmla="*/ 556 w 556"/>
                  <a:gd name="T69" fmla="*/ 2020 h 4316"/>
                  <a:gd name="T70" fmla="*/ 556 w 556"/>
                  <a:gd name="T71" fmla="*/ 2020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56" h="4316">
                    <a:moveTo>
                      <a:pt x="556" y="2020"/>
                    </a:moveTo>
                    <a:lnTo>
                      <a:pt x="538" y="1732"/>
                    </a:lnTo>
                    <a:lnTo>
                      <a:pt x="503" y="1445"/>
                    </a:lnTo>
                    <a:lnTo>
                      <a:pt x="455" y="1175"/>
                    </a:lnTo>
                    <a:lnTo>
                      <a:pt x="395" y="911"/>
                    </a:lnTo>
                    <a:lnTo>
                      <a:pt x="317" y="659"/>
                    </a:lnTo>
                    <a:lnTo>
                      <a:pt x="228" y="426"/>
                    </a:lnTo>
                    <a:lnTo>
                      <a:pt x="126" y="204"/>
                    </a:lnTo>
                    <a:lnTo>
                      <a:pt x="12" y="0"/>
                    </a:lnTo>
                    <a:lnTo>
                      <a:pt x="0" y="0"/>
                    </a:lnTo>
                    <a:lnTo>
                      <a:pt x="114" y="204"/>
                    </a:lnTo>
                    <a:lnTo>
                      <a:pt x="216" y="426"/>
                    </a:lnTo>
                    <a:lnTo>
                      <a:pt x="305" y="659"/>
                    </a:lnTo>
                    <a:lnTo>
                      <a:pt x="383" y="911"/>
                    </a:lnTo>
                    <a:lnTo>
                      <a:pt x="443" y="1175"/>
                    </a:lnTo>
                    <a:lnTo>
                      <a:pt x="491" y="1445"/>
                    </a:lnTo>
                    <a:lnTo>
                      <a:pt x="526" y="1732"/>
                    </a:lnTo>
                    <a:lnTo>
                      <a:pt x="544" y="2020"/>
                    </a:lnTo>
                    <a:lnTo>
                      <a:pt x="544" y="2326"/>
                    </a:lnTo>
                    <a:lnTo>
                      <a:pt x="532" y="2632"/>
                    </a:lnTo>
                    <a:lnTo>
                      <a:pt x="503" y="2931"/>
                    </a:lnTo>
                    <a:lnTo>
                      <a:pt x="455" y="3225"/>
                    </a:lnTo>
                    <a:lnTo>
                      <a:pt x="389" y="3513"/>
                    </a:lnTo>
                    <a:lnTo>
                      <a:pt x="311" y="3788"/>
                    </a:lnTo>
                    <a:lnTo>
                      <a:pt x="216" y="4058"/>
                    </a:lnTo>
                    <a:lnTo>
                      <a:pt x="102" y="4316"/>
                    </a:lnTo>
                    <a:lnTo>
                      <a:pt x="114" y="4316"/>
                    </a:lnTo>
                    <a:lnTo>
                      <a:pt x="228" y="4058"/>
                    </a:lnTo>
                    <a:lnTo>
                      <a:pt x="323" y="3788"/>
                    </a:lnTo>
                    <a:lnTo>
                      <a:pt x="401" y="3513"/>
                    </a:lnTo>
                    <a:lnTo>
                      <a:pt x="467" y="3225"/>
                    </a:lnTo>
                    <a:lnTo>
                      <a:pt x="515" y="2931"/>
                    </a:lnTo>
                    <a:lnTo>
                      <a:pt x="544" y="2632"/>
                    </a:lnTo>
                    <a:lnTo>
                      <a:pt x="556" y="2326"/>
                    </a:lnTo>
                    <a:lnTo>
                      <a:pt x="556" y="2020"/>
                    </a:lnTo>
                    <a:lnTo>
                      <a:pt x="556" y="2020"/>
                    </a:lnTo>
                    <a:close/>
                  </a:path>
                </a:pathLst>
              </a:custGeom>
              <a:gradFill rotWithShape="0">
                <a:gsLst>
                  <a:gs pos="0">
                    <a:schemeClr val="bg1"/>
                  </a:gs>
                  <a:gs pos="100000">
                    <a:schemeClr val="bg1">
                      <a:gamma/>
                      <a:shade val="66667"/>
                      <a:invGamma/>
                    </a:schemeClr>
                  </a:gs>
                </a:gsLst>
                <a:lin ang="5400000" scaled="1"/>
              </a:gradFill>
              <a:ln>
                <a:noFill/>
              </a:ln>
              <a:extLst/>
            </p:spPr>
            <p:txBody>
              <a:bodyPr/>
              <a:lstStyle/>
              <a:p>
                <a:pPr>
                  <a:defRPr/>
                </a:pPr>
                <a:endParaRPr lang="hu-HU"/>
              </a:p>
            </p:txBody>
          </p:sp>
          <p:sp>
            <p:nvSpPr>
              <p:cNvPr id="78860" name="Freeform 12"/>
              <p:cNvSpPr>
                <a:spLocks/>
              </p:cNvSpPr>
              <p:nvPr userDrawn="1"/>
            </p:nvSpPr>
            <p:spPr bwMode="hidden">
              <a:xfrm>
                <a:off x="4246" y="0"/>
                <a:ext cx="690" cy="4316"/>
              </a:xfrm>
              <a:custGeom>
                <a:avLst/>
                <a:gdLst>
                  <a:gd name="T0" fmla="*/ 688 w 688"/>
                  <a:gd name="T1" fmla="*/ 2086 h 4316"/>
                  <a:gd name="T2" fmla="*/ 670 w 688"/>
                  <a:gd name="T3" fmla="*/ 1810 h 4316"/>
                  <a:gd name="T4" fmla="*/ 634 w 688"/>
                  <a:gd name="T5" fmla="*/ 1541 h 4316"/>
                  <a:gd name="T6" fmla="*/ 574 w 688"/>
                  <a:gd name="T7" fmla="*/ 1271 h 4316"/>
                  <a:gd name="T8" fmla="*/ 497 w 688"/>
                  <a:gd name="T9" fmla="*/ 1007 h 4316"/>
                  <a:gd name="T10" fmla="*/ 401 w 688"/>
                  <a:gd name="T11" fmla="*/ 749 h 4316"/>
                  <a:gd name="T12" fmla="*/ 293 w 688"/>
                  <a:gd name="T13" fmla="*/ 492 h 4316"/>
                  <a:gd name="T14" fmla="*/ 162 w 688"/>
                  <a:gd name="T15" fmla="*/ 240 h 4316"/>
                  <a:gd name="T16" fmla="*/ 12 w 688"/>
                  <a:gd name="T17" fmla="*/ 0 h 4316"/>
                  <a:gd name="T18" fmla="*/ 0 w 688"/>
                  <a:gd name="T19" fmla="*/ 0 h 4316"/>
                  <a:gd name="T20" fmla="*/ 150 w 688"/>
                  <a:gd name="T21" fmla="*/ 240 h 4316"/>
                  <a:gd name="T22" fmla="*/ 281 w 688"/>
                  <a:gd name="T23" fmla="*/ 492 h 4316"/>
                  <a:gd name="T24" fmla="*/ 389 w 688"/>
                  <a:gd name="T25" fmla="*/ 749 h 4316"/>
                  <a:gd name="T26" fmla="*/ 485 w 688"/>
                  <a:gd name="T27" fmla="*/ 1007 h 4316"/>
                  <a:gd name="T28" fmla="*/ 562 w 688"/>
                  <a:gd name="T29" fmla="*/ 1271 h 4316"/>
                  <a:gd name="T30" fmla="*/ 622 w 688"/>
                  <a:gd name="T31" fmla="*/ 1541 h 4316"/>
                  <a:gd name="T32" fmla="*/ 658 w 688"/>
                  <a:gd name="T33" fmla="*/ 1810 h 4316"/>
                  <a:gd name="T34" fmla="*/ 676 w 688"/>
                  <a:gd name="T35" fmla="*/ 2086 h 4316"/>
                  <a:gd name="T36" fmla="*/ 676 w 688"/>
                  <a:gd name="T37" fmla="*/ 2368 h 4316"/>
                  <a:gd name="T38" fmla="*/ 658 w 688"/>
                  <a:gd name="T39" fmla="*/ 2650 h 4316"/>
                  <a:gd name="T40" fmla="*/ 616 w 688"/>
                  <a:gd name="T41" fmla="*/ 2931 h 4316"/>
                  <a:gd name="T42" fmla="*/ 556 w 688"/>
                  <a:gd name="T43" fmla="*/ 3213 h 4316"/>
                  <a:gd name="T44" fmla="*/ 473 w 688"/>
                  <a:gd name="T45" fmla="*/ 3495 h 4316"/>
                  <a:gd name="T46" fmla="*/ 371 w 688"/>
                  <a:gd name="T47" fmla="*/ 3777 h 4316"/>
                  <a:gd name="T48" fmla="*/ 251 w 688"/>
                  <a:gd name="T49" fmla="*/ 4046 h 4316"/>
                  <a:gd name="T50" fmla="*/ 114 w 688"/>
                  <a:gd name="T51" fmla="*/ 4316 h 4316"/>
                  <a:gd name="T52" fmla="*/ 126 w 688"/>
                  <a:gd name="T53" fmla="*/ 4316 h 4316"/>
                  <a:gd name="T54" fmla="*/ 263 w 688"/>
                  <a:gd name="T55" fmla="*/ 4046 h 4316"/>
                  <a:gd name="T56" fmla="*/ 383 w 688"/>
                  <a:gd name="T57" fmla="*/ 3777 h 4316"/>
                  <a:gd name="T58" fmla="*/ 485 w 688"/>
                  <a:gd name="T59" fmla="*/ 3495 h 4316"/>
                  <a:gd name="T60" fmla="*/ 568 w 688"/>
                  <a:gd name="T61" fmla="*/ 3219 h 4316"/>
                  <a:gd name="T62" fmla="*/ 628 w 688"/>
                  <a:gd name="T63" fmla="*/ 2937 h 4316"/>
                  <a:gd name="T64" fmla="*/ 670 w 688"/>
                  <a:gd name="T65" fmla="*/ 2656 h 4316"/>
                  <a:gd name="T66" fmla="*/ 688 w 688"/>
                  <a:gd name="T67" fmla="*/ 2368 h 4316"/>
                  <a:gd name="T68" fmla="*/ 688 w 688"/>
                  <a:gd name="T69" fmla="*/ 2086 h 4316"/>
                  <a:gd name="T70" fmla="*/ 688 w 688"/>
                  <a:gd name="T71" fmla="*/ 2086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88" h="4316">
                    <a:moveTo>
                      <a:pt x="688" y="2086"/>
                    </a:moveTo>
                    <a:lnTo>
                      <a:pt x="670" y="1810"/>
                    </a:lnTo>
                    <a:lnTo>
                      <a:pt x="634" y="1541"/>
                    </a:lnTo>
                    <a:lnTo>
                      <a:pt x="574" y="1271"/>
                    </a:lnTo>
                    <a:lnTo>
                      <a:pt x="497" y="1007"/>
                    </a:lnTo>
                    <a:lnTo>
                      <a:pt x="401" y="749"/>
                    </a:lnTo>
                    <a:lnTo>
                      <a:pt x="293" y="492"/>
                    </a:lnTo>
                    <a:lnTo>
                      <a:pt x="162" y="240"/>
                    </a:lnTo>
                    <a:lnTo>
                      <a:pt x="12" y="0"/>
                    </a:lnTo>
                    <a:lnTo>
                      <a:pt x="0" y="0"/>
                    </a:lnTo>
                    <a:lnTo>
                      <a:pt x="150" y="240"/>
                    </a:lnTo>
                    <a:lnTo>
                      <a:pt x="281" y="492"/>
                    </a:lnTo>
                    <a:lnTo>
                      <a:pt x="389" y="749"/>
                    </a:lnTo>
                    <a:lnTo>
                      <a:pt x="485" y="1007"/>
                    </a:lnTo>
                    <a:lnTo>
                      <a:pt x="562" y="1271"/>
                    </a:lnTo>
                    <a:lnTo>
                      <a:pt x="622" y="1541"/>
                    </a:lnTo>
                    <a:lnTo>
                      <a:pt x="658" y="1810"/>
                    </a:lnTo>
                    <a:lnTo>
                      <a:pt x="676" y="2086"/>
                    </a:lnTo>
                    <a:lnTo>
                      <a:pt x="676" y="2368"/>
                    </a:lnTo>
                    <a:lnTo>
                      <a:pt x="658" y="2650"/>
                    </a:lnTo>
                    <a:lnTo>
                      <a:pt x="616" y="2931"/>
                    </a:lnTo>
                    <a:lnTo>
                      <a:pt x="556" y="3213"/>
                    </a:lnTo>
                    <a:lnTo>
                      <a:pt x="473" y="3495"/>
                    </a:lnTo>
                    <a:lnTo>
                      <a:pt x="371" y="3777"/>
                    </a:lnTo>
                    <a:lnTo>
                      <a:pt x="251" y="4046"/>
                    </a:lnTo>
                    <a:lnTo>
                      <a:pt x="114" y="4316"/>
                    </a:lnTo>
                    <a:lnTo>
                      <a:pt x="126" y="4316"/>
                    </a:lnTo>
                    <a:lnTo>
                      <a:pt x="263" y="4046"/>
                    </a:lnTo>
                    <a:lnTo>
                      <a:pt x="383" y="3777"/>
                    </a:lnTo>
                    <a:lnTo>
                      <a:pt x="485" y="3495"/>
                    </a:lnTo>
                    <a:lnTo>
                      <a:pt x="568" y="3219"/>
                    </a:lnTo>
                    <a:lnTo>
                      <a:pt x="628" y="2937"/>
                    </a:lnTo>
                    <a:lnTo>
                      <a:pt x="670" y="2656"/>
                    </a:lnTo>
                    <a:lnTo>
                      <a:pt x="688" y="2368"/>
                    </a:lnTo>
                    <a:lnTo>
                      <a:pt x="688" y="2086"/>
                    </a:lnTo>
                    <a:lnTo>
                      <a:pt x="688" y="2086"/>
                    </a:lnTo>
                    <a:close/>
                  </a:path>
                </a:pathLst>
              </a:custGeom>
              <a:gradFill rotWithShape="0">
                <a:gsLst>
                  <a:gs pos="0">
                    <a:schemeClr val="bg1"/>
                  </a:gs>
                  <a:gs pos="100000">
                    <a:schemeClr val="bg1">
                      <a:gamma/>
                      <a:shade val="66667"/>
                      <a:invGamma/>
                    </a:schemeClr>
                  </a:gs>
                </a:gsLst>
                <a:lin ang="5400000" scaled="1"/>
              </a:gradFill>
              <a:ln>
                <a:noFill/>
              </a:ln>
              <a:extLst/>
            </p:spPr>
            <p:txBody>
              <a:bodyPr/>
              <a:lstStyle/>
              <a:p>
                <a:pPr>
                  <a:defRPr/>
                </a:pPr>
                <a:endParaRPr lang="hu-HU"/>
              </a:p>
            </p:txBody>
          </p:sp>
          <p:sp>
            <p:nvSpPr>
              <p:cNvPr id="78861" name="Freeform 13"/>
              <p:cNvSpPr>
                <a:spLocks/>
              </p:cNvSpPr>
              <p:nvPr userDrawn="1"/>
            </p:nvSpPr>
            <p:spPr bwMode="hidden">
              <a:xfrm>
                <a:off x="4522" y="0"/>
                <a:ext cx="864" cy="4316"/>
              </a:xfrm>
              <a:custGeom>
                <a:avLst/>
                <a:gdLst>
                  <a:gd name="T0" fmla="*/ 855 w 861"/>
                  <a:gd name="T1" fmla="*/ 2128 h 4316"/>
                  <a:gd name="T2" fmla="*/ 831 w 861"/>
                  <a:gd name="T3" fmla="*/ 1834 h 4316"/>
                  <a:gd name="T4" fmla="*/ 808 w 861"/>
                  <a:gd name="T5" fmla="*/ 1684 h 4316"/>
                  <a:gd name="T6" fmla="*/ 784 w 861"/>
                  <a:gd name="T7" fmla="*/ 1541 h 4316"/>
                  <a:gd name="T8" fmla="*/ 748 w 861"/>
                  <a:gd name="T9" fmla="*/ 1397 h 4316"/>
                  <a:gd name="T10" fmla="*/ 712 w 861"/>
                  <a:gd name="T11" fmla="*/ 1253 h 4316"/>
                  <a:gd name="T12" fmla="*/ 664 w 861"/>
                  <a:gd name="T13" fmla="*/ 1115 h 4316"/>
                  <a:gd name="T14" fmla="*/ 610 w 861"/>
                  <a:gd name="T15" fmla="*/ 977 h 4316"/>
                  <a:gd name="T16" fmla="*/ 491 w 861"/>
                  <a:gd name="T17" fmla="*/ 719 h 4316"/>
                  <a:gd name="T18" fmla="*/ 353 w 861"/>
                  <a:gd name="T19" fmla="*/ 468 h 4316"/>
                  <a:gd name="T20" fmla="*/ 192 w 861"/>
                  <a:gd name="T21" fmla="*/ 228 h 4316"/>
                  <a:gd name="T22" fmla="*/ 12 w 861"/>
                  <a:gd name="T23" fmla="*/ 0 h 4316"/>
                  <a:gd name="T24" fmla="*/ 0 w 861"/>
                  <a:gd name="T25" fmla="*/ 0 h 4316"/>
                  <a:gd name="T26" fmla="*/ 180 w 861"/>
                  <a:gd name="T27" fmla="*/ 228 h 4316"/>
                  <a:gd name="T28" fmla="*/ 341 w 861"/>
                  <a:gd name="T29" fmla="*/ 468 h 4316"/>
                  <a:gd name="T30" fmla="*/ 479 w 861"/>
                  <a:gd name="T31" fmla="*/ 719 h 4316"/>
                  <a:gd name="T32" fmla="*/ 598 w 861"/>
                  <a:gd name="T33" fmla="*/ 983 h 4316"/>
                  <a:gd name="T34" fmla="*/ 652 w 861"/>
                  <a:gd name="T35" fmla="*/ 1121 h 4316"/>
                  <a:gd name="T36" fmla="*/ 700 w 861"/>
                  <a:gd name="T37" fmla="*/ 1259 h 4316"/>
                  <a:gd name="T38" fmla="*/ 736 w 861"/>
                  <a:gd name="T39" fmla="*/ 1403 h 4316"/>
                  <a:gd name="T40" fmla="*/ 772 w 861"/>
                  <a:gd name="T41" fmla="*/ 1547 h 4316"/>
                  <a:gd name="T42" fmla="*/ 802 w 861"/>
                  <a:gd name="T43" fmla="*/ 1690 h 4316"/>
                  <a:gd name="T44" fmla="*/ 819 w 861"/>
                  <a:gd name="T45" fmla="*/ 1834 h 4316"/>
                  <a:gd name="T46" fmla="*/ 837 w 861"/>
                  <a:gd name="T47" fmla="*/ 1984 h 4316"/>
                  <a:gd name="T48" fmla="*/ 843 w 861"/>
                  <a:gd name="T49" fmla="*/ 2128 h 4316"/>
                  <a:gd name="T50" fmla="*/ 849 w 861"/>
                  <a:gd name="T51" fmla="*/ 2278 h 4316"/>
                  <a:gd name="T52" fmla="*/ 843 w 861"/>
                  <a:gd name="T53" fmla="*/ 2428 h 4316"/>
                  <a:gd name="T54" fmla="*/ 831 w 861"/>
                  <a:gd name="T55" fmla="*/ 2572 h 4316"/>
                  <a:gd name="T56" fmla="*/ 819 w 861"/>
                  <a:gd name="T57" fmla="*/ 2721 h 4316"/>
                  <a:gd name="T58" fmla="*/ 796 w 861"/>
                  <a:gd name="T59" fmla="*/ 2865 h 4316"/>
                  <a:gd name="T60" fmla="*/ 766 w 861"/>
                  <a:gd name="T61" fmla="*/ 3015 h 4316"/>
                  <a:gd name="T62" fmla="*/ 724 w 861"/>
                  <a:gd name="T63" fmla="*/ 3159 h 4316"/>
                  <a:gd name="T64" fmla="*/ 682 w 861"/>
                  <a:gd name="T65" fmla="*/ 3303 h 4316"/>
                  <a:gd name="T66" fmla="*/ 586 w 861"/>
                  <a:gd name="T67" fmla="*/ 3567 h 4316"/>
                  <a:gd name="T68" fmla="*/ 473 w 861"/>
                  <a:gd name="T69" fmla="*/ 3824 h 4316"/>
                  <a:gd name="T70" fmla="*/ 335 w 861"/>
                  <a:gd name="T71" fmla="*/ 4076 h 4316"/>
                  <a:gd name="T72" fmla="*/ 180 w 861"/>
                  <a:gd name="T73" fmla="*/ 4316 h 4316"/>
                  <a:gd name="T74" fmla="*/ 192 w 861"/>
                  <a:gd name="T75" fmla="*/ 4316 h 4316"/>
                  <a:gd name="T76" fmla="*/ 347 w 861"/>
                  <a:gd name="T77" fmla="*/ 4076 h 4316"/>
                  <a:gd name="T78" fmla="*/ 485 w 861"/>
                  <a:gd name="T79" fmla="*/ 3824 h 4316"/>
                  <a:gd name="T80" fmla="*/ 598 w 861"/>
                  <a:gd name="T81" fmla="*/ 3573 h 4316"/>
                  <a:gd name="T82" fmla="*/ 694 w 861"/>
                  <a:gd name="T83" fmla="*/ 3309 h 4316"/>
                  <a:gd name="T84" fmla="*/ 736 w 861"/>
                  <a:gd name="T85" fmla="*/ 3165 h 4316"/>
                  <a:gd name="T86" fmla="*/ 778 w 861"/>
                  <a:gd name="T87" fmla="*/ 3021 h 4316"/>
                  <a:gd name="T88" fmla="*/ 808 w 861"/>
                  <a:gd name="T89" fmla="*/ 2871 h 4316"/>
                  <a:gd name="T90" fmla="*/ 831 w 861"/>
                  <a:gd name="T91" fmla="*/ 2727 h 4316"/>
                  <a:gd name="T92" fmla="*/ 843 w 861"/>
                  <a:gd name="T93" fmla="*/ 2578 h 4316"/>
                  <a:gd name="T94" fmla="*/ 855 w 861"/>
                  <a:gd name="T95" fmla="*/ 2428 h 4316"/>
                  <a:gd name="T96" fmla="*/ 861 w 861"/>
                  <a:gd name="T97" fmla="*/ 2278 h 4316"/>
                  <a:gd name="T98" fmla="*/ 855 w 861"/>
                  <a:gd name="T99" fmla="*/ 2128 h 4316"/>
                  <a:gd name="T100" fmla="*/ 855 w 861"/>
                  <a:gd name="T101" fmla="*/ 2128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61" h="4316">
                    <a:moveTo>
                      <a:pt x="855" y="2128"/>
                    </a:moveTo>
                    <a:lnTo>
                      <a:pt x="831" y="1834"/>
                    </a:lnTo>
                    <a:lnTo>
                      <a:pt x="808" y="1684"/>
                    </a:lnTo>
                    <a:lnTo>
                      <a:pt x="784" y="1541"/>
                    </a:lnTo>
                    <a:lnTo>
                      <a:pt x="748" y="1397"/>
                    </a:lnTo>
                    <a:lnTo>
                      <a:pt x="712" y="1253"/>
                    </a:lnTo>
                    <a:lnTo>
                      <a:pt x="664" y="1115"/>
                    </a:lnTo>
                    <a:lnTo>
                      <a:pt x="610" y="977"/>
                    </a:lnTo>
                    <a:lnTo>
                      <a:pt x="491" y="719"/>
                    </a:lnTo>
                    <a:lnTo>
                      <a:pt x="353" y="468"/>
                    </a:lnTo>
                    <a:lnTo>
                      <a:pt x="192" y="228"/>
                    </a:lnTo>
                    <a:lnTo>
                      <a:pt x="12" y="0"/>
                    </a:lnTo>
                    <a:lnTo>
                      <a:pt x="0" y="0"/>
                    </a:lnTo>
                    <a:lnTo>
                      <a:pt x="180" y="228"/>
                    </a:lnTo>
                    <a:lnTo>
                      <a:pt x="341" y="468"/>
                    </a:lnTo>
                    <a:lnTo>
                      <a:pt x="479" y="719"/>
                    </a:lnTo>
                    <a:lnTo>
                      <a:pt x="598" y="983"/>
                    </a:lnTo>
                    <a:lnTo>
                      <a:pt x="652" y="1121"/>
                    </a:lnTo>
                    <a:lnTo>
                      <a:pt x="700" y="1259"/>
                    </a:lnTo>
                    <a:lnTo>
                      <a:pt x="736" y="1403"/>
                    </a:lnTo>
                    <a:lnTo>
                      <a:pt x="772" y="1547"/>
                    </a:lnTo>
                    <a:lnTo>
                      <a:pt x="802" y="1690"/>
                    </a:lnTo>
                    <a:lnTo>
                      <a:pt x="819" y="1834"/>
                    </a:lnTo>
                    <a:lnTo>
                      <a:pt x="837" y="1984"/>
                    </a:lnTo>
                    <a:lnTo>
                      <a:pt x="843" y="2128"/>
                    </a:lnTo>
                    <a:lnTo>
                      <a:pt x="849" y="2278"/>
                    </a:lnTo>
                    <a:lnTo>
                      <a:pt x="843" y="2428"/>
                    </a:lnTo>
                    <a:lnTo>
                      <a:pt x="831" y="2572"/>
                    </a:lnTo>
                    <a:lnTo>
                      <a:pt x="819" y="2721"/>
                    </a:lnTo>
                    <a:lnTo>
                      <a:pt x="796" y="2865"/>
                    </a:lnTo>
                    <a:lnTo>
                      <a:pt x="766" y="3015"/>
                    </a:lnTo>
                    <a:lnTo>
                      <a:pt x="724" y="3159"/>
                    </a:lnTo>
                    <a:lnTo>
                      <a:pt x="682" y="3303"/>
                    </a:lnTo>
                    <a:lnTo>
                      <a:pt x="586" y="3567"/>
                    </a:lnTo>
                    <a:lnTo>
                      <a:pt x="473" y="3824"/>
                    </a:lnTo>
                    <a:lnTo>
                      <a:pt x="335" y="4076"/>
                    </a:lnTo>
                    <a:lnTo>
                      <a:pt x="180" y="4316"/>
                    </a:lnTo>
                    <a:lnTo>
                      <a:pt x="192" y="4316"/>
                    </a:lnTo>
                    <a:lnTo>
                      <a:pt x="347" y="4076"/>
                    </a:lnTo>
                    <a:lnTo>
                      <a:pt x="485" y="3824"/>
                    </a:lnTo>
                    <a:lnTo>
                      <a:pt x="598" y="3573"/>
                    </a:lnTo>
                    <a:lnTo>
                      <a:pt x="694" y="3309"/>
                    </a:lnTo>
                    <a:lnTo>
                      <a:pt x="736" y="3165"/>
                    </a:lnTo>
                    <a:lnTo>
                      <a:pt x="778" y="3021"/>
                    </a:lnTo>
                    <a:lnTo>
                      <a:pt x="808" y="2871"/>
                    </a:lnTo>
                    <a:lnTo>
                      <a:pt x="831" y="2727"/>
                    </a:lnTo>
                    <a:lnTo>
                      <a:pt x="843" y="2578"/>
                    </a:lnTo>
                    <a:lnTo>
                      <a:pt x="855" y="2428"/>
                    </a:lnTo>
                    <a:lnTo>
                      <a:pt x="861" y="2278"/>
                    </a:lnTo>
                    <a:lnTo>
                      <a:pt x="855" y="2128"/>
                    </a:lnTo>
                    <a:lnTo>
                      <a:pt x="855" y="2128"/>
                    </a:lnTo>
                    <a:close/>
                  </a:path>
                </a:pathLst>
              </a:custGeom>
              <a:gradFill rotWithShape="0">
                <a:gsLst>
                  <a:gs pos="0">
                    <a:schemeClr val="bg1"/>
                  </a:gs>
                  <a:gs pos="100000">
                    <a:schemeClr val="bg1">
                      <a:gamma/>
                      <a:shade val="66667"/>
                      <a:invGamma/>
                    </a:schemeClr>
                  </a:gs>
                </a:gsLst>
                <a:lin ang="5400000" scaled="1"/>
              </a:gradFill>
              <a:ln>
                <a:noFill/>
              </a:ln>
              <a:extLst/>
            </p:spPr>
            <p:txBody>
              <a:bodyPr/>
              <a:lstStyle/>
              <a:p>
                <a:pPr>
                  <a:defRPr/>
                </a:pPr>
                <a:endParaRPr lang="hu-HU"/>
              </a:p>
            </p:txBody>
          </p:sp>
          <p:sp>
            <p:nvSpPr>
              <p:cNvPr id="78862" name="Freeform 14"/>
              <p:cNvSpPr>
                <a:spLocks/>
              </p:cNvSpPr>
              <p:nvPr userDrawn="1"/>
            </p:nvSpPr>
            <p:spPr bwMode="hidden">
              <a:xfrm>
                <a:off x="2399" y="0"/>
                <a:ext cx="150" cy="4316"/>
              </a:xfrm>
              <a:custGeom>
                <a:avLst/>
                <a:gdLst>
                  <a:gd name="T0" fmla="*/ 18 w 149"/>
                  <a:gd name="T1" fmla="*/ 1942 h 4316"/>
                  <a:gd name="T2" fmla="*/ 30 w 149"/>
                  <a:gd name="T3" fmla="*/ 1630 h 4316"/>
                  <a:gd name="T4" fmla="*/ 42 w 149"/>
                  <a:gd name="T5" fmla="*/ 1331 h 4316"/>
                  <a:gd name="T6" fmla="*/ 59 w 149"/>
                  <a:gd name="T7" fmla="*/ 1055 h 4316"/>
                  <a:gd name="T8" fmla="*/ 77 w 149"/>
                  <a:gd name="T9" fmla="*/ 791 h 4316"/>
                  <a:gd name="T10" fmla="*/ 83 w 149"/>
                  <a:gd name="T11" fmla="*/ 671 h 4316"/>
                  <a:gd name="T12" fmla="*/ 95 w 149"/>
                  <a:gd name="T13" fmla="*/ 557 h 4316"/>
                  <a:gd name="T14" fmla="*/ 107 w 149"/>
                  <a:gd name="T15" fmla="*/ 444 h 4316"/>
                  <a:gd name="T16" fmla="*/ 113 w 149"/>
                  <a:gd name="T17" fmla="*/ 342 h 4316"/>
                  <a:gd name="T18" fmla="*/ 125 w 149"/>
                  <a:gd name="T19" fmla="*/ 246 h 4316"/>
                  <a:gd name="T20" fmla="*/ 131 w 149"/>
                  <a:gd name="T21" fmla="*/ 156 h 4316"/>
                  <a:gd name="T22" fmla="*/ 143 w 149"/>
                  <a:gd name="T23" fmla="*/ 72 h 4316"/>
                  <a:gd name="T24" fmla="*/ 149 w 149"/>
                  <a:gd name="T25" fmla="*/ 0 h 4316"/>
                  <a:gd name="T26" fmla="*/ 137 w 149"/>
                  <a:gd name="T27" fmla="*/ 0 h 4316"/>
                  <a:gd name="T28" fmla="*/ 131 w 149"/>
                  <a:gd name="T29" fmla="*/ 72 h 4316"/>
                  <a:gd name="T30" fmla="*/ 119 w 149"/>
                  <a:gd name="T31" fmla="*/ 156 h 4316"/>
                  <a:gd name="T32" fmla="*/ 113 w 149"/>
                  <a:gd name="T33" fmla="*/ 246 h 4316"/>
                  <a:gd name="T34" fmla="*/ 101 w 149"/>
                  <a:gd name="T35" fmla="*/ 342 h 4316"/>
                  <a:gd name="T36" fmla="*/ 95 w 149"/>
                  <a:gd name="T37" fmla="*/ 444 h 4316"/>
                  <a:gd name="T38" fmla="*/ 83 w 149"/>
                  <a:gd name="T39" fmla="*/ 557 h 4316"/>
                  <a:gd name="T40" fmla="*/ 71 w 149"/>
                  <a:gd name="T41" fmla="*/ 671 h 4316"/>
                  <a:gd name="T42" fmla="*/ 65 w 149"/>
                  <a:gd name="T43" fmla="*/ 791 h 4316"/>
                  <a:gd name="T44" fmla="*/ 48 w 149"/>
                  <a:gd name="T45" fmla="*/ 1055 h 4316"/>
                  <a:gd name="T46" fmla="*/ 30 w 149"/>
                  <a:gd name="T47" fmla="*/ 1331 h 4316"/>
                  <a:gd name="T48" fmla="*/ 18 w 149"/>
                  <a:gd name="T49" fmla="*/ 1630 h 4316"/>
                  <a:gd name="T50" fmla="*/ 6 w 149"/>
                  <a:gd name="T51" fmla="*/ 1942 h 4316"/>
                  <a:gd name="T52" fmla="*/ 0 w 149"/>
                  <a:gd name="T53" fmla="*/ 2278 h 4316"/>
                  <a:gd name="T54" fmla="*/ 6 w 149"/>
                  <a:gd name="T55" fmla="*/ 2602 h 4316"/>
                  <a:gd name="T56" fmla="*/ 12 w 149"/>
                  <a:gd name="T57" fmla="*/ 2919 h 4316"/>
                  <a:gd name="T58" fmla="*/ 24 w 149"/>
                  <a:gd name="T59" fmla="*/ 3219 h 4316"/>
                  <a:gd name="T60" fmla="*/ 36 w 149"/>
                  <a:gd name="T61" fmla="*/ 3513 h 4316"/>
                  <a:gd name="T62" fmla="*/ 59 w 149"/>
                  <a:gd name="T63" fmla="*/ 3794 h 4316"/>
                  <a:gd name="T64" fmla="*/ 89 w 149"/>
                  <a:gd name="T65" fmla="*/ 4058 h 4316"/>
                  <a:gd name="T66" fmla="*/ 125 w 149"/>
                  <a:gd name="T67" fmla="*/ 4316 h 4316"/>
                  <a:gd name="T68" fmla="*/ 137 w 149"/>
                  <a:gd name="T69" fmla="*/ 4316 h 4316"/>
                  <a:gd name="T70" fmla="*/ 101 w 149"/>
                  <a:gd name="T71" fmla="*/ 4058 h 4316"/>
                  <a:gd name="T72" fmla="*/ 71 w 149"/>
                  <a:gd name="T73" fmla="*/ 3794 h 4316"/>
                  <a:gd name="T74" fmla="*/ 48 w 149"/>
                  <a:gd name="T75" fmla="*/ 3513 h 4316"/>
                  <a:gd name="T76" fmla="*/ 36 w 149"/>
                  <a:gd name="T77" fmla="*/ 3225 h 4316"/>
                  <a:gd name="T78" fmla="*/ 24 w 149"/>
                  <a:gd name="T79" fmla="*/ 2919 h 4316"/>
                  <a:gd name="T80" fmla="*/ 18 w 149"/>
                  <a:gd name="T81" fmla="*/ 2608 h 4316"/>
                  <a:gd name="T82" fmla="*/ 12 w 149"/>
                  <a:gd name="T83" fmla="*/ 2278 h 4316"/>
                  <a:gd name="T84" fmla="*/ 18 w 149"/>
                  <a:gd name="T85" fmla="*/ 1942 h 4316"/>
                  <a:gd name="T86" fmla="*/ 18 w 149"/>
                  <a:gd name="T87" fmla="*/ 1942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9" h="4316">
                    <a:moveTo>
                      <a:pt x="18" y="1942"/>
                    </a:moveTo>
                    <a:lnTo>
                      <a:pt x="30" y="1630"/>
                    </a:lnTo>
                    <a:lnTo>
                      <a:pt x="42" y="1331"/>
                    </a:lnTo>
                    <a:lnTo>
                      <a:pt x="59" y="1055"/>
                    </a:lnTo>
                    <a:lnTo>
                      <a:pt x="77" y="791"/>
                    </a:lnTo>
                    <a:lnTo>
                      <a:pt x="83" y="671"/>
                    </a:lnTo>
                    <a:lnTo>
                      <a:pt x="95" y="557"/>
                    </a:lnTo>
                    <a:lnTo>
                      <a:pt x="107" y="444"/>
                    </a:lnTo>
                    <a:lnTo>
                      <a:pt x="113" y="342"/>
                    </a:lnTo>
                    <a:lnTo>
                      <a:pt x="125" y="246"/>
                    </a:lnTo>
                    <a:lnTo>
                      <a:pt x="131" y="156"/>
                    </a:lnTo>
                    <a:lnTo>
                      <a:pt x="143" y="72"/>
                    </a:lnTo>
                    <a:lnTo>
                      <a:pt x="149" y="0"/>
                    </a:lnTo>
                    <a:lnTo>
                      <a:pt x="137" y="0"/>
                    </a:lnTo>
                    <a:lnTo>
                      <a:pt x="131" y="72"/>
                    </a:lnTo>
                    <a:lnTo>
                      <a:pt x="119" y="156"/>
                    </a:lnTo>
                    <a:lnTo>
                      <a:pt x="113" y="246"/>
                    </a:lnTo>
                    <a:lnTo>
                      <a:pt x="101" y="342"/>
                    </a:lnTo>
                    <a:lnTo>
                      <a:pt x="95" y="444"/>
                    </a:lnTo>
                    <a:lnTo>
                      <a:pt x="83" y="557"/>
                    </a:lnTo>
                    <a:lnTo>
                      <a:pt x="71" y="671"/>
                    </a:lnTo>
                    <a:lnTo>
                      <a:pt x="65" y="791"/>
                    </a:lnTo>
                    <a:lnTo>
                      <a:pt x="48" y="1055"/>
                    </a:lnTo>
                    <a:lnTo>
                      <a:pt x="30" y="1331"/>
                    </a:lnTo>
                    <a:lnTo>
                      <a:pt x="18" y="1630"/>
                    </a:lnTo>
                    <a:lnTo>
                      <a:pt x="6" y="1942"/>
                    </a:lnTo>
                    <a:lnTo>
                      <a:pt x="0" y="2278"/>
                    </a:lnTo>
                    <a:lnTo>
                      <a:pt x="6" y="2602"/>
                    </a:lnTo>
                    <a:lnTo>
                      <a:pt x="12" y="2919"/>
                    </a:lnTo>
                    <a:lnTo>
                      <a:pt x="24" y="3219"/>
                    </a:lnTo>
                    <a:lnTo>
                      <a:pt x="36" y="3513"/>
                    </a:lnTo>
                    <a:lnTo>
                      <a:pt x="59" y="3794"/>
                    </a:lnTo>
                    <a:lnTo>
                      <a:pt x="89" y="4058"/>
                    </a:lnTo>
                    <a:lnTo>
                      <a:pt x="125" y="4316"/>
                    </a:lnTo>
                    <a:lnTo>
                      <a:pt x="137" y="4316"/>
                    </a:lnTo>
                    <a:lnTo>
                      <a:pt x="101" y="4058"/>
                    </a:lnTo>
                    <a:lnTo>
                      <a:pt x="71" y="3794"/>
                    </a:lnTo>
                    <a:lnTo>
                      <a:pt x="48" y="3513"/>
                    </a:lnTo>
                    <a:lnTo>
                      <a:pt x="36" y="3225"/>
                    </a:lnTo>
                    <a:lnTo>
                      <a:pt x="24" y="2919"/>
                    </a:lnTo>
                    <a:lnTo>
                      <a:pt x="18" y="2608"/>
                    </a:lnTo>
                    <a:lnTo>
                      <a:pt x="12" y="2278"/>
                    </a:lnTo>
                    <a:lnTo>
                      <a:pt x="18" y="1942"/>
                    </a:lnTo>
                    <a:lnTo>
                      <a:pt x="18" y="1942"/>
                    </a:lnTo>
                    <a:close/>
                  </a:path>
                </a:pathLst>
              </a:custGeom>
              <a:gradFill rotWithShape="0">
                <a:gsLst>
                  <a:gs pos="0">
                    <a:schemeClr val="bg1"/>
                  </a:gs>
                  <a:gs pos="100000">
                    <a:schemeClr val="bg1">
                      <a:gamma/>
                      <a:shade val="66667"/>
                      <a:invGamma/>
                    </a:schemeClr>
                  </a:gs>
                </a:gsLst>
                <a:lin ang="5400000" scaled="1"/>
              </a:gradFill>
              <a:ln>
                <a:noFill/>
              </a:ln>
              <a:extLst/>
            </p:spPr>
            <p:txBody>
              <a:bodyPr/>
              <a:lstStyle/>
              <a:p>
                <a:pPr>
                  <a:defRPr/>
                </a:pPr>
                <a:endParaRPr lang="hu-HU"/>
              </a:p>
            </p:txBody>
          </p:sp>
          <p:sp>
            <p:nvSpPr>
              <p:cNvPr id="78863" name="Freeform 15"/>
              <p:cNvSpPr>
                <a:spLocks/>
              </p:cNvSpPr>
              <p:nvPr userDrawn="1"/>
            </p:nvSpPr>
            <p:spPr bwMode="hidden">
              <a:xfrm>
                <a:off x="1967" y="0"/>
                <a:ext cx="300" cy="4316"/>
              </a:xfrm>
              <a:custGeom>
                <a:avLst/>
                <a:gdLst>
                  <a:gd name="T0" fmla="*/ 18 w 299"/>
                  <a:gd name="T1" fmla="*/ 2062 h 4316"/>
                  <a:gd name="T2" fmla="*/ 30 w 299"/>
                  <a:gd name="T3" fmla="*/ 1750 h 4316"/>
                  <a:gd name="T4" fmla="*/ 54 w 299"/>
                  <a:gd name="T5" fmla="*/ 1451 h 4316"/>
                  <a:gd name="T6" fmla="*/ 84 w 299"/>
                  <a:gd name="T7" fmla="*/ 1169 h 4316"/>
                  <a:gd name="T8" fmla="*/ 126 w 299"/>
                  <a:gd name="T9" fmla="*/ 899 h 4316"/>
                  <a:gd name="T10" fmla="*/ 162 w 299"/>
                  <a:gd name="T11" fmla="*/ 641 h 4316"/>
                  <a:gd name="T12" fmla="*/ 209 w 299"/>
                  <a:gd name="T13" fmla="*/ 408 h 4316"/>
                  <a:gd name="T14" fmla="*/ 251 w 299"/>
                  <a:gd name="T15" fmla="*/ 192 h 4316"/>
                  <a:gd name="T16" fmla="*/ 299 w 299"/>
                  <a:gd name="T17" fmla="*/ 0 h 4316"/>
                  <a:gd name="T18" fmla="*/ 287 w 299"/>
                  <a:gd name="T19" fmla="*/ 0 h 4316"/>
                  <a:gd name="T20" fmla="*/ 239 w 299"/>
                  <a:gd name="T21" fmla="*/ 192 h 4316"/>
                  <a:gd name="T22" fmla="*/ 198 w 299"/>
                  <a:gd name="T23" fmla="*/ 408 h 4316"/>
                  <a:gd name="T24" fmla="*/ 156 w 299"/>
                  <a:gd name="T25" fmla="*/ 641 h 4316"/>
                  <a:gd name="T26" fmla="*/ 114 w 299"/>
                  <a:gd name="T27" fmla="*/ 899 h 4316"/>
                  <a:gd name="T28" fmla="*/ 78 w 299"/>
                  <a:gd name="T29" fmla="*/ 1169 h 4316"/>
                  <a:gd name="T30" fmla="*/ 48 w 299"/>
                  <a:gd name="T31" fmla="*/ 1451 h 4316"/>
                  <a:gd name="T32" fmla="*/ 24 w 299"/>
                  <a:gd name="T33" fmla="*/ 1750 h 4316"/>
                  <a:gd name="T34" fmla="*/ 6 w 299"/>
                  <a:gd name="T35" fmla="*/ 2062 h 4316"/>
                  <a:gd name="T36" fmla="*/ 0 w 299"/>
                  <a:gd name="T37" fmla="*/ 2374 h 4316"/>
                  <a:gd name="T38" fmla="*/ 12 w 299"/>
                  <a:gd name="T39" fmla="*/ 2674 h 4316"/>
                  <a:gd name="T40" fmla="*/ 30 w 299"/>
                  <a:gd name="T41" fmla="*/ 2973 h 4316"/>
                  <a:gd name="T42" fmla="*/ 54 w 299"/>
                  <a:gd name="T43" fmla="*/ 3255 h 4316"/>
                  <a:gd name="T44" fmla="*/ 96 w 299"/>
                  <a:gd name="T45" fmla="*/ 3537 h 4316"/>
                  <a:gd name="T46" fmla="*/ 144 w 299"/>
                  <a:gd name="T47" fmla="*/ 3806 h 4316"/>
                  <a:gd name="T48" fmla="*/ 203 w 299"/>
                  <a:gd name="T49" fmla="*/ 4064 h 4316"/>
                  <a:gd name="T50" fmla="*/ 275 w 299"/>
                  <a:gd name="T51" fmla="*/ 4316 h 4316"/>
                  <a:gd name="T52" fmla="*/ 287 w 299"/>
                  <a:gd name="T53" fmla="*/ 4316 h 4316"/>
                  <a:gd name="T54" fmla="*/ 215 w 299"/>
                  <a:gd name="T55" fmla="*/ 4064 h 4316"/>
                  <a:gd name="T56" fmla="*/ 156 w 299"/>
                  <a:gd name="T57" fmla="*/ 3806 h 4316"/>
                  <a:gd name="T58" fmla="*/ 108 w 299"/>
                  <a:gd name="T59" fmla="*/ 3537 h 4316"/>
                  <a:gd name="T60" fmla="*/ 66 w 299"/>
                  <a:gd name="T61" fmla="*/ 3261 h 4316"/>
                  <a:gd name="T62" fmla="*/ 42 w 299"/>
                  <a:gd name="T63" fmla="*/ 2973 h 4316"/>
                  <a:gd name="T64" fmla="*/ 24 w 299"/>
                  <a:gd name="T65" fmla="*/ 2680 h 4316"/>
                  <a:gd name="T66" fmla="*/ 12 w 299"/>
                  <a:gd name="T67" fmla="*/ 2374 h 4316"/>
                  <a:gd name="T68" fmla="*/ 18 w 299"/>
                  <a:gd name="T69" fmla="*/ 2062 h 4316"/>
                  <a:gd name="T70" fmla="*/ 18 w 299"/>
                  <a:gd name="T71" fmla="*/ 2062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99" h="4316">
                    <a:moveTo>
                      <a:pt x="18" y="2062"/>
                    </a:moveTo>
                    <a:lnTo>
                      <a:pt x="30" y="1750"/>
                    </a:lnTo>
                    <a:lnTo>
                      <a:pt x="54" y="1451"/>
                    </a:lnTo>
                    <a:lnTo>
                      <a:pt x="84" y="1169"/>
                    </a:lnTo>
                    <a:lnTo>
                      <a:pt x="126" y="899"/>
                    </a:lnTo>
                    <a:lnTo>
                      <a:pt x="162" y="641"/>
                    </a:lnTo>
                    <a:lnTo>
                      <a:pt x="209" y="408"/>
                    </a:lnTo>
                    <a:lnTo>
                      <a:pt x="251" y="192"/>
                    </a:lnTo>
                    <a:lnTo>
                      <a:pt x="299" y="0"/>
                    </a:lnTo>
                    <a:lnTo>
                      <a:pt x="287" y="0"/>
                    </a:lnTo>
                    <a:lnTo>
                      <a:pt x="239" y="192"/>
                    </a:lnTo>
                    <a:lnTo>
                      <a:pt x="198" y="408"/>
                    </a:lnTo>
                    <a:lnTo>
                      <a:pt x="156" y="641"/>
                    </a:lnTo>
                    <a:lnTo>
                      <a:pt x="114" y="899"/>
                    </a:lnTo>
                    <a:lnTo>
                      <a:pt x="78" y="1169"/>
                    </a:lnTo>
                    <a:lnTo>
                      <a:pt x="48" y="1451"/>
                    </a:lnTo>
                    <a:lnTo>
                      <a:pt x="24" y="1750"/>
                    </a:lnTo>
                    <a:lnTo>
                      <a:pt x="6" y="2062"/>
                    </a:lnTo>
                    <a:lnTo>
                      <a:pt x="0" y="2374"/>
                    </a:lnTo>
                    <a:lnTo>
                      <a:pt x="12" y="2674"/>
                    </a:lnTo>
                    <a:lnTo>
                      <a:pt x="30" y="2973"/>
                    </a:lnTo>
                    <a:lnTo>
                      <a:pt x="54" y="3255"/>
                    </a:lnTo>
                    <a:lnTo>
                      <a:pt x="96" y="3537"/>
                    </a:lnTo>
                    <a:lnTo>
                      <a:pt x="144" y="3806"/>
                    </a:lnTo>
                    <a:lnTo>
                      <a:pt x="203" y="4064"/>
                    </a:lnTo>
                    <a:lnTo>
                      <a:pt x="275" y="4316"/>
                    </a:lnTo>
                    <a:lnTo>
                      <a:pt x="287" y="4316"/>
                    </a:lnTo>
                    <a:lnTo>
                      <a:pt x="215" y="4064"/>
                    </a:lnTo>
                    <a:lnTo>
                      <a:pt x="156" y="3806"/>
                    </a:lnTo>
                    <a:lnTo>
                      <a:pt x="108" y="3537"/>
                    </a:lnTo>
                    <a:lnTo>
                      <a:pt x="66" y="3261"/>
                    </a:lnTo>
                    <a:lnTo>
                      <a:pt x="42" y="2973"/>
                    </a:lnTo>
                    <a:lnTo>
                      <a:pt x="24" y="2680"/>
                    </a:lnTo>
                    <a:lnTo>
                      <a:pt x="12" y="2374"/>
                    </a:lnTo>
                    <a:lnTo>
                      <a:pt x="18" y="2062"/>
                    </a:lnTo>
                    <a:lnTo>
                      <a:pt x="18" y="2062"/>
                    </a:lnTo>
                    <a:close/>
                  </a:path>
                </a:pathLst>
              </a:custGeom>
              <a:gradFill rotWithShape="0">
                <a:gsLst>
                  <a:gs pos="0">
                    <a:schemeClr val="bg1"/>
                  </a:gs>
                  <a:gs pos="100000">
                    <a:schemeClr val="bg1">
                      <a:gamma/>
                      <a:shade val="66667"/>
                      <a:invGamma/>
                    </a:schemeClr>
                  </a:gs>
                </a:gsLst>
                <a:lin ang="5400000" scaled="1"/>
              </a:gradFill>
              <a:ln>
                <a:noFill/>
              </a:ln>
              <a:extLst/>
            </p:spPr>
            <p:txBody>
              <a:bodyPr/>
              <a:lstStyle/>
              <a:p>
                <a:pPr>
                  <a:defRPr/>
                </a:pPr>
                <a:endParaRPr lang="hu-HU"/>
              </a:p>
            </p:txBody>
          </p:sp>
          <p:sp>
            <p:nvSpPr>
              <p:cNvPr id="78864" name="Freeform 16"/>
              <p:cNvSpPr>
                <a:spLocks/>
              </p:cNvSpPr>
              <p:nvPr userDrawn="1"/>
            </p:nvSpPr>
            <p:spPr bwMode="hidden">
              <a:xfrm>
                <a:off x="1568" y="0"/>
                <a:ext cx="425" cy="4316"/>
              </a:xfrm>
              <a:custGeom>
                <a:avLst/>
                <a:gdLst>
                  <a:gd name="T0" fmla="*/ 424 w 424"/>
                  <a:gd name="T1" fmla="*/ 0 h 4316"/>
                  <a:gd name="T2" fmla="*/ 412 w 424"/>
                  <a:gd name="T3" fmla="*/ 0 h 4316"/>
                  <a:gd name="T4" fmla="*/ 316 w 424"/>
                  <a:gd name="T5" fmla="*/ 222 h 4316"/>
                  <a:gd name="T6" fmla="*/ 239 w 424"/>
                  <a:gd name="T7" fmla="*/ 462 h 4316"/>
                  <a:gd name="T8" fmla="*/ 167 w 424"/>
                  <a:gd name="T9" fmla="*/ 707 h 4316"/>
                  <a:gd name="T10" fmla="*/ 107 w 424"/>
                  <a:gd name="T11" fmla="*/ 971 h 4316"/>
                  <a:gd name="T12" fmla="*/ 65 w 424"/>
                  <a:gd name="T13" fmla="*/ 1247 h 4316"/>
                  <a:gd name="T14" fmla="*/ 29 w 424"/>
                  <a:gd name="T15" fmla="*/ 1529 h 4316"/>
                  <a:gd name="T16" fmla="*/ 6 w 424"/>
                  <a:gd name="T17" fmla="*/ 1822 h 4316"/>
                  <a:gd name="T18" fmla="*/ 0 w 424"/>
                  <a:gd name="T19" fmla="*/ 2122 h 4316"/>
                  <a:gd name="T20" fmla="*/ 6 w 424"/>
                  <a:gd name="T21" fmla="*/ 2404 h 4316"/>
                  <a:gd name="T22" fmla="*/ 24 w 424"/>
                  <a:gd name="T23" fmla="*/ 2686 h 4316"/>
                  <a:gd name="T24" fmla="*/ 47 w 424"/>
                  <a:gd name="T25" fmla="*/ 2961 h 4316"/>
                  <a:gd name="T26" fmla="*/ 89 w 424"/>
                  <a:gd name="T27" fmla="*/ 3243 h 4316"/>
                  <a:gd name="T28" fmla="*/ 137 w 424"/>
                  <a:gd name="T29" fmla="*/ 3519 h 4316"/>
                  <a:gd name="T30" fmla="*/ 197 w 424"/>
                  <a:gd name="T31" fmla="*/ 3788 h 4316"/>
                  <a:gd name="T32" fmla="*/ 269 w 424"/>
                  <a:gd name="T33" fmla="*/ 4058 h 4316"/>
                  <a:gd name="T34" fmla="*/ 346 w 424"/>
                  <a:gd name="T35" fmla="*/ 4316 h 4316"/>
                  <a:gd name="T36" fmla="*/ 358 w 424"/>
                  <a:gd name="T37" fmla="*/ 4316 h 4316"/>
                  <a:gd name="T38" fmla="*/ 281 w 424"/>
                  <a:gd name="T39" fmla="*/ 4058 h 4316"/>
                  <a:gd name="T40" fmla="*/ 209 w 424"/>
                  <a:gd name="T41" fmla="*/ 3788 h 4316"/>
                  <a:gd name="T42" fmla="*/ 149 w 424"/>
                  <a:gd name="T43" fmla="*/ 3519 h 4316"/>
                  <a:gd name="T44" fmla="*/ 101 w 424"/>
                  <a:gd name="T45" fmla="*/ 3243 h 4316"/>
                  <a:gd name="T46" fmla="*/ 59 w 424"/>
                  <a:gd name="T47" fmla="*/ 2961 h 4316"/>
                  <a:gd name="T48" fmla="*/ 35 w 424"/>
                  <a:gd name="T49" fmla="*/ 2686 h 4316"/>
                  <a:gd name="T50" fmla="*/ 18 w 424"/>
                  <a:gd name="T51" fmla="*/ 2404 h 4316"/>
                  <a:gd name="T52" fmla="*/ 12 w 424"/>
                  <a:gd name="T53" fmla="*/ 2122 h 4316"/>
                  <a:gd name="T54" fmla="*/ 18 w 424"/>
                  <a:gd name="T55" fmla="*/ 1822 h 4316"/>
                  <a:gd name="T56" fmla="*/ 41 w 424"/>
                  <a:gd name="T57" fmla="*/ 1529 h 4316"/>
                  <a:gd name="T58" fmla="*/ 71 w 424"/>
                  <a:gd name="T59" fmla="*/ 1247 h 4316"/>
                  <a:gd name="T60" fmla="*/ 119 w 424"/>
                  <a:gd name="T61" fmla="*/ 971 h 4316"/>
                  <a:gd name="T62" fmla="*/ 179 w 424"/>
                  <a:gd name="T63" fmla="*/ 707 h 4316"/>
                  <a:gd name="T64" fmla="*/ 245 w 424"/>
                  <a:gd name="T65" fmla="*/ 462 h 4316"/>
                  <a:gd name="T66" fmla="*/ 328 w 424"/>
                  <a:gd name="T67" fmla="*/ 222 h 4316"/>
                  <a:gd name="T68" fmla="*/ 424 w 424"/>
                  <a:gd name="T69" fmla="*/ 0 h 4316"/>
                  <a:gd name="T70" fmla="*/ 424 w 424"/>
                  <a:gd name="T71" fmla="*/ 0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24" h="4316">
                    <a:moveTo>
                      <a:pt x="424" y="0"/>
                    </a:moveTo>
                    <a:lnTo>
                      <a:pt x="412" y="0"/>
                    </a:lnTo>
                    <a:lnTo>
                      <a:pt x="316" y="222"/>
                    </a:lnTo>
                    <a:lnTo>
                      <a:pt x="239" y="462"/>
                    </a:lnTo>
                    <a:lnTo>
                      <a:pt x="167" y="707"/>
                    </a:lnTo>
                    <a:lnTo>
                      <a:pt x="107" y="971"/>
                    </a:lnTo>
                    <a:lnTo>
                      <a:pt x="65" y="1247"/>
                    </a:lnTo>
                    <a:lnTo>
                      <a:pt x="29" y="1529"/>
                    </a:lnTo>
                    <a:lnTo>
                      <a:pt x="6" y="1822"/>
                    </a:lnTo>
                    <a:lnTo>
                      <a:pt x="0" y="2122"/>
                    </a:lnTo>
                    <a:lnTo>
                      <a:pt x="6" y="2404"/>
                    </a:lnTo>
                    <a:lnTo>
                      <a:pt x="24" y="2686"/>
                    </a:lnTo>
                    <a:lnTo>
                      <a:pt x="47" y="2961"/>
                    </a:lnTo>
                    <a:lnTo>
                      <a:pt x="89" y="3243"/>
                    </a:lnTo>
                    <a:lnTo>
                      <a:pt x="137" y="3519"/>
                    </a:lnTo>
                    <a:lnTo>
                      <a:pt x="197" y="3788"/>
                    </a:lnTo>
                    <a:lnTo>
                      <a:pt x="269" y="4058"/>
                    </a:lnTo>
                    <a:lnTo>
                      <a:pt x="346" y="4316"/>
                    </a:lnTo>
                    <a:lnTo>
                      <a:pt x="358" y="4316"/>
                    </a:lnTo>
                    <a:lnTo>
                      <a:pt x="281" y="4058"/>
                    </a:lnTo>
                    <a:lnTo>
                      <a:pt x="209" y="3788"/>
                    </a:lnTo>
                    <a:lnTo>
                      <a:pt x="149" y="3519"/>
                    </a:lnTo>
                    <a:lnTo>
                      <a:pt x="101" y="3243"/>
                    </a:lnTo>
                    <a:lnTo>
                      <a:pt x="59" y="2961"/>
                    </a:lnTo>
                    <a:lnTo>
                      <a:pt x="35" y="2686"/>
                    </a:lnTo>
                    <a:lnTo>
                      <a:pt x="18" y="2404"/>
                    </a:lnTo>
                    <a:lnTo>
                      <a:pt x="12" y="2122"/>
                    </a:lnTo>
                    <a:lnTo>
                      <a:pt x="18" y="1822"/>
                    </a:lnTo>
                    <a:lnTo>
                      <a:pt x="41" y="1529"/>
                    </a:lnTo>
                    <a:lnTo>
                      <a:pt x="71" y="1247"/>
                    </a:lnTo>
                    <a:lnTo>
                      <a:pt x="119" y="971"/>
                    </a:lnTo>
                    <a:lnTo>
                      <a:pt x="179" y="707"/>
                    </a:lnTo>
                    <a:lnTo>
                      <a:pt x="245" y="462"/>
                    </a:lnTo>
                    <a:lnTo>
                      <a:pt x="328" y="222"/>
                    </a:lnTo>
                    <a:lnTo>
                      <a:pt x="424" y="0"/>
                    </a:lnTo>
                    <a:lnTo>
                      <a:pt x="424" y="0"/>
                    </a:lnTo>
                    <a:close/>
                  </a:path>
                </a:pathLst>
              </a:custGeom>
              <a:gradFill rotWithShape="0">
                <a:gsLst>
                  <a:gs pos="0">
                    <a:schemeClr val="bg1"/>
                  </a:gs>
                  <a:gs pos="100000">
                    <a:schemeClr val="bg1">
                      <a:gamma/>
                      <a:shade val="66667"/>
                      <a:invGamma/>
                    </a:schemeClr>
                  </a:gs>
                </a:gsLst>
                <a:lin ang="5400000" scaled="1"/>
              </a:gradFill>
              <a:ln>
                <a:noFill/>
              </a:ln>
              <a:extLst/>
            </p:spPr>
            <p:txBody>
              <a:bodyPr/>
              <a:lstStyle/>
              <a:p>
                <a:pPr>
                  <a:defRPr/>
                </a:pPr>
                <a:endParaRPr lang="hu-HU"/>
              </a:p>
            </p:txBody>
          </p:sp>
          <p:sp>
            <p:nvSpPr>
              <p:cNvPr id="78865" name="Freeform 17"/>
              <p:cNvSpPr>
                <a:spLocks/>
              </p:cNvSpPr>
              <p:nvPr userDrawn="1"/>
            </p:nvSpPr>
            <p:spPr bwMode="hidden">
              <a:xfrm>
                <a:off x="1128" y="0"/>
                <a:ext cx="575" cy="4316"/>
              </a:xfrm>
              <a:custGeom>
                <a:avLst/>
                <a:gdLst>
                  <a:gd name="T0" fmla="*/ 12 w 574"/>
                  <a:gd name="T1" fmla="*/ 2146 h 4316"/>
                  <a:gd name="T2" fmla="*/ 24 w 574"/>
                  <a:gd name="T3" fmla="*/ 1846 h 4316"/>
                  <a:gd name="T4" fmla="*/ 54 w 574"/>
                  <a:gd name="T5" fmla="*/ 1559 h 4316"/>
                  <a:gd name="T6" fmla="*/ 96 w 574"/>
                  <a:gd name="T7" fmla="*/ 1277 h 4316"/>
                  <a:gd name="T8" fmla="*/ 162 w 574"/>
                  <a:gd name="T9" fmla="*/ 1001 h 4316"/>
                  <a:gd name="T10" fmla="*/ 239 w 574"/>
                  <a:gd name="T11" fmla="*/ 731 h 4316"/>
                  <a:gd name="T12" fmla="*/ 335 w 574"/>
                  <a:gd name="T13" fmla="*/ 480 h 4316"/>
                  <a:gd name="T14" fmla="*/ 449 w 574"/>
                  <a:gd name="T15" fmla="*/ 234 h 4316"/>
                  <a:gd name="T16" fmla="*/ 574 w 574"/>
                  <a:gd name="T17" fmla="*/ 0 h 4316"/>
                  <a:gd name="T18" fmla="*/ 562 w 574"/>
                  <a:gd name="T19" fmla="*/ 0 h 4316"/>
                  <a:gd name="T20" fmla="*/ 437 w 574"/>
                  <a:gd name="T21" fmla="*/ 234 h 4316"/>
                  <a:gd name="T22" fmla="*/ 323 w 574"/>
                  <a:gd name="T23" fmla="*/ 480 h 4316"/>
                  <a:gd name="T24" fmla="*/ 227 w 574"/>
                  <a:gd name="T25" fmla="*/ 737 h 4316"/>
                  <a:gd name="T26" fmla="*/ 150 w 574"/>
                  <a:gd name="T27" fmla="*/ 1001 h 4316"/>
                  <a:gd name="T28" fmla="*/ 84 w 574"/>
                  <a:gd name="T29" fmla="*/ 1277 h 4316"/>
                  <a:gd name="T30" fmla="*/ 42 w 574"/>
                  <a:gd name="T31" fmla="*/ 1559 h 4316"/>
                  <a:gd name="T32" fmla="*/ 12 w 574"/>
                  <a:gd name="T33" fmla="*/ 1852 h 4316"/>
                  <a:gd name="T34" fmla="*/ 0 w 574"/>
                  <a:gd name="T35" fmla="*/ 2146 h 4316"/>
                  <a:gd name="T36" fmla="*/ 6 w 574"/>
                  <a:gd name="T37" fmla="*/ 2434 h 4316"/>
                  <a:gd name="T38" fmla="*/ 30 w 574"/>
                  <a:gd name="T39" fmla="*/ 2715 h 4316"/>
                  <a:gd name="T40" fmla="*/ 66 w 574"/>
                  <a:gd name="T41" fmla="*/ 2997 h 4316"/>
                  <a:gd name="T42" fmla="*/ 120 w 574"/>
                  <a:gd name="T43" fmla="*/ 3273 h 4316"/>
                  <a:gd name="T44" fmla="*/ 191 w 574"/>
                  <a:gd name="T45" fmla="*/ 3549 h 4316"/>
                  <a:gd name="T46" fmla="*/ 275 w 574"/>
                  <a:gd name="T47" fmla="*/ 3812 h 4316"/>
                  <a:gd name="T48" fmla="*/ 371 w 574"/>
                  <a:gd name="T49" fmla="*/ 4070 h 4316"/>
                  <a:gd name="T50" fmla="*/ 484 w 574"/>
                  <a:gd name="T51" fmla="*/ 4316 h 4316"/>
                  <a:gd name="T52" fmla="*/ 496 w 574"/>
                  <a:gd name="T53" fmla="*/ 4316 h 4316"/>
                  <a:gd name="T54" fmla="*/ 383 w 574"/>
                  <a:gd name="T55" fmla="*/ 4070 h 4316"/>
                  <a:gd name="T56" fmla="*/ 287 w 574"/>
                  <a:gd name="T57" fmla="*/ 3812 h 4316"/>
                  <a:gd name="T58" fmla="*/ 203 w 574"/>
                  <a:gd name="T59" fmla="*/ 3549 h 4316"/>
                  <a:gd name="T60" fmla="*/ 132 w 574"/>
                  <a:gd name="T61" fmla="*/ 3273 h 4316"/>
                  <a:gd name="T62" fmla="*/ 78 w 574"/>
                  <a:gd name="T63" fmla="*/ 2997 h 4316"/>
                  <a:gd name="T64" fmla="*/ 42 w 574"/>
                  <a:gd name="T65" fmla="*/ 2715 h 4316"/>
                  <a:gd name="T66" fmla="*/ 18 w 574"/>
                  <a:gd name="T67" fmla="*/ 2434 h 4316"/>
                  <a:gd name="T68" fmla="*/ 12 w 574"/>
                  <a:gd name="T69" fmla="*/ 2146 h 4316"/>
                  <a:gd name="T70" fmla="*/ 12 w 574"/>
                  <a:gd name="T71" fmla="*/ 2146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74" h="4316">
                    <a:moveTo>
                      <a:pt x="12" y="2146"/>
                    </a:moveTo>
                    <a:lnTo>
                      <a:pt x="24" y="1846"/>
                    </a:lnTo>
                    <a:lnTo>
                      <a:pt x="54" y="1559"/>
                    </a:lnTo>
                    <a:lnTo>
                      <a:pt x="96" y="1277"/>
                    </a:lnTo>
                    <a:lnTo>
                      <a:pt x="162" y="1001"/>
                    </a:lnTo>
                    <a:lnTo>
                      <a:pt x="239" y="731"/>
                    </a:lnTo>
                    <a:lnTo>
                      <a:pt x="335" y="480"/>
                    </a:lnTo>
                    <a:lnTo>
                      <a:pt x="449" y="234"/>
                    </a:lnTo>
                    <a:lnTo>
                      <a:pt x="574" y="0"/>
                    </a:lnTo>
                    <a:lnTo>
                      <a:pt x="562" y="0"/>
                    </a:lnTo>
                    <a:lnTo>
                      <a:pt x="437" y="234"/>
                    </a:lnTo>
                    <a:lnTo>
                      <a:pt x="323" y="480"/>
                    </a:lnTo>
                    <a:lnTo>
                      <a:pt x="227" y="737"/>
                    </a:lnTo>
                    <a:lnTo>
                      <a:pt x="150" y="1001"/>
                    </a:lnTo>
                    <a:lnTo>
                      <a:pt x="84" y="1277"/>
                    </a:lnTo>
                    <a:lnTo>
                      <a:pt x="42" y="1559"/>
                    </a:lnTo>
                    <a:lnTo>
                      <a:pt x="12" y="1852"/>
                    </a:lnTo>
                    <a:lnTo>
                      <a:pt x="0" y="2146"/>
                    </a:lnTo>
                    <a:lnTo>
                      <a:pt x="6" y="2434"/>
                    </a:lnTo>
                    <a:lnTo>
                      <a:pt x="30" y="2715"/>
                    </a:lnTo>
                    <a:lnTo>
                      <a:pt x="66" y="2997"/>
                    </a:lnTo>
                    <a:lnTo>
                      <a:pt x="120" y="3273"/>
                    </a:lnTo>
                    <a:lnTo>
                      <a:pt x="191" y="3549"/>
                    </a:lnTo>
                    <a:lnTo>
                      <a:pt x="275" y="3812"/>
                    </a:lnTo>
                    <a:lnTo>
                      <a:pt x="371" y="4070"/>
                    </a:lnTo>
                    <a:lnTo>
                      <a:pt x="484" y="4316"/>
                    </a:lnTo>
                    <a:lnTo>
                      <a:pt x="496" y="4316"/>
                    </a:lnTo>
                    <a:lnTo>
                      <a:pt x="383" y="4070"/>
                    </a:lnTo>
                    <a:lnTo>
                      <a:pt x="287" y="3812"/>
                    </a:lnTo>
                    <a:lnTo>
                      <a:pt x="203" y="3549"/>
                    </a:lnTo>
                    <a:lnTo>
                      <a:pt x="132" y="3273"/>
                    </a:lnTo>
                    <a:lnTo>
                      <a:pt x="78" y="2997"/>
                    </a:lnTo>
                    <a:lnTo>
                      <a:pt x="42" y="2715"/>
                    </a:lnTo>
                    <a:lnTo>
                      <a:pt x="18" y="2434"/>
                    </a:lnTo>
                    <a:lnTo>
                      <a:pt x="12" y="2146"/>
                    </a:lnTo>
                    <a:lnTo>
                      <a:pt x="12" y="2146"/>
                    </a:lnTo>
                    <a:close/>
                  </a:path>
                </a:pathLst>
              </a:custGeom>
              <a:gradFill rotWithShape="0">
                <a:gsLst>
                  <a:gs pos="0">
                    <a:schemeClr val="bg1"/>
                  </a:gs>
                  <a:gs pos="100000">
                    <a:schemeClr val="bg1">
                      <a:gamma/>
                      <a:shade val="66667"/>
                      <a:invGamma/>
                    </a:schemeClr>
                  </a:gs>
                </a:gsLst>
                <a:lin ang="5400000" scaled="1"/>
              </a:gradFill>
              <a:ln>
                <a:noFill/>
              </a:ln>
              <a:extLst/>
            </p:spPr>
            <p:txBody>
              <a:bodyPr/>
              <a:lstStyle/>
              <a:p>
                <a:pPr>
                  <a:defRPr/>
                </a:pPr>
                <a:endParaRPr lang="hu-HU"/>
              </a:p>
            </p:txBody>
          </p:sp>
          <p:sp>
            <p:nvSpPr>
              <p:cNvPr id="78866" name="Freeform 18"/>
              <p:cNvSpPr>
                <a:spLocks/>
              </p:cNvSpPr>
              <p:nvPr userDrawn="1"/>
            </p:nvSpPr>
            <p:spPr bwMode="hidden">
              <a:xfrm>
                <a:off x="703" y="0"/>
                <a:ext cx="737" cy="4316"/>
              </a:xfrm>
              <a:custGeom>
                <a:avLst/>
                <a:gdLst>
                  <a:gd name="T0" fmla="*/ 12 w 735"/>
                  <a:gd name="T1" fmla="*/ 2098 h 4316"/>
                  <a:gd name="T2" fmla="*/ 29 w 735"/>
                  <a:gd name="T3" fmla="*/ 1798 h 4316"/>
                  <a:gd name="T4" fmla="*/ 71 w 735"/>
                  <a:gd name="T5" fmla="*/ 1505 h 4316"/>
                  <a:gd name="T6" fmla="*/ 131 w 735"/>
                  <a:gd name="T7" fmla="*/ 1223 h 4316"/>
                  <a:gd name="T8" fmla="*/ 215 w 735"/>
                  <a:gd name="T9" fmla="*/ 941 h 4316"/>
                  <a:gd name="T10" fmla="*/ 316 w 735"/>
                  <a:gd name="T11" fmla="*/ 689 h 4316"/>
                  <a:gd name="T12" fmla="*/ 442 w 735"/>
                  <a:gd name="T13" fmla="*/ 444 h 4316"/>
                  <a:gd name="T14" fmla="*/ 580 w 735"/>
                  <a:gd name="T15" fmla="*/ 216 h 4316"/>
                  <a:gd name="T16" fmla="*/ 735 w 735"/>
                  <a:gd name="T17" fmla="*/ 0 h 4316"/>
                  <a:gd name="T18" fmla="*/ 723 w 735"/>
                  <a:gd name="T19" fmla="*/ 0 h 4316"/>
                  <a:gd name="T20" fmla="*/ 568 w 735"/>
                  <a:gd name="T21" fmla="*/ 210 h 4316"/>
                  <a:gd name="T22" fmla="*/ 430 w 735"/>
                  <a:gd name="T23" fmla="*/ 438 h 4316"/>
                  <a:gd name="T24" fmla="*/ 311 w 735"/>
                  <a:gd name="T25" fmla="*/ 683 h 4316"/>
                  <a:gd name="T26" fmla="*/ 209 w 735"/>
                  <a:gd name="T27" fmla="*/ 941 h 4316"/>
                  <a:gd name="T28" fmla="*/ 125 w 735"/>
                  <a:gd name="T29" fmla="*/ 1217 h 4316"/>
                  <a:gd name="T30" fmla="*/ 59 w 735"/>
                  <a:gd name="T31" fmla="*/ 1505 h 4316"/>
                  <a:gd name="T32" fmla="*/ 18 w 735"/>
                  <a:gd name="T33" fmla="*/ 1798 h 4316"/>
                  <a:gd name="T34" fmla="*/ 0 w 735"/>
                  <a:gd name="T35" fmla="*/ 2098 h 4316"/>
                  <a:gd name="T36" fmla="*/ 6 w 735"/>
                  <a:gd name="T37" fmla="*/ 2404 h 4316"/>
                  <a:gd name="T38" fmla="*/ 29 w 735"/>
                  <a:gd name="T39" fmla="*/ 2709 h 4316"/>
                  <a:gd name="T40" fmla="*/ 77 w 735"/>
                  <a:gd name="T41" fmla="*/ 3015 h 4316"/>
                  <a:gd name="T42" fmla="*/ 149 w 735"/>
                  <a:gd name="T43" fmla="*/ 3315 h 4316"/>
                  <a:gd name="T44" fmla="*/ 227 w 735"/>
                  <a:gd name="T45" fmla="*/ 3573 h 4316"/>
                  <a:gd name="T46" fmla="*/ 316 w 735"/>
                  <a:gd name="T47" fmla="*/ 3824 h 4316"/>
                  <a:gd name="T48" fmla="*/ 424 w 735"/>
                  <a:gd name="T49" fmla="*/ 4076 h 4316"/>
                  <a:gd name="T50" fmla="*/ 544 w 735"/>
                  <a:gd name="T51" fmla="*/ 4316 h 4316"/>
                  <a:gd name="T52" fmla="*/ 556 w 735"/>
                  <a:gd name="T53" fmla="*/ 4316 h 4316"/>
                  <a:gd name="T54" fmla="*/ 436 w 735"/>
                  <a:gd name="T55" fmla="*/ 4076 h 4316"/>
                  <a:gd name="T56" fmla="*/ 328 w 735"/>
                  <a:gd name="T57" fmla="*/ 3824 h 4316"/>
                  <a:gd name="T58" fmla="*/ 239 w 735"/>
                  <a:gd name="T59" fmla="*/ 3573 h 4316"/>
                  <a:gd name="T60" fmla="*/ 161 w 735"/>
                  <a:gd name="T61" fmla="*/ 3315 h 4316"/>
                  <a:gd name="T62" fmla="*/ 89 w 735"/>
                  <a:gd name="T63" fmla="*/ 3015 h 4316"/>
                  <a:gd name="T64" fmla="*/ 41 w 735"/>
                  <a:gd name="T65" fmla="*/ 2709 h 4316"/>
                  <a:gd name="T66" fmla="*/ 18 w 735"/>
                  <a:gd name="T67" fmla="*/ 2404 h 4316"/>
                  <a:gd name="T68" fmla="*/ 12 w 735"/>
                  <a:gd name="T69" fmla="*/ 2098 h 4316"/>
                  <a:gd name="T70" fmla="*/ 12 w 735"/>
                  <a:gd name="T71" fmla="*/ 2098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35" h="4316">
                    <a:moveTo>
                      <a:pt x="12" y="2098"/>
                    </a:moveTo>
                    <a:lnTo>
                      <a:pt x="29" y="1798"/>
                    </a:lnTo>
                    <a:lnTo>
                      <a:pt x="71" y="1505"/>
                    </a:lnTo>
                    <a:lnTo>
                      <a:pt x="131" y="1223"/>
                    </a:lnTo>
                    <a:lnTo>
                      <a:pt x="215" y="941"/>
                    </a:lnTo>
                    <a:lnTo>
                      <a:pt x="316" y="689"/>
                    </a:lnTo>
                    <a:lnTo>
                      <a:pt x="442" y="444"/>
                    </a:lnTo>
                    <a:lnTo>
                      <a:pt x="580" y="216"/>
                    </a:lnTo>
                    <a:lnTo>
                      <a:pt x="735" y="0"/>
                    </a:lnTo>
                    <a:lnTo>
                      <a:pt x="723" y="0"/>
                    </a:lnTo>
                    <a:lnTo>
                      <a:pt x="568" y="210"/>
                    </a:lnTo>
                    <a:lnTo>
                      <a:pt x="430" y="438"/>
                    </a:lnTo>
                    <a:lnTo>
                      <a:pt x="311" y="683"/>
                    </a:lnTo>
                    <a:lnTo>
                      <a:pt x="209" y="941"/>
                    </a:lnTo>
                    <a:lnTo>
                      <a:pt x="125" y="1217"/>
                    </a:lnTo>
                    <a:lnTo>
                      <a:pt x="59" y="1505"/>
                    </a:lnTo>
                    <a:lnTo>
                      <a:pt x="18" y="1798"/>
                    </a:lnTo>
                    <a:lnTo>
                      <a:pt x="0" y="2098"/>
                    </a:lnTo>
                    <a:lnTo>
                      <a:pt x="6" y="2404"/>
                    </a:lnTo>
                    <a:lnTo>
                      <a:pt x="29" y="2709"/>
                    </a:lnTo>
                    <a:lnTo>
                      <a:pt x="77" y="3015"/>
                    </a:lnTo>
                    <a:lnTo>
                      <a:pt x="149" y="3315"/>
                    </a:lnTo>
                    <a:lnTo>
                      <a:pt x="227" y="3573"/>
                    </a:lnTo>
                    <a:lnTo>
                      <a:pt x="316" y="3824"/>
                    </a:lnTo>
                    <a:lnTo>
                      <a:pt x="424" y="4076"/>
                    </a:lnTo>
                    <a:lnTo>
                      <a:pt x="544" y="4316"/>
                    </a:lnTo>
                    <a:lnTo>
                      <a:pt x="556" y="4316"/>
                    </a:lnTo>
                    <a:lnTo>
                      <a:pt x="436" y="4076"/>
                    </a:lnTo>
                    <a:lnTo>
                      <a:pt x="328" y="3824"/>
                    </a:lnTo>
                    <a:lnTo>
                      <a:pt x="239" y="3573"/>
                    </a:lnTo>
                    <a:lnTo>
                      <a:pt x="161" y="3315"/>
                    </a:lnTo>
                    <a:lnTo>
                      <a:pt x="89" y="3015"/>
                    </a:lnTo>
                    <a:lnTo>
                      <a:pt x="41" y="2709"/>
                    </a:lnTo>
                    <a:lnTo>
                      <a:pt x="18" y="2404"/>
                    </a:lnTo>
                    <a:lnTo>
                      <a:pt x="12" y="2098"/>
                    </a:lnTo>
                    <a:lnTo>
                      <a:pt x="12" y="2098"/>
                    </a:lnTo>
                    <a:close/>
                  </a:path>
                </a:pathLst>
              </a:custGeom>
              <a:gradFill rotWithShape="0">
                <a:gsLst>
                  <a:gs pos="0">
                    <a:schemeClr val="bg1"/>
                  </a:gs>
                  <a:gs pos="100000">
                    <a:schemeClr val="bg1">
                      <a:gamma/>
                      <a:shade val="66667"/>
                      <a:invGamma/>
                    </a:schemeClr>
                  </a:gs>
                </a:gsLst>
                <a:lin ang="5400000" scaled="1"/>
              </a:gradFill>
              <a:ln>
                <a:noFill/>
              </a:ln>
              <a:extLst/>
            </p:spPr>
            <p:txBody>
              <a:bodyPr/>
              <a:lstStyle/>
              <a:p>
                <a:pPr>
                  <a:defRPr/>
                </a:pPr>
                <a:endParaRPr lang="hu-HU"/>
              </a:p>
            </p:txBody>
          </p:sp>
          <p:sp>
            <p:nvSpPr>
              <p:cNvPr id="78867" name="Freeform 19"/>
              <p:cNvSpPr>
                <a:spLocks/>
              </p:cNvSpPr>
              <p:nvPr userDrawn="1"/>
            </p:nvSpPr>
            <p:spPr bwMode="hidden">
              <a:xfrm>
                <a:off x="288" y="0"/>
                <a:ext cx="840" cy="4316"/>
              </a:xfrm>
              <a:custGeom>
                <a:avLst/>
                <a:gdLst>
                  <a:gd name="T0" fmla="*/ 18 w 837"/>
                  <a:gd name="T1" fmla="*/ 1948 h 4316"/>
                  <a:gd name="T2" fmla="*/ 48 w 837"/>
                  <a:gd name="T3" fmla="*/ 1708 h 4316"/>
                  <a:gd name="T4" fmla="*/ 96 w 837"/>
                  <a:gd name="T5" fmla="*/ 1475 h 4316"/>
                  <a:gd name="T6" fmla="*/ 161 w 837"/>
                  <a:gd name="T7" fmla="*/ 1235 h 4316"/>
                  <a:gd name="T8" fmla="*/ 251 w 837"/>
                  <a:gd name="T9" fmla="*/ 995 h 4316"/>
                  <a:gd name="T10" fmla="*/ 365 w 837"/>
                  <a:gd name="T11" fmla="*/ 755 h 4316"/>
                  <a:gd name="T12" fmla="*/ 496 w 837"/>
                  <a:gd name="T13" fmla="*/ 510 h 4316"/>
                  <a:gd name="T14" fmla="*/ 658 w 837"/>
                  <a:gd name="T15" fmla="*/ 258 h 4316"/>
                  <a:gd name="T16" fmla="*/ 741 w 837"/>
                  <a:gd name="T17" fmla="*/ 132 h 4316"/>
                  <a:gd name="T18" fmla="*/ 837 w 837"/>
                  <a:gd name="T19" fmla="*/ 0 h 4316"/>
                  <a:gd name="T20" fmla="*/ 825 w 837"/>
                  <a:gd name="T21" fmla="*/ 0 h 4316"/>
                  <a:gd name="T22" fmla="*/ 729 w 837"/>
                  <a:gd name="T23" fmla="*/ 132 h 4316"/>
                  <a:gd name="T24" fmla="*/ 640 w 837"/>
                  <a:gd name="T25" fmla="*/ 258 h 4316"/>
                  <a:gd name="T26" fmla="*/ 562 w 837"/>
                  <a:gd name="T27" fmla="*/ 384 h 4316"/>
                  <a:gd name="T28" fmla="*/ 484 w 837"/>
                  <a:gd name="T29" fmla="*/ 510 h 4316"/>
                  <a:gd name="T30" fmla="*/ 353 w 837"/>
                  <a:gd name="T31" fmla="*/ 755 h 4316"/>
                  <a:gd name="T32" fmla="*/ 239 w 837"/>
                  <a:gd name="T33" fmla="*/ 995 h 4316"/>
                  <a:gd name="T34" fmla="*/ 150 w 837"/>
                  <a:gd name="T35" fmla="*/ 1235 h 4316"/>
                  <a:gd name="T36" fmla="*/ 84 w 837"/>
                  <a:gd name="T37" fmla="*/ 1469 h 4316"/>
                  <a:gd name="T38" fmla="*/ 36 w 837"/>
                  <a:gd name="T39" fmla="*/ 1702 h 4316"/>
                  <a:gd name="T40" fmla="*/ 6 w 837"/>
                  <a:gd name="T41" fmla="*/ 1942 h 4316"/>
                  <a:gd name="T42" fmla="*/ 0 w 837"/>
                  <a:gd name="T43" fmla="*/ 2200 h 4316"/>
                  <a:gd name="T44" fmla="*/ 12 w 837"/>
                  <a:gd name="T45" fmla="*/ 2470 h 4316"/>
                  <a:gd name="T46" fmla="*/ 48 w 837"/>
                  <a:gd name="T47" fmla="*/ 2739 h 4316"/>
                  <a:gd name="T48" fmla="*/ 114 w 837"/>
                  <a:gd name="T49" fmla="*/ 3027 h 4316"/>
                  <a:gd name="T50" fmla="*/ 150 w 837"/>
                  <a:gd name="T51" fmla="*/ 3171 h 4316"/>
                  <a:gd name="T52" fmla="*/ 197 w 837"/>
                  <a:gd name="T53" fmla="*/ 3321 h 4316"/>
                  <a:gd name="T54" fmla="*/ 245 w 837"/>
                  <a:gd name="T55" fmla="*/ 3477 h 4316"/>
                  <a:gd name="T56" fmla="*/ 305 w 837"/>
                  <a:gd name="T57" fmla="*/ 3639 h 4316"/>
                  <a:gd name="T58" fmla="*/ 365 w 837"/>
                  <a:gd name="T59" fmla="*/ 3800 h 4316"/>
                  <a:gd name="T60" fmla="*/ 437 w 837"/>
                  <a:gd name="T61" fmla="*/ 3968 h 4316"/>
                  <a:gd name="T62" fmla="*/ 508 w 837"/>
                  <a:gd name="T63" fmla="*/ 4136 h 4316"/>
                  <a:gd name="T64" fmla="*/ 592 w 837"/>
                  <a:gd name="T65" fmla="*/ 4316 h 4316"/>
                  <a:gd name="T66" fmla="*/ 604 w 837"/>
                  <a:gd name="T67" fmla="*/ 4316 h 4316"/>
                  <a:gd name="T68" fmla="*/ 520 w 837"/>
                  <a:gd name="T69" fmla="*/ 4136 h 4316"/>
                  <a:gd name="T70" fmla="*/ 448 w 837"/>
                  <a:gd name="T71" fmla="*/ 3968 h 4316"/>
                  <a:gd name="T72" fmla="*/ 377 w 837"/>
                  <a:gd name="T73" fmla="*/ 3800 h 4316"/>
                  <a:gd name="T74" fmla="*/ 317 w 837"/>
                  <a:gd name="T75" fmla="*/ 3639 h 4316"/>
                  <a:gd name="T76" fmla="*/ 257 w 837"/>
                  <a:gd name="T77" fmla="*/ 3477 h 4316"/>
                  <a:gd name="T78" fmla="*/ 209 w 837"/>
                  <a:gd name="T79" fmla="*/ 3327 h 4316"/>
                  <a:gd name="T80" fmla="*/ 161 w 837"/>
                  <a:gd name="T81" fmla="*/ 3171 h 4316"/>
                  <a:gd name="T82" fmla="*/ 126 w 837"/>
                  <a:gd name="T83" fmla="*/ 3027 h 4316"/>
                  <a:gd name="T84" fmla="*/ 60 w 837"/>
                  <a:gd name="T85" fmla="*/ 2739 h 4316"/>
                  <a:gd name="T86" fmla="*/ 24 w 837"/>
                  <a:gd name="T87" fmla="*/ 2470 h 4316"/>
                  <a:gd name="T88" fmla="*/ 12 w 837"/>
                  <a:gd name="T89" fmla="*/ 2206 h 4316"/>
                  <a:gd name="T90" fmla="*/ 18 w 837"/>
                  <a:gd name="T91" fmla="*/ 1948 h 4316"/>
                  <a:gd name="T92" fmla="*/ 18 w 837"/>
                  <a:gd name="T93" fmla="*/ 1948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37" h="4316">
                    <a:moveTo>
                      <a:pt x="18" y="1948"/>
                    </a:moveTo>
                    <a:lnTo>
                      <a:pt x="48" y="1708"/>
                    </a:lnTo>
                    <a:lnTo>
                      <a:pt x="96" y="1475"/>
                    </a:lnTo>
                    <a:lnTo>
                      <a:pt x="161" y="1235"/>
                    </a:lnTo>
                    <a:lnTo>
                      <a:pt x="251" y="995"/>
                    </a:lnTo>
                    <a:lnTo>
                      <a:pt x="365" y="755"/>
                    </a:lnTo>
                    <a:lnTo>
                      <a:pt x="496" y="510"/>
                    </a:lnTo>
                    <a:lnTo>
                      <a:pt x="658" y="258"/>
                    </a:lnTo>
                    <a:lnTo>
                      <a:pt x="741" y="132"/>
                    </a:lnTo>
                    <a:lnTo>
                      <a:pt x="837" y="0"/>
                    </a:lnTo>
                    <a:lnTo>
                      <a:pt x="825" y="0"/>
                    </a:lnTo>
                    <a:lnTo>
                      <a:pt x="729" y="132"/>
                    </a:lnTo>
                    <a:lnTo>
                      <a:pt x="640" y="258"/>
                    </a:lnTo>
                    <a:lnTo>
                      <a:pt x="562" y="384"/>
                    </a:lnTo>
                    <a:lnTo>
                      <a:pt x="484" y="510"/>
                    </a:lnTo>
                    <a:lnTo>
                      <a:pt x="353" y="755"/>
                    </a:lnTo>
                    <a:lnTo>
                      <a:pt x="239" y="995"/>
                    </a:lnTo>
                    <a:lnTo>
                      <a:pt x="150" y="1235"/>
                    </a:lnTo>
                    <a:lnTo>
                      <a:pt x="84" y="1469"/>
                    </a:lnTo>
                    <a:lnTo>
                      <a:pt x="36" y="1702"/>
                    </a:lnTo>
                    <a:lnTo>
                      <a:pt x="6" y="1942"/>
                    </a:lnTo>
                    <a:lnTo>
                      <a:pt x="0" y="2200"/>
                    </a:lnTo>
                    <a:lnTo>
                      <a:pt x="12" y="2470"/>
                    </a:lnTo>
                    <a:lnTo>
                      <a:pt x="48" y="2739"/>
                    </a:lnTo>
                    <a:lnTo>
                      <a:pt x="114" y="3027"/>
                    </a:lnTo>
                    <a:lnTo>
                      <a:pt x="150" y="3171"/>
                    </a:lnTo>
                    <a:lnTo>
                      <a:pt x="197" y="3321"/>
                    </a:lnTo>
                    <a:lnTo>
                      <a:pt x="245" y="3477"/>
                    </a:lnTo>
                    <a:lnTo>
                      <a:pt x="305" y="3639"/>
                    </a:lnTo>
                    <a:lnTo>
                      <a:pt x="365" y="3800"/>
                    </a:lnTo>
                    <a:lnTo>
                      <a:pt x="437" y="3968"/>
                    </a:lnTo>
                    <a:lnTo>
                      <a:pt x="508" y="4136"/>
                    </a:lnTo>
                    <a:lnTo>
                      <a:pt x="592" y="4316"/>
                    </a:lnTo>
                    <a:lnTo>
                      <a:pt x="604" y="4316"/>
                    </a:lnTo>
                    <a:lnTo>
                      <a:pt x="520" y="4136"/>
                    </a:lnTo>
                    <a:lnTo>
                      <a:pt x="448" y="3968"/>
                    </a:lnTo>
                    <a:lnTo>
                      <a:pt x="377" y="3800"/>
                    </a:lnTo>
                    <a:lnTo>
                      <a:pt x="317" y="3639"/>
                    </a:lnTo>
                    <a:lnTo>
                      <a:pt x="257" y="3477"/>
                    </a:lnTo>
                    <a:lnTo>
                      <a:pt x="209" y="3327"/>
                    </a:lnTo>
                    <a:lnTo>
                      <a:pt x="161" y="3171"/>
                    </a:lnTo>
                    <a:lnTo>
                      <a:pt x="126" y="3027"/>
                    </a:lnTo>
                    <a:lnTo>
                      <a:pt x="60" y="2739"/>
                    </a:lnTo>
                    <a:lnTo>
                      <a:pt x="24" y="2470"/>
                    </a:lnTo>
                    <a:lnTo>
                      <a:pt x="12" y="2206"/>
                    </a:lnTo>
                    <a:lnTo>
                      <a:pt x="18" y="1948"/>
                    </a:lnTo>
                    <a:lnTo>
                      <a:pt x="18" y="1948"/>
                    </a:lnTo>
                    <a:close/>
                  </a:path>
                </a:pathLst>
              </a:custGeom>
              <a:gradFill rotWithShape="0">
                <a:gsLst>
                  <a:gs pos="0">
                    <a:schemeClr val="bg1"/>
                  </a:gs>
                  <a:gs pos="100000">
                    <a:schemeClr val="bg1">
                      <a:gamma/>
                      <a:shade val="66667"/>
                      <a:invGamma/>
                    </a:schemeClr>
                  </a:gs>
                </a:gsLst>
                <a:lin ang="5400000" scaled="1"/>
              </a:gradFill>
              <a:ln>
                <a:noFill/>
              </a:ln>
              <a:extLst/>
            </p:spPr>
            <p:txBody>
              <a:bodyPr/>
              <a:lstStyle/>
              <a:p>
                <a:pPr>
                  <a:defRPr/>
                </a:pPr>
                <a:endParaRPr lang="hu-HU"/>
              </a:p>
            </p:txBody>
          </p:sp>
        </p:grpSp>
        <p:sp>
          <p:nvSpPr>
            <p:cNvPr id="78868" name="Freeform 20"/>
            <p:cNvSpPr>
              <a:spLocks/>
            </p:cNvSpPr>
            <p:nvPr/>
          </p:nvSpPr>
          <p:spPr bwMode="hidden">
            <a:xfrm>
              <a:off x="6" y="2901"/>
              <a:ext cx="606" cy="1415"/>
            </a:xfrm>
            <a:custGeom>
              <a:avLst/>
              <a:gdLst>
                <a:gd name="T0" fmla="*/ 0 w 604"/>
                <a:gd name="T1" fmla="*/ 54 h 1415"/>
                <a:gd name="T2" fmla="*/ 42 w 604"/>
                <a:gd name="T3" fmla="*/ 228 h 1415"/>
                <a:gd name="T4" fmla="*/ 96 w 604"/>
                <a:gd name="T5" fmla="*/ 402 h 1415"/>
                <a:gd name="T6" fmla="*/ 161 w 604"/>
                <a:gd name="T7" fmla="*/ 576 h 1415"/>
                <a:gd name="T8" fmla="*/ 227 w 604"/>
                <a:gd name="T9" fmla="*/ 744 h 1415"/>
                <a:gd name="T10" fmla="*/ 305 w 604"/>
                <a:gd name="T11" fmla="*/ 917 h 1415"/>
                <a:gd name="T12" fmla="*/ 389 w 604"/>
                <a:gd name="T13" fmla="*/ 1085 h 1415"/>
                <a:gd name="T14" fmla="*/ 484 w 604"/>
                <a:gd name="T15" fmla="*/ 1253 h 1415"/>
                <a:gd name="T16" fmla="*/ 586 w 604"/>
                <a:gd name="T17" fmla="*/ 1415 h 1415"/>
                <a:gd name="T18" fmla="*/ 604 w 604"/>
                <a:gd name="T19" fmla="*/ 1415 h 1415"/>
                <a:gd name="T20" fmla="*/ 496 w 604"/>
                <a:gd name="T21" fmla="*/ 1247 h 1415"/>
                <a:gd name="T22" fmla="*/ 401 w 604"/>
                <a:gd name="T23" fmla="*/ 1073 h 1415"/>
                <a:gd name="T24" fmla="*/ 311 w 604"/>
                <a:gd name="T25" fmla="*/ 899 h 1415"/>
                <a:gd name="T26" fmla="*/ 233 w 604"/>
                <a:gd name="T27" fmla="*/ 720 h 1415"/>
                <a:gd name="T28" fmla="*/ 161 w 604"/>
                <a:gd name="T29" fmla="*/ 546 h 1415"/>
                <a:gd name="T30" fmla="*/ 102 w 604"/>
                <a:gd name="T31" fmla="*/ 366 h 1415"/>
                <a:gd name="T32" fmla="*/ 48 w 604"/>
                <a:gd name="T33" fmla="*/ 180 h 1415"/>
                <a:gd name="T34" fmla="*/ 0 w 604"/>
                <a:gd name="T35" fmla="*/ 0 h 1415"/>
                <a:gd name="T36" fmla="*/ 0 w 604"/>
                <a:gd name="T37" fmla="*/ 54 h 1415"/>
                <a:gd name="T38" fmla="*/ 0 w 604"/>
                <a:gd name="T39" fmla="*/ 54 h 1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04" h="1415">
                  <a:moveTo>
                    <a:pt x="0" y="54"/>
                  </a:moveTo>
                  <a:lnTo>
                    <a:pt x="42" y="228"/>
                  </a:lnTo>
                  <a:lnTo>
                    <a:pt x="96" y="402"/>
                  </a:lnTo>
                  <a:lnTo>
                    <a:pt x="161" y="576"/>
                  </a:lnTo>
                  <a:lnTo>
                    <a:pt x="227" y="744"/>
                  </a:lnTo>
                  <a:lnTo>
                    <a:pt x="305" y="917"/>
                  </a:lnTo>
                  <a:lnTo>
                    <a:pt x="389" y="1085"/>
                  </a:lnTo>
                  <a:lnTo>
                    <a:pt x="484" y="1253"/>
                  </a:lnTo>
                  <a:lnTo>
                    <a:pt x="586" y="1415"/>
                  </a:lnTo>
                  <a:lnTo>
                    <a:pt x="604" y="1415"/>
                  </a:lnTo>
                  <a:lnTo>
                    <a:pt x="496" y="1247"/>
                  </a:lnTo>
                  <a:lnTo>
                    <a:pt x="401" y="1073"/>
                  </a:lnTo>
                  <a:lnTo>
                    <a:pt x="311" y="899"/>
                  </a:lnTo>
                  <a:lnTo>
                    <a:pt x="233" y="720"/>
                  </a:lnTo>
                  <a:lnTo>
                    <a:pt x="161" y="546"/>
                  </a:lnTo>
                  <a:lnTo>
                    <a:pt x="102" y="366"/>
                  </a:lnTo>
                  <a:lnTo>
                    <a:pt x="48" y="180"/>
                  </a:lnTo>
                  <a:lnTo>
                    <a:pt x="0" y="0"/>
                  </a:lnTo>
                  <a:lnTo>
                    <a:pt x="0" y="54"/>
                  </a:lnTo>
                  <a:lnTo>
                    <a:pt x="0" y="54"/>
                  </a:lnTo>
                  <a:close/>
                </a:path>
              </a:pathLst>
            </a:custGeom>
            <a:gradFill rotWithShape="0">
              <a:gsLst>
                <a:gs pos="0">
                  <a:schemeClr val="bg2"/>
                </a:gs>
                <a:gs pos="100000">
                  <a:schemeClr val="bg2">
                    <a:gamma/>
                    <a:shade val="60784"/>
                    <a:invGamma/>
                  </a:schemeClr>
                </a:gs>
              </a:gsLst>
              <a:lin ang="5400000" scaled="1"/>
            </a:gradFill>
            <a:ln>
              <a:noFill/>
            </a:ln>
            <a:extLst/>
          </p:spPr>
          <p:txBody>
            <a:bodyPr/>
            <a:lstStyle/>
            <a:p>
              <a:pPr>
                <a:defRPr/>
              </a:pPr>
              <a:endParaRPr lang="hu-HU"/>
            </a:p>
          </p:txBody>
        </p:sp>
        <p:sp>
          <p:nvSpPr>
            <p:cNvPr id="78869" name="Freeform 21"/>
            <p:cNvSpPr>
              <a:spLocks/>
            </p:cNvSpPr>
            <p:nvPr/>
          </p:nvSpPr>
          <p:spPr bwMode="hidden">
            <a:xfrm>
              <a:off x="6" y="3890"/>
              <a:ext cx="228" cy="426"/>
            </a:xfrm>
            <a:custGeom>
              <a:avLst/>
              <a:gdLst>
                <a:gd name="T0" fmla="*/ 0 w 227"/>
                <a:gd name="T1" fmla="*/ 30 h 426"/>
                <a:gd name="T2" fmla="*/ 108 w 227"/>
                <a:gd name="T3" fmla="*/ 240 h 426"/>
                <a:gd name="T4" fmla="*/ 215 w 227"/>
                <a:gd name="T5" fmla="*/ 426 h 426"/>
                <a:gd name="T6" fmla="*/ 227 w 227"/>
                <a:gd name="T7" fmla="*/ 426 h 426"/>
                <a:gd name="T8" fmla="*/ 167 w 227"/>
                <a:gd name="T9" fmla="*/ 330 h 426"/>
                <a:gd name="T10" fmla="*/ 114 w 227"/>
                <a:gd name="T11" fmla="*/ 222 h 426"/>
                <a:gd name="T12" fmla="*/ 0 w 227"/>
                <a:gd name="T13" fmla="*/ 0 h 426"/>
                <a:gd name="T14" fmla="*/ 0 w 227"/>
                <a:gd name="T15" fmla="*/ 30 h 426"/>
                <a:gd name="T16" fmla="*/ 0 w 227"/>
                <a:gd name="T17" fmla="*/ 30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7" h="426">
                  <a:moveTo>
                    <a:pt x="0" y="30"/>
                  </a:moveTo>
                  <a:lnTo>
                    <a:pt x="108" y="240"/>
                  </a:lnTo>
                  <a:lnTo>
                    <a:pt x="215" y="426"/>
                  </a:lnTo>
                  <a:lnTo>
                    <a:pt x="227" y="426"/>
                  </a:lnTo>
                  <a:lnTo>
                    <a:pt x="167" y="330"/>
                  </a:lnTo>
                  <a:lnTo>
                    <a:pt x="114" y="222"/>
                  </a:lnTo>
                  <a:lnTo>
                    <a:pt x="0" y="0"/>
                  </a:lnTo>
                  <a:lnTo>
                    <a:pt x="0" y="30"/>
                  </a:lnTo>
                  <a:lnTo>
                    <a:pt x="0" y="30"/>
                  </a:lnTo>
                  <a:close/>
                </a:path>
              </a:pathLst>
            </a:custGeom>
            <a:gradFill rotWithShape="0">
              <a:gsLst>
                <a:gs pos="0">
                  <a:schemeClr val="bg2"/>
                </a:gs>
                <a:gs pos="100000">
                  <a:schemeClr val="bg2">
                    <a:gamma/>
                    <a:shade val="60784"/>
                    <a:invGamma/>
                  </a:schemeClr>
                </a:gs>
              </a:gsLst>
              <a:lin ang="5400000" scaled="1"/>
            </a:gradFill>
            <a:ln>
              <a:noFill/>
            </a:ln>
            <a:extLst/>
          </p:spPr>
          <p:txBody>
            <a:bodyPr/>
            <a:lstStyle/>
            <a:p>
              <a:pPr>
                <a:defRPr/>
              </a:pPr>
              <a:endParaRPr lang="hu-HU"/>
            </a:p>
          </p:txBody>
        </p:sp>
        <p:sp>
          <p:nvSpPr>
            <p:cNvPr id="78870" name="Freeform 22"/>
            <p:cNvSpPr>
              <a:spLocks/>
            </p:cNvSpPr>
            <p:nvPr/>
          </p:nvSpPr>
          <p:spPr bwMode="hidden">
            <a:xfrm>
              <a:off x="4776" y="0"/>
              <a:ext cx="984" cy="1786"/>
            </a:xfrm>
            <a:custGeom>
              <a:avLst/>
              <a:gdLst>
                <a:gd name="T0" fmla="*/ 981 w 981"/>
                <a:gd name="T1" fmla="*/ 1786 h 1786"/>
                <a:gd name="T2" fmla="*/ 981 w 981"/>
                <a:gd name="T3" fmla="*/ 1720 h 1786"/>
                <a:gd name="T4" fmla="*/ 969 w 981"/>
                <a:gd name="T5" fmla="*/ 1666 h 1786"/>
                <a:gd name="T6" fmla="*/ 957 w 981"/>
                <a:gd name="T7" fmla="*/ 1613 h 1786"/>
                <a:gd name="T8" fmla="*/ 921 w 981"/>
                <a:gd name="T9" fmla="*/ 1487 h 1786"/>
                <a:gd name="T10" fmla="*/ 885 w 981"/>
                <a:gd name="T11" fmla="*/ 1361 h 1786"/>
                <a:gd name="T12" fmla="*/ 796 w 981"/>
                <a:gd name="T13" fmla="*/ 1121 h 1786"/>
                <a:gd name="T14" fmla="*/ 682 w 981"/>
                <a:gd name="T15" fmla="*/ 899 h 1786"/>
                <a:gd name="T16" fmla="*/ 562 w 981"/>
                <a:gd name="T17" fmla="*/ 689 h 1786"/>
                <a:gd name="T18" fmla="*/ 431 w 981"/>
                <a:gd name="T19" fmla="*/ 498 h 1786"/>
                <a:gd name="T20" fmla="*/ 293 w 981"/>
                <a:gd name="T21" fmla="*/ 318 h 1786"/>
                <a:gd name="T22" fmla="*/ 150 w 981"/>
                <a:gd name="T23" fmla="*/ 150 h 1786"/>
                <a:gd name="T24" fmla="*/ 12 w 981"/>
                <a:gd name="T25" fmla="*/ 0 h 1786"/>
                <a:gd name="T26" fmla="*/ 0 w 981"/>
                <a:gd name="T27" fmla="*/ 0 h 1786"/>
                <a:gd name="T28" fmla="*/ 138 w 981"/>
                <a:gd name="T29" fmla="*/ 150 h 1786"/>
                <a:gd name="T30" fmla="*/ 275 w 981"/>
                <a:gd name="T31" fmla="*/ 318 h 1786"/>
                <a:gd name="T32" fmla="*/ 413 w 981"/>
                <a:gd name="T33" fmla="*/ 498 h 1786"/>
                <a:gd name="T34" fmla="*/ 545 w 981"/>
                <a:gd name="T35" fmla="*/ 689 h 1786"/>
                <a:gd name="T36" fmla="*/ 670 w 981"/>
                <a:gd name="T37" fmla="*/ 899 h 1786"/>
                <a:gd name="T38" fmla="*/ 778 w 981"/>
                <a:gd name="T39" fmla="*/ 1121 h 1786"/>
                <a:gd name="T40" fmla="*/ 873 w 981"/>
                <a:gd name="T41" fmla="*/ 1361 h 1786"/>
                <a:gd name="T42" fmla="*/ 909 w 981"/>
                <a:gd name="T43" fmla="*/ 1487 h 1786"/>
                <a:gd name="T44" fmla="*/ 945 w 981"/>
                <a:gd name="T45" fmla="*/ 1619 h 1786"/>
                <a:gd name="T46" fmla="*/ 963 w 981"/>
                <a:gd name="T47" fmla="*/ 1702 h 1786"/>
                <a:gd name="T48" fmla="*/ 981 w 981"/>
                <a:gd name="T49" fmla="*/ 1786 h 1786"/>
                <a:gd name="T50" fmla="*/ 981 w 981"/>
                <a:gd name="T51" fmla="*/ 1786 h 17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81" h="1786">
                  <a:moveTo>
                    <a:pt x="981" y="1786"/>
                  </a:moveTo>
                  <a:lnTo>
                    <a:pt x="981" y="1720"/>
                  </a:lnTo>
                  <a:lnTo>
                    <a:pt x="969" y="1666"/>
                  </a:lnTo>
                  <a:lnTo>
                    <a:pt x="957" y="1613"/>
                  </a:lnTo>
                  <a:lnTo>
                    <a:pt x="921" y="1487"/>
                  </a:lnTo>
                  <a:lnTo>
                    <a:pt x="885" y="1361"/>
                  </a:lnTo>
                  <a:lnTo>
                    <a:pt x="796" y="1121"/>
                  </a:lnTo>
                  <a:lnTo>
                    <a:pt x="682" y="899"/>
                  </a:lnTo>
                  <a:lnTo>
                    <a:pt x="562" y="689"/>
                  </a:lnTo>
                  <a:lnTo>
                    <a:pt x="431" y="498"/>
                  </a:lnTo>
                  <a:lnTo>
                    <a:pt x="293" y="318"/>
                  </a:lnTo>
                  <a:lnTo>
                    <a:pt x="150" y="150"/>
                  </a:lnTo>
                  <a:lnTo>
                    <a:pt x="12" y="0"/>
                  </a:lnTo>
                  <a:lnTo>
                    <a:pt x="0" y="0"/>
                  </a:lnTo>
                  <a:lnTo>
                    <a:pt x="138" y="150"/>
                  </a:lnTo>
                  <a:lnTo>
                    <a:pt x="275" y="318"/>
                  </a:lnTo>
                  <a:lnTo>
                    <a:pt x="413" y="498"/>
                  </a:lnTo>
                  <a:lnTo>
                    <a:pt x="545" y="689"/>
                  </a:lnTo>
                  <a:lnTo>
                    <a:pt x="670" y="899"/>
                  </a:lnTo>
                  <a:lnTo>
                    <a:pt x="778" y="1121"/>
                  </a:lnTo>
                  <a:lnTo>
                    <a:pt x="873" y="1361"/>
                  </a:lnTo>
                  <a:lnTo>
                    <a:pt x="909" y="1487"/>
                  </a:lnTo>
                  <a:lnTo>
                    <a:pt x="945" y="1619"/>
                  </a:lnTo>
                  <a:lnTo>
                    <a:pt x="963" y="1702"/>
                  </a:lnTo>
                  <a:lnTo>
                    <a:pt x="981" y="1786"/>
                  </a:lnTo>
                  <a:lnTo>
                    <a:pt x="981" y="1786"/>
                  </a:lnTo>
                  <a:close/>
                </a:path>
              </a:pathLst>
            </a:custGeom>
            <a:gradFill rotWithShape="0">
              <a:gsLst>
                <a:gs pos="0">
                  <a:schemeClr val="bg1"/>
                </a:gs>
                <a:gs pos="100000">
                  <a:schemeClr val="bg1">
                    <a:gamma/>
                    <a:shade val="94118"/>
                    <a:invGamma/>
                  </a:schemeClr>
                </a:gs>
              </a:gsLst>
              <a:lin ang="5400000" scaled="1"/>
            </a:gradFill>
            <a:ln>
              <a:noFill/>
            </a:ln>
            <a:extLst/>
          </p:spPr>
          <p:txBody>
            <a:bodyPr/>
            <a:lstStyle/>
            <a:p>
              <a:pPr>
                <a:defRPr/>
              </a:pPr>
              <a:endParaRPr lang="hu-HU"/>
            </a:p>
          </p:txBody>
        </p:sp>
        <p:sp>
          <p:nvSpPr>
            <p:cNvPr id="1039" name="Freeform 23"/>
            <p:cNvSpPr>
              <a:spLocks/>
            </p:cNvSpPr>
            <p:nvPr/>
          </p:nvSpPr>
          <p:spPr bwMode="hidden">
            <a:xfrm>
              <a:off x="5041" y="0"/>
              <a:ext cx="719" cy="845"/>
            </a:xfrm>
            <a:custGeom>
              <a:avLst/>
              <a:gdLst>
                <a:gd name="T0" fmla="*/ 727 w 717"/>
                <a:gd name="T1" fmla="*/ 845 h 845"/>
                <a:gd name="T2" fmla="*/ 727 w 717"/>
                <a:gd name="T3" fmla="*/ 821 h 845"/>
                <a:gd name="T4" fmla="*/ 584 w 717"/>
                <a:gd name="T5" fmla="*/ 605 h 845"/>
                <a:gd name="T6" fmla="*/ 411 w 717"/>
                <a:gd name="T7" fmla="*/ 396 h 845"/>
                <a:gd name="T8" fmla="*/ 226 w 717"/>
                <a:gd name="T9" fmla="*/ 192 h 845"/>
                <a:gd name="T10" fmla="*/ 17 w 717"/>
                <a:gd name="T11" fmla="*/ 0 h 845"/>
                <a:gd name="T12" fmla="*/ 0 w 717"/>
                <a:gd name="T13" fmla="*/ 0 h 845"/>
                <a:gd name="T14" fmla="*/ 214 w 717"/>
                <a:gd name="T15" fmla="*/ 198 h 845"/>
                <a:gd name="T16" fmla="*/ 405 w 717"/>
                <a:gd name="T17" fmla="*/ 408 h 845"/>
                <a:gd name="T18" fmla="*/ 578 w 717"/>
                <a:gd name="T19" fmla="*/ 623 h 845"/>
                <a:gd name="T20" fmla="*/ 727 w 717"/>
                <a:gd name="T21" fmla="*/ 845 h 845"/>
                <a:gd name="T22" fmla="*/ 727 w 717"/>
                <a:gd name="T23" fmla="*/ 845 h 84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717" h="845">
                  <a:moveTo>
                    <a:pt x="717" y="845"/>
                  </a:moveTo>
                  <a:lnTo>
                    <a:pt x="717" y="821"/>
                  </a:lnTo>
                  <a:lnTo>
                    <a:pt x="574" y="605"/>
                  </a:lnTo>
                  <a:lnTo>
                    <a:pt x="406" y="396"/>
                  </a:lnTo>
                  <a:lnTo>
                    <a:pt x="221" y="192"/>
                  </a:lnTo>
                  <a:lnTo>
                    <a:pt x="17" y="0"/>
                  </a:lnTo>
                  <a:lnTo>
                    <a:pt x="0" y="0"/>
                  </a:lnTo>
                  <a:lnTo>
                    <a:pt x="209" y="198"/>
                  </a:lnTo>
                  <a:lnTo>
                    <a:pt x="400" y="408"/>
                  </a:lnTo>
                  <a:lnTo>
                    <a:pt x="568" y="623"/>
                  </a:lnTo>
                  <a:lnTo>
                    <a:pt x="717" y="84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hu-HU"/>
            </a:p>
          </p:txBody>
        </p:sp>
        <p:sp>
          <p:nvSpPr>
            <p:cNvPr id="1040" name="Freeform 24"/>
            <p:cNvSpPr>
              <a:spLocks/>
            </p:cNvSpPr>
            <p:nvPr/>
          </p:nvSpPr>
          <p:spPr bwMode="hidden">
            <a:xfrm>
              <a:off x="5352" y="0"/>
              <a:ext cx="408" cy="414"/>
            </a:xfrm>
            <a:custGeom>
              <a:avLst/>
              <a:gdLst>
                <a:gd name="T0" fmla="*/ 412 w 407"/>
                <a:gd name="T1" fmla="*/ 414 h 414"/>
                <a:gd name="T2" fmla="*/ 412 w 407"/>
                <a:gd name="T3" fmla="*/ 396 h 414"/>
                <a:gd name="T4" fmla="*/ 227 w 407"/>
                <a:gd name="T5" fmla="*/ 192 h 414"/>
                <a:gd name="T6" fmla="*/ 12 w 407"/>
                <a:gd name="T7" fmla="*/ 0 h 414"/>
                <a:gd name="T8" fmla="*/ 0 w 407"/>
                <a:gd name="T9" fmla="*/ 0 h 414"/>
                <a:gd name="T10" fmla="*/ 108 w 407"/>
                <a:gd name="T11" fmla="*/ 102 h 414"/>
                <a:gd name="T12" fmla="*/ 221 w 407"/>
                <a:gd name="T13" fmla="*/ 204 h 414"/>
                <a:gd name="T14" fmla="*/ 412 w 407"/>
                <a:gd name="T15" fmla="*/ 414 h 414"/>
                <a:gd name="T16" fmla="*/ 412 w 407"/>
                <a:gd name="T17" fmla="*/ 414 h 4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07" h="414">
                  <a:moveTo>
                    <a:pt x="407" y="414"/>
                  </a:moveTo>
                  <a:lnTo>
                    <a:pt x="407" y="396"/>
                  </a:lnTo>
                  <a:lnTo>
                    <a:pt x="222" y="192"/>
                  </a:lnTo>
                  <a:lnTo>
                    <a:pt x="12" y="0"/>
                  </a:lnTo>
                  <a:lnTo>
                    <a:pt x="0" y="0"/>
                  </a:lnTo>
                  <a:lnTo>
                    <a:pt x="108" y="102"/>
                  </a:lnTo>
                  <a:lnTo>
                    <a:pt x="216" y="204"/>
                  </a:lnTo>
                  <a:lnTo>
                    <a:pt x="407" y="41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hu-HU"/>
            </a:p>
          </p:txBody>
        </p:sp>
        <p:sp>
          <p:nvSpPr>
            <p:cNvPr id="78873" name="Freeform 25"/>
            <p:cNvSpPr>
              <a:spLocks/>
            </p:cNvSpPr>
            <p:nvPr/>
          </p:nvSpPr>
          <p:spPr bwMode="hidden">
            <a:xfrm>
              <a:off x="6" y="0"/>
              <a:ext cx="858" cy="1409"/>
            </a:xfrm>
            <a:custGeom>
              <a:avLst/>
              <a:gdLst>
                <a:gd name="T0" fmla="*/ 0 w 855"/>
                <a:gd name="T1" fmla="*/ 1361 h 1409"/>
                <a:gd name="T2" fmla="*/ 0 w 855"/>
                <a:gd name="T3" fmla="*/ 1409 h 1409"/>
                <a:gd name="T4" fmla="*/ 54 w 855"/>
                <a:gd name="T5" fmla="*/ 1211 h 1409"/>
                <a:gd name="T6" fmla="*/ 126 w 855"/>
                <a:gd name="T7" fmla="*/ 1013 h 1409"/>
                <a:gd name="T8" fmla="*/ 215 w 855"/>
                <a:gd name="T9" fmla="*/ 827 h 1409"/>
                <a:gd name="T10" fmla="*/ 311 w 855"/>
                <a:gd name="T11" fmla="*/ 647 h 1409"/>
                <a:gd name="T12" fmla="*/ 431 w 855"/>
                <a:gd name="T13" fmla="*/ 474 h 1409"/>
                <a:gd name="T14" fmla="*/ 556 w 855"/>
                <a:gd name="T15" fmla="*/ 312 h 1409"/>
                <a:gd name="T16" fmla="*/ 700 w 855"/>
                <a:gd name="T17" fmla="*/ 150 h 1409"/>
                <a:gd name="T18" fmla="*/ 855 w 855"/>
                <a:gd name="T19" fmla="*/ 0 h 1409"/>
                <a:gd name="T20" fmla="*/ 837 w 855"/>
                <a:gd name="T21" fmla="*/ 0 h 1409"/>
                <a:gd name="T22" fmla="*/ 688 w 855"/>
                <a:gd name="T23" fmla="*/ 144 h 1409"/>
                <a:gd name="T24" fmla="*/ 550 w 855"/>
                <a:gd name="T25" fmla="*/ 300 h 1409"/>
                <a:gd name="T26" fmla="*/ 425 w 855"/>
                <a:gd name="T27" fmla="*/ 462 h 1409"/>
                <a:gd name="T28" fmla="*/ 311 w 855"/>
                <a:gd name="T29" fmla="*/ 629 h 1409"/>
                <a:gd name="T30" fmla="*/ 215 w 855"/>
                <a:gd name="T31" fmla="*/ 803 h 1409"/>
                <a:gd name="T32" fmla="*/ 132 w 855"/>
                <a:gd name="T33" fmla="*/ 983 h 1409"/>
                <a:gd name="T34" fmla="*/ 60 w 855"/>
                <a:gd name="T35" fmla="*/ 1169 h 1409"/>
                <a:gd name="T36" fmla="*/ 0 w 855"/>
                <a:gd name="T37" fmla="*/ 1361 h 1409"/>
                <a:gd name="T38" fmla="*/ 0 w 855"/>
                <a:gd name="T39" fmla="*/ 1361 h 1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55" h="1409">
                  <a:moveTo>
                    <a:pt x="0" y="1361"/>
                  </a:moveTo>
                  <a:lnTo>
                    <a:pt x="0" y="1409"/>
                  </a:lnTo>
                  <a:lnTo>
                    <a:pt x="54" y="1211"/>
                  </a:lnTo>
                  <a:lnTo>
                    <a:pt x="126" y="1013"/>
                  </a:lnTo>
                  <a:lnTo>
                    <a:pt x="215" y="827"/>
                  </a:lnTo>
                  <a:lnTo>
                    <a:pt x="311" y="647"/>
                  </a:lnTo>
                  <a:lnTo>
                    <a:pt x="431" y="474"/>
                  </a:lnTo>
                  <a:lnTo>
                    <a:pt x="556" y="312"/>
                  </a:lnTo>
                  <a:lnTo>
                    <a:pt x="700" y="150"/>
                  </a:lnTo>
                  <a:lnTo>
                    <a:pt x="855" y="0"/>
                  </a:lnTo>
                  <a:lnTo>
                    <a:pt x="837" y="0"/>
                  </a:lnTo>
                  <a:lnTo>
                    <a:pt x="688" y="144"/>
                  </a:lnTo>
                  <a:lnTo>
                    <a:pt x="550" y="300"/>
                  </a:lnTo>
                  <a:lnTo>
                    <a:pt x="425" y="462"/>
                  </a:lnTo>
                  <a:lnTo>
                    <a:pt x="311" y="629"/>
                  </a:lnTo>
                  <a:lnTo>
                    <a:pt x="215" y="803"/>
                  </a:lnTo>
                  <a:lnTo>
                    <a:pt x="132" y="983"/>
                  </a:lnTo>
                  <a:lnTo>
                    <a:pt x="60" y="1169"/>
                  </a:lnTo>
                  <a:lnTo>
                    <a:pt x="0" y="1361"/>
                  </a:lnTo>
                  <a:lnTo>
                    <a:pt x="0" y="1361"/>
                  </a:lnTo>
                  <a:close/>
                </a:path>
              </a:pathLst>
            </a:custGeom>
            <a:gradFill rotWithShape="0">
              <a:gsLst>
                <a:gs pos="0">
                  <a:schemeClr val="bg1"/>
                </a:gs>
                <a:gs pos="100000">
                  <a:schemeClr val="bg1">
                    <a:gamma/>
                    <a:shade val="94118"/>
                    <a:invGamma/>
                  </a:schemeClr>
                </a:gs>
              </a:gsLst>
              <a:lin ang="5400000" scaled="1"/>
            </a:gradFill>
            <a:ln>
              <a:noFill/>
            </a:ln>
            <a:extLst/>
          </p:spPr>
          <p:txBody>
            <a:bodyPr/>
            <a:lstStyle/>
            <a:p>
              <a:pPr>
                <a:defRPr/>
              </a:pPr>
              <a:endParaRPr lang="hu-HU"/>
            </a:p>
          </p:txBody>
        </p:sp>
        <p:sp>
          <p:nvSpPr>
            <p:cNvPr id="1042" name="Freeform 26"/>
            <p:cNvSpPr>
              <a:spLocks/>
            </p:cNvSpPr>
            <p:nvPr/>
          </p:nvSpPr>
          <p:spPr bwMode="hidden">
            <a:xfrm>
              <a:off x="6" y="0"/>
              <a:ext cx="588" cy="599"/>
            </a:xfrm>
            <a:custGeom>
              <a:avLst/>
              <a:gdLst>
                <a:gd name="T0" fmla="*/ 596 w 586"/>
                <a:gd name="T1" fmla="*/ 0 h 599"/>
                <a:gd name="T2" fmla="*/ 578 w 586"/>
                <a:gd name="T3" fmla="*/ 0 h 599"/>
                <a:gd name="T4" fmla="*/ 412 w 586"/>
                <a:gd name="T5" fmla="*/ 132 h 599"/>
                <a:gd name="T6" fmla="*/ 262 w 586"/>
                <a:gd name="T7" fmla="*/ 270 h 599"/>
                <a:gd name="T8" fmla="*/ 120 w 586"/>
                <a:gd name="T9" fmla="*/ 420 h 599"/>
                <a:gd name="T10" fmla="*/ 0 w 586"/>
                <a:gd name="T11" fmla="*/ 575 h 599"/>
                <a:gd name="T12" fmla="*/ 0 w 586"/>
                <a:gd name="T13" fmla="*/ 599 h 599"/>
                <a:gd name="T14" fmla="*/ 120 w 586"/>
                <a:gd name="T15" fmla="*/ 432 h 599"/>
                <a:gd name="T16" fmla="*/ 262 w 586"/>
                <a:gd name="T17" fmla="*/ 282 h 599"/>
                <a:gd name="T18" fmla="*/ 418 w 586"/>
                <a:gd name="T19" fmla="*/ 138 h 599"/>
                <a:gd name="T20" fmla="*/ 596 w 586"/>
                <a:gd name="T21" fmla="*/ 0 h 599"/>
                <a:gd name="T22" fmla="*/ 596 w 586"/>
                <a:gd name="T23" fmla="*/ 0 h 59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586" h="599">
                  <a:moveTo>
                    <a:pt x="586" y="0"/>
                  </a:moveTo>
                  <a:lnTo>
                    <a:pt x="568" y="0"/>
                  </a:lnTo>
                  <a:lnTo>
                    <a:pt x="407" y="132"/>
                  </a:lnTo>
                  <a:lnTo>
                    <a:pt x="257" y="270"/>
                  </a:lnTo>
                  <a:lnTo>
                    <a:pt x="120" y="420"/>
                  </a:lnTo>
                  <a:lnTo>
                    <a:pt x="0" y="575"/>
                  </a:lnTo>
                  <a:lnTo>
                    <a:pt x="0" y="599"/>
                  </a:lnTo>
                  <a:lnTo>
                    <a:pt x="120" y="432"/>
                  </a:lnTo>
                  <a:lnTo>
                    <a:pt x="257" y="282"/>
                  </a:lnTo>
                  <a:lnTo>
                    <a:pt x="413" y="138"/>
                  </a:lnTo>
                  <a:lnTo>
                    <a:pt x="586"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hu-HU"/>
            </a:p>
          </p:txBody>
        </p:sp>
        <p:sp>
          <p:nvSpPr>
            <p:cNvPr id="1043" name="Freeform 27"/>
            <p:cNvSpPr>
              <a:spLocks/>
            </p:cNvSpPr>
            <p:nvPr/>
          </p:nvSpPr>
          <p:spPr bwMode="hidden">
            <a:xfrm>
              <a:off x="6" y="0"/>
              <a:ext cx="270" cy="252"/>
            </a:xfrm>
            <a:custGeom>
              <a:avLst/>
              <a:gdLst>
                <a:gd name="T0" fmla="*/ 274 w 269"/>
                <a:gd name="T1" fmla="*/ 0 h 252"/>
                <a:gd name="T2" fmla="*/ 256 w 269"/>
                <a:gd name="T3" fmla="*/ 0 h 252"/>
                <a:gd name="T4" fmla="*/ 120 w 269"/>
                <a:gd name="T5" fmla="*/ 114 h 252"/>
                <a:gd name="T6" fmla="*/ 60 w 269"/>
                <a:gd name="T7" fmla="*/ 174 h 252"/>
                <a:gd name="T8" fmla="*/ 0 w 269"/>
                <a:gd name="T9" fmla="*/ 234 h 252"/>
                <a:gd name="T10" fmla="*/ 0 w 269"/>
                <a:gd name="T11" fmla="*/ 252 h 252"/>
                <a:gd name="T12" fmla="*/ 126 w 269"/>
                <a:gd name="T13" fmla="*/ 120 h 252"/>
                <a:gd name="T14" fmla="*/ 274 w 269"/>
                <a:gd name="T15" fmla="*/ 0 h 252"/>
                <a:gd name="T16" fmla="*/ 274 w 269"/>
                <a:gd name="T17" fmla="*/ 0 h 25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69" h="252">
                  <a:moveTo>
                    <a:pt x="269" y="0"/>
                  </a:moveTo>
                  <a:lnTo>
                    <a:pt x="251" y="0"/>
                  </a:lnTo>
                  <a:lnTo>
                    <a:pt x="120" y="114"/>
                  </a:lnTo>
                  <a:lnTo>
                    <a:pt x="60" y="174"/>
                  </a:lnTo>
                  <a:lnTo>
                    <a:pt x="0" y="234"/>
                  </a:lnTo>
                  <a:lnTo>
                    <a:pt x="0" y="252"/>
                  </a:lnTo>
                  <a:lnTo>
                    <a:pt x="126" y="120"/>
                  </a:lnTo>
                  <a:lnTo>
                    <a:pt x="269"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hu-HU"/>
            </a:p>
          </p:txBody>
        </p:sp>
        <p:sp>
          <p:nvSpPr>
            <p:cNvPr id="1044" name="Line 28"/>
            <p:cNvSpPr>
              <a:spLocks noChangeShapeType="1"/>
            </p:cNvSpPr>
            <p:nvPr/>
          </p:nvSpPr>
          <p:spPr bwMode="hidden">
            <a:xfrm>
              <a:off x="1" y="2749"/>
              <a:ext cx="5758" cy="0"/>
            </a:xfrm>
            <a:prstGeom prst="line">
              <a:avLst/>
            </a:prstGeom>
            <a:noFill/>
            <a:ln w="15875">
              <a:solidFill>
                <a:schemeClr val="bg1"/>
              </a:solidFill>
              <a:round/>
              <a:headEnd/>
              <a:tailEnd/>
            </a:ln>
            <a:extLst>
              <a:ext uri="{909E8E84-426E-40DD-AFC4-6F175D3DCCD1}">
                <a14:hiddenFill xmlns:a14="http://schemas.microsoft.com/office/drawing/2010/main">
                  <a:noFill/>
                </a14:hiddenFill>
              </a:ext>
            </a:extLst>
          </p:spPr>
          <p:txBody>
            <a:bodyPr/>
            <a:lstStyle/>
            <a:p>
              <a:endParaRPr lang="hu-HU"/>
            </a:p>
          </p:txBody>
        </p:sp>
        <p:sp>
          <p:nvSpPr>
            <p:cNvPr id="1045" name="Line 29"/>
            <p:cNvSpPr>
              <a:spLocks noChangeShapeType="1"/>
            </p:cNvSpPr>
            <p:nvPr/>
          </p:nvSpPr>
          <p:spPr bwMode="hidden">
            <a:xfrm>
              <a:off x="1" y="2356"/>
              <a:ext cx="5758" cy="0"/>
            </a:xfrm>
            <a:prstGeom prst="line">
              <a:avLst/>
            </a:prstGeom>
            <a:noFill/>
            <a:ln w="15875">
              <a:solidFill>
                <a:schemeClr val="bg1"/>
              </a:solidFill>
              <a:round/>
              <a:headEnd/>
              <a:tailEnd/>
            </a:ln>
            <a:extLst>
              <a:ext uri="{909E8E84-426E-40DD-AFC4-6F175D3DCCD1}">
                <a14:hiddenFill xmlns:a14="http://schemas.microsoft.com/office/drawing/2010/main">
                  <a:noFill/>
                </a14:hiddenFill>
              </a:ext>
            </a:extLst>
          </p:spPr>
          <p:txBody>
            <a:bodyPr/>
            <a:lstStyle/>
            <a:p>
              <a:endParaRPr lang="hu-HU"/>
            </a:p>
          </p:txBody>
        </p:sp>
        <p:sp>
          <p:nvSpPr>
            <p:cNvPr id="1046" name="Line 30"/>
            <p:cNvSpPr>
              <a:spLocks noChangeShapeType="1"/>
            </p:cNvSpPr>
            <p:nvPr/>
          </p:nvSpPr>
          <p:spPr bwMode="hidden">
            <a:xfrm>
              <a:off x="1" y="3142"/>
              <a:ext cx="5758" cy="0"/>
            </a:xfrm>
            <a:prstGeom prst="line">
              <a:avLst/>
            </a:prstGeom>
            <a:noFill/>
            <a:ln w="15875">
              <a:solidFill>
                <a:schemeClr val="bg2"/>
              </a:solidFill>
              <a:round/>
              <a:headEnd/>
              <a:tailEnd/>
            </a:ln>
            <a:extLst>
              <a:ext uri="{909E8E84-426E-40DD-AFC4-6F175D3DCCD1}">
                <a14:hiddenFill xmlns:a14="http://schemas.microsoft.com/office/drawing/2010/main">
                  <a:noFill/>
                </a14:hiddenFill>
              </a:ext>
            </a:extLst>
          </p:spPr>
          <p:txBody>
            <a:bodyPr/>
            <a:lstStyle/>
            <a:p>
              <a:endParaRPr lang="hu-HU"/>
            </a:p>
          </p:txBody>
        </p:sp>
        <p:grpSp>
          <p:nvGrpSpPr>
            <p:cNvPr id="1047" name="Group 31"/>
            <p:cNvGrpSpPr>
              <a:grpSpLocks/>
            </p:cNvGrpSpPr>
            <p:nvPr/>
          </p:nvGrpSpPr>
          <p:grpSpPr bwMode="auto">
            <a:xfrm>
              <a:off x="1" y="392"/>
              <a:ext cx="5758" cy="1571"/>
              <a:chOff x="1" y="392"/>
              <a:chExt cx="5758" cy="1571"/>
            </a:xfrm>
          </p:grpSpPr>
          <p:sp>
            <p:nvSpPr>
              <p:cNvPr id="1050" name="Line 32"/>
              <p:cNvSpPr>
                <a:spLocks noChangeShapeType="1"/>
              </p:cNvSpPr>
              <p:nvPr userDrawn="1"/>
            </p:nvSpPr>
            <p:spPr bwMode="hidden">
              <a:xfrm>
                <a:off x="1" y="784"/>
                <a:ext cx="5758" cy="0"/>
              </a:xfrm>
              <a:prstGeom prst="line">
                <a:avLst/>
              </a:prstGeom>
              <a:noFill/>
              <a:ln w="15875">
                <a:solidFill>
                  <a:schemeClr val="bg1"/>
                </a:solidFill>
                <a:round/>
                <a:headEnd/>
                <a:tailEnd/>
              </a:ln>
              <a:extLst>
                <a:ext uri="{909E8E84-426E-40DD-AFC4-6F175D3DCCD1}">
                  <a14:hiddenFill xmlns:a14="http://schemas.microsoft.com/office/drawing/2010/main">
                    <a:noFill/>
                  </a14:hiddenFill>
                </a:ext>
              </a:extLst>
            </p:spPr>
            <p:txBody>
              <a:bodyPr/>
              <a:lstStyle/>
              <a:p>
                <a:endParaRPr lang="hu-HU"/>
              </a:p>
            </p:txBody>
          </p:sp>
          <p:sp>
            <p:nvSpPr>
              <p:cNvPr id="1051" name="Line 33"/>
              <p:cNvSpPr>
                <a:spLocks noChangeShapeType="1"/>
              </p:cNvSpPr>
              <p:nvPr userDrawn="1"/>
            </p:nvSpPr>
            <p:spPr bwMode="hidden">
              <a:xfrm>
                <a:off x="1" y="1963"/>
                <a:ext cx="5758" cy="0"/>
              </a:xfrm>
              <a:prstGeom prst="line">
                <a:avLst/>
              </a:prstGeom>
              <a:noFill/>
              <a:ln w="15875">
                <a:solidFill>
                  <a:schemeClr val="bg1"/>
                </a:solidFill>
                <a:round/>
                <a:headEnd/>
                <a:tailEnd/>
              </a:ln>
              <a:extLst>
                <a:ext uri="{909E8E84-426E-40DD-AFC4-6F175D3DCCD1}">
                  <a14:hiddenFill xmlns:a14="http://schemas.microsoft.com/office/drawing/2010/main">
                    <a:noFill/>
                  </a14:hiddenFill>
                </a:ext>
              </a:extLst>
            </p:spPr>
            <p:txBody>
              <a:bodyPr/>
              <a:lstStyle/>
              <a:p>
                <a:endParaRPr lang="hu-HU"/>
              </a:p>
            </p:txBody>
          </p:sp>
          <p:sp>
            <p:nvSpPr>
              <p:cNvPr id="1052" name="Line 34"/>
              <p:cNvSpPr>
                <a:spLocks noChangeShapeType="1"/>
              </p:cNvSpPr>
              <p:nvPr userDrawn="1"/>
            </p:nvSpPr>
            <p:spPr bwMode="hidden">
              <a:xfrm>
                <a:off x="1" y="1570"/>
                <a:ext cx="5758" cy="0"/>
              </a:xfrm>
              <a:prstGeom prst="line">
                <a:avLst/>
              </a:prstGeom>
              <a:noFill/>
              <a:ln w="15875">
                <a:solidFill>
                  <a:schemeClr val="bg1"/>
                </a:solidFill>
                <a:round/>
                <a:headEnd/>
                <a:tailEnd/>
              </a:ln>
              <a:extLst>
                <a:ext uri="{909E8E84-426E-40DD-AFC4-6F175D3DCCD1}">
                  <a14:hiddenFill xmlns:a14="http://schemas.microsoft.com/office/drawing/2010/main">
                    <a:noFill/>
                  </a14:hiddenFill>
                </a:ext>
              </a:extLst>
            </p:spPr>
            <p:txBody>
              <a:bodyPr/>
              <a:lstStyle/>
              <a:p>
                <a:endParaRPr lang="hu-HU"/>
              </a:p>
            </p:txBody>
          </p:sp>
          <p:sp>
            <p:nvSpPr>
              <p:cNvPr id="1053" name="Line 35"/>
              <p:cNvSpPr>
                <a:spLocks noChangeShapeType="1"/>
              </p:cNvSpPr>
              <p:nvPr userDrawn="1"/>
            </p:nvSpPr>
            <p:spPr bwMode="hidden">
              <a:xfrm>
                <a:off x="1" y="1177"/>
                <a:ext cx="5758" cy="0"/>
              </a:xfrm>
              <a:prstGeom prst="line">
                <a:avLst/>
              </a:prstGeom>
              <a:noFill/>
              <a:ln w="15875">
                <a:solidFill>
                  <a:schemeClr val="bg1"/>
                </a:solidFill>
                <a:round/>
                <a:headEnd/>
                <a:tailEnd/>
              </a:ln>
              <a:extLst>
                <a:ext uri="{909E8E84-426E-40DD-AFC4-6F175D3DCCD1}">
                  <a14:hiddenFill xmlns:a14="http://schemas.microsoft.com/office/drawing/2010/main">
                    <a:noFill/>
                  </a14:hiddenFill>
                </a:ext>
              </a:extLst>
            </p:spPr>
            <p:txBody>
              <a:bodyPr/>
              <a:lstStyle/>
              <a:p>
                <a:endParaRPr lang="hu-HU"/>
              </a:p>
            </p:txBody>
          </p:sp>
          <p:sp>
            <p:nvSpPr>
              <p:cNvPr id="1054" name="Line 36"/>
              <p:cNvSpPr>
                <a:spLocks noChangeShapeType="1"/>
              </p:cNvSpPr>
              <p:nvPr userDrawn="1"/>
            </p:nvSpPr>
            <p:spPr bwMode="hidden">
              <a:xfrm>
                <a:off x="1" y="392"/>
                <a:ext cx="5758" cy="0"/>
              </a:xfrm>
              <a:prstGeom prst="line">
                <a:avLst/>
              </a:prstGeom>
              <a:noFill/>
              <a:ln w="15875">
                <a:solidFill>
                  <a:schemeClr val="bg1"/>
                </a:solidFill>
                <a:round/>
                <a:headEnd/>
                <a:tailEnd/>
              </a:ln>
              <a:extLst>
                <a:ext uri="{909E8E84-426E-40DD-AFC4-6F175D3DCCD1}">
                  <a14:hiddenFill xmlns:a14="http://schemas.microsoft.com/office/drawing/2010/main">
                    <a:noFill/>
                  </a14:hiddenFill>
                </a:ext>
              </a:extLst>
            </p:spPr>
            <p:txBody>
              <a:bodyPr/>
              <a:lstStyle/>
              <a:p>
                <a:endParaRPr lang="hu-HU"/>
              </a:p>
            </p:txBody>
          </p:sp>
        </p:grpSp>
        <p:sp>
          <p:nvSpPr>
            <p:cNvPr id="1048" name="Line 37"/>
            <p:cNvSpPr>
              <a:spLocks noChangeShapeType="1"/>
            </p:cNvSpPr>
            <p:nvPr/>
          </p:nvSpPr>
          <p:spPr bwMode="hidden">
            <a:xfrm>
              <a:off x="1" y="3928"/>
              <a:ext cx="5758" cy="0"/>
            </a:xfrm>
            <a:prstGeom prst="line">
              <a:avLst/>
            </a:prstGeom>
            <a:noFill/>
            <a:ln w="15875">
              <a:solidFill>
                <a:schemeClr val="bg2"/>
              </a:solidFill>
              <a:round/>
              <a:headEnd/>
              <a:tailEnd/>
            </a:ln>
            <a:extLst>
              <a:ext uri="{909E8E84-426E-40DD-AFC4-6F175D3DCCD1}">
                <a14:hiddenFill xmlns:a14="http://schemas.microsoft.com/office/drawing/2010/main">
                  <a:noFill/>
                </a14:hiddenFill>
              </a:ext>
            </a:extLst>
          </p:spPr>
          <p:txBody>
            <a:bodyPr/>
            <a:lstStyle/>
            <a:p>
              <a:endParaRPr lang="hu-HU"/>
            </a:p>
          </p:txBody>
        </p:sp>
        <p:sp>
          <p:nvSpPr>
            <p:cNvPr id="1049" name="Line 38"/>
            <p:cNvSpPr>
              <a:spLocks noChangeShapeType="1"/>
            </p:cNvSpPr>
            <p:nvPr/>
          </p:nvSpPr>
          <p:spPr bwMode="hidden">
            <a:xfrm>
              <a:off x="1" y="3535"/>
              <a:ext cx="5758" cy="0"/>
            </a:xfrm>
            <a:prstGeom prst="line">
              <a:avLst/>
            </a:prstGeom>
            <a:noFill/>
            <a:ln w="15875">
              <a:solidFill>
                <a:schemeClr val="bg2"/>
              </a:solidFill>
              <a:round/>
              <a:headEnd/>
              <a:tailEnd/>
            </a:ln>
            <a:extLst>
              <a:ext uri="{909E8E84-426E-40DD-AFC4-6F175D3DCCD1}">
                <a14:hiddenFill xmlns:a14="http://schemas.microsoft.com/office/drawing/2010/main">
                  <a:noFill/>
                </a14:hiddenFill>
              </a:ext>
            </a:extLst>
          </p:spPr>
          <p:txBody>
            <a:bodyPr/>
            <a:lstStyle/>
            <a:p>
              <a:endParaRPr lang="hu-HU"/>
            </a:p>
          </p:txBody>
        </p:sp>
      </p:grpSp>
      <p:sp>
        <p:nvSpPr>
          <p:cNvPr id="78887" name="Rectangle 39"/>
          <p:cNvSpPr>
            <a:spLocks noGrp="1" noChangeArrowheads="1"/>
          </p:cNvSpPr>
          <p:nvPr>
            <p:ph type="title"/>
          </p:nvPr>
        </p:nvSpPr>
        <p:spPr bwMode="auto">
          <a:xfrm>
            <a:off x="495300" y="277813"/>
            <a:ext cx="8915400" cy="1139825"/>
          </a:xfrm>
          <a:prstGeom prst="rect">
            <a:avLst/>
          </a:prstGeom>
          <a:noFill/>
          <a:ln>
            <a:noFill/>
          </a:ln>
          <a:effectLst/>
          <a:extLst/>
        </p:spPr>
        <p:txBody>
          <a:bodyPr vert="horz" wrap="square" lIns="91440" tIns="45720" rIns="91440" bIns="45720" numCol="1" anchor="ctr" anchorCtr="1" compatLnSpc="1">
            <a:prstTxWarp prst="textNoShape">
              <a:avLst/>
            </a:prstTxWarp>
          </a:bodyPr>
          <a:lstStyle/>
          <a:p>
            <a:pPr lvl="0"/>
            <a:r>
              <a:rPr lang="en-US"/>
              <a:t>Click to edit Master title style</a:t>
            </a:r>
          </a:p>
        </p:txBody>
      </p:sp>
      <p:sp>
        <p:nvSpPr>
          <p:cNvPr id="78888" name="Rectangle 40"/>
          <p:cNvSpPr>
            <a:spLocks noGrp="1" noChangeArrowheads="1"/>
          </p:cNvSpPr>
          <p:nvPr>
            <p:ph type="dt" sz="half" idx="2"/>
          </p:nvPr>
        </p:nvSpPr>
        <p:spPr bwMode="auto">
          <a:xfrm>
            <a:off x="495300" y="6243638"/>
            <a:ext cx="23114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eaLnBrk="1" hangingPunct="1">
              <a:defRPr sz="1000">
                <a:effectLst>
                  <a:outerShdw blurRad="38100" dist="38100" dir="2700000" algn="tl">
                    <a:srgbClr val="000000"/>
                  </a:outerShdw>
                </a:effectLst>
              </a:defRPr>
            </a:lvl1pPr>
          </a:lstStyle>
          <a:p>
            <a:pPr>
              <a:defRPr/>
            </a:pPr>
            <a:endParaRPr lang="en-US"/>
          </a:p>
        </p:txBody>
      </p:sp>
      <p:sp>
        <p:nvSpPr>
          <p:cNvPr id="78889" name="Rectangle 41"/>
          <p:cNvSpPr>
            <a:spLocks noGrp="1" noChangeArrowheads="1"/>
          </p:cNvSpPr>
          <p:nvPr>
            <p:ph type="ftr" sz="quarter" idx="3"/>
          </p:nvPr>
        </p:nvSpPr>
        <p:spPr bwMode="auto">
          <a:xfrm>
            <a:off x="3384550" y="6248400"/>
            <a:ext cx="31369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eaLnBrk="1" hangingPunct="1">
              <a:defRPr sz="1000">
                <a:effectLst>
                  <a:outerShdw blurRad="38100" dist="38100" dir="2700000" algn="tl">
                    <a:srgbClr val="000000"/>
                  </a:outerShdw>
                </a:effectLst>
              </a:defRPr>
            </a:lvl1pPr>
          </a:lstStyle>
          <a:p>
            <a:pPr>
              <a:defRPr/>
            </a:pPr>
            <a:r>
              <a:rPr lang="en-US"/>
              <a:t>Universität Konstanz, 19 October 2002</a:t>
            </a:r>
          </a:p>
        </p:txBody>
      </p:sp>
      <p:sp>
        <p:nvSpPr>
          <p:cNvPr id="78890" name="Rectangle 42"/>
          <p:cNvSpPr>
            <a:spLocks noGrp="1" noChangeArrowheads="1"/>
          </p:cNvSpPr>
          <p:nvPr>
            <p:ph type="sldNum" sz="quarter" idx="4"/>
          </p:nvPr>
        </p:nvSpPr>
        <p:spPr bwMode="auto">
          <a:xfrm>
            <a:off x="7099300" y="6243638"/>
            <a:ext cx="23114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eaLnBrk="1" hangingPunct="1">
              <a:defRPr sz="1000">
                <a:effectLst>
                  <a:outerShdw blurRad="38100" dist="38100" dir="2700000" algn="tl">
                    <a:srgbClr val="000000"/>
                  </a:outerShdw>
                </a:effectLst>
              </a:defRPr>
            </a:lvl1pPr>
          </a:lstStyle>
          <a:p>
            <a:pPr>
              <a:defRPr/>
            </a:pPr>
            <a:fld id="{79C70826-1C89-4D68-A08E-F75EDA39D087}" type="slidenum">
              <a:rPr lang="en-US" altLang="hu-HU"/>
              <a:pPr>
                <a:defRPr/>
              </a:pPr>
              <a:t>‹#›</a:t>
            </a:fld>
            <a:endParaRPr lang="en-US" altLang="hu-HU"/>
          </a:p>
        </p:txBody>
      </p:sp>
      <p:sp>
        <p:nvSpPr>
          <p:cNvPr id="78891" name="Rectangle 43"/>
          <p:cNvSpPr>
            <a:spLocks noGrp="1" noChangeArrowheads="1"/>
          </p:cNvSpPr>
          <p:nvPr>
            <p:ph type="body" idx="1"/>
          </p:nvPr>
        </p:nvSpPr>
        <p:spPr bwMode="auto">
          <a:xfrm>
            <a:off x="495300" y="1600200"/>
            <a:ext cx="8915400" cy="4530725"/>
          </a:xfrm>
          <a:prstGeom prst="rect">
            <a:avLst/>
          </a:prstGeom>
          <a:noFill/>
          <a:ln>
            <a:noFill/>
          </a:ln>
          <a:effectLs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 bg1="dk2" tx1="lt1" bg2="dk1" tx2="lt2" accent1="accent1" accent2="accent2" accent3="accent3" accent4="accent4" accent5="accent5" accent6="accent6" hlink="hlink" folHlink="folHlink"/>
  <p:sldLayoutIdLst>
    <p:sldLayoutId id="2147483864" r:id="rId1"/>
    <p:sldLayoutId id="2147483853" r:id="rId2"/>
    <p:sldLayoutId id="2147483854" r:id="rId3"/>
    <p:sldLayoutId id="2147483855" r:id="rId4"/>
    <p:sldLayoutId id="2147483856" r:id="rId5"/>
    <p:sldLayoutId id="2147483857" r:id="rId6"/>
    <p:sldLayoutId id="2147483858" r:id="rId7"/>
    <p:sldLayoutId id="2147483859" r:id="rId8"/>
    <p:sldLayoutId id="2147483860" r:id="rId9"/>
    <p:sldLayoutId id="2147483861" r:id="rId10"/>
    <p:sldLayoutId id="2147483862" r:id="rId11"/>
    <p:sldLayoutId id="2147483863" r:id="rId12"/>
  </p:sldLayoutIdLst>
  <p:hf hdr="0" ftr="0" dt="0"/>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eaLnBrk="0" fontAlgn="base" hangingPunct="0">
        <a:spcBef>
          <a:spcPct val="20000"/>
        </a:spcBef>
        <a:spcAft>
          <a:spcPct val="0"/>
        </a:spcAft>
        <a:buClr>
          <a:schemeClr val="hlink"/>
        </a:buClr>
        <a:buSzPct val="60000"/>
        <a:buFont typeface="Wingdings" panose="05000000000000000000"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1"/>
        </a:buClr>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accent2"/>
        </a:buClr>
        <a:buSzPct val="60000"/>
        <a:buFont typeface="Wingdings" panose="05000000000000000000" pitchFamily="2" charset="2"/>
        <a:buChar char="n"/>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tx2"/>
        </a:buClr>
        <a:buChar char="•"/>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folHlink"/>
        </a:buClr>
        <a:buSzPct val="60000"/>
        <a:buFont typeface="Wingdings" panose="05000000000000000000" pitchFamily="2" charset="2"/>
        <a:buChar char="n"/>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9pPr>
    </p:bodyStyle>
    <p:otherStyle>
      <a:defPPr>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ia számának helye 5"/>
          <p:cNvSpPr>
            <a:spLocks noGrp="1"/>
          </p:cNvSpPr>
          <p:nvPr>
            <p:ph type="sldNum" sz="quarter" idx="12"/>
          </p:nvPr>
        </p:nvSpPr>
        <p:spPr/>
        <p:txBody>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defRPr/>
            </a:pPr>
            <a:fld id="{858FFEA1-007C-4948-B796-CBB085927A6A}" type="slidenum">
              <a:rPr lang="en-US" altLang="hu-HU" smtClean="0"/>
              <a:pPr>
                <a:defRPr/>
              </a:pPr>
              <a:t>1</a:t>
            </a:fld>
            <a:endParaRPr lang="en-US" altLang="hu-HU"/>
          </a:p>
        </p:txBody>
      </p:sp>
      <p:sp>
        <p:nvSpPr>
          <p:cNvPr id="2052" name="Rectangle 4"/>
          <p:cNvSpPr>
            <a:spLocks noGrp="1" noChangeArrowheads="1"/>
          </p:cNvSpPr>
          <p:nvPr>
            <p:ph type="title"/>
          </p:nvPr>
        </p:nvSpPr>
        <p:spPr>
          <a:xfrm>
            <a:off x="344488" y="332656"/>
            <a:ext cx="9059862" cy="6037982"/>
          </a:xfrm>
        </p:spPr>
        <p:txBody>
          <a:bodyPr/>
          <a:lstStyle/>
          <a:p>
            <a:pPr>
              <a:defRPr/>
            </a:pPr>
            <a:r>
              <a:rPr lang="en-US" sz="1800" dirty="0"/>
              <a:t>2018 GSPP CONFERENCE ON CONTEMPORARY ISSUES IN PUBLIC ADMINISTRATION IN POST-SOVIET EURASIA</a:t>
            </a:r>
            <a:r>
              <a:rPr lang="hu-HU" sz="1800" dirty="0" smtClean="0"/>
              <a:t/>
            </a:r>
            <a:br>
              <a:rPr lang="hu-HU" sz="1800" dirty="0" smtClean="0"/>
            </a:br>
            <a:r>
              <a:rPr lang="hu-HU" sz="1800" dirty="0" smtClean="0"/>
              <a:t>5-6 </a:t>
            </a:r>
            <a:r>
              <a:rPr lang="hu-HU" sz="1800" dirty="0" err="1" smtClean="0"/>
              <a:t>October</a:t>
            </a:r>
            <a:r>
              <a:rPr lang="hu-HU" sz="1800" dirty="0" smtClean="0"/>
              <a:t> 2018</a:t>
            </a:r>
            <a:r>
              <a:rPr lang="en-US" sz="1800" dirty="0" smtClean="0"/>
              <a:t>, </a:t>
            </a:r>
            <a:r>
              <a:rPr lang="hu-HU" sz="1800" dirty="0" err="1" smtClean="0"/>
              <a:t>Astana</a:t>
            </a:r>
            <a:r>
              <a:rPr lang="hu-HU" sz="1800" dirty="0" smtClean="0"/>
              <a:t>, </a:t>
            </a:r>
            <a:r>
              <a:rPr lang="en-US" sz="1800" dirty="0"/>
              <a:t/>
            </a:r>
            <a:br>
              <a:rPr lang="en-US" sz="1800" dirty="0"/>
            </a:br>
            <a:r>
              <a:rPr lang="en-US" sz="2800" dirty="0">
                <a:effectLst>
                  <a:outerShdw blurRad="38100" dist="38100" dir="2700000" algn="tl">
                    <a:srgbClr val="000000">
                      <a:alpha val="43137"/>
                    </a:srgbClr>
                  </a:outerShdw>
                </a:effectLst>
              </a:rPr>
              <a:t> </a:t>
            </a:r>
            <a:r>
              <a:rPr lang="hu-HU" sz="2800" dirty="0">
                <a:effectLst>
                  <a:outerShdw blurRad="38100" dist="38100" dir="2700000" algn="tl">
                    <a:srgbClr val="000000">
                      <a:alpha val="43137"/>
                    </a:srgbClr>
                  </a:outerShdw>
                </a:effectLst>
              </a:rPr>
              <a:t/>
            </a:r>
            <a:br>
              <a:rPr lang="hu-HU" sz="2800" dirty="0">
                <a:effectLst>
                  <a:outerShdw blurRad="38100" dist="38100" dir="2700000" algn="tl">
                    <a:srgbClr val="000000">
                      <a:alpha val="43137"/>
                    </a:srgbClr>
                  </a:outerShdw>
                </a:effectLst>
              </a:rPr>
            </a:br>
            <a:r>
              <a:rPr lang="hu-HU" sz="3600" b="1" dirty="0">
                <a:effectLst>
                  <a:outerShdw blurRad="38100" dist="38100" dir="2700000" algn="tl">
                    <a:srgbClr val="000000">
                      <a:alpha val="43137"/>
                    </a:srgbClr>
                  </a:outerShdw>
                </a:effectLst>
              </a:rPr>
              <a:t>The </a:t>
            </a:r>
            <a:r>
              <a:rPr lang="hu-HU" sz="3600" b="1" dirty="0" smtClean="0">
                <a:effectLst>
                  <a:outerShdw blurRad="38100" dist="38100" dir="2700000" algn="tl">
                    <a:srgbClr val="000000">
                      <a:alpha val="43137"/>
                    </a:srgbClr>
                  </a:outerShdw>
                </a:effectLst>
              </a:rPr>
              <a:t>(</a:t>
            </a:r>
            <a:r>
              <a:rPr lang="hu-HU" sz="3600" b="1" dirty="0" err="1" smtClean="0">
                <a:effectLst>
                  <a:outerShdw blurRad="38100" dist="38100" dir="2700000" algn="tl">
                    <a:srgbClr val="000000">
                      <a:alpha val="43137"/>
                    </a:srgbClr>
                  </a:outerShdw>
                </a:effectLst>
              </a:rPr>
              <a:t>changing</a:t>
            </a:r>
            <a:r>
              <a:rPr lang="hu-HU" sz="3600" b="1" dirty="0" smtClean="0">
                <a:effectLst>
                  <a:outerShdw blurRad="38100" dist="38100" dir="2700000" algn="tl">
                    <a:srgbClr val="000000">
                      <a:alpha val="43137"/>
                    </a:srgbClr>
                  </a:outerShdw>
                </a:effectLst>
              </a:rPr>
              <a:t>) </a:t>
            </a:r>
            <a:r>
              <a:rPr lang="hu-HU" sz="3600" b="1" dirty="0" err="1" smtClean="0">
                <a:effectLst>
                  <a:outerShdw blurRad="38100" dist="38100" dir="2700000" algn="tl">
                    <a:srgbClr val="000000">
                      <a:alpha val="43137"/>
                    </a:srgbClr>
                  </a:outerShdw>
                </a:effectLst>
              </a:rPr>
              <a:t>patterns</a:t>
            </a:r>
            <a:r>
              <a:rPr lang="hu-HU" sz="3600" b="1" dirty="0" smtClean="0">
                <a:effectLst>
                  <a:outerShdw blurRad="38100" dist="38100" dir="2700000" algn="tl">
                    <a:srgbClr val="000000">
                      <a:alpha val="43137"/>
                    </a:srgbClr>
                  </a:outerShdw>
                </a:effectLst>
              </a:rPr>
              <a:t> of performance </a:t>
            </a:r>
            <a:r>
              <a:rPr lang="hu-HU" sz="3600" b="1" dirty="0" err="1" smtClean="0">
                <a:effectLst>
                  <a:outerShdw blurRad="38100" dist="38100" dir="2700000" algn="tl">
                    <a:srgbClr val="000000">
                      <a:alpha val="43137"/>
                    </a:srgbClr>
                  </a:outerShdw>
                </a:effectLst>
              </a:rPr>
              <a:t>appraisal</a:t>
            </a:r>
            <a:r>
              <a:rPr lang="hu-HU" sz="3600" b="1" dirty="0" smtClean="0">
                <a:effectLst>
                  <a:outerShdw blurRad="38100" dist="38100" dir="2700000" algn="tl">
                    <a:srgbClr val="000000">
                      <a:alpha val="43137"/>
                    </a:srgbClr>
                  </a:outerShdw>
                </a:effectLst>
              </a:rPr>
              <a:t> in civil service: An </a:t>
            </a:r>
            <a:r>
              <a:rPr lang="hu-HU" sz="3600" b="1" dirty="0" err="1" smtClean="0">
                <a:effectLst>
                  <a:outerShdw blurRad="38100" dist="38100" dir="2700000" algn="tl">
                    <a:srgbClr val="000000">
                      <a:alpha val="43137"/>
                    </a:srgbClr>
                  </a:outerShdw>
                </a:effectLst>
              </a:rPr>
              <a:t>outlook</a:t>
            </a:r>
            <a:r>
              <a:rPr lang="hu-HU" sz="3600" b="1" dirty="0" smtClean="0">
                <a:effectLst>
                  <a:outerShdw blurRad="38100" dist="38100" dir="2700000" algn="tl">
                    <a:srgbClr val="000000">
                      <a:alpha val="43137"/>
                    </a:srgbClr>
                  </a:outerShdw>
                </a:effectLst>
              </a:rPr>
              <a:t> </a:t>
            </a:r>
            <a:r>
              <a:rPr lang="hu-HU" sz="3600" b="1" dirty="0" err="1" smtClean="0">
                <a:effectLst>
                  <a:outerShdw blurRad="38100" dist="38100" dir="2700000" algn="tl">
                    <a:srgbClr val="000000">
                      <a:alpha val="43137"/>
                    </a:srgbClr>
                  </a:outerShdw>
                </a:effectLst>
              </a:rPr>
              <a:t>on</a:t>
            </a:r>
            <a:r>
              <a:rPr lang="hu-HU" sz="3600" b="1" dirty="0" smtClean="0">
                <a:effectLst>
                  <a:outerShdw blurRad="38100" dist="38100" dir="2700000" algn="tl">
                    <a:srgbClr val="000000">
                      <a:alpha val="43137"/>
                    </a:srgbClr>
                  </a:outerShdw>
                </a:effectLst>
              </a:rPr>
              <a:t> 16 European </a:t>
            </a:r>
            <a:r>
              <a:rPr lang="hu-HU" sz="3600" b="1" dirty="0" err="1" smtClean="0">
                <a:effectLst>
                  <a:outerShdw blurRad="38100" dist="38100" dir="2700000" algn="tl">
                    <a:srgbClr val="000000">
                      <a:alpha val="43137"/>
                    </a:srgbClr>
                  </a:outerShdw>
                </a:effectLst>
              </a:rPr>
              <a:t>countries</a:t>
            </a:r>
            <a:r>
              <a:rPr lang="hu-HU" sz="2800" dirty="0">
                <a:effectLst/>
              </a:rPr>
              <a:t/>
            </a:r>
            <a:br>
              <a:rPr lang="hu-HU" sz="2800" dirty="0">
                <a:effectLst/>
              </a:rPr>
            </a:br>
            <a:r>
              <a:rPr lang="hu-HU" sz="2800" dirty="0">
                <a:effectLst/>
              </a:rPr>
              <a:t/>
            </a:r>
            <a:br>
              <a:rPr lang="hu-HU" sz="2800" dirty="0">
                <a:effectLst/>
              </a:rPr>
            </a:br>
            <a:r>
              <a:rPr lang="en-US" sz="2000" b="1" dirty="0" smtClean="0">
                <a:solidFill>
                  <a:schemeClr val="tx1"/>
                </a:solidFill>
              </a:rPr>
              <a:t>György </a:t>
            </a:r>
            <a:r>
              <a:rPr lang="hu-HU" sz="2000" b="1" dirty="0">
                <a:solidFill>
                  <a:schemeClr val="tx1"/>
                </a:solidFill>
              </a:rPr>
              <a:t>HAJNAL</a:t>
            </a:r>
            <a:r>
              <a:rPr lang="en-US" sz="2000" dirty="0">
                <a:solidFill>
                  <a:schemeClr val="tx1"/>
                </a:solidFill>
              </a:rPr>
              <a:t/>
            </a:r>
            <a:br>
              <a:rPr lang="en-US" sz="2000" dirty="0">
                <a:solidFill>
                  <a:schemeClr val="tx1"/>
                </a:solidFill>
              </a:rPr>
            </a:br>
            <a:r>
              <a:rPr lang="en-US" sz="2000" dirty="0">
                <a:solidFill>
                  <a:schemeClr val="tx1"/>
                </a:solidFill>
              </a:rPr>
              <a:t>Corvinus University of Budapest </a:t>
            </a:r>
            <a:r>
              <a:rPr lang="hu-HU" sz="2000" dirty="0">
                <a:solidFill>
                  <a:schemeClr val="tx1"/>
                </a:solidFill>
              </a:rPr>
              <a:t/>
            </a:r>
            <a:br>
              <a:rPr lang="hu-HU" sz="2000" dirty="0">
                <a:solidFill>
                  <a:schemeClr val="tx1"/>
                </a:solidFill>
              </a:rPr>
            </a:br>
            <a:r>
              <a:rPr lang="en-US" sz="2000" dirty="0">
                <a:solidFill>
                  <a:schemeClr val="tx1"/>
                </a:solidFill>
              </a:rPr>
              <a:t>and</a:t>
            </a:r>
            <a:br>
              <a:rPr lang="en-US" sz="2000" dirty="0">
                <a:solidFill>
                  <a:schemeClr val="tx1"/>
                </a:solidFill>
              </a:rPr>
            </a:br>
            <a:r>
              <a:rPr lang="en-US" sz="2000" dirty="0">
                <a:solidFill>
                  <a:schemeClr val="tx1"/>
                </a:solidFill>
              </a:rPr>
              <a:t>Institute for Political Science</a:t>
            </a:r>
            <a:r>
              <a:rPr lang="hu-HU" sz="2000" dirty="0">
                <a:solidFill>
                  <a:schemeClr val="tx1"/>
                </a:solidFill>
              </a:rPr>
              <a:t>, Centre </a:t>
            </a:r>
            <a:r>
              <a:rPr lang="hu-HU" sz="2000" dirty="0" err="1">
                <a:solidFill>
                  <a:schemeClr val="tx1"/>
                </a:solidFill>
              </a:rPr>
              <a:t>for</a:t>
            </a:r>
            <a:r>
              <a:rPr lang="hu-HU" sz="2000" dirty="0">
                <a:solidFill>
                  <a:schemeClr val="tx1"/>
                </a:solidFill>
              </a:rPr>
              <a:t> </a:t>
            </a:r>
            <a:r>
              <a:rPr lang="hu-HU" sz="2000" dirty="0" err="1">
                <a:solidFill>
                  <a:schemeClr val="tx1"/>
                </a:solidFill>
              </a:rPr>
              <a:t>Social</a:t>
            </a:r>
            <a:r>
              <a:rPr lang="hu-HU" sz="2000" dirty="0">
                <a:solidFill>
                  <a:schemeClr val="tx1"/>
                </a:solidFill>
              </a:rPr>
              <a:t> Research of </a:t>
            </a:r>
            <a:r>
              <a:rPr lang="hu-HU" sz="2000" dirty="0" err="1">
                <a:solidFill>
                  <a:schemeClr val="tx1"/>
                </a:solidFill>
              </a:rPr>
              <a:t>the</a:t>
            </a:r>
            <a:r>
              <a:rPr lang="hu-HU" sz="2000" dirty="0">
                <a:solidFill>
                  <a:schemeClr val="tx1"/>
                </a:solidFill>
              </a:rPr>
              <a:t> </a:t>
            </a:r>
            <a:r>
              <a:rPr lang="en-US" sz="2000" dirty="0">
                <a:solidFill>
                  <a:schemeClr val="tx1"/>
                </a:solidFill>
              </a:rPr>
              <a:t>Hungarian Academy of Science</a:t>
            </a:r>
            <a:r>
              <a:rPr lang="hu-HU" sz="2000" dirty="0">
                <a:solidFill>
                  <a:schemeClr val="tx1"/>
                </a:solidFill>
              </a:rPr>
              <a:t>s (IPS CSR HAS</a:t>
            </a:r>
            <a:r>
              <a:rPr lang="hu-HU" sz="2000" dirty="0" smtClean="0">
                <a:solidFill>
                  <a:schemeClr val="tx1"/>
                </a:solidFill>
              </a:rPr>
              <a:t>)</a:t>
            </a:r>
            <a:br>
              <a:rPr lang="hu-HU" sz="2000" dirty="0" smtClean="0">
                <a:solidFill>
                  <a:schemeClr val="tx1"/>
                </a:solidFill>
              </a:rPr>
            </a:br>
            <a:r>
              <a:rPr lang="en-US" sz="2000" dirty="0">
                <a:solidFill>
                  <a:schemeClr val="tx1"/>
                </a:solidFill>
              </a:rPr>
              <a:t/>
            </a:r>
            <a:br>
              <a:rPr lang="en-US" sz="2000" dirty="0">
                <a:solidFill>
                  <a:schemeClr val="tx1"/>
                </a:solidFill>
              </a:rPr>
            </a:br>
            <a:r>
              <a:rPr lang="hu-HU" sz="2000" b="1" dirty="0" smtClean="0">
                <a:solidFill>
                  <a:schemeClr val="tx1"/>
                </a:solidFill>
              </a:rPr>
              <a:t>Katarina STARONOVÁ</a:t>
            </a:r>
            <a:r>
              <a:rPr lang="hu-HU" sz="2000" b="1" dirty="0">
                <a:solidFill>
                  <a:schemeClr val="tx1"/>
                </a:solidFill>
              </a:rPr>
              <a:t/>
            </a:r>
            <a:br>
              <a:rPr lang="hu-HU" sz="2000" b="1" dirty="0">
                <a:solidFill>
                  <a:schemeClr val="tx1"/>
                </a:solidFill>
              </a:rPr>
            </a:br>
            <a:r>
              <a:rPr lang="hu-HU" sz="2000" dirty="0" smtClean="0">
                <a:solidFill>
                  <a:schemeClr val="tx1"/>
                </a:solidFill>
              </a:rPr>
              <a:t>Comenius University, Bratislava</a:t>
            </a:r>
            <a:r>
              <a:rPr lang="hu-HU" sz="2000" dirty="0">
                <a:solidFill>
                  <a:schemeClr val="tx1"/>
                </a:solidFill>
              </a:rPr>
              <a:t/>
            </a:r>
            <a:br>
              <a:rPr lang="hu-HU" sz="2000" dirty="0">
                <a:solidFill>
                  <a:schemeClr val="tx1"/>
                </a:solidFill>
              </a:rPr>
            </a:br>
            <a:endParaRPr lang="en-US" sz="2000" dirty="0">
              <a:solidFill>
                <a:schemeClr val="tx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ia számának helye 5"/>
          <p:cNvSpPr>
            <a:spLocks noGrp="1"/>
          </p:cNvSpPr>
          <p:nvPr>
            <p:ph type="sldNum" sz="quarter" idx="12"/>
          </p:nvPr>
        </p:nvSpPr>
        <p:spPr/>
        <p:txBody>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defRPr/>
            </a:pPr>
            <a:fld id="{D624ACCC-1038-4603-8181-765D8C436EAE}" type="slidenum">
              <a:rPr lang="en-US" altLang="hu-HU" smtClean="0"/>
              <a:pPr>
                <a:defRPr/>
              </a:pPr>
              <a:t>2</a:t>
            </a:fld>
            <a:endParaRPr lang="en-US" altLang="hu-HU"/>
          </a:p>
        </p:txBody>
      </p:sp>
      <p:sp>
        <p:nvSpPr>
          <p:cNvPr id="244739" name="Rectangle 3"/>
          <p:cNvSpPr>
            <a:spLocks noGrp="1" noChangeArrowheads="1"/>
          </p:cNvSpPr>
          <p:nvPr>
            <p:ph type="body" idx="1"/>
          </p:nvPr>
        </p:nvSpPr>
        <p:spPr>
          <a:xfrm>
            <a:off x="128464" y="332656"/>
            <a:ext cx="9648825" cy="6525344"/>
          </a:xfrm>
        </p:spPr>
        <p:txBody>
          <a:bodyPr/>
          <a:lstStyle/>
          <a:p>
            <a:pPr marL="0" indent="0" eaLnBrk="1" hangingPunct="1">
              <a:spcBef>
                <a:spcPct val="70000"/>
              </a:spcBef>
              <a:spcAft>
                <a:spcPts val="1800"/>
              </a:spcAft>
              <a:buNone/>
              <a:defRPr/>
            </a:pPr>
            <a:r>
              <a:rPr lang="hu-HU" sz="2500" b="1" dirty="0" smtClean="0">
                <a:solidFill>
                  <a:schemeClr val="accent6">
                    <a:lumMod val="40000"/>
                    <a:lumOff val="60000"/>
                  </a:schemeClr>
                </a:solidFill>
              </a:rPr>
              <a:t>The </a:t>
            </a:r>
            <a:r>
              <a:rPr lang="hu-HU" sz="2500" b="1" dirty="0" err="1" smtClean="0">
                <a:solidFill>
                  <a:schemeClr val="accent6">
                    <a:lumMod val="40000"/>
                    <a:lumOff val="60000"/>
                  </a:schemeClr>
                </a:solidFill>
              </a:rPr>
              <a:t>research</a:t>
            </a:r>
            <a:r>
              <a:rPr lang="hu-HU" sz="2500" b="1" dirty="0" smtClean="0">
                <a:solidFill>
                  <a:schemeClr val="accent6">
                    <a:lumMod val="40000"/>
                    <a:lumOff val="60000"/>
                  </a:schemeClr>
                </a:solidFill>
              </a:rPr>
              <a:t> </a:t>
            </a:r>
            <a:r>
              <a:rPr lang="hu-HU" sz="2500" b="1" dirty="0" err="1" smtClean="0">
                <a:solidFill>
                  <a:schemeClr val="accent6">
                    <a:lumMod val="40000"/>
                    <a:lumOff val="60000"/>
                  </a:schemeClr>
                </a:solidFill>
              </a:rPr>
              <a:t>problem</a:t>
            </a:r>
            <a:endParaRPr lang="hu-HU" sz="1800" dirty="0" smtClean="0">
              <a:effectLst/>
            </a:endParaRPr>
          </a:p>
          <a:p>
            <a:pPr marL="685800" lvl="1" defTabSz="709613" eaLnBrk="1" hangingPunct="1">
              <a:spcBef>
                <a:spcPct val="70000"/>
              </a:spcBef>
              <a:spcAft>
                <a:spcPts val="600"/>
              </a:spcAft>
              <a:buFontTx/>
              <a:buChar char="-"/>
              <a:defRPr/>
            </a:pPr>
            <a:endParaRPr lang="hu-HU" sz="1800" dirty="0" smtClean="0">
              <a:effectLst/>
            </a:endParaRPr>
          </a:p>
          <a:p>
            <a:pPr marL="685800" lvl="1" defTabSz="709613" eaLnBrk="1" hangingPunct="1">
              <a:spcBef>
                <a:spcPct val="70000"/>
              </a:spcBef>
              <a:spcAft>
                <a:spcPts val="600"/>
              </a:spcAft>
              <a:buFontTx/>
              <a:buChar char="-"/>
              <a:defRPr/>
            </a:pPr>
            <a:r>
              <a:rPr lang="hu-HU" sz="1800" dirty="0" smtClean="0">
                <a:effectLst/>
              </a:rPr>
              <a:t>Western – </a:t>
            </a:r>
            <a:r>
              <a:rPr lang="hu-HU" sz="1800" dirty="0" err="1" smtClean="0">
                <a:effectLst/>
              </a:rPr>
              <a:t>indeed</a:t>
            </a:r>
            <a:r>
              <a:rPr lang="hu-HU" sz="1800" dirty="0" smtClean="0">
                <a:effectLst/>
              </a:rPr>
              <a:t> </a:t>
            </a:r>
            <a:r>
              <a:rPr lang="hu-HU" sz="1800" dirty="0" err="1" smtClean="0">
                <a:effectLst/>
              </a:rPr>
              <a:t>global</a:t>
            </a:r>
            <a:r>
              <a:rPr lang="hu-HU" sz="1800" dirty="0" smtClean="0">
                <a:effectLst/>
              </a:rPr>
              <a:t> – </a:t>
            </a:r>
            <a:r>
              <a:rPr lang="hu-HU" sz="1800" dirty="0" err="1" smtClean="0">
                <a:effectLst/>
              </a:rPr>
              <a:t>advances</a:t>
            </a:r>
            <a:r>
              <a:rPr lang="hu-HU" sz="1800" dirty="0" smtClean="0">
                <a:effectLst/>
              </a:rPr>
              <a:t> in civil service </a:t>
            </a:r>
            <a:r>
              <a:rPr lang="hu-HU" sz="1800" dirty="0" err="1" smtClean="0">
                <a:effectLst/>
              </a:rPr>
              <a:t>systems</a:t>
            </a:r>
            <a:r>
              <a:rPr lang="hu-HU" sz="1800" dirty="0" smtClean="0">
                <a:effectLst/>
              </a:rPr>
              <a:t>: Performance </a:t>
            </a:r>
            <a:r>
              <a:rPr lang="hu-HU" sz="1800" dirty="0" err="1" smtClean="0">
                <a:effectLst/>
              </a:rPr>
              <a:t>Appraisal</a:t>
            </a:r>
            <a:r>
              <a:rPr lang="hu-HU" sz="1800" dirty="0" smtClean="0">
                <a:effectLst/>
              </a:rPr>
              <a:t> (PA) </a:t>
            </a:r>
            <a:r>
              <a:rPr lang="hu-HU" sz="1800" dirty="0" err="1" smtClean="0">
                <a:effectLst/>
              </a:rPr>
              <a:t>as</a:t>
            </a:r>
            <a:r>
              <a:rPr lang="hu-HU" sz="1800" dirty="0" smtClean="0">
                <a:effectLst/>
              </a:rPr>
              <a:t> a </a:t>
            </a:r>
            <a:r>
              <a:rPr lang="hu-HU" sz="1800" dirty="0" err="1" smtClean="0">
                <a:effectLst/>
              </a:rPr>
              <a:t>miraculous</a:t>
            </a:r>
            <a:r>
              <a:rPr lang="hu-HU" sz="1800" dirty="0" smtClean="0">
                <a:effectLst/>
              </a:rPr>
              <a:t> „</a:t>
            </a:r>
            <a:r>
              <a:rPr lang="hu-HU" sz="1800" dirty="0" err="1" smtClean="0">
                <a:effectLst/>
              </a:rPr>
              <a:t>strategic</a:t>
            </a:r>
            <a:r>
              <a:rPr lang="hu-HU" sz="1800" dirty="0" smtClean="0">
                <a:effectLst/>
              </a:rPr>
              <a:t>” </a:t>
            </a:r>
            <a:r>
              <a:rPr lang="hu-HU" sz="1800" dirty="0" err="1" smtClean="0">
                <a:effectLst/>
              </a:rPr>
              <a:t>instrument</a:t>
            </a:r>
            <a:r>
              <a:rPr lang="hu-HU" sz="1800" dirty="0" smtClean="0">
                <a:effectLst/>
              </a:rPr>
              <a:t>...</a:t>
            </a:r>
          </a:p>
          <a:p>
            <a:pPr marL="685800" lvl="1" defTabSz="709613" eaLnBrk="1" hangingPunct="1">
              <a:spcBef>
                <a:spcPct val="70000"/>
              </a:spcBef>
              <a:spcAft>
                <a:spcPts val="600"/>
              </a:spcAft>
              <a:buFontTx/>
              <a:buChar char="-"/>
              <a:defRPr/>
            </a:pPr>
            <a:r>
              <a:rPr lang="hu-HU" sz="1800" dirty="0" smtClean="0">
                <a:effectLst/>
              </a:rPr>
              <a:t>[...</a:t>
            </a:r>
            <a:r>
              <a:rPr lang="hu-HU" sz="1800" dirty="0" err="1" smtClean="0">
                <a:effectLst/>
              </a:rPr>
              <a:t>Despite</a:t>
            </a:r>
            <a:r>
              <a:rPr lang="hu-HU" sz="1800" dirty="0" smtClean="0">
                <a:effectLst/>
              </a:rPr>
              <a:t> </a:t>
            </a:r>
            <a:r>
              <a:rPr lang="hu-HU" sz="1800" dirty="0" err="1" smtClean="0">
                <a:effectLst/>
              </a:rPr>
              <a:t>all</a:t>
            </a:r>
            <a:r>
              <a:rPr lang="hu-HU" sz="1800" dirty="0" smtClean="0">
                <a:effectLst/>
              </a:rPr>
              <a:t> </a:t>
            </a:r>
            <a:r>
              <a:rPr lang="hu-HU" sz="1800" dirty="0" err="1" smtClean="0">
                <a:effectLst/>
              </a:rPr>
              <a:t>theoretical</a:t>
            </a:r>
            <a:r>
              <a:rPr lang="hu-HU" sz="1800" dirty="0" smtClean="0">
                <a:effectLst/>
              </a:rPr>
              <a:t> and </a:t>
            </a:r>
            <a:r>
              <a:rPr lang="hu-HU" sz="1800" dirty="0" err="1" smtClean="0">
                <a:effectLst/>
              </a:rPr>
              <a:t>empirical</a:t>
            </a:r>
            <a:r>
              <a:rPr lang="hu-HU" sz="1800" dirty="0" smtClean="0">
                <a:effectLst/>
              </a:rPr>
              <a:t> </a:t>
            </a:r>
            <a:r>
              <a:rPr lang="hu-HU" sz="1800" dirty="0" err="1" smtClean="0">
                <a:effectLst/>
              </a:rPr>
              <a:t>arguments</a:t>
            </a:r>
            <a:r>
              <a:rPr lang="hu-HU" sz="1800" dirty="0" smtClean="0">
                <a:effectLst/>
              </a:rPr>
              <a:t> of </a:t>
            </a:r>
            <a:r>
              <a:rPr lang="hu-HU" sz="1800" dirty="0" err="1" smtClean="0">
                <a:effectLst/>
              </a:rPr>
              <a:t>sceptics</a:t>
            </a:r>
            <a:r>
              <a:rPr lang="hu-HU" sz="1800" dirty="0" smtClean="0">
                <a:effectLst/>
              </a:rPr>
              <a:t>...! ]</a:t>
            </a:r>
          </a:p>
          <a:p>
            <a:pPr marL="400050" lvl="1" indent="0" defTabSz="709613" eaLnBrk="1" hangingPunct="1">
              <a:spcBef>
                <a:spcPct val="70000"/>
              </a:spcBef>
              <a:spcAft>
                <a:spcPts val="600"/>
              </a:spcAft>
              <a:buNone/>
              <a:defRPr/>
            </a:pPr>
            <a:r>
              <a:rPr lang="hu-HU" sz="1800" dirty="0" smtClean="0">
                <a:effectLst/>
              </a:rPr>
              <a:t>BUT: </a:t>
            </a:r>
          </a:p>
          <a:p>
            <a:pPr marL="685800" lvl="1" defTabSz="709613" eaLnBrk="1" hangingPunct="1">
              <a:spcBef>
                <a:spcPct val="70000"/>
              </a:spcBef>
              <a:spcAft>
                <a:spcPts val="600"/>
              </a:spcAft>
              <a:buFontTx/>
              <a:buChar char="-"/>
              <a:defRPr/>
            </a:pPr>
            <a:r>
              <a:rPr lang="hu-HU" sz="1800" dirty="0" err="1" smtClean="0">
                <a:effectLst/>
              </a:rPr>
              <a:t>What</a:t>
            </a:r>
            <a:r>
              <a:rPr lang="hu-HU" sz="1800" dirty="0" smtClean="0">
                <a:effectLst/>
              </a:rPr>
              <a:t> is </a:t>
            </a:r>
            <a:r>
              <a:rPr lang="hu-HU" sz="1800" dirty="0" err="1" smtClean="0">
                <a:effectLst/>
              </a:rPr>
              <a:t>really</a:t>
            </a:r>
            <a:r>
              <a:rPr lang="hu-HU" sz="1800" dirty="0" smtClean="0">
                <a:effectLst/>
              </a:rPr>
              <a:t> </a:t>
            </a:r>
            <a:r>
              <a:rPr lang="hu-HU" sz="1800" dirty="0" err="1" smtClean="0">
                <a:effectLst/>
              </a:rPr>
              <a:t>going</a:t>
            </a:r>
            <a:r>
              <a:rPr lang="hu-HU" sz="1800" dirty="0" smtClean="0">
                <a:effectLst/>
              </a:rPr>
              <a:t> </a:t>
            </a:r>
            <a:r>
              <a:rPr lang="hu-HU" sz="1800" dirty="0" err="1" smtClean="0">
                <a:effectLst/>
              </a:rPr>
              <a:t>on</a:t>
            </a:r>
            <a:r>
              <a:rPr lang="hu-HU" sz="1800" dirty="0" smtClean="0">
                <a:effectLst/>
              </a:rPr>
              <a:t> here? </a:t>
            </a:r>
            <a:r>
              <a:rPr lang="hu-HU" sz="1800" dirty="0" err="1" smtClean="0">
                <a:effectLst/>
              </a:rPr>
              <a:t>how</a:t>
            </a:r>
            <a:r>
              <a:rPr lang="hu-HU" sz="1800" dirty="0" smtClean="0">
                <a:effectLst/>
              </a:rPr>
              <a:t> </a:t>
            </a:r>
            <a:r>
              <a:rPr lang="hu-HU" sz="1800" dirty="0" err="1" smtClean="0">
                <a:effectLst/>
              </a:rPr>
              <a:t>are</a:t>
            </a:r>
            <a:r>
              <a:rPr lang="hu-HU" sz="1800" dirty="0" smtClean="0">
                <a:effectLst/>
              </a:rPr>
              <a:t> civil service </a:t>
            </a:r>
            <a:r>
              <a:rPr lang="hu-HU" sz="1800" dirty="0" err="1" smtClean="0">
                <a:effectLst/>
              </a:rPr>
              <a:t>systems</a:t>
            </a:r>
            <a:r>
              <a:rPr lang="hu-HU" sz="1800" dirty="0" smtClean="0">
                <a:effectLst/>
              </a:rPr>
              <a:t> </a:t>
            </a:r>
            <a:r>
              <a:rPr lang="hu-HU" sz="1800" dirty="0" err="1" smtClean="0">
                <a:effectLst/>
              </a:rPr>
              <a:t>responding</a:t>
            </a:r>
            <a:r>
              <a:rPr lang="hu-HU" sz="1800" dirty="0" smtClean="0">
                <a:effectLst/>
              </a:rPr>
              <a:t> </a:t>
            </a:r>
            <a:r>
              <a:rPr lang="hu-HU" sz="1800" dirty="0" err="1" smtClean="0">
                <a:effectLst/>
              </a:rPr>
              <a:t>to</a:t>
            </a:r>
            <a:r>
              <a:rPr lang="hu-HU" sz="1800" dirty="0" smtClean="0">
                <a:effectLst/>
              </a:rPr>
              <a:t> </a:t>
            </a:r>
            <a:r>
              <a:rPr lang="hu-HU" sz="1800" dirty="0" err="1" smtClean="0">
                <a:effectLst/>
              </a:rPr>
              <a:t>the</a:t>
            </a:r>
            <a:r>
              <a:rPr lang="hu-HU" sz="1800" dirty="0" smtClean="0">
                <a:effectLst/>
              </a:rPr>
              <a:t> </a:t>
            </a:r>
            <a:r>
              <a:rPr lang="hu-HU" sz="1800" dirty="0" err="1" smtClean="0">
                <a:effectLst/>
              </a:rPr>
              <a:t>challenges</a:t>
            </a:r>
            <a:r>
              <a:rPr lang="hu-HU" sz="1800" dirty="0" smtClean="0">
                <a:effectLst/>
              </a:rPr>
              <a:t> of </a:t>
            </a:r>
            <a:r>
              <a:rPr lang="hu-HU" sz="1800" dirty="0" err="1" smtClean="0">
                <a:effectLst/>
              </a:rPr>
              <a:t>the</a:t>
            </a:r>
            <a:r>
              <a:rPr lang="hu-HU" sz="1800" dirty="0" smtClean="0">
                <a:effectLst/>
              </a:rPr>
              <a:t> post-</a:t>
            </a:r>
            <a:r>
              <a:rPr lang="hu-HU" sz="1800" dirty="0" err="1" smtClean="0">
                <a:effectLst/>
              </a:rPr>
              <a:t>crisis</a:t>
            </a:r>
            <a:r>
              <a:rPr lang="hu-HU" sz="1800" dirty="0" smtClean="0">
                <a:effectLst/>
              </a:rPr>
              <a:t>, post-New Public Management </a:t>
            </a:r>
            <a:r>
              <a:rPr lang="hu-HU" sz="1800" dirty="0" err="1" smtClean="0">
                <a:effectLst/>
              </a:rPr>
              <a:t>era</a:t>
            </a:r>
            <a:r>
              <a:rPr lang="hu-HU" sz="1800" dirty="0" smtClean="0">
                <a:effectLst/>
              </a:rPr>
              <a:t>? </a:t>
            </a:r>
          </a:p>
          <a:p>
            <a:pPr marL="685800" lvl="1" defTabSz="709613" eaLnBrk="1" hangingPunct="1">
              <a:spcBef>
                <a:spcPct val="70000"/>
              </a:spcBef>
              <a:spcAft>
                <a:spcPts val="600"/>
              </a:spcAft>
              <a:buFontTx/>
              <a:buChar char="-"/>
              <a:defRPr/>
            </a:pPr>
            <a:r>
              <a:rPr lang="hu-HU" sz="1800" dirty="0" smtClean="0">
                <a:effectLst/>
              </a:rPr>
              <a:t>And </a:t>
            </a:r>
            <a:r>
              <a:rPr lang="hu-HU" sz="1800" dirty="0" err="1" smtClean="0">
                <a:effectLst/>
              </a:rPr>
              <a:t>how</a:t>
            </a:r>
            <a:r>
              <a:rPr lang="hu-HU" sz="1800" dirty="0" smtClean="0">
                <a:effectLst/>
              </a:rPr>
              <a:t> </a:t>
            </a:r>
            <a:r>
              <a:rPr lang="hu-HU" sz="1800" dirty="0" err="1" smtClean="0">
                <a:effectLst/>
              </a:rPr>
              <a:t>do</a:t>
            </a:r>
            <a:r>
              <a:rPr lang="hu-HU" sz="1800" dirty="0" smtClean="0">
                <a:effectLst/>
              </a:rPr>
              <a:t> </a:t>
            </a:r>
            <a:r>
              <a:rPr lang="hu-HU" sz="1800" dirty="0" err="1" smtClean="0">
                <a:effectLst/>
              </a:rPr>
              <a:t>these</a:t>
            </a:r>
            <a:r>
              <a:rPr lang="hu-HU" sz="1800" dirty="0" smtClean="0">
                <a:effectLst/>
              </a:rPr>
              <a:t> </a:t>
            </a:r>
            <a:r>
              <a:rPr lang="hu-HU" sz="1800" dirty="0" err="1" smtClean="0">
                <a:effectLst/>
              </a:rPr>
              <a:t>patterns</a:t>
            </a:r>
            <a:r>
              <a:rPr lang="hu-HU" sz="1800" dirty="0" smtClean="0">
                <a:effectLst/>
              </a:rPr>
              <a:t> </a:t>
            </a:r>
            <a:r>
              <a:rPr lang="hu-HU" sz="1800" dirty="0" err="1" smtClean="0">
                <a:effectLst/>
              </a:rPr>
              <a:t>change</a:t>
            </a:r>
            <a:r>
              <a:rPr lang="hu-HU" sz="1800" dirty="0" smtClean="0">
                <a:effectLst/>
              </a:rPr>
              <a:t> </a:t>
            </a:r>
            <a:r>
              <a:rPr lang="hu-HU" sz="1800" dirty="0" err="1" smtClean="0">
                <a:effectLst/>
              </a:rPr>
              <a:t>if</a:t>
            </a:r>
            <a:r>
              <a:rPr lang="hu-HU" sz="1800" dirty="0" smtClean="0">
                <a:effectLst/>
              </a:rPr>
              <a:t> we </a:t>
            </a:r>
            <a:r>
              <a:rPr lang="hu-HU" sz="1800" dirty="0" err="1" smtClean="0">
                <a:effectLst/>
              </a:rPr>
              <a:t>move</a:t>
            </a:r>
            <a:r>
              <a:rPr lang="hu-HU" sz="1800" dirty="0" smtClean="0">
                <a:effectLst/>
              </a:rPr>
              <a:t> </a:t>
            </a:r>
            <a:r>
              <a:rPr lang="hu-HU" sz="1800" dirty="0" err="1" smtClean="0">
                <a:effectLst/>
              </a:rPr>
              <a:t>from</a:t>
            </a:r>
            <a:r>
              <a:rPr lang="hu-HU" sz="1800" dirty="0" smtClean="0">
                <a:effectLst/>
              </a:rPr>
              <a:t> </a:t>
            </a:r>
            <a:r>
              <a:rPr lang="hu-HU" sz="1800" dirty="0" err="1" smtClean="0">
                <a:effectLst/>
              </a:rPr>
              <a:t>the</a:t>
            </a:r>
            <a:r>
              <a:rPr lang="hu-HU" sz="1800" dirty="0" smtClean="0">
                <a:effectLst/>
              </a:rPr>
              <a:t> West </a:t>
            </a:r>
            <a:r>
              <a:rPr lang="hu-HU" sz="1800" dirty="0" err="1" smtClean="0">
                <a:effectLst/>
              </a:rPr>
              <a:t>to</a:t>
            </a:r>
            <a:r>
              <a:rPr lang="hu-HU" sz="1800" dirty="0" smtClean="0">
                <a:effectLst/>
              </a:rPr>
              <a:t> </a:t>
            </a:r>
            <a:r>
              <a:rPr lang="hu-HU" sz="1800" dirty="0" err="1" smtClean="0">
                <a:effectLst/>
              </a:rPr>
              <a:t>the</a:t>
            </a:r>
            <a:r>
              <a:rPr lang="hu-HU" sz="1800" dirty="0" smtClean="0">
                <a:effectLst/>
              </a:rPr>
              <a:t> </a:t>
            </a:r>
            <a:r>
              <a:rPr lang="hu-HU" sz="1800" dirty="0" err="1" smtClean="0">
                <a:effectLst/>
              </a:rPr>
              <a:t>East</a:t>
            </a:r>
            <a:r>
              <a:rPr lang="hu-HU" sz="1800" dirty="0" smtClean="0">
                <a:effectLst/>
              </a:rPr>
              <a:t>, </a:t>
            </a:r>
            <a:r>
              <a:rPr lang="hu-HU" sz="1800" dirty="0" err="1" smtClean="0">
                <a:effectLst/>
              </a:rPr>
              <a:t>from</a:t>
            </a:r>
            <a:r>
              <a:rPr lang="hu-HU" sz="1800" dirty="0" smtClean="0">
                <a:effectLst/>
              </a:rPr>
              <a:t> more </a:t>
            </a:r>
            <a:r>
              <a:rPr lang="hu-HU" sz="1800" dirty="0" err="1" smtClean="0">
                <a:effectLst/>
              </a:rPr>
              <a:t>to</a:t>
            </a:r>
            <a:r>
              <a:rPr lang="hu-HU" sz="1800" dirty="0" smtClean="0">
                <a:effectLst/>
              </a:rPr>
              <a:t> less </a:t>
            </a:r>
            <a:r>
              <a:rPr lang="hu-HU" sz="1800" dirty="0" err="1" smtClean="0">
                <a:effectLst/>
              </a:rPr>
              <a:t>developed</a:t>
            </a:r>
            <a:r>
              <a:rPr lang="hu-HU" sz="1800" dirty="0" smtClean="0">
                <a:effectLst/>
              </a:rPr>
              <a:t> </a:t>
            </a:r>
            <a:r>
              <a:rPr lang="hu-HU" sz="1800" dirty="0" err="1" smtClean="0">
                <a:effectLst/>
              </a:rPr>
              <a:t>politico-administrative</a:t>
            </a:r>
            <a:r>
              <a:rPr lang="hu-HU" sz="1800" dirty="0" smtClean="0">
                <a:effectLst/>
              </a:rPr>
              <a:t> </a:t>
            </a:r>
            <a:r>
              <a:rPr lang="hu-HU" sz="1800" dirty="0" err="1" smtClean="0">
                <a:effectLst/>
              </a:rPr>
              <a:t>systems</a:t>
            </a:r>
            <a:r>
              <a:rPr lang="hu-HU" sz="1800" dirty="0" smtClean="0">
                <a:effectLst/>
              </a:rPr>
              <a:t>?</a:t>
            </a:r>
          </a:p>
          <a:p>
            <a:pPr marL="400050" lvl="1" indent="0" defTabSz="709613" eaLnBrk="1" hangingPunct="1">
              <a:spcBef>
                <a:spcPct val="70000"/>
              </a:spcBef>
              <a:spcAft>
                <a:spcPts val="600"/>
              </a:spcAft>
              <a:buNone/>
              <a:defRPr/>
            </a:pPr>
            <a:r>
              <a:rPr lang="hu-HU" sz="1800" dirty="0" smtClean="0">
                <a:effectLst/>
              </a:rPr>
              <a:t>	</a:t>
            </a:r>
            <a:endParaRPr lang="hu-HU" sz="1800" dirty="0">
              <a:effectLst/>
            </a:endParaRPr>
          </a:p>
          <a:p>
            <a:pPr marL="400050" lvl="1" indent="0" defTabSz="709613" eaLnBrk="1" hangingPunct="1">
              <a:spcBef>
                <a:spcPct val="70000"/>
              </a:spcBef>
              <a:spcAft>
                <a:spcPts val="600"/>
              </a:spcAft>
              <a:buNone/>
              <a:defRPr/>
            </a:pPr>
            <a:endParaRPr lang="hu-HU" sz="1800" dirty="0" smtClean="0">
              <a:effectLst/>
            </a:endParaRPr>
          </a:p>
          <a:p>
            <a:pPr marL="685800" lvl="1" defTabSz="709613" eaLnBrk="1" hangingPunct="1">
              <a:spcBef>
                <a:spcPct val="70000"/>
              </a:spcBef>
              <a:spcAft>
                <a:spcPts val="600"/>
              </a:spcAft>
              <a:buFontTx/>
              <a:buChar char="-"/>
              <a:defRPr/>
            </a:pPr>
            <a:endParaRPr lang="hu-HU" sz="1800" dirty="0" smtClean="0">
              <a:effectLs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ia számának helye 5"/>
          <p:cNvSpPr>
            <a:spLocks noGrp="1"/>
          </p:cNvSpPr>
          <p:nvPr>
            <p:ph type="sldNum" sz="quarter" idx="12"/>
          </p:nvPr>
        </p:nvSpPr>
        <p:spPr/>
        <p:txBody>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defRPr/>
            </a:pPr>
            <a:fld id="{D624ACCC-1038-4603-8181-765D8C436EAE}" type="slidenum">
              <a:rPr lang="en-US" altLang="hu-HU" smtClean="0"/>
              <a:pPr>
                <a:defRPr/>
              </a:pPr>
              <a:t>3</a:t>
            </a:fld>
            <a:endParaRPr lang="en-US" altLang="hu-HU"/>
          </a:p>
        </p:txBody>
      </p:sp>
      <p:sp>
        <p:nvSpPr>
          <p:cNvPr id="244739" name="Rectangle 3"/>
          <p:cNvSpPr>
            <a:spLocks noGrp="1" noChangeArrowheads="1"/>
          </p:cNvSpPr>
          <p:nvPr>
            <p:ph type="body" idx="1"/>
          </p:nvPr>
        </p:nvSpPr>
        <p:spPr>
          <a:xfrm>
            <a:off x="128464" y="188640"/>
            <a:ext cx="9648825" cy="6525344"/>
          </a:xfrm>
        </p:spPr>
        <p:txBody>
          <a:bodyPr/>
          <a:lstStyle/>
          <a:p>
            <a:pPr marL="0" indent="0" eaLnBrk="1" hangingPunct="1">
              <a:spcBef>
                <a:spcPct val="70000"/>
              </a:spcBef>
              <a:spcAft>
                <a:spcPts val="1800"/>
              </a:spcAft>
              <a:buNone/>
              <a:defRPr/>
            </a:pPr>
            <a:r>
              <a:rPr lang="hu-HU" sz="2500" b="1" dirty="0" smtClean="0">
                <a:solidFill>
                  <a:schemeClr val="accent6">
                    <a:lumMod val="40000"/>
                    <a:lumOff val="60000"/>
                  </a:schemeClr>
                </a:solidFill>
              </a:rPr>
              <a:t>The </a:t>
            </a:r>
            <a:r>
              <a:rPr lang="hu-HU" sz="2500" b="1" dirty="0" err="1" smtClean="0">
                <a:solidFill>
                  <a:schemeClr val="accent6">
                    <a:lumMod val="40000"/>
                    <a:lumOff val="60000"/>
                  </a:schemeClr>
                </a:solidFill>
              </a:rPr>
              <a:t>research</a:t>
            </a:r>
            <a:r>
              <a:rPr lang="hu-HU" sz="2500" b="1" dirty="0" smtClean="0">
                <a:solidFill>
                  <a:schemeClr val="accent6">
                    <a:lumMod val="40000"/>
                    <a:lumOff val="60000"/>
                  </a:schemeClr>
                </a:solidFill>
              </a:rPr>
              <a:t> </a:t>
            </a:r>
            <a:r>
              <a:rPr lang="hu-HU" sz="2500" b="1" dirty="0" err="1" smtClean="0">
                <a:solidFill>
                  <a:schemeClr val="accent6">
                    <a:lumMod val="40000"/>
                    <a:lumOff val="60000"/>
                  </a:schemeClr>
                </a:solidFill>
              </a:rPr>
              <a:t>problem</a:t>
            </a:r>
            <a:r>
              <a:rPr lang="hu-HU" sz="2500" b="1" dirty="0" smtClean="0">
                <a:solidFill>
                  <a:schemeClr val="accent6">
                    <a:lumMod val="40000"/>
                    <a:lumOff val="60000"/>
                  </a:schemeClr>
                </a:solidFill>
              </a:rPr>
              <a:t>: A </a:t>
            </a:r>
            <a:r>
              <a:rPr lang="hu-HU" sz="2500" b="1" dirty="0" err="1" smtClean="0">
                <a:solidFill>
                  <a:schemeClr val="accent6">
                    <a:lumMod val="40000"/>
                    <a:lumOff val="60000"/>
                  </a:schemeClr>
                </a:solidFill>
              </a:rPr>
              <a:t>theoretical</a:t>
            </a:r>
            <a:r>
              <a:rPr lang="hu-HU" sz="2500" b="1" dirty="0" smtClean="0">
                <a:solidFill>
                  <a:schemeClr val="accent6">
                    <a:lumMod val="40000"/>
                    <a:lumOff val="60000"/>
                  </a:schemeClr>
                </a:solidFill>
              </a:rPr>
              <a:t> </a:t>
            </a:r>
            <a:r>
              <a:rPr lang="hu-HU" sz="2500" b="1" dirty="0" err="1" smtClean="0">
                <a:solidFill>
                  <a:schemeClr val="accent6">
                    <a:lumMod val="40000"/>
                    <a:lumOff val="60000"/>
                  </a:schemeClr>
                </a:solidFill>
              </a:rPr>
              <a:t>framework</a:t>
            </a:r>
            <a:endParaRPr lang="hu-HU" sz="1800" dirty="0" smtClean="0">
              <a:effectLst/>
            </a:endParaRPr>
          </a:p>
        </p:txBody>
      </p:sp>
      <p:graphicFrame>
        <p:nvGraphicFramePr>
          <p:cNvPr id="5" name="Táblázat 4"/>
          <p:cNvGraphicFramePr>
            <a:graphicFrameLocks noGrp="1"/>
          </p:cNvGraphicFramePr>
          <p:nvPr>
            <p:extLst>
              <p:ext uri="{D42A27DB-BD31-4B8C-83A1-F6EECF244321}">
                <p14:modId xmlns:p14="http://schemas.microsoft.com/office/powerpoint/2010/main" val="1919205234"/>
              </p:ext>
            </p:extLst>
          </p:nvPr>
        </p:nvGraphicFramePr>
        <p:xfrm>
          <a:off x="200472" y="808531"/>
          <a:ext cx="9576817" cy="6035040"/>
        </p:xfrm>
        <a:graphic>
          <a:graphicData uri="http://schemas.openxmlformats.org/drawingml/2006/table">
            <a:tbl>
              <a:tblPr firstRow="1" bandRow="1">
                <a:tableStyleId>{5C22544A-7EE6-4342-B048-85BDC9FD1C3A}</a:tableStyleId>
              </a:tblPr>
              <a:tblGrid>
                <a:gridCol w="3024336">
                  <a:extLst>
                    <a:ext uri="{9D8B030D-6E8A-4147-A177-3AD203B41FA5}">
                      <a16:colId xmlns:a16="http://schemas.microsoft.com/office/drawing/2014/main" val="1770447205"/>
                    </a:ext>
                  </a:extLst>
                </a:gridCol>
                <a:gridCol w="2952328">
                  <a:extLst>
                    <a:ext uri="{9D8B030D-6E8A-4147-A177-3AD203B41FA5}">
                      <a16:colId xmlns:a16="http://schemas.microsoft.com/office/drawing/2014/main" val="2524560683"/>
                    </a:ext>
                  </a:extLst>
                </a:gridCol>
                <a:gridCol w="3600153">
                  <a:extLst>
                    <a:ext uri="{9D8B030D-6E8A-4147-A177-3AD203B41FA5}">
                      <a16:colId xmlns:a16="http://schemas.microsoft.com/office/drawing/2014/main" val="3916853900"/>
                    </a:ext>
                  </a:extLst>
                </a:gridCol>
              </a:tblGrid>
              <a:tr h="524630">
                <a:tc>
                  <a:txBody>
                    <a:bodyPr/>
                    <a:lstStyle/>
                    <a:p>
                      <a:r>
                        <a:rPr lang="hu-HU" dirty="0" err="1" smtClean="0"/>
                        <a:t>Theoretical</a:t>
                      </a:r>
                      <a:r>
                        <a:rPr lang="hu-HU" dirty="0" smtClean="0"/>
                        <a:t> </a:t>
                      </a:r>
                      <a:r>
                        <a:rPr lang="hu-HU" dirty="0" err="1" smtClean="0"/>
                        <a:t>dimension</a:t>
                      </a:r>
                      <a:endParaRPr lang="hu-HU" dirty="0"/>
                    </a:p>
                  </a:txBody>
                  <a:tcPr/>
                </a:tc>
                <a:tc>
                  <a:txBody>
                    <a:bodyPr/>
                    <a:lstStyle/>
                    <a:p>
                      <a:endParaRPr lang="hu-HU" dirty="0"/>
                    </a:p>
                  </a:txBody>
                  <a:tcPr/>
                </a:tc>
                <a:tc>
                  <a:txBody>
                    <a:bodyPr/>
                    <a:lstStyle/>
                    <a:p>
                      <a:endParaRPr lang="hu-HU"/>
                    </a:p>
                  </a:txBody>
                  <a:tcPr/>
                </a:tc>
                <a:extLst>
                  <a:ext uri="{0D108BD9-81ED-4DB2-BD59-A6C34878D82A}">
                    <a16:rowId xmlns:a16="http://schemas.microsoft.com/office/drawing/2014/main" val="441602139"/>
                  </a:ext>
                </a:extLst>
              </a:tr>
              <a:tr h="524630">
                <a:tc>
                  <a:txBody>
                    <a:bodyPr/>
                    <a:lstStyle/>
                    <a:p>
                      <a:r>
                        <a:rPr lang="hu-HU" dirty="0" err="1" smtClean="0"/>
                        <a:t>Admin</a:t>
                      </a:r>
                      <a:r>
                        <a:rPr lang="hu-HU" dirty="0" smtClean="0"/>
                        <a:t>. reform </a:t>
                      </a:r>
                      <a:r>
                        <a:rPr lang="hu-HU" dirty="0" err="1" smtClean="0"/>
                        <a:t>doctrine</a:t>
                      </a:r>
                      <a:r>
                        <a:rPr lang="hu-HU" dirty="0" smtClean="0"/>
                        <a:t> (</a:t>
                      </a:r>
                      <a:r>
                        <a:rPr lang="hu-HU" dirty="0" err="1" smtClean="0"/>
                        <a:t>Pollitt</a:t>
                      </a:r>
                      <a:r>
                        <a:rPr lang="hu-HU" baseline="0" dirty="0" err="1" smtClean="0"/>
                        <a:t>-Bouckaert</a:t>
                      </a:r>
                      <a:r>
                        <a:rPr lang="hu-HU" baseline="0" dirty="0" smtClean="0"/>
                        <a:t> 2017)</a:t>
                      </a:r>
                      <a:endParaRPr lang="hu-HU" dirty="0"/>
                    </a:p>
                  </a:txBody>
                  <a:tcPr/>
                </a:tc>
                <a:tc>
                  <a:txBody>
                    <a:bodyPr/>
                    <a:lstStyle/>
                    <a:p>
                      <a:r>
                        <a:rPr lang="hu-HU" dirty="0" smtClean="0"/>
                        <a:t>NPM</a:t>
                      </a:r>
                      <a:endParaRPr lang="hu-HU" dirty="0"/>
                    </a:p>
                  </a:txBody>
                  <a:tcPr/>
                </a:tc>
                <a:tc>
                  <a:txBody>
                    <a:bodyPr/>
                    <a:lstStyle/>
                    <a:p>
                      <a:r>
                        <a:rPr lang="hu-HU" dirty="0" smtClean="0"/>
                        <a:t>Post-NPM</a:t>
                      </a:r>
                    </a:p>
                    <a:p>
                      <a:r>
                        <a:rPr lang="hu-HU" smtClean="0"/>
                        <a:t>NWS (NPG</a:t>
                      </a:r>
                      <a:r>
                        <a:rPr lang="hu-HU" dirty="0" smtClean="0"/>
                        <a:t>?)</a:t>
                      </a:r>
                      <a:endParaRPr lang="hu-HU" dirty="0"/>
                    </a:p>
                  </a:txBody>
                  <a:tcPr/>
                </a:tc>
                <a:extLst>
                  <a:ext uri="{0D108BD9-81ED-4DB2-BD59-A6C34878D82A}">
                    <a16:rowId xmlns:a16="http://schemas.microsoft.com/office/drawing/2014/main" val="2015168271"/>
                  </a:ext>
                </a:extLst>
              </a:tr>
              <a:tr h="524630">
                <a:tc>
                  <a:txBody>
                    <a:bodyPr/>
                    <a:lstStyle/>
                    <a:p>
                      <a:r>
                        <a:rPr lang="hu-HU" dirty="0" smtClean="0"/>
                        <a:t>Management </a:t>
                      </a:r>
                      <a:r>
                        <a:rPr lang="hu-HU" dirty="0" err="1" smtClean="0"/>
                        <a:t>doctrine</a:t>
                      </a:r>
                      <a:r>
                        <a:rPr lang="hu-HU" dirty="0" smtClean="0"/>
                        <a:t> </a:t>
                      </a:r>
                      <a:r>
                        <a:rPr lang="hu-HU" smtClean="0"/>
                        <a:t>(McGregor 1960)</a:t>
                      </a:r>
                      <a:endParaRPr lang="hu-HU" dirty="0"/>
                    </a:p>
                  </a:txBody>
                  <a:tcPr/>
                </a:tc>
                <a:tc>
                  <a:txBody>
                    <a:bodyPr/>
                    <a:lstStyle/>
                    <a:p>
                      <a:r>
                        <a:rPr lang="hu-HU" dirty="0" err="1" smtClean="0"/>
                        <a:t>Theory</a:t>
                      </a:r>
                      <a:r>
                        <a:rPr lang="hu-HU" dirty="0" smtClean="0"/>
                        <a:t> X</a:t>
                      </a:r>
                      <a:endParaRPr lang="hu-HU" dirty="0"/>
                    </a:p>
                  </a:txBody>
                  <a:tcPr/>
                </a:tc>
                <a:tc>
                  <a:txBody>
                    <a:bodyPr/>
                    <a:lstStyle/>
                    <a:p>
                      <a:r>
                        <a:rPr lang="hu-HU" dirty="0" err="1" smtClean="0"/>
                        <a:t>Theory</a:t>
                      </a:r>
                      <a:r>
                        <a:rPr lang="hu-HU" dirty="0" smtClean="0"/>
                        <a:t> Y</a:t>
                      </a:r>
                      <a:endParaRPr lang="hu-HU" dirty="0"/>
                    </a:p>
                  </a:txBody>
                  <a:tcPr/>
                </a:tc>
                <a:extLst>
                  <a:ext uri="{0D108BD9-81ED-4DB2-BD59-A6C34878D82A}">
                    <a16:rowId xmlns:a16="http://schemas.microsoft.com/office/drawing/2014/main" val="2959836598"/>
                  </a:ext>
                </a:extLst>
              </a:tr>
              <a:tr h="524630">
                <a:tc>
                  <a:txBody>
                    <a:bodyPr/>
                    <a:lstStyle/>
                    <a:p>
                      <a:r>
                        <a:rPr lang="hu-HU" dirty="0" err="1" smtClean="0"/>
                        <a:t>Workforce</a:t>
                      </a:r>
                      <a:r>
                        <a:rPr lang="hu-HU" dirty="0" smtClean="0"/>
                        <a:t> </a:t>
                      </a:r>
                      <a:r>
                        <a:rPr lang="hu-HU" dirty="0" err="1" smtClean="0"/>
                        <a:t>motivation</a:t>
                      </a:r>
                      <a:r>
                        <a:rPr lang="hu-HU" dirty="0" smtClean="0"/>
                        <a:t> (</a:t>
                      </a:r>
                      <a:r>
                        <a:rPr lang="hu-HU" dirty="0" err="1" smtClean="0"/>
                        <a:t>Ketelaar</a:t>
                      </a:r>
                      <a:r>
                        <a:rPr lang="hu-HU" dirty="0" smtClean="0"/>
                        <a:t> et </a:t>
                      </a:r>
                      <a:r>
                        <a:rPr lang="hu-HU" dirty="0" err="1" smtClean="0"/>
                        <a:t>al</a:t>
                      </a:r>
                      <a:r>
                        <a:rPr lang="hu-HU" dirty="0" smtClean="0"/>
                        <a:t> 2007))</a:t>
                      </a:r>
                      <a:endParaRPr lang="hu-HU" dirty="0"/>
                    </a:p>
                  </a:txBody>
                  <a:tcPr/>
                </a:tc>
                <a:tc>
                  <a:txBody>
                    <a:bodyPr/>
                    <a:lstStyle/>
                    <a:p>
                      <a:r>
                        <a:rPr lang="hu-HU" dirty="0" err="1" smtClean="0"/>
                        <a:t>Extrinsic</a:t>
                      </a:r>
                      <a:endParaRPr lang="hu-HU" dirty="0"/>
                    </a:p>
                  </a:txBody>
                  <a:tcPr/>
                </a:tc>
                <a:tc>
                  <a:txBody>
                    <a:bodyPr/>
                    <a:lstStyle/>
                    <a:p>
                      <a:r>
                        <a:rPr lang="hu-HU" dirty="0" err="1" smtClean="0"/>
                        <a:t>Intrinsic</a:t>
                      </a:r>
                      <a:endParaRPr lang="hu-HU" dirty="0"/>
                    </a:p>
                  </a:txBody>
                  <a:tcPr/>
                </a:tc>
                <a:extLst>
                  <a:ext uri="{0D108BD9-81ED-4DB2-BD59-A6C34878D82A}">
                    <a16:rowId xmlns:a16="http://schemas.microsoft.com/office/drawing/2014/main" val="3083304414"/>
                  </a:ext>
                </a:extLst>
              </a:tr>
              <a:tr h="524630">
                <a:tc>
                  <a:txBody>
                    <a:bodyPr/>
                    <a:lstStyle/>
                    <a:p>
                      <a:r>
                        <a:rPr lang="hu-HU" b="1" dirty="0" smtClean="0"/>
                        <a:t>Public service</a:t>
                      </a:r>
                      <a:r>
                        <a:rPr lang="hu-HU" b="1" baseline="0" dirty="0" smtClean="0"/>
                        <a:t> HRM / performance </a:t>
                      </a:r>
                      <a:r>
                        <a:rPr lang="hu-HU" b="1" baseline="0" dirty="0" err="1" smtClean="0"/>
                        <a:t>appraisal</a:t>
                      </a:r>
                      <a:r>
                        <a:rPr lang="hu-HU" b="1" baseline="0" dirty="0" smtClean="0"/>
                        <a:t> </a:t>
                      </a:r>
                      <a:r>
                        <a:rPr lang="hu-HU" b="0" baseline="0" dirty="0" smtClean="0"/>
                        <a:t>(</a:t>
                      </a:r>
                      <a:r>
                        <a:rPr lang="hu-HU" b="0" baseline="0" dirty="0" err="1" smtClean="0"/>
                        <a:t>Boswell-Boudreau</a:t>
                      </a:r>
                      <a:r>
                        <a:rPr lang="hu-HU" b="0" baseline="0" dirty="0" smtClean="0"/>
                        <a:t> 2002)</a:t>
                      </a:r>
                      <a:r>
                        <a:rPr lang="hu-HU" b="1" baseline="0" dirty="0" smtClean="0"/>
                        <a:t>:</a:t>
                      </a:r>
                      <a:endParaRPr lang="hu-HU" b="1" dirty="0"/>
                    </a:p>
                  </a:txBody>
                  <a:tcPr/>
                </a:tc>
                <a:tc>
                  <a:txBody>
                    <a:bodyPr/>
                    <a:lstStyle/>
                    <a:p>
                      <a:r>
                        <a:rPr lang="hu-HU" b="1" dirty="0" smtClean="0"/>
                        <a:t>Measuring-incentivizing (</a:t>
                      </a:r>
                      <a:r>
                        <a:rPr lang="hu-HU" b="1" dirty="0" err="1" smtClean="0"/>
                        <a:t>evaluative</a:t>
                      </a:r>
                      <a:r>
                        <a:rPr lang="hu-HU" b="1" dirty="0" smtClean="0"/>
                        <a:t>)</a:t>
                      </a:r>
                      <a:endParaRPr lang="hu-HU" b="1" dirty="0"/>
                    </a:p>
                  </a:txBody>
                  <a:tcPr/>
                </a:tc>
                <a:tc>
                  <a:txBody>
                    <a:bodyPr/>
                    <a:lstStyle/>
                    <a:p>
                      <a:r>
                        <a:rPr lang="hu-HU" b="1" dirty="0" err="1" smtClean="0"/>
                        <a:t>Developmental</a:t>
                      </a:r>
                      <a:endParaRPr lang="hu-HU" b="1" dirty="0"/>
                    </a:p>
                  </a:txBody>
                  <a:tcPr/>
                </a:tc>
                <a:extLst>
                  <a:ext uri="{0D108BD9-81ED-4DB2-BD59-A6C34878D82A}">
                    <a16:rowId xmlns:a16="http://schemas.microsoft.com/office/drawing/2014/main" val="508735019"/>
                  </a:ext>
                </a:extLst>
              </a:tr>
              <a:tr h="524630">
                <a:tc>
                  <a:txBody>
                    <a:bodyPr/>
                    <a:lstStyle/>
                    <a:p>
                      <a:r>
                        <a:rPr lang="hu-HU" b="1" dirty="0" err="1" smtClean="0"/>
                        <a:t>Features</a:t>
                      </a:r>
                      <a:r>
                        <a:rPr lang="hu-HU" dirty="0" smtClean="0"/>
                        <a:t>:</a:t>
                      </a:r>
                      <a:endParaRPr lang="hu-HU" dirty="0"/>
                    </a:p>
                  </a:txBody>
                  <a:tcPr/>
                </a:tc>
                <a:tc>
                  <a:txBody>
                    <a:bodyPr/>
                    <a:lstStyle/>
                    <a:p>
                      <a:r>
                        <a:rPr lang="hu-HU" dirty="0" smtClean="0"/>
                        <a:t>-</a:t>
                      </a:r>
                      <a:r>
                        <a:rPr lang="hu-HU" baseline="0" dirty="0" smtClean="0"/>
                        <a:t> Single measurment event of achievement of externally set goals</a:t>
                      </a:r>
                    </a:p>
                    <a:p>
                      <a:r>
                        <a:rPr lang="hu-HU" dirty="0" smtClean="0"/>
                        <a:t>-</a:t>
                      </a:r>
                      <a:r>
                        <a:rPr lang="hu-HU" baseline="0" dirty="0" smtClean="0"/>
                        <a:t> </a:t>
                      </a:r>
                      <a:r>
                        <a:rPr lang="hu-HU" baseline="0" dirty="0" err="1" smtClean="0"/>
                        <a:t>Material</a:t>
                      </a:r>
                      <a:r>
                        <a:rPr lang="hu-HU" baseline="0" dirty="0" smtClean="0"/>
                        <a:t> (+/-) </a:t>
                      </a:r>
                      <a:r>
                        <a:rPr lang="hu-HU" baseline="0" dirty="0" err="1" smtClean="0"/>
                        <a:t>consequences</a:t>
                      </a:r>
                      <a:endParaRPr lang="hu-HU" baseline="0" dirty="0" smtClean="0"/>
                    </a:p>
                    <a:p>
                      <a:r>
                        <a:rPr lang="hu-HU" baseline="0" dirty="0" smtClean="0"/>
                        <a:t>- </a:t>
                      </a:r>
                      <a:r>
                        <a:rPr lang="hu-HU" baseline="0" dirty="0" err="1" smtClean="0"/>
                        <a:t>Autonomy</a:t>
                      </a:r>
                      <a:r>
                        <a:rPr lang="hu-HU" baseline="0" dirty="0" smtClean="0"/>
                        <a:t> / </a:t>
                      </a:r>
                      <a:r>
                        <a:rPr lang="hu-HU" baseline="0" dirty="0" err="1" smtClean="0"/>
                        <a:t>discretion</a:t>
                      </a:r>
                      <a:r>
                        <a:rPr lang="hu-HU" baseline="0" dirty="0" smtClean="0"/>
                        <a:t> at (</a:t>
                      </a:r>
                      <a:r>
                        <a:rPr lang="hu-HU" baseline="0" dirty="0" err="1" smtClean="0"/>
                        <a:t>immediate</a:t>
                      </a:r>
                      <a:r>
                        <a:rPr lang="hu-HU" baseline="0" dirty="0" smtClean="0"/>
                        <a:t>) </a:t>
                      </a:r>
                      <a:r>
                        <a:rPr lang="hu-HU" baseline="0" dirty="0" err="1" smtClean="0"/>
                        <a:t>supervisors</a:t>
                      </a:r>
                      <a:endParaRPr lang="hu-HU" dirty="0"/>
                    </a:p>
                  </a:txBody>
                  <a:tcPr/>
                </a:tc>
                <a:tc>
                  <a:txBody>
                    <a:bodyPr/>
                    <a:lstStyle/>
                    <a:p>
                      <a:r>
                        <a:rPr lang="hu-HU" dirty="0" smtClean="0"/>
                        <a:t>- Continuing process (social action and communication)</a:t>
                      </a:r>
                    </a:p>
                    <a:p>
                      <a:r>
                        <a:rPr lang="hu-HU" dirty="0" smtClean="0"/>
                        <a:t>- identifying individual</a:t>
                      </a:r>
                      <a:r>
                        <a:rPr lang="hu-HU" baseline="0" dirty="0" smtClean="0"/>
                        <a:t> developmental needs / articulating expectations</a:t>
                      </a:r>
                    </a:p>
                    <a:p>
                      <a:r>
                        <a:rPr lang="hu-HU" baseline="0" dirty="0" smtClean="0"/>
                        <a:t>- </a:t>
                      </a:r>
                      <a:r>
                        <a:rPr lang="hu-HU" baseline="0" dirty="0" err="1" smtClean="0"/>
                        <a:t>Improving</a:t>
                      </a:r>
                      <a:r>
                        <a:rPr lang="hu-HU" baseline="0" dirty="0" smtClean="0"/>
                        <a:t> </a:t>
                      </a:r>
                      <a:r>
                        <a:rPr lang="hu-HU" baseline="0" dirty="0" err="1" smtClean="0"/>
                        <a:t>communi-cation</a:t>
                      </a:r>
                      <a:r>
                        <a:rPr lang="hu-HU" baseline="0" dirty="0" smtClean="0"/>
                        <a:t> and </a:t>
                      </a:r>
                      <a:r>
                        <a:rPr lang="hu-HU" baseline="0" dirty="0" err="1" smtClean="0"/>
                        <a:t>org</a:t>
                      </a:r>
                      <a:r>
                        <a:rPr lang="hu-HU" baseline="0" dirty="0" smtClean="0"/>
                        <a:t>. </a:t>
                      </a:r>
                      <a:r>
                        <a:rPr lang="hu-HU" baseline="0" dirty="0" err="1" smtClean="0"/>
                        <a:t>climate</a:t>
                      </a:r>
                      <a:endParaRPr lang="hu-HU" baseline="0" dirty="0" smtClean="0"/>
                    </a:p>
                    <a:p>
                      <a:r>
                        <a:rPr lang="hu-HU" baseline="0" dirty="0" smtClean="0"/>
                        <a:t>- </a:t>
                      </a:r>
                      <a:r>
                        <a:rPr lang="hu-HU" baseline="0" dirty="0" err="1" smtClean="0"/>
                        <a:t>Incentives</a:t>
                      </a:r>
                      <a:r>
                        <a:rPr lang="hu-HU" baseline="0" dirty="0" smtClean="0"/>
                        <a:t> </a:t>
                      </a:r>
                      <a:r>
                        <a:rPr lang="hu-HU" baseline="0" dirty="0" err="1" smtClean="0"/>
                        <a:t>for</a:t>
                      </a:r>
                      <a:r>
                        <a:rPr lang="hu-HU" baseline="0" dirty="0" smtClean="0"/>
                        <a:t> </a:t>
                      </a:r>
                      <a:r>
                        <a:rPr lang="hu-HU" baseline="0" dirty="0" err="1" smtClean="0"/>
                        <a:t>development</a:t>
                      </a:r>
                      <a:endParaRPr lang="hu-HU" dirty="0"/>
                    </a:p>
                  </a:txBody>
                  <a:tcPr/>
                </a:tc>
                <a:extLst>
                  <a:ext uri="{0D108BD9-81ED-4DB2-BD59-A6C34878D82A}">
                    <a16:rowId xmlns:a16="http://schemas.microsoft.com/office/drawing/2014/main" val="1235211918"/>
                  </a:ext>
                </a:extLst>
              </a:tr>
            </a:tbl>
          </a:graphicData>
        </a:graphic>
      </p:graphicFrame>
      <p:sp>
        <p:nvSpPr>
          <p:cNvPr id="4" name="Balra-jobbra nyíl 3"/>
          <p:cNvSpPr/>
          <p:nvPr/>
        </p:nvSpPr>
        <p:spPr bwMode="auto">
          <a:xfrm>
            <a:off x="3725096" y="548680"/>
            <a:ext cx="5753844" cy="1152128"/>
          </a:xfrm>
          <a:prstGeom prst="leftRightArrow">
            <a:avLst/>
          </a:prstGeom>
          <a:solidFill>
            <a:schemeClr val="accent1"/>
          </a:solidFill>
          <a:ln w="12700" cap="sq"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hu-HU" b="1" dirty="0" err="1" smtClean="0"/>
              <a:t>Type</a:t>
            </a:r>
            <a:r>
              <a:rPr lang="hu-HU" b="1" dirty="0" smtClean="0"/>
              <a:t> 1................................</a:t>
            </a:r>
            <a:r>
              <a:rPr lang="hu-HU" b="1" dirty="0" err="1" smtClean="0"/>
              <a:t>Type</a:t>
            </a:r>
            <a:r>
              <a:rPr lang="hu-HU" b="1" dirty="0" smtClean="0"/>
              <a:t> 2</a:t>
            </a:r>
            <a:endParaRPr kumimoji="0" lang="hu-HU" b="1" i="0" u="none" strike="noStrike" cap="none" normalizeH="0" baseline="0" dirty="0" smtClean="0">
              <a:ln>
                <a:noFill/>
              </a:ln>
              <a:solidFill>
                <a:schemeClr val="tx1"/>
              </a:solidFill>
              <a:effectLst/>
            </a:endParaRPr>
          </a:p>
        </p:txBody>
      </p:sp>
    </p:spTree>
    <p:extLst>
      <p:ext uri="{BB962C8B-B14F-4D97-AF65-F5344CB8AC3E}">
        <p14:creationId xmlns:p14="http://schemas.microsoft.com/office/powerpoint/2010/main" val="108588175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ia számának helye 5"/>
          <p:cNvSpPr>
            <a:spLocks noGrp="1"/>
          </p:cNvSpPr>
          <p:nvPr>
            <p:ph type="sldNum" sz="quarter" idx="12"/>
          </p:nvPr>
        </p:nvSpPr>
        <p:spPr/>
        <p:txBody>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defRPr/>
            </a:pPr>
            <a:fld id="{D624ACCC-1038-4603-8181-765D8C436EAE}" type="slidenum">
              <a:rPr lang="en-US" altLang="hu-HU" smtClean="0"/>
              <a:pPr>
                <a:defRPr/>
              </a:pPr>
              <a:t>4</a:t>
            </a:fld>
            <a:endParaRPr lang="en-US" altLang="hu-HU"/>
          </a:p>
        </p:txBody>
      </p:sp>
      <p:sp>
        <p:nvSpPr>
          <p:cNvPr id="244739" name="Rectangle 3"/>
          <p:cNvSpPr>
            <a:spLocks noGrp="1" noChangeArrowheads="1"/>
          </p:cNvSpPr>
          <p:nvPr>
            <p:ph type="body" idx="1"/>
          </p:nvPr>
        </p:nvSpPr>
        <p:spPr>
          <a:xfrm>
            <a:off x="128464" y="332656"/>
            <a:ext cx="9648825" cy="6525344"/>
          </a:xfrm>
        </p:spPr>
        <p:txBody>
          <a:bodyPr/>
          <a:lstStyle/>
          <a:p>
            <a:pPr marL="0" indent="0" eaLnBrk="1" hangingPunct="1">
              <a:spcBef>
                <a:spcPct val="70000"/>
              </a:spcBef>
              <a:spcAft>
                <a:spcPts val="1800"/>
              </a:spcAft>
              <a:buNone/>
              <a:defRPr/>
            </a:pPr>
            <a:r>
              <a:rPr lang="hu-HU" sz="2500" b="1" dirty="0" smtClean="0">
                <a:solidFill>
                  <a:schemeClr val="accent6">
                    <a:lumMod val="40000"/>
                    <a:lumOff val="60000"/>
                  </a:schemeClr>
                </a:solidFill>
              </a:rPr>
              <a:t>The </a:t>
            </a:r>
            <a:r>
              <a:rPr lang="hu-HU" sz="2500" b="1" dirty="0" err="1" smtClean="0">
                <a:solidFill>
                  <a:schemeClr val="accent6">
                    <a:lumMod val="40000"/>
                    <a:lumOff val="60000"/>
                  </a:schemeClr>
                </a:solidFill>
              </a:rPr>
              <a:t>research</a:t>
            </a:r>
            <a:r>
              <a:rPr lang="hu-HU" sz="2500" b="1" dirty="0" smtClean="0">
                <a:solidFill>
                  <a:schemeClr val="accent6">
                    <a:lumMod val="40000"/>
                    <a:lumOff val="60000"/>
                  </a:schemeClr>
                </a:solidFill>
              </a:rPr>
              <a:t> </a:t>
            </a:r>
            <a:r>
              <a:rPr lang="hu-HU" sz="2500" b="1" dirty="0" err="1" smtClean="0">
                <a:solidFill>
                  <a:schemeClr val="accent6">
                    <a:lumMod val="40000"/>
                    <a:lumOff val="60000"/>
                  </a:schemeClr>
                </a:solidFill>
              </a:rPr>
              <a:t>questions</a:t>
            </a:r>
            <a:endParaRPr lang="hu-HU" sz="1800" dirty="0" smtClean="0">
              <a:effectLst/>
            </a:endParaRPr>
          </a:p>
          <a:p>
            <a:pPr marL="685800" lvl="1" defTabSz="709613" eaLnBrk="1" hangingPunct="1">
              <a:spcBef>
                <a:spcPct val="70000"/>
              </a:spcBef>
              <a:spcAft>
                <a:spcPts val="600"/>
              </a:spcAft>
              <a:buFontTx/>
              <a:buChar char="-"/>
              <a:defRPr/>
            </a:pPr>
            <a:r>
              <a:rPr lang="hu-HU" sz="1800" dirty="0" smtClean="0">
                <a:effectLst/>
              </a:rPr>
              <a:t>A </a:t>
            </a:r>
            <a:r>
              <a:rPr lang="hu-HU" sz="1800" dirty="0" err="1" smtClean="0">
                <a:effectLst/>
              </a:rPr>
              <a:t>move</a:t>
            </a:r>
            <a:r>
              <a:rPr lang="hu-HU" sz="1800" dirty="0" smtClean="0">
                <a:effectLst/>
              </a:rPr>
              <a:t> </a:t>
            </a:r>
            <a:r>
              <a:rPr lang="hu-HU" sz="1800" dirty="0" err="1" smtClean="0">
                <a:effectLst/>
              </a:rPr>
              <a:t>from</a:t>
            </a:r>
            <a:r>
              <a:rPr lang="hu-HU" sz="1800" dirty="0" smtClean="0">
                <a:effectLst/>
              </a:rPr>
              <a:t> NPM </a:t>
            </a:r>
            <a:r>
              <a:rPr lang="hu-HU" sz="1800" dirty="0" err="1" smtClean="0">
                <a:effectLst/>
              </a:rPr>
              <a:t>to</a:t>
            </a:r>
            <a:r>
              <a:rPr lang="hu-HU" sz="1800" dirty="0" smtClean="0">
                <a:effectLst/>
              </a:rPr>
              <a:t> </a:t>
            </a:r>
            <a:r>
              <a:rPr lang="hu-HU" sz="1800" dirty="0" err="1" smtClean="0">
                <a:effectLst/>
              </a:rPr>
              <a:t>other</a:t>
            </a:r>
            <a:r>
              <a:rPr lang="hu-HU" sz="1800" dirty="0" smtClean="0">
                <a:effectLst/>
              </a:rPr>
              <a:t> / </a:t>
            </a:r>
            <a:r>
              <a:rPr lang="hu-HU" sz="1800" dirty="0" err="1" smtClean="0">
                <a:effectLst/>
              </a:rPr>
              <a:t>different</a:t>
            </a:r>
            <a:r>
              <a:rPr lang="hu-HU" sz="1800" dirty="0" smtClean="0">
                <a:effectLst/>
              </a:rPr>
              <a:t> / </a:t>
            </a:r>
            <a:r>
              <a:rPr lang="hu-HU" sz="1800" dirty="0" err="1" smtClean="0">
                <a:effectLst/>
              </a:rPr>
              <a:t>opposing</a:t>
            </a:r>
            <a:r>
              <a:rPr lang="hu-HU" sz="1800" dirty="0" smtClean="0">
                <a:effectLst/>
              </a:rPr>
              <a:t> </a:t>
            </a:r>
            <a:r>
              <a:rPr lang="hu-HU" sz="1800" dirty="0" err="1" smtClean="0">
                <a:effectLst/>
              </a:rPr>
              <a:t>direction</a:t>
            </a:r>
            <a:r>
              <a:rPr lang="hu-HU" sz="1800" dirty="0" smtClean="0">
                <a:effectLst/>
              </a:rPr>
              <a:t> has </a:t>
            </a:r>
            <a:r>
              <a:rPr lang="hu-HU" sz="1800" dirty="0" err="1" smtClean="0">
                <a:effectLst/>
              </a:rPr>
              <a:t>been</a:t>
            </a:r>
            <a:r>
              <a:rPr lang="hu-HU" sz="1800" dirty="0" smtClean="0">
                <a:effectLst/>
              </a:rPr>
              <a:t> </a:t>
            </a:r>
            <a:r>
              <a:rPr lang="hu-HU" sz="1800" dirty="0" err="1" smtClean="0">
                <a:effectLst/>
              </a:rPr>
              <a:t>observed</a:t>
            </a:r>
            <a:r>
              <a:rPr lang="hu-HU" sz="1800" dirty="0" smtClean="0">
                <a:effectLst/>
              </a:rPr>
              <a:t> (in Europe and </a:t>
            </a:r>
            <a:r>
              <a:rPr lang="hu-HU" sz="1800" dirty="0" err="1" smtClean="0">
                <a:effectLst/>
              </a:rPr>
              <a:t>elsewhere</a:t>
            </a:r>
            <a:r>
              <a:rPr lang="hu-HU" sz="1800" dirty="0" smtClean="0">
                <a:effectLst/>
              </a:rPr>
              <a:t>), </a:t>
            </a:r>
            <a:r>
              <a:rPr lang="hu-HU" sz="1800" dirty="0" err="1" smtClean="0">
                <a:effectLst/>
              </a:rPr>
              <a:t>especially</a:t>
            </a:r>
            <a:r>
              <a:rPr lang="hu-HU" sz="1800" dirty="0" smtClean="0">
                <a:effectLst/>
              </a:rPr>
              <a:t> </a:t>
            </a:r>
            <a:r>
              <a:rPr lang="hu-HU" sz="1800" dirty="0" err="1" smtClean="0">
                <a:effectLst/>
              </a:rPr>
              <a:t>since</a:t>
            </a:r>
            <a:r>
              <a:rPr lang="hu-HU" sz="1800" dirty="0" smtClean="0">
                <a:effectLst/>
              </a:rPr>
              <a:t> </a:t>
            </a:r>
            <a:r>
              <a:rPr lang="hu-HU" sz="1800" dirty="0" err="1" smtClean="0">
                <a:effectLst/>
              </a:rPr>
              <a:t>the</a:t>
            </a:r>
            <a:r>
              <a:rPr lang="hu-HU" sz="1800" dirty="0" smtClean="0">
                <a:effectLst/>
              </a:rPr>
              <a:t> 2008 </a:t>
            </a:r>
            <a:r>
              <a:rPr lang="hu-HU" sz="1800" dirty="0" err="1" smtClean="0">
                <a:effectLst/>
              </a:rPr>
              <a:t>crisis</a:t>
            </a:r>
            <a:r>
              <a:rPr lang="hu-HU" sz="1800" dirty="0" smtClean="0">
                <a:effectLst/>
              </a:rPr>
              <a:t>.</a:t>
            </a:r>
          </a:p>
          <a:p>
            <a:pPr marL="685800" lvl="1" defTabSz="709613" eaLnBrk="1" hangingPunct="1">
              <a:spcBef>
                <a:spcPct val="70000"/>
              </a:spcBef>
              <a:spcAft>
                <a:spcPts val="600"/>
              </a:spcAft>
              <a:buFontTx/>
              <a:buChar char="-"/>
              <a:defRPr/>
            </a:pPr>
            <a:r>
              <a:rPr lang="hu-HU" sz="1800" dirty="0" smtClean="0">
                <a:effectLst/>
              </a:rPr>
              <a:t>RQ1: </a:t>
            </a:r>
            <a:r>
              <a:rPr lang="hu-HU" sz="1800" dirty="0" err="1" smtClean="0">
                <a:effectLst/>
              </a:rPr>
              <a:t>What</a:t>
            </a:r>
            <a:r>
              <a:rPr lang="hu-HU" sz="1800" dirty="0" smtClean="0">
                <a:effectLst/>
              </a:rPr>
              <a:t> is </a:t>
            </a:r>
            <a:r>
              <a:rPr lang="hu-HU" sz="1800" dirty="0" err="1" smtClean="0">
                <a:effectLst/>
              </a:rPr>
              <a:t>the</a:t>
            </a:r>
            <a:r>
              <a:rPr lang="hu-HU" sz="1800" dirty="0" smtClean="0">
                <a:effectLst/>
              </a:rPr>
              <a:t> </a:t>
            </a:r>
            <a:r>
              <a:rPr lang="hu-HU" sz="1800" dirty="0" err="1" smtClean="0">
                <a:effectLst/>
              </a:rPr>
              <a:t>pattern</a:t>
            </a:r>
            <a:r>
              <a:rPr lang="hu-HU" sz="1800" dirty="0" smtClean="0">
                <a:effectLst/>
              </a:rPr>
              <a:t> of European </a:t>
            </a:r>
            <a:r>
              <a:rPr lang="hu-HU" sz="1800" dirty="0" err="1" smtClean="0">
                <a:effectLst/>
              </a:rPr>
              <a:t>public</a:t>
            </a:r>
            <a:r>
              <a:rPr lang="hu-HU" sz="1800" dirty="0" smtClean="0">
                <a:effectLst/>
              </a:rPr>
              <a:t> </a:t>
            </a:r>
            <a:r>
              <a:rPr lang="hu-HU" sz="1800" dirty="0" err="1" smtClean="0">
                <a:effectLst/>
              </a:rPr>
              <a:t>administration</a:t>
            </a:r>
            <a:r>
              <a:rPr lang="hu-HU" sz="1800" dirty="0" smtClean="0">
                <a:effectLst/>
              </a:rPr>
              <a:t> in </a:t>
            </a:r>
            <a:r>
              <a:rPr lang="hu-HU" sz="1800" dirty="0" err="1" smtClean="0">
                <a:effectLst/>
              </a:rPr>
              <a:t>terms</a:t>
            </a:r>
            <a:r>
              <a:rPr lang="hu-HU" sz="1800" dirty="0" smtClean="0">
                <a:effectLst/>
              </a:rPr>
              <a:t> of </a:t>
            </a:r>
            <a:r>
              <a:rPr lang="hu-HU" sz="1800" dirty="0" err="1" smtClean="0">
                <a:effectLst/>
              </a:rPr>
              <a:t>the</a:t>
            </a:r>
            <a:r>
              <a:rPr lang="hu-HU" sz="1800" dirty="0" smtClean="0">
                <a:effectLst/>
              </a:rPr>
              <a:t> „</a:t>
            </a:r>
            <a:r>
              <a:rPr lang="hu-HU" sz="1800" dirty="0" err="1" smtClean="0">
                <a:effectLst/>
              </a:rPr>
              <a:t>measuring-incentivising</a:t>
            </a:r>
            <a:r>
              <a:rPr lang="hu-HU" sz="1800" dirty="0" smtClean="0">
                <a:effectLst/>
              </a:rPr>
              <a:t>” vs. „</a:t>
            </a:r>
            <a:r>
              <a:rPr lang="hu-HU" sz="1800" dirty="0" err="1" smtClean="0">
                <a:effectLst/>
              </a:rPr>
              <a:t>developmental</a:t>
            </a:r>
            <a:r>
              <a:rPr lang="hu-HU" sz="1800" dirty="0" smtClean="0">
                <a:effectLst/>
              </a:rPr>
              <a:t>” </a:t>
            </a:r>
            <a:r>
              <a:rPr lang="hu-HU" sz="1800" dirty="0" err="1" smtClean="0">
                <a:effectLst/>
              </a:rPr>
              <a:t>dimension</a:t>
            </a:r>
            <a:r>
              <a:rPr lang="hu-HU" sz="1800" dirty="0" smtClean="0">
                <a:effectLst/>
              </a:rPr>
              <a:t>?</a:t>
            </a:r>
          </a:p>
          <a:p>
            <a:pPr marL="685800" lvl="1" defTabSz="709613" eaLnBrk="1" hangingPunct="1">
              <a:spcBef>
                <a:spcPct val="70000"/>
              </a:spcBef>
              <a:spcAft>
                <a:spcPts val="600"/>
              </a:spcAft>
              <a:buFontTx/>
              <a:buChar char="-"/>
              <a:defRPr/>
            </a:pPr>
            <a:r>
              <a:rPr lang="hu-HU" sz="1800" dirty="0" smtClean="0">
                <a:effectLst/>
              </a:rPr>
              <a:t>RQ2: </a:t>
            </a:r>
            <a:r>
              <a:rPr lang="hu-HU" sz="1800" dirty="0" err="1" smtClean="0">
                <a:effectLst/>
              </a:rPr>
              <a:t>Did</a:t>
            </a:r>
            <a:r>
              <a:rPr lang="hu-HU" sz="1800" dirty="0" smtClean="0">
                <a:effectLst/>
              </a:rPr>
              <a:t> a </a:t>
            </a:r>
            <a:r>
              <a:rPr lang="hu-HU" sz="1800" dirty="0" err="1" smtClean="0">
                <a:effectLst/>
              </a:rPr>
              <a:t>move</a:t>
            </a:r>
            <a:r>
              <a:rPr lang="hu-HU" sz="1800" dirty="0" smtClean="0">
                <a:effectLst/>
              </a:rPr>
              <a:t> </a:t>
            </a:r>
            <a:r>
              <a:rPr lang="hu-HU" sz="1800" dirty="0" err="1" smtClean="0">
                <a:effectLst/>
              </a:rPr>
              <a:t>similar</a:t>
            </a:r>
            <a:r>
              <a:rPr lang="hu-HU" sz="1800" dirty="0" smtClean="0">
                <a:effectLst/>
              </a:rPr>
              <a:t> </a:t>
            </a:r>
            <a:r>
              <a:rPr lang="hu-HU" sz="1800" dirty="0" err="1" smtClean="0">
                <a:effectLst/>
              </a:rPr>
              <a:t>to</a:t>
            </a:r>
            <a:r>
              <a:rPr lang="hu-HU" sz="1800" dirty="0" smtClean="0">
                <a:effectLst/>
              </a:rPr>
              <a:t> </a:t>
            </a:r>
            <a:r>
              <a:rPr lang="hu-HU" sz="1800" dirty="0" err="1" smtClean="0">
                <a:effectLst/>
              </a:rPr>
              <a:t>the</a:t>
            </a:r>
            <a:r>
              <a:rPr lang="hu-HU" sz="1800" dirty="0" smtClean="0">
                <a:effectLst/>
              </a:rPr>
              <a:t> </a:t>
            </a:r>
            <a:r>
              <a:rPr lang="hu-HU" sz="1800" dirty="0" err="1" smtClean="0">
                <a:effectLst/>
              </a:rPr>
              <a:t>one</a:t>
            </a:r>
            <a:r>
              <a:rPr lang="hu-HU" sz="1800" dirty="0" smtClean="0">
                <a:effectLst/>
              </a:rPr>
              <a:t> </a:t>
            </a:r>
            <a:r>
              <a:rPr lang="hu-HU" sz="1800" dirty="0" err="1" smtClean="0">
                <a:effectLst/>
              </a:rPr>
              <a:t>mentioned</a:t>
            </a:r>
            <a:r>
              <a:rPr lang="hu-HU" sz="1800" dirty="0" smtClean="0">
                <a:effectLst/>
              </a:rPr>
              <a:t> </a:t>
            </a:r>
            <a:r>
              <a:rPr lang="hu-HU" sz="1800" dirty="0" err="1" smtClean="0">
                <a:effectLst/>
              </a:rPr>
              <a:t>above</a:t>
            </a:r>
            <a:r>
              <a:rPr lang="hu-HU" sz="1800" dirty="0" smtClean="0">
                <a:effectLst/>
              </a:rPr>
              <a:t> – </a:t>
            </a:r>
            <a:r>
              <a:rPr lang="hu-HU" sz="1800" dirty="0" err="1" smtClean="0">
                <a:effectLst/>
              </a:rPr>
              <a:t>involving</a:t>
            </a:r>
            <a:r>
              <a:rPr lang="hu-HU" sz="1800" dirty="0" smtClean="0">
                <a:effectLst/>
              </a:rPr>
              <a:t> an </a:t>
            </a:r>
            <a:r>
              <a:rPr lang="hu-HU" sz="1800" dirty="0" err="1" smtClean="0">
                <a:effectLst/>
              </a:rPr>
              <a:t>increasingly</a:t>
            </a:r>
            <a:r>
              <a:rPr lang="hu-HU" sz="1800" dirty="0" smtClean="0">
                <a:effectLst/>
              </a:rPr>
              <a:t> „</a:t>
            </a:r>
            <a:r>
              <a:rPr lang="hu-HU" sz="1800" dirty="0" err="1" smtClean="0">
                <a:effectLst/>
              </a:rPr>
              <a:t>developmental</a:t>
            </a:r>
            <a:r>
              <a:rPr lang="hu-HU" sz="1800" dirty="0" smtClean="0">
                <a:effectLst/>
              </a:rPr>
              <a:t>” and </a:t>
            </a:r>
            <a:r>
              <a:rPr lang="hu-HU" sz="1800" dirty="0" err="1" smtClean="0">
                <a:effectLst/>
              </a:rPr>
              <a:t>decreasingly</a:t>
            </a:r>
            <a:r>
              <a:rPr lang="hu-HU" sz="1800" dirty="0" smtClean="0">
                <a:effectLst/>
              </a:rPr>
              <a:t> „</a:t>
            </a:r>
            <a:r>
              <a:rPr lang="hu-HU" sz="1800" dirty="0" err="1" smtClean="0">
                <a:effectLst/>
              </a:rPr>
              <a:t>measuring-incentivizing</a:t>
            </a:r>
            <a:r>
              <a:rPr lang="hu-HU" sz="1800" dirty="0" smtClean="0">
                <a:effectLst/>
              </a:rPr>
              <a:t>” PA </a:t>
            </a:r>
            <a:r>
              <a:rPr lang="hu-HU" sz="1800" dirty="0" err="1" smtClean="0">
                <a:effectLst/>
              </a:rPr>
              <a:t>system</a:t>
            </a:r>
            <a:r>
              <a:rPr lang="hu-HU" sz="1800" dirty="0" smtClean="0">
                <a:effectLst/>
              </a:rPr>
              <a:t> – </a:t>
            </a:r>
            <a:r>
              <a:rPr lang="hu-HU" sz="1800" dirty="0" err="1" smtClean="0">
                <a:effectLst/>
              </a:rPr>
              <a:t>happen</a:t>
            </a:r>
            <a:r>
              <a:rPr lang="hu-HU" sz="1800" dirty="0" smtClean="0">
                <a:effectLst/>
              </a:rPr>
              <a:t> in European </a:t>
            </a:r>
            <a:r>
              <a:rPr lang="hu-HU" sz="1800" dirty="0" err="1" smtClean="0">
                <a:effectLst/>
              </a:rPr>
              <a:t>countries</a:t>
            </a:r>
            <a:r>
              <a:rPr lang="hu-HU" sz="1800" dirty="0" smtClean="0">
                <a:effectLst/>
              </a:rPr>
              <a:t>?</a:t>
            </a:r>
          </a:p>
          <a:p>
            <a:pPr marL="685800" lvl="1" defTabSz="709613" eaLnBrk="1" hangingPunct="1">
              <a:spcBef>
                <a:spcPct val="70000"/>
              </a:spcBef>
              <a:spcAft>
                <a:spcPts val="600"/>
              </a:spcAft>
              <a:buFontTx/>
              <a:buChar char="-"/>
              <a:defRPr/>
            </a:pPr>
            <a:r>
              <a:rPr lang="hu-HU" sz="1800" dirty="0" smtClean="0">
                <a:effectLst/>
              </a:rPr>
              <a:t>RQ3: </a:t>
            </a:r>
            <a:r>
              <a:rPr lang="hu-HU" sz="1800" dirty="0" err="1" smtClean="0">
                <a:effectLst/>
              </a:rPr>
              <a:t>If</a:t>
            </a:r>
            <a:r>
              <a:rPr lang="hu-HU" sz="1800" dirty="0" smtClean="0">
                <a:effectLst/>
              </a:rPr>
              <a:t> </a:t>
            </a:r>
            <a:r>
              <a:rPr lang="hu-HU" sz="1800" dirty="0" err="1" smtClean="0">
                <a:effectLst/>
              </a:rPr>
              <a:t>yes</a:t>
            </a:r>
            <a:r>
              <a:rPr lang="hu-HU" sz="1800" dirty="0" smtClean="0">
                <a:effectLst/>
              </a:rPr>
              <a:t> </a:t>
            </a:r>
            <a:r>
              <a:rPr lang="hu-HU" sz="1800" dirty="0" err="1">
                <a:effectLst/>
              </a:rPr>
              <a:t>w</a:t>
            </a:r>
            <a:r>
              <a:rPr lang="hu-HU" sz="1800" dirty="0" err="1" smtClean="0">
                <a:effectLst/>
              </a:rPr>
              <a:t>hat</a:t>
            </a:r>
            <a:r>
              <a:rPr lang="hu-HU" sz="1800" dirty="0" smtClean="0">
                <a:effectLst/>
              </a:rPr>
              <a:t> </a:t>
            </a:r>
            <a:r>
              <a:rPr lang="hu-HU" sz="1800" dirty="0" err="1" smtClean="0">
                <a:effectLst/>
              </a:rPr>
              <a:t>are</a:t>
            </a:r>
            <a:r>
              <a:rPr lang="hu-HU" sz="1800" dirty="0" smtClean="0">
                <a:effectLst/>
              </a:rPr>
              <a:t> </a:t>
            </a:r>
            <a:r>
              <a:rPr lang="hu-HU" sz="1800" dirty="0" err="1" smtClean="0">
                <a:effectLst/>
              </a:rPr>
              <a:t>the</a:t>
            </a:r>
            <a:r>
              <a:rPr lang="hu-HU" sz="1800" dirty="0" smtClean="0">
                <a:effectLst/>
              </a:rPr>
              <a:t> </a:t>
            </a:r>
            <a:r>
              <a:rPr lang="hu-HU" sz="1800" dirty="0" err="1" smtClean="0">
                <a:effectLst/>
              </a:rPr>
              <a:t>patterns</a:t>
            </a:r>
            <a:r>
              <a:rPr lang="hu-HU" sz="1800" dirty="0" smtClean="0">
                <a:effectLst/>
              </a:rPr>
              <a:t> of </a:t>
            </a:r>
            <a:r>
              <a:rPr lang="hu-HU" sz="1800" dirty="0" err="1" smtClean="0">
                <a:effectLst/>
              </a:rPr>
              <a:t>such</a:t>
            </a:r>
            <a:r>
              <a:rPr lang="hu-HU" sz="1800" dirty="0" smtClean="0">
                <a:effectLst/>
              </a:rPr>
              <a:t> a </a:t>
            </a:r>
            <a:r>
              <a:rPr lang="hu-HU" sz="1800" dirty="0" err="1" smtClean="0">
                <a:effectLst/>
              </a:rPr>
              <a:t>change</a:t>
            </a:r>
            <a:r>
              <a:rPr lang="hu-HU" sz="1800" dirty="0" smtClean="0">
                <a:effectLst/>
              </a:rPr>
              <a:t>? In </a:t>
            </a:r>
            <a:r>
              <a:rPr lang="hu-HU" sz="1800" dirty="0" err="1" smtClean="0">
                <a:effectLst/>
              </a:rPr>
              <a:t>particular</a:t>
            </a:r>
            <a:r>
              <a:rPr lang="hu-HU" sz="1800" dirty="0" smtClean="0">
                <a:effectLst/>
              </a:rPr>
              <a:t>, </a:t>
            </a:r>
            <a:r>
              <a:rPr lang="hu-HU" sz="1800" dirty="0" err="1" smtClean="0">
                <a:effectLst/>
              </a:rPr>
              <a:t>how</a:t>
            </a:r>
            <a:r>
              <a:rPr lang="hu-HU" sz="1800" dirty="0" smtClean="0">
                <a:effectLst/>
              </a:rPr>
              <a:t> </a:t>
            </a:r>
            <a:r>
              <a:rPr lang="hu-HU" sz="1800" dirty="0" err="1" smtClean="0">
                <a:effectLst/>
              </a:rPr>
              <a:t>do</a:t>
            </a:r>
            <a:r>
              <a:rPr lang="hu-HU" sz="1800" dirty="0" smtClean="0">
                <a:effectLst/>
              </a:rPr>
              <a:t> </a:t>
            </a:r>
            <a:r>
              <a:rPr lang="hu-HU" sz="1800" dirty="0" err="1" smtClean="0">
                <a:effectLst/>
              </a:rPr>
              <a:t>they</a:t>
            </a:r>
            <a:r>
              <a:rPr lang="hu-HU" sz="1800" dirty="0" smtClean="0">
                <a:effectLst/>
              </a:rPr>
              <a:t> </a:t>
            </a:r>
            <a:r>
              <a:rPr lang="hu-HU" sz="1800" dirty="0" err="1" smtClean="0">
                <a:effectLst/>
              </a:rPr>
              <a:t>relate</a:t>
            </a:r>
            <a:r>
              <a:rPr lang="hu-HU" sz="1800" dirty="0" smtClean="0">
                <a:effectLst/>
              </a:rPr>
              <a:t> </a:t>
            </a:r>
            <a:r>
              <a:rPr lang="hu-HU" sz="1800" dirty="0" err="1" smtClean="0">
                <a:effectLst/>
              </a:rPr>
              <a:t>to</a:t>
            </a:r>
            <a:r>
              <a:rPr lang="hu-HU" sz="1800" dirty="0" smtClean="0">
                <a:effectLst/>
              </a:rPr>
              <a:t> </a:t>
            </a:r>
            <a:r>
              <a:rPr lang="hu-HU" sz="1800" dirty="0" err="1" smtClean="0">
                <a:effectLst/>
              </a:rPr>
              <a:t>contextual</a:t>
            </a:r>
            <a:r>
              <a:rPr lang="hu-HU" sz="1800" dirty="0" smtClean="0">
                <a:effectLst/>
              </a:rPr>
              <a:t> </a:t>
            </a:r>
            <a:r>
              <a:rPr lang="hu-HU" sz="1800" dirty="0" err="1" smtClean="0">
                <a:effectLst/>
              </a:rPr>
              <a:t>conditions</a:t>
            </a:r>
            <a:r>
              <a:rPr lang="hu-HU" sz="1800" dirty="0" smtClean="0">
                <a:effectLst/>
              </a:rPr>
              <a:t> (</a:t>
            </a:r>
            <a:r>
              <a:rPr lang="hu-HU" sz="1800" dirty="0" err="1" smtClean="0">
                <a:effectLst/>
              </a:rPr>
              <a:t>East</a:t>
            </a:r>
            <a:r>
              <a:rPr lang="hu-HU" sz="1800" dirty="0">
                <a:effectLst/>
              </a:rPr>
              <a:t> </a:t>
            </a:r>
            <a:r>
              <a:rPr lang="hu-HU" sz="1800" dirty="0" smtClean="0">
                <a:effectLst/>
              </a:rPr>
              <a:t>vs. West, more vs. less </a:t>
            </a:r>
            <a:r>
              <a:rPr lang="hu-HU" sz="1800" dirty="0" err="1" smtClean="0">
                <a:effectLst/>
              </a:rPr>
              <a:t>developed</a:t>
            </a:r>
            <a:r>
              <a:rPr lang="hu-HU" sz="1800" dirty="0" smtClean="0">
                <a:effectLst/>
              </a:rPr>
              <a:t> </a:t>
            </a:r>
            <a:r>
              <a:rPr lang="hu-HU" sz="1800" dirty="0" err="1" smtClean="0">
                <a:effectLst/>
              </a:rPr>
              <a:t>politico-administrative</a:t>
            </a:r>
            <a:r>
              <a:rPr lang="hu-HU" sz="1800" dirty="0" smtClean="0">
                <a:effectLst/>
              </a:rPr>
              <a:t> </a:t>
            </a:r>
            <a:r>
              <a:rPr lang="hu-HU" sz="1800" dirty="0" err="1" smtClean="0">
                <a:effectLst/>
              </a:rPr>
              <a:t>systems</a:t>
            </a:r>
            <a:r>
              <a:rPr lang="hu-HU" sz="1800" dirty="0" smtClean="0">
                <a:effectLst/>
              </a:rPr>
              <a:t> etc.)?</a:t>
            </a:r>
            <a:endParaRPr lang="hu-HU" sz="1800" dirty="0" smtClean="0">
              <a:solidFill>
                <a:srgbClr val="FFFF00"/>
              </a:solidFill>
              <a:effectLst/>
            </a:endParaRPr>
          </a:p>
        </p:txBody>
      </p:sp>
    </p:spTree>
    <p:extLst>
      <p:ext uri="{BB962C8B-B14F-4D97-AF65-F5344CB8AC3E}">
        <p14:creationId xmlns:p14="http://schemas.microsoft.com/office/powerpoint/2010/main" val="289758410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ia számának helye 5"/>
          <p:cNvSpPr>
            <a:spLocks noGrp="1"/>
          </p:cNvSpPr>
          <p:nvPr>
            <p:ph type="sldNum" sz="quarter" idx="12"/>
          </p:nvPr>
        </p:nvSpPr>
        <p:spPr/>
        <p:txBody>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defRPr/>
            </a:pPr>
            <a:fld id="{D624ACCC-1038-4603-8181-765D8C436EAE}" type="slidenum">
              <a:rPr lang="en-US" altLang="hu-HU" smtClean="0"/>
              <a:pPr>
                <a:defRPr/>
              </a:pPr>
              <a:t>5</a:t>
            </a:fld>
            <a:endParaRPr lang="en-US" altLang="hu-HU"/>
          </a:p>
        </p:txBody>
      </p:sp>
      <p:sp>
        <p:nvSpPr>
          <p:cNvPr id="244739" name="Rectangle 3"/>
          <p:cNvSpPr>
            <a:spLocks noGrp="1" noChangeArrowheads="1"/>
          </p:cNvSpPr>
          <p:nvPr>
            <p:ph type="body" idx="1"/>
          </p:nvPr>
        </p:nvSpPr>
        <p:spPr>
          <a:xfrm>
            <a:off x="128464" y="116632"/>
            <a:ext cx="9648825" cy="6525344"/>
          </a:xfrm>
        </p:spPr>
        <p:txBody>
          <a:bodyPr/>
          <a:lstStyle/>
          <a:p>
            <a:pPr marL="0" indent="0" eaLnBrk="1" hangingPunct="1">
              <a:spcBef>
                <a:spcPct val="70000"/>
              </a:spcBef>
              <a:spcAft>
                <a:spcPts val="1800"/>
              </a:spcAft>
              <a:buNone/>
              <a:defRPr/>
            </a:pPr>
            <a:r>
              <a:rPr lang="hu-HU" sz="2500" b="1" dirty="0" smtClean="0">
                <a:solidFill>
                  <a:schemeClr val="accent6">
                    <a:lumMod val="40000"/>
                    <a:lumOff val="60000"/>
                  </a:schemeClr>
                </a:solidFill>
              </a:rPr>
              <a:t>Data and </a:t>
            </a:r>
            <a:r>
              <a:rPr lang="hu-HU" sz="2500" b="1" dirty="0" err="1" smtClean="0">
                <a:solidFill>
                  <a:schemeClr val="accent6">
                    <a:lumMod val="40000"/>
                    <a:lumOff val="60000"/>
                  </a:schemeClr>
                </a:solidFill>
              </a:rPr>
              <a:t>method</a:t>
            </a:r>
            <a:endParaRPr lang="hu-HU" sz="1800" dirty="0" smtClean="0">
              <a:effectLst/>
            </a:endParaRPr>
          </a:p>
          <a:p>
            <a:pPr marL="355600" lvl="1" indent="-355600" defTabSz="709613" eaLnBrk="1" hangingPunct="1">
              <a:spcBef>
                <a:spcPct val="70000"/>
              </a:spcBef>
              <a:spcAft>
                <a:spcPts val="600"/>
              </a:spcAft>
              <a:buFontTx/>
              <a:buChar char="-"/>
              <a:defRPr/>
            </a:pPr>
            <a:endParaRPr lang="hu-HU" sz="1800" dirty="0" smtClean="0">
              <a:effectLst/>
            </a:endParaRPr>
          </a:p>
          <a:p>
            <a:pPr marL="355600" lvl="1" indent="-355600" defTabSz="709613" eaLnBrk="1" hangingPunct="1">
              <a:spcBef>
                <a:spcPct val="70000"/>
              </a:spcBef>
              <a:spcAft>
                <a:spcPts val="600"/>
              </a:spcAft>
              <a:buFontTx/>
              <a:buChar char="-"/>
              <a:defRPr/>
            </a:pPr>
            <a:r>
              <a:rPr lang="hu-HU" sz="1800" dirty="0" err="1" smtClean="0">
                <a:effectLst/>
              </a:rPr>
              <a:t>Two</a:t>
            </a:r>
            <a:r>
              <a:rPr lang="hu-HU" sz="1800" dirty="0" smtClean="0">
                <a:effectLst/>
              </a:rPr>
              <a:t> </a:t>
            </a:r>
            <a:r>
              <a:rPr lang="hu-HU" sz="1800" dirty="0" err="1" smtClean="0">
                <a:effectLst/>
              </a:rPr>
              <a:t>expert</a:t>
            </a:r>
            <a:r>
              <a:rPr lang="hu-HU" sz="1800" dirty="0" smtClean="0">
                <a:effectLst/>
              </a:rPr>
              <a:t> </a:t>
            </a:r>
            <a:r>
              <a:rPr lang="hu-HU" sz="1800" dirty="0" err="1" smtClean="0">
                <a:effectLst/>
              </a:rPr>
              <a:t>surveys</a:t>
            </a:r>
            <a:r>
              <a:rPr lang="hu-HU" sz="1800" dirty="0" smtClean="0">
                <a:effectLst/>
              </a:rPr>
              <a:t>. I. </a:t>
            </a:r>
            <a:r>
              <a:rPr lang="hu-HU" sz="1800" dirty="0" err="1" smtClean="0">
                <a:effectLst/>
              </a:rPr>
              <a:t>July</a:t>
            </a:r>
            <a:r>
              <a:rPr lang="hu-HU" sz="1800" dirty="0" smtClean="0">
                <a:effectLst/>
              </a:rPr>
              <a:t>-December 2016, </a:t>
            </a:r>
            <a:r>
              <a:rPr lang="hu-HU" sz="1800" dirty="0" err="1" smtClean="0">
                <a:effectLst/>
              </a:rPr>
              <a:t>under</a:t>
            </a:r>
            <a:r>
              <a:rPr lang="hu-HU" sz="1800" dirty="0" smtClean="0">
                <a:effectLst/>
              </a:rPr>
              <a:t> </a:t>
            </a:r>
            <a:r>
              <a:rPr lang="hu-HU" sz="1800" dirty="0" err="1" smtClean="0">
                <a:effectLst/>
              </a:rPr>
              <a:t>the</a:t>
            </a:r>
            <a:r>
              <a:rPr lang="hu-HU" sz="1800" dirty="0" smtClean="0">
                <a:effectLst/>
              </a:rPr>
              <a:t> </a:t>
            </a:r>
            <a:r>
              <a:rPr lang="hu-HU" sz="1800" dirty="0" err="1" smtClean="0">
                <a:effectLst/>
              </a:rPr>
              <a:t>Slovak</a:t>
            </a:r>
            <a:r>
              <a:rPr lang="hu-HU" sz="1800" dirty="0" smtClean="0">
                <a:effectLst/>
              </a:rPr>
              <a:t> EUPAN (European Public </a:t>
            </a:r>
            <a:r>
              <a:rPr lang="hu-HU" sz="1800" dirty="0" err="1" smtClean="0">
                <a:effectLst/>
              </a:rPr>
              <a:t>Administration</a:t>
            </a:r>
            <a:r>
              <a:rPr lang="hu-HU" sz="1800" dirty="0" smtClean="0">
                <a:effectLst/>
              </a:rPr>
              <a:t> Network) </a:t>
            </a:r>
            <a:r>
              <a:rPr lang="hu-HU" sz="1800" dirty="0" err="1" smtClean="0">
                <a:effectLst/>
              </a:rPr>
              <a:t>Presidency</a:t>
            </a:r>
            <a:r>
              <a:rPr lang="hu-HU" sz="1800" dirty="0" smtClean="0">
                <a:effectLst/>
              </a:rPr>
              <a:t>. II. </a:t>
            </a:r>
            <a:r>
              <a:rPr lang="hu-HU" sz="1800" dirty="0" err="1" smtClean="0">
                <a:effectLst/>
              </a:rPr>
              <a:t>January-April</a:t>
            </a:r>
            <a:r>
              <a:rPr lang="hu-HU" sz="1800" dirty="0" smtClean="0">
                <a:effectLst/>
              </a:rPr>
              <a:t> 2018</a:t>
            </a:r>
          </a:p>
          <a:p>
            <a:pPr marL="355600" lvl="1" indent="-355600" defTabSz="709613" eaLnBrk="1" hangingPunct="1">
              <a:spcBef>
                <a:spcPct val="70000"/>
              </a:spcBef>
              <a:spcAft>
                <a:spcPts val="600"/>
              </a:spcAft>
              <a:buFontTx/>
              <a:buChar char="-"/>
              <a:defRPr/>
            </a:pPr>
            <a:r>
              <a:rPr lang="hu-HU" sz="1800" dirty="0" err="1" smtClean="0">
                <a:effectLst/>
              </a:rPr>
              <a:t>Scope</a:t>
            </a:r>
            <a:r>
              <a:rPr lang="hu-HU" sz="1800" dirty="0" smtClean="0">
                <a:effectLst/>
              </a:rPr>
              <a:t> / </a:t>
            </a:r>
            <a:r>
              <a:rPr lang="hu-HU" sz="1800" dirty="0" err="1" smtClean="0">
                <a:effectLst/>
              </a:rPr>
              <a:t>Respondents</a:t>
            </a:r>
            <a:r>
              <a:rPr lang="hu-HU" sz="1800" dirty="0" smtClean="0">
                <a:effectLst/>
              </a:rPr>
              <a:t>: </a:t>
            </a:r>
            <a:r>
              <a:rPr lang="hu-HU" sz="1800" dirty="0" err="1" smtClean="0">
                <a:effectLst/>
              </a:rPr>
              <a:t>Senior</a:t>
            </a:r>
            <a:r>
              <a:rPr lang="hu-HU" sz="1800" dirty="0" smtClean="0">
                <a:effectLst/>
              </a:rPr>
              <a:t> civil </a:t>
            </a:r>
            <a:r>
              <a:rPr lang="hu-HU" sz="1800" dirty="0" err="1" smtClean="0">
                <a:effectLst/>
              </a:rPr>
              <a:t>servants</a:t>
            </a:r>
            <a:r>
              <a:rPr lang="hu-HU" sz="1800" dirty="0" smtClean="0">
                <a:effectLst/>
              </a:rPr>
              <a:t> (</a:t>
            </a:r>
            <a:r>
              <a:rPr lang="hu-HU" sz="1800" dirty="0" err="1" smtClean="0">
                <a:effectLst/>
              </a:rPr>
              <a:t>one</a:t>
            </a:r>
            <a:r>
              <a:rPr lang="hu-HU" sz="1800" dirty="0" smtClean="0">
                <a:effectLst/>
              </a:rPr>
              <a:t> per country) </a:t>
            </a:r>
            <a:r>
              <a:rPr lang="hu-HU" sz="1800" dirty="0" err="1" smtClean="0">
                <a:effectLst/>
              </a:rPr>
              <a:t>representing</a:t>
            </a:r>
            <a:r>
              <a:rPr lang="hu-HU" sz="1800" dirty="0" smtClean="0">
                <a:effectLst/>
              </a:rPr>
              <a:t> </a:t>
            </a:r>
            <a:r>
              <a:rPr lang="hu-HU" sz="1800" dirty="0" err="1" smtClean="0">
                <a:effectLst/>
              </a:rPr>
              <a:t>the</a:t>
            </a:r>
            <a:r>
              <a:rPr lang="hu-HU" sz="1800" dirty="0" smtClean="0">
                <a:effectLst/>
              </a:rPr>
              <a:t> </a:t>
            </a:r>
            <a:r>
              <a:rPr lang="hu-HU" sz="1800" dirty="0" err="1" smtClean="0">
                <a:effectLst/>
              </a:rPr>
              <a:t>department</a:t>
            </a:r>
            <a:r>
              <a:rPr lang="hu-HU" sz="1800" dirty="0" smtClean="0">
                <a:effectLst/>
              </a:rPr>
              <a:t> / unit in </a:t>
            </a:r>
            <a:r>
              <a:rPr lang="hu-HU" sz="1800" dirty="0" err="1" smtClean="0">
                <a:effectLst/>
              </a:rPr>
              <a:t>charge</a:t>
            </a:r>
            <a:r>
              <a:rPr lang="hu-HU" sz="1800" dirty="0" smtClean="0">
                <a:effectLst/>
              </a:rPr>
              <a:t> of civil service </a:t>
            </a:r>
            <a:r>
              <a:rPr lang="hu-HU" sz="1800" dirty="0" err="1" smtClean="0">
                <a:effectLst/>
              </a:rPr>
              <a:t>matters</a:t>
            </a:r>
            <a:r>
              <a:rPr lang="hu-HU" sz="1800" dirty="0" smtClean="0">
                <a:effectLst/>
              </a:rPr>
              <a:t>. EU &amp; </a:t>
            </a:r>
            <a:r>
              <a:rPr lang="hu-HU" sz="1800" dirty="0" err="1" smtClean="0">
                <a:effectLst/>
              </a:rPr>
              <a:t>Associated</a:t>
            </a:r>
            <a:r>
              <a:rPr lang="hu-HU" sz="1800" dirty="0" smtClean="0">
                <a:effectLst/>
              </a:rPr>
              <a:t> </a:t>
            </a:r>
            <a:r>
              <a:rPr lang="hu-HU" sz="1800" dirty="0" err="1" smtClean="0">
                <a:effectLst/>
              </a:rPr>
              <a:t>Countries</a:t>
            </a:r>
            <a:r>
              <a:rPr lang="hu-HU" sz="1800" dirty="0" smtClean="0">
                <a:effectLst/>
              </a:rPr>
              <a:t> and </a:t>
            </a:r>
            <a:r>
              <a:rPr lang="hu-HU" sz="1800" dirty="0" err="1" smtClean="0">
                <a:effectLst/>
              </a:rPr>
              <a:t>the</a:t>
            </a:r>
            <a:r>
              <a:rPr lang="hu-HU" sz="1800" dirty="0" smtClean="0">
                <a:effectLst/>
              </a:rPr>
              <a:t> European </a:t>
            </a:r>
            <a:r>
              <a:rPr lang="hu-HU" sz="1800" dirty="0" err="1" smtClean="0">
                <a:effectLst/>
              </a:rPr>
              <a:t>Commission</a:t>
            </a:r>
            <a:r>
              <a:rPr lang="hu-HU" sz="1800" dirty="0" smtClean="0">
                <a:effectLst/>
              </a:rPr>
              <a:t>. 30/30 and 21/30 </a:t>
            </a:r>
            <a:r>
              <a:rPr lang="hu-HU" sz="1800" dirty="0" err="1" smtClean="0">
                <a:effectLst/>
              </a:rPr>
              <a:t>responses</a:t>
            </a:r>
            <a:r>
              <a:rPr lang="hu-HU" sz="1800" dirty="0" smtClean="0">
                <a:effectLst/>
              </a:rPr>
              <a:t>.</a:t>
            </a:r>
          </a:p>
          <a:p>
            <a:pPr marL="355600" lvl="1" indent="-355600" defTabSz="709613" eaLnBrk="1" hangingPunct="1">
              <a:spcBef>
                <a:spcPct val="70000"/>
              </a:spcBef>
              <a:spcAft>
                <a:spcPts val="600"/>
              </a:spcAft>
              <a:buFontTx/>
              <a:buChar char="-"/>
              <a:defRPr/>
            </a:pPr>
            <a:r>
              <a:rPr lang="hu-HU" sz="1800" dirty="0" err="1">
                <a:effectLst/>
              </a:rPr>
              <a:t>Temporal</a:t>
            </a:r>
            <a:r>
              <a:rPr lang="hu-HU" sz="1800" dirty="0">
                <a:effectLst/>
              </a:rPr>
              <a:t> </a:t>
            </a:r>
            <a:r>
              <a:rPr lang="hu-HU" sz="1800" dirty="0" err="1">
                <a:effectLst/>
              </a:rPr>
              <a:t>scope</a:t>
            </a:r>
            <a:r>
              <a:rPr lang="hu-HU" sz="1800" dirty="0">
                <a:effectLst/>
              </a:rPr>
              <a:t>: 2008-2018</a:t>
            </a:r>
          </a:p>
          <a:p>
            <a:pPr marL="355600" lvl="1" indent="-355600" defTabSz="709613" eaLnBrk="1" hangingPunct="1">
              <a:spcBef>
                <a:spcPct val="70000"/>
              </a:spcBef>
              <a:spcAft>
                <a:spcPts val="600"/>
              </a:spcAft>
              <a:buFontTx/>
              <a:buChar char="-"/>
              <a:defRPr/>
            </a:pPr>
            <a:r>
              <a:rPr lang="hu-HU" sz="1800" dirty="0" smtClean="0">
                <a:effectLst/>
              </a:rPr>
              <a:t>A mix of </a:t>
            </a:r>
            <a:r>
              <a:rPr lang="hu-HU" sz="1800" dirty="0" err="1" smtClean="0">
                <a:effectLst/>
              </a:rPr>
              <a:t>open</a:t>
            </a:r>
            <a:r>
              <a:rPr lang="hu-HU" sz="1800" dirty="0" smtClean="0">
                <a:effectLst/>
              </a:rPr>
              <a:t>- and </a:t>
            </a:r>
            <a:r>
              <a:rPr lang="hu-HU" sz="1800" dirty="0" err="1" smtClean="0">
                <a:effectLst/>
              </a:rPr>
              <a:t>closed</a:t>
            </a:r>
            <a:r>
              <a:rPr lang="hu-HU" sz="1800" dirty="0" smtClean="0">
                <a:effectLst/>
              </a:rPr>
              <a:t>-ended </a:t>
            </a:r>
            <a:r>
              <a:rPr lang="hu-HU" sz="1800" dirty="0" err="1" smtClean="0">
                <a:effectLst/>
              </a:rPr>
              <a:t>questionnaire</a:t>
            </a:r>
            <a:r>
              <a:rPr lang="hu-HU" sz="1800" dirty="0" smtClean="0">
                <a:effectLst/>
              </a:rPr>
              <a:t> </a:t>
            </a:r>
            <a:r>
              <a:rPr lang="hu-HU" sz="1800" dirty="0" err="1" smtClean="0">
                <a:effectLst/>
              </a:rPr>
              <a:t>questions</a:t>
            </a:r>
            <a:r>
              <a:rPr lang="hu-HU" sz="1800" dirty="0" smtClean="0">
                <a:effectLst/>
              </a:rPr>
              <a:t>, </a:t>
            </a:r>
            <a:r>
              <a:rPr lang="hu-HU" sz="1800" dirty="0" err="1" smtClean="0">
                <a:effectLst/>
              </a:rPr>
              <a:t>administered</a:t>
            </a:r>
            <a:r>
              <a:rPr lang="hu-HU" sz="1800" dirty="0" smtClean="0">
                <a:effectLst/>
              </a:rPr>
              <a:t> </a:t>
            </a:r>
            <a:r>
              <a:rPr lang="hu-HU" sz="1800" dirty="0" err="1" smtClean="0">
                <a:effectLst/>
              </a:rPr>
              <a:t>via</a:t>
            </a:r>
            <a:r>
              <a:rPr lang="hu-HU" sz="1800" dirty="0" smtClean="0">
                <a:effectLst/>
              </a:rPr>
              <a:t> email, </a:t>
            </a:r>
            <a:r>
              <a:rPr lang="hu-HU" sz="1800" dirty="0" err="1" smtClean="0">
                <a:effectLst/>
              </a:rPr>
              <a:t>with</a:t>
            </a:r>
            <a:r>
              <a:rPr lang="hu-HU" sz="1800" dirty="0" smtClean="0">
                <a:effectLst/>
              </a:rPr>
              <a:t> </a:t>
            </a:r>
            <a:r>
              <a:rPr lang="hu-HU" sz="1800" dirty="0" err="1" smtClean="0">
                <a:effectLst/>
              </a:rPr>
              <a:t>rounds</a:t>
            </a:r>
            <a:r>
              <a:rPr lang="hu-HU" sz="1800" dirty="0" smtClean="0">
                <a:effectLst/>
              </a:rPr>
              <a:t> of </a:t>
            </a:r>
            <a:r>
              <a:rPr lang="hu-HU" sz="1800" dirty="0" err="1" smtClean="0">
                <a:effectLst/>
              </a:rPr>
              <a:t>follow-up</a:t>
            </a:r>
            <a:r>
              <a:rPr lang="hu-HU" sz="1800" dirty="0" smtClean="0">
                <a:effectLst/>
              </a:rPr>
              <a:t> </a:t>
            </a:r>
            <a:r>
              <a:rPr lang="hu-HU" sz="1800" dirty="0" err="1" smtClean="0">
                <a:effectLst/>
              </a:rPr>
              <a:t>communications</a:t>
            </a:r>
            <a:r>
              <a:rPr lang="hu-HU" sz="1800" dirty="0" smtClean="0">
                <a:effectLst/>
              </a:rPr>
              <a:t> / </a:t>
            </a:r>
            <a:r>
              <a:rPr lang="hu-HU" sz="1800" dirty="0" err="1" smtClean="0">
                <a:effectLst/>
              </a:rPr>
              <a:t>clarifications</a:t>
            </a:r>
            <a:r>
              <a:rPr lang="hu-HU" sz="1800" dirty="0" smtClean="0">
                <a:effectLst/>
              </a:rPr>
              <a:t>. </a:t>
            </a:r>
            <a:r>
              <a:rPr lang="hu-HU" sz="1800" dirty="0" err="1" smtClean="0">
                <a:effectLst/>
              </a:rPr>
              <a:t>Operationalization</a:t>
            </a:r>
            <a:r>
              <a:rPr lang="hu-HU" sz="1800" dirty="0" smtClean="0">
                <a:effectLst/>
              </a:rPr>
              <a:t> of PA FEATURES:</a:t>
            </a:r>
          </a:p>
        </p:txBody>
      </p:sp>
    </p:spTree>
    <p:extLst>
      <p:ext uri="{BB962C8B-B14F-4D97-AF65-F5344CB8AC3E}">
        <p14:creationId xmlns:p14="http://schemas.microsoft.com/office/powerpoint/2010/main" val="323330507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ia számának helye 5"/>
          <p:cNvSpPr>
            <a:spLocks noGrp="1"/>
          </p:cNvSpPr>
          <p:nvPr>
            <p:ph type="sldNum" sz="quarter" idx="12"/>
          </p:nvPr>
        </p:nvSpPr>
        <p:spPr/>
        <p:txBody>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defRPr/>
            </a:pPr>
            <a:fld id="{D624ACCC-1038-4603-8181-765D8C436EAE}" type="slidenum">
              <a:rPr lang="en-US" altLang="hu-HU" smtClean="0"/>
              <a:pPr>
                <a:defRPr/>
              </a:pPr>
              <a:t>6</a:t>
            </a:fld>
            <a:endParaRPr lang="en-US" altLang="hu-HU"/>
          </a:p>
        </p:txBody>
      </p:sp>
      <p:sp>
        <p:nvSpPr>
          <p:cNvPr id="244739" name="Rectangle 3"/>
          <p:cNvSpPr>
            <a:spLocks noGrp="1" noChangeArrowheads="1"/>
          </p:cNvSpPr>
          <p:nvPr>
            <p:ph type="body" idx="1"/>
          </p:nvPr>
        </p:nvSpPr>
        <p:spPr>
          <a:xfrm>
            <a:off x="128464" y="188640"/>
            <a:ext cx="9552279" cy="6512198"/>
          </a:xfrm>
        </p:spPr>
        <p:txBody>
          <a:bodyPr/>
          <a:lstStyle/>
          <a:p>
            <a:pPr marL="0" indent="0" eaLnBrk="1" hangingPunct="1">
              <a:spcBef>
                <a:spcPct val="70000"/>
              </a:spcBef>
              <a:spcAft>
                <a:spcPts val="1800"/>
              </a:spcAft>
              <a:buNone/>
              <a:defRPr/>
            </a:pPr>
            <a:r>
              <a:rPr lang="hu-HU" sz="2500" b="1" dirty="0" smtClean="0">
                <a:solidFill>
                  <a:schemeClr val="accent6">
                    <a:lumMod val="40000"/>
                    <a:lumOff val="60000"/>
                  </a:schemeClr>
                </a:solidFill>
              </a:rPr>
              <a:t>Data and </a:t>
            </a:r>
            <a:r>
              <a:rPr lang="hu-HU" sz="2500" b="1" dirty="0" err="1" smtClean="0">
                <a:solidFill>
                  <a:schemeClr val="accent6">
                    <a:lumMod val="40000"/>
                    <a:lumOff val="60000"/>
                  </a:schemeClr>
                </a:solidFill>
              </a:rPr>
              <a:t>method</a:t>
            </a:r>
            <a:endParaRPr lang="hu-HU" sz="1800" dirty="0" smtClean="0">
              <a:effectLst/>
            </a:endParaRPr>
          </a:p>
          <a:p>
            <a:pPr marL="355600" lvl="1" indent="-355600" defTabSz="709613" eaLnBrk="1" hangingPunct="1">
              <a:spcBef>
                <a:spcPct val="70000"/>
              </a:spcBef>
              <a:spcAft>
                <a:spcPts val="600"/>
              </a:spcAft>
              <a:buFontTx/>
              <a:buChar char="-"/>
              <a:defRPr/>
            </a:pPr>
            <a:r>
              <a:rPr lang="hu-HU" sz="1800" dirty="0" err="1" smtClean="0">
                <a:effectLst/>
              </a:rPr>
              <a:t>Operationalization</a:t>
            </a:r>
            <a:r>
              <a:rPr lang="hu-HU" sz="1800" dirty="0" smtClean="0">
                <a:effectLst/>
              </a:rPr>
              <a:t> of CHANGE: shift in </a:t>
            </a:r>
            <a:r>
              <a:rPr lang="hu-HU" sz="1800" dirty="0" err="1" smtClean="0">
                <a:effectLst/>
              </a:rPr>
              <a:t>the</a:t>
            </a:r>
            <a:r>
              <a:rPr lang="hu-HU" sz="1800" dirty="0" smtClean="0">
                <a:effectLst/>
              </a:rPr>
              <a:t> </a:t>
            </a:r>
            <a:r>
              <a:rPr lang="hu-HU" sz="1800" dirty="0" err="1" smtClean="0">
                <a:effectLst/>
              </a:rPr>
              <a:t>presence</a:t>
            </a:r>
            <a:r>
              <a:rPr lang="hu-HU" sz="1800" dirty="0" smtClean="0">
                <a:effectLst/>
              </a:rPr>
              <a:t> of </a:t>
            </a:r>
            <a:r>
              <a:rPr lang="hu-HU" sz="1800" dirty="0" err="1" smtClean="0">
                <a:effectLst/>
              </a:rPr>
              <a:t>either</a:t>
            </a:r>
            <a:r>
              <a:rPr lang="hu-HU" sz="1800" dirty="0" smtClean="0">
                <a:effectLst/>
              </a:rPr>
              <a:t> PA </a:t>
            </a:r>
            <a:r>
              <a:rPr lang="hu-HU" sz="1800" dirty="0" err="1" smtClean="0">
                <a:effectLst/>
              </a:rPr>
              <a:t>types</a:t>
            </a:r>
            <a:endParaRPr lang="hu-HU" sz="1800" dirty="0" smtClean="0">
              <a:effectLst/>
            </a:endParaRPr>
          </a:p>
          <a:p>
            <a:pPr marL="355600" lvl="1" indent="-355600" defTabSz="709613" eaLnBrk="1" hangingPunct="1">
              <a:spcBef>
                <a:spcPct val="70000"/>
              </a:spcBef>
              <a:spcAft>
                <a:spcPts val="600"/>
              </a:spcAft>
              <a:buFontTx/>
              <a:buChar char="-"/>
              <a:defRPr/>
            </a:pPr>
            <a:r>
              <a:rPr lang="hu-HU" sz="1800" dirty="0" err="1" smtClean="0">
                <a:effectLst/>
              </a:rPr>
              <a:t>MaxQDA</a:t>
            </a:r>
            <a:r>
              <a:rPr lang="hu-HU" sz="1800" dirty="0" smtClean="0">
                <a:effectLst/>
              </a:rPr>
              <a:t> </a:t>
            </a:r>
            <a:r>
              <a:rPr lang="hu-HU" sz="1800" dirty="0" err="1" smtClean="0">
                <a:effectLst/>
              </a:rPr>
              <a:t>qualitative</a:t>
            </a:r>
            <a:r>
              <a:rPr lang="hu-HU" sz="1800" dirty="0" smtClean="0">
                <a:effectLst/>
              </a:rPr>
              <a:t> </a:t>
            </a:r>
            <a:r>
              <a:rPr lang="hu-HU" sz="1800" dirty="0" err="1" smtClean="0">
                <a:effectLst/>
              </a:rPr>
              <a:t>analysis</a:t>
            </a:r>
            <a:r>
              <a:rPr lang="hu-HU" sz="1800" dirty="0" smtClean="0">
                <a:effectLst/>
              </a:rPr>
              <a:t> software (</a:t>
            </a:r>
            <a:r>
              <a:rPr lang="hu-HU" sz="1800" dirty="0" err="1" smtClean="0">
                <a:effectLst/>
              </a:rPr>
              <a:t>arrange</a:t>
            </a:r>
            <a:r>
              <a:rPr lang="hu-HU" sz="1800" dirty="0" smtClean="0">
                <a:effectLst/>
              </a:rPr>
              <a:t> / </a:t>
            </a:r>
            <a:r>
              <a:rPr lang="hu-HU" sz="1800" dirty="0" err="1" smtClean="0">
                <a:effectLst/>
              </a:rPr>
              <a:t>synthesise</a:t>
            </a:r>
            <a:r>
              <a:rPr lang="hu-HU" sz="1800" dirty="0" smtClean="0">
                <a:effectLst/>
              </a:rPr>
              <a:t> / </a:t>
            </a:r>
            <a:r>
              <a:rPr lang="hu-HU" sz="1800" dirty="0" err="1" smtClean="0">
                <a:effectLst/>
              </a:rPr>
              <a:t>visualise</a:t>
            </a:r>
            <a:r>
              <a:rPr lang="hu-HU" sz="1800" dirty="0" smtClean="0">
                <a:effectLst/>
              </a:rPr>
              <a:t> </a:t>
            </a:r>
            <a:r>
              <a:rPr lang="hu-HU" sz="1800" dirty="0" err="1" smtClean="0">
                <a:effectLst/>
              </a:rPr>
              <a:t>data</a:t>
            </a:r>
            <a:r>
              <a:rPr lang="hu-HU" sz="1800" dirty="0" smtClean="0">
                <a:effectLst/>
              </a:rPr>
              <a:t>)</a:t>
            </a:r>
          </a:p>
          <a:p>
            <a:pPr marL="0" lvl="1" indent="0" defTabSz="709613" eaLnBrk="1" hangingPunct="1">
              <a:spcBef>
                <a:spcPct val="70000"/>
              </a:spcBef>
              <a:spcAft>
                <a:spcPts val="600"/>
              </a:spcAft>
              <a:buNone/>
              <a:defRPr/>
            </a:pPr>
            <a:endParaRPr lang="hu-HU" sz="1800" dirty="0" smtClean="0">
              <a:effectLst/>
            </a:endParaRPr>
          </a:p>
          <a:p>
            <a:pPr marL="355600" lvl="1" indent="-355600" defTabSz="709613" eaLnBrk="1" hangingPunct="1">
              <a:spcBef>
                <a:spcPct val="70000"/>
              </a:spcBef>
              <a:spcAft>
                <a:spcPts val="600"/>
              </a:spcAft>
              <a:buFontTx/>
              <a:buChar char="-"/>
              <a:defRPr/>
            </a:pPr>
            <a:endParaRPr lang="hu-HU" sz="1800" dirty="0">
              <a:effectLst/>
            </a:endParaRPr>
          </a:p>
          <a:p>
            <a:pPr marL="355600" lvl="1" indent="-355600" defTabSz="709613" eaLnBrk="1" hangingPunct="1">
              <a:spcBef>
                <a:spcPct val="70000"/>
              </a:spcBef>
              <a:spcAft>
                <a:spcPts val="600"/>
              </a:spcAft>
              <a:buFontTx/>
              <a:buChar char="-"/>
              <a:defRPr/>
            </a:pPr>
            <a:endParaRPr lang="hu-HU" sz="1800" dirty="0" smtClean="0">
              <a:effectLst/>
            </a:endParaRPr>
          </a:p>
          <a:p>
            <a:pPr marL="355600" lvl="1" indent="-355600" defTabSz="709613" eaLnBrk="1" hangingPunct="1">
              <a:spcBef>
                <a:spcPct val="70000"/>
              </a:spcBef>
              <a:spcAft>
                <a:spcPts val="600"/>
              </a:spcAft>
              <a:buFontTx/>
              <a:buChar char="-"/>
              <a:defRPr/>
            </a:pPr>
            <a:endParaRPr lang="hu-HU" sz="1800" dirty="0">
              <a:effectLst/>
            </a:endParaRPr>
          </a:p>
          <a:p>
            <a:pPr marL="0" lvl="1" indent="0" defTabSz="709613" eaLnBrk="1" hangingPunct="1">
              <a:spcBef>
                <a:spcPct val="70000"/>
              </a:spcBef>
              <a:spcAft>
                <a:spcPts val="600"/>
              </a:spcAft>
              <a:buNone/>
              <a:defRPr/>
            </a:pPr>
            <a:endParaRPr lang="hu-HU" sz="1800" dirty="0" smtClean="0">
              <a:effectLst/>
            </a:endParaRPr>
          </a:p>
          <a:p>
            <a:pPr marL="355600" lvl="1" indent="-355600" defTabSz="709613" eaLnBrk="1" hangingPunct="1">
              <a:spcBef>
                <a:spcPct val="70000"/>
              </a:spcBef>
              <a:spcAft>
                <a:spcPts val="600"/>
              </a:spcAft>
              <a:buFontTx/>
              <a:buChar char="-"/>
              <a:defRPr/>
            </a:pPr>
            <a:r>
              <a:rPr lang="hu-HU" sz="1800" dirty="0" err="1" smtClean="0">
                <a:effectLst/>
              </a:rPr>
              <a:t>Temporal</a:t>
            </a:r>
            <a:r>
              <a:rPr lang="hu-HU" sz="1800" dirty="0" smtClean="0">
                <a:effectLst/>
              </a:rPr>
              <a:t> </a:t>
            </a:r>
            <a:r>
              <a:rPr lang="hu-HU" sz="1800" dirty="0" err="1" smtClean="0">
                <a:effectLst/>
              </a:rPr>
              <a:t>scope</a:t>
            </a:r>
            <a:r>
              <a:rPr lang="hu-HU" sz="1800" dirty="0" smtClean="0">
                <a:effectLst/>
              </a:rPr>
              <a:t>: 2008-2018. </a:t>
            </a:r>
            <a:r>
              <a:rPr lang="hu-HU" sz="1800" dirty="0" err="1" smtClean="0">
                <a:effectLst/>
              </a:rPr>
              <a:t>Countries</a:t>
            </a:r>
            <a:r>
              <a:rPr lang="hu-HU" sz="1800" dirty="0" smtClean="0">
                <a:effectLst/>
              </a:rPr>
              <a:t> </a:t>
            </a:r>
            <a:r>
              <a:rPr lang="hu-HU" sz="1800" dirty="0" err="1" smtClean="0">
                <a:effectLst/>
              </a:rPr>
              <a:t>covered</a:t>
            </a:r>
            <a:r>
              <a:rPr lang="hu-HU" sz="1800" dirty="0">
                <a:effectLst/>
              </a:rPr>
              <a:t> </a:t>
            </a:r>
            <a:r>
              <a:rPr lang="hu-HU" sz="1800" dirty="0" smtClean="0">
                <a:effectLst/>
              </a:rPr>
              <a:t>(</a:t>
            </a:r>
            <a:r>
              <a:rPr lang="hu-HU" sz="1800" b="1" dirty="0" smtClean="0">
                <a:effectLst/>
              </a:rPr>
              <a:t>STILL IN PROGRESS!</a:t>
            </a:r>
            <a:r>
              <a:rPr lang="hu-HU" sz="1800" dirty="0" smtClean="0">
                <a:effectLst/>
              </a:rPr>
              <a:t>):</a:t>
            </a:r>
          </a:p>
        </p:txBody>
      </p:sp>
      <p:graphicFrame>
        <p:nvGraphicFramePr>
          <p:cNvPr id="2" name="Táblázat 1"/>
          <p:cNvGraphicFramePr>
            <a:graphicFrameLocks noGrp="1"/>
          </p:cNvGraphicFramePr>
          <p:nvPr>
            <p:extLst>
              <p:ext uri="{D42A27DB-BD31-4B8C-83A1-F6EECF244321}">
                <p14:modId xmlns:p14="http://schemas.microsoft.com/office/powerpoint/2010/main" val="2271551506"/>
              </p:ext>
            </p:extLst>
          </p:nvPr>
        </p:nvGraphicFramePr>
        <p:xfrm>
          <a:off x="364288" y="5236036"/>
          <a:ext cx="8857108" cy="1577340"/>
        </p:xfrm>
        <a:graphic>
          <a:graphicData uri="http://schemas.openxmlformats.org/drawingml/2006/table">
            <a:tbl>
              <a:tblPr firstRow="1" firstCol="1" bandRow="1">
                <a:tableStyleId>{5C22544A-7EE6-4342-B048-85BDC9FD1C3A}</a:tableStyleId>
              </a:tblPr>
              <a:tblGrid>
                <a:gridCol w="2213798">
                  <a:extLst>
                    <a:ext uri="{9D8B030D-6E8A-4147-A177-3AD203B41FA5}">
                      <a16:colId xmlns:a16="http://schemas.microsoft.com/office/drawing/2014/main" val="264827808"/>
                    </a:ext>
                  </a:extLst>
                </a:gridCol>
                <a:gridCol w="2213798">
                  <a:extLst>
                    <a:ext uri="{9D8B030D-6E8A-4147-A177-3AD203B41FA5}">
                      <a16:colId xmlns:a16="http://schemas.microsoft.com/office/drawing/2014/main" val="3908391024"/>
                    </a:ext>
                  </a:extLst>
                </a:gridCol>
                <a:gridCol w="1765216">
                  <a:extLst>
                    <a:ext uri="{9D8B030D-6E8A-4147-A177-3AD203B41FA5}">
                      <a16:colId xmlns:a16="http://schemas.microsoft.com/office/drawing/2014/main" val="2664913542"/>
                    </a:ext>
                  </a:extLst>
                </a:gridCol>
                <a:gridCol w="2664296">
                  <a:extLst>
                    <a:ext uri="{9D8B030D-6E8A-4147-A177-3AD203B41FA5}">
                      <a16:colId xmlns:a16="http://schemas.microsoft.com/office/drawing/2014/main" val="4273103870"/>
                    </a:ext>
                  </a:extLst>
                </a:gridCol>
              </a:tblGrid>
              <a:tr h="237949">
                <a:tc>
                  <a:txBody>
                    <a:bodyPr/>
                    <a:lstStyle/>
                    <a:p>
                      <a:pPr>
                        <a:lnSpc>
                          <a:spcPct val="115000"/>
                        </a:lnSpc>
                        <a:spcAft>
                          <a:spcPts val="0"/>
                        </a:spcAft>
                      </a:pPr>
                      <a:r>
                        <a:rPr lang="hu-HU" sz="1800" dirty="0">
                          <a:effectLst/>
                        </a:rPr>
                        <a:t> </a:t>
                      </a:r>
                      <a:endParaRPr lang="hu-H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hu-HU" sz="1800" dirty="0" err="1">
                          <a:effectLst/>
                        </a:rPr>
                        <a:t>Career</a:t>
                      </a:r>
                      <a:endParaRPr lang="hu-H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hu-HU" sz="1800" dirty="0" err="1">
                          <a:effectLst/>
                        </a:rPr>
                        <a:t>Hybrid</a:t>
                      </a:r>
                      <a:endParaRPr lang="hu-H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hu-HU" sz="1800" dirty="0" err="1">
                          <a:effectLst/>
                        </a:rPr>
                        <a:t>Position</a:t>
                      </a:r>
                      <a:endParaRPr lang="hu-H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891754638"/>
                  </a:ext>
                </a:extLst>
              </a:tr>
              <a:tr h="748237">
                <a:tc>
                  <a:txBody>
                    <a:bodyPr/>
                    <a:lstStyle/>
                    <a:p>
                      <a:pPr>
                        <a:lnSpc>
                          <a:spcPct val="115000"/>
                        </a:lnSpc>
                        <a:spcAft>
                          <a:spcPts val="0"/>
                        </a:spcAft>
                      </a:pPr>
                      <a:r>
                        <a:rPr lang="hu-HU" sz="1800" dirty="0" err="1">
                          <a:effectLst/>
                        </a:rPr>
                        <a:t>Countries</a:t>
                      </a:r>
                      <a:r>
                        <a:rPr lang="hu-HU" sz="1800" dirty="0">
                          <a:effectLst/>
                        </a:rPr>
                        <a:t> (</a:t>
                      </a:r>
                      <a:r>
                        <a:rPr lang="hu-HU" sz="1800" dirty="0" err="1">
                          <a:effectLst/>
                        </a:rPr>
                        <a:t>covered</a:t>
                      </a:r>
                      <a:r>
                        <a:rPr lang="hu-HU" sz="1800" dirty="0">
                          <a:effectLst/>
                        </a:rPr>
                        <a:t> </a:t>
                      </a:r>
                      <a:r>
                        <a:rPr lang="hu-HU" sz="1800" dirty="0" err="1">
                          <a:effectLst/>
                        </a:rPr>
                        <a:t>by</a:t>
                      </a:r>
                      <a:r>
                        <a:rPr lang="hu-HU" sz="1800" dirty="0">
                          <a:effectLst/>
                        </a:rPr>
                        <a:t> </a:t>
                      </a:r>
                      <a:r>
                        <a:rPr lang="hu-HU" sz="1800" dirty="0" err="1">
                          <a:effectLst/>
                        </a:rPr>
                        <a:t>both</a:t>
                      </a:r>
                      <a:r>
                        <a:rPr lang="hu-HU" sz="1800" dirty="0">
                          <a:effectLst/>
                        </a:rPr>
                        <a:t> </a:t>
                      </a:r>
                      <a:r>
                        <a:rPr lang="hu-HU" sz="1800" dirty="0" err="1">
                          <a:effectLst/>
                        </a:rPr>
                        <a:t>surveys</a:t>
                      </a:r>
                      <a:r>
                        <a:rPr lang="hu-HU" sz="1800" dirty="0">
                          <a:effectLst/>
                        </a:rPr>
                        <a:t>)</a:t>
                      </a:r>
                      <a:endParaRPr lang="hu-H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hu-HU" sz="1800" dirty="0">
                          <a:effectLst/>
                        </a:rPr>
                        <a:t>DE, FR, </a:t>
                      </a:r>
                      <a:r>
                        <a:rPr lang="hu-HU" sz="1800" dirty="0" smtClean="0">
                          <a:effectLst/>
                        </a:rPr>
                        <a:t>LUX, </a:t>
                      </a:r>
                      <a:r>
                        <a:rPr lang="hu-HU" sz="1800" dirty="0">
                          <a:effectLst/>
                        </a:rPr>
                        <a:t>EC, BE, AT, PT, IE, ES, </a:t>
                      </a:r>
                      <a:r>
                        <a:rPr lang="hu-HU" sz="1800" dirty="0" smtClean="0">
                          <a:effectLst/>
                        </a:rPr>
                        <a:t>RO,</a:t>
                      </a:r>
                      <a:r>
                        <a:rPr lang="hu-HU" sz="1800" baseline="0" dirty="0" smtClean="0">
                          <a:effectLst/>
                        </a:rPr>
                        <a:t> HU</a:t>
                      </a:r>
                      <a:endParaRPr lang="hu-H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hu-HU" sz="1800" dirty="0">
                          <a:effectLst/>
                        </a:rPr>
                        <a:t>BG, SI, SK, IT, PL</a:t>
                      </a:r>
                      <a:endParaRPr lang="hu-H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hu-HU" sz="1800" dirty="0">
                          <a:effectLst/>
                        </a:rPr>
                        <a:t>CZ, SE</a:t>
                      </a:r>
                      <a:endParaRPr lang="hu-H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583227870"/>
                  </a:ext>
                </a:extLst>
              </a:tr>
              <a:tr h="237949">
                <a:tc>
                  <a:txBody>
                    <a:bodyPr/>
                    <a:lstStyle/>
                    <a:p>
                      <a:pPr algn="l">
                        <a:lnSpc>
                          <a:spcPct val="115000"/>
                        </a:lnSpc>
                        <a:spcAft>
                          <a:spcPts val="0"/>
                        </a:spcAft>
                      </a:pPr>
                      <a:r>
                        <a:rPr lang="hu-HU" sz="1800" dirty="0" err="1">
                          <a:effectLst/>
                        </a:rPr>
                        <a:t>Not</a:t>
                      </a:r>
                      <a:r>
                        <a:rPr lang="hu-HU" sz="1800" dirty="0">
                          <a:effectLst/>
                        </a:rPr>
                        <a:t> </a:t>
                      </a:r>
                      <a:r>
                        <a:rPr lang="hu-HU" sz="1800" dirty="0" err="1">
                          <a:effectLst/>
                        </a:rPr>
                        <a:t>covered</a:t>
                      </a:r>
                      <a:endParaRPr lang="hu-H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hu-HU" sz="1800" dirty="0">
                          <a:effectLst/>
                        </a:rPr>
                        <a:t>EL</a:t>
                      </a:r>
                      <a:endParaRPr lang="hu-H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hu-HU" sz="1800">
                          <a:effectLst/>
                        </a:rPr>
                        <a:t>LV, LT, MT</a:t>
                      </a:r>
                      <a:endParaRPr lang="hu-HU"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hu-HU" sz="1800" dirty="0">
                          <a:effectLst/>
                        </a:rPr>
                        <a:t>DK, EE, FI, UK, NL</a:t>
                      </a:r>
                      <a:endParaRPr lang="hu-H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513888157"/>
                  </a:ext>
                </a:extLst>
              </a:tr>
            </a:tbl>
          </a:graphicData>
        </a:graphic>
      </p:graphicFrame>
      <p:pic>
        <p:nvPicPr>
          <p:cNvPr id="307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3348" y="2020987"/>
            <a:ext cx="9336255" cy="26321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657505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ia számának helye 5"/>
          <p:cNvSpPr>
            <a:spLocks noGrp="1"/>
          </p:cNvSpPr>
          <p:nvPr>
            <p:ph type="sldNum" sz="quarter" idx="12"/>
          </p:nvPr>
        </p:nvSpPr>
        <p:spPr/>
        <p:txBody>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defRPr/>
            </a:pPr>
            <a:fld id="{D624ACCC-1038-4603-8181-765D8C436EAE}" type="slidenum">
              <a:rPr lang="en-US" altLang="hu-HU" smtClean="0"/>
              <a:pPr>
                <a:defRPr/>
              </a:pPr>
              <a:t>7</a:t>
            </a:fld>
            <a:endParaRPr lang="en-US" altLang="hu-HU"/>
          </a:p>
        </p:txBody>
      </p:sp>
      <p:sp>
        <p:nvSpPr>
          <p:cNvPr id="244739" name="Rectangle 3"/>
          <p:cNvSpPr>
            <a:spLocks noGrp="1" noChangeArrowheads="1"/>
          </p:cNvSpPr>
          <p:nvPr>
            <p:ph type="body" idx="1"/>
          </p:nvPr>
        </p:nvSpPr>
        <p:spPr>
          <a:xfrm>
            <a:off x="128464" y="116632"/>
            <a:ext cx="9648825" cy="6525344"/>
          </a:xfrm>
        </p:spPr>
        <p:txBody>
          <a:bodyPr/>
          <a:lstStyle/>
          <a:p>
            <a:pPr marL="0" indent="0" eaLnBrk="1" hangingPunct="1">
              <a:spcBef>
                <a:spcPct val="70000"/>
              </a:spcBef>
              <a:spcAft>
                <a:spcPts val="1800"/>
              </a:spcAft>
              <a:buNone/>
              <a:defRPr/>
            </a:pPr>
            <a:r>
              <a:rPr lang="hu-HU" sz="2500" b="1" dirty="0" err="1" smtClean="0">
                <a:solidFill>
                  <a:schemeClr val="accent6">
                    <a:lumMod val="40000"/>
                    <a:lumOff val="60000"/>
                  </a:schemeClr>
                </a:solidFill>
              </a:rPr>
              <a:t>Findings</a:t>
            </a:r>
            <a:endParaRPr lang="hu-HU" sz="2500" b="1" dirty="0" smtClean="0">
              <a:solidFill>
                <a:schemeClr val="accent6">
                  <a:lumMod val="40000"/>
                  <a:lumOff val="60000"/>
                </a:schemeClr>
              </a:solidFill>
            </a:endParaRPr>
          </a:p>
          <a:p>
            <a:pPr marL="400050" lvl="1" indent="0" defTabSz="709613" eaLnBrk="1" hangingPunct="1">
              <a:spcBef>
                <a:spcPct val="70000"/>
              </a:spcBef>
              <a:spcAft>
                <a:spcPts val="600"/>
              </a:spcAft>
              <a:buNone/>
              <a:defRPr/>
            </a:pPr>
            <a:r>
              <a:rPr lang="hu-HU" sz="1800" dirty="0" err="1" smtClean="0">
                <a:effectLst/>
              </a:rPr>
              <a:t>Finding</a:t>
            </a:r>
            <a:r>
              <a:rPr lang="hu-HU" sz="1800" dirty="0" smtClean="0">
                <a:effectLst/>
              </a:rPr>
              <a:t> (1a): </a:t>
            </a:r>
            <a:r>
              <a:rPr lang="hu-HU" sz="1800" dirty="0" err="1" smtClean="0">
                <a:effectLst/>
              </a:rPr>
              <a:t>Contrary</a:t>
            </a:r>
            <a:r>
              <a:rPr lang="hu-HU" sz="1800" dirty="0" smtClean="0">
                <a:effectLst/>
              </a:rPr>
              <a:t> </a:t>
            </a:r>
            <a:r>
              <a:rPr lang="hu-HU" sz="1800" dirty="0" err="1" smtClean="0">
                <a:effectLst/>
              </a:rPr>
              <a:t>to</a:t>
            </a:r>
            <a:r>
              <a:rPr lang="hu-HU" sz="1800" dirty="0" smtClean="0">
                <a:effectLst/>
              </a:rPr>
              <a:t> </a:t>
            </a:r>
            <a:r>
              <a:rPr lang="hu-HU" sz="1800" dirty="0" err="1" smtClean="0">
                <a:effectLst/>
              </a:rPr>
              <a:t>the</a:t>
            </a:r>
            <a:r>
              <a:rPr lang="hu-HU" sz="1800" dirty="0" smtClean="0">
                <a:effectLst/>
              </a:rPr>
              <a:t> </a:t>
            </a:r>
            <a:r>
              <a:rPr lang="hu-HU" sz="1800" dirty="0" err="1" smtClean="0">
                <a:effectLst/>
              </a:rPr>
              <a:t>initial</a:t>
            </a:r>
            <a:r>
              <a:rPr lang="hu-HU" sz="1800" dirty="0" smtClean="0">
                <a:effectLst/>
              </a:rPr>
              <a:t> </a:t>
            </a:r>
            <a:r>
              <a:rPr lang="hu-HU" sz="1800" dirty="0" err="1" smtClean="0">
                <a:effectLst/>
              </a:rPr>
              <a:t>hypothesis</a:t>
            </a:r>
            <a:r>
              <a:rPr lang="hu-HU" sz="1800" dirty="0" smtClean="0">
                <a:effectLst/>
              </a:rPr>
              <a:t> (</a:t>
            </a:r>
            <a:r>
              <a:rPr lang="hu-HU" sz="1800" dirty="0" err="1" smtClean="0">
                <a:effectLst/>
              </a:rPr>
              <a:t>theoretical</a:t>
            </a:r>
            <a:r>
              <a:rPr lang="hu-HU" sz="1800" dirty="0" smtClean="0">
                <a:effectLst/>
              </a:rPr>
              <a:t> </a:t>
            </a:r>
            <a:r>
              <a:rPr lang="hu-HU" sz="1800" dirty="0" err="1" smtClean="0">
                <a:effectLst/>
              </a:rPr>
              <a:t>expectations</a:t>
            </a:r>
            <a:r>
              <a:rPr lang="hu-HU" sz="1800" dirty="0" smtClean="0">
                <a:effectLst/>
              </a:rPr>
              <a:t>) </a:t>
            </a:r>
            <a:r>
              <a:rPr lang="hu-HU" sz="1800" dirty="0" err="1" smtClean="0">
                <a:effectLst/>
              </a:rPr>
              <a:t>the</a:t>
            </a:r>
            <a:r>
              <a:rPr lang="hu-HU" sz="1800" dirty="0" smtClean="0">
                <a:effectLst/>
              </a:rPr>
              <a:t> </a:t>
            </a:r>
            <a:r>
              <a:rPr lang="hu-HU" sz="1800" dirty="0" err="1" smtClean="0">
                <a:effectLst/>
              </a:rPr>
              <a:t>two</a:t>
            </a:r>
            <a:r>
              <a:rPr lang="hu-HU" sz="1800" dirty="0" smtClean="0">
                <a:effectLst/>
              </a:rPr>
              <a:t> </a:t>
            </a:r>
            <a:r>
              <a:rPr lang="hu-HU" sz="1800" dirty="0" err="1" smtClean="0">
                <a:effectLst/>
              </a:rPr>
              <a:t>ideal</a:t>
            </a:r>
            <a:r>
              <a:rPr lang="hu-HU" sz="1800" dirty="0" smtClean="0">
                <a:effectLst/>
              </a:rPr>
              <a:t> </a:t>
            </a:r>
            <a:r>
              <a:rPr lang="hu-HU" sz="1800" dirty="0" err="1" smtClean="0">
                <a:effectLst/>
              </a:rPr>
              <a:t>types</a:t>
            </a:r>
            <a:r>
              <a:rPr lang="hu-HU" sz="1800" dirty="0" smtClean="0">
                <a:effectLst/>
              </a:rPr>
              <a:t> </a:t>
            </a:r>
            <a:r>
              <a:rPr lang="hu-HU" sz="1800" dirty="0" err="1" smtClean="0">
                <a:effectLst/>
              </a:rPr>
              <a:t>are</a:t>
            </a:r>
            <a:r>
              <a:rPr lang="hu-HU" sz="1800" dirty="0" smtClean="0">
                <a:effectLst/>
              </a:rPr>
              <a:t> </a:t>
            </a:r>
            <a:r>
              <a:rPr lang="hu-HU" sz="1800" b="1" dirty="0" err="1" smtClean="0">
                <a:effectLst/>
              </a:rPr>
              <a:t>not</a:t>
            </a:r>
            <a:r>
              <a:rPr lang="hu-HU" sz="1800" b="1" dirty="0" smtClean="0">
                <a:effectLst/>
              </a:rPr>
              <a:t> </a:t>
            </a:r>
            <a:r>
              <a:rPr lang="hu-HU" sz="1800" b="1" dirty="0" err="1" smtClean="0">
                <a:effectLst/>
              </a:rPr>
              <a:t>mutually</a:t>
            </a:r>
            <a:r>
              <a:rPr lang="hu-HU" sz="1800" b="1" dirty="0" smtClean="0">
                <a:effectLst/>
              </a:rPr>
              <a:t> </a:t>
            </a:r>
            <a:r>
              <a:rPr lang="hu-HU" sz="1800" b="1" dirty="0" err="1" smtClean="0">
                <a:effectLst/>
              </a:rPr>
              <a:t>exclusive</a:t>
            </a:r>
            <a:r>
              <a:rPr lang="hu-HU" sz="1800" dirty="0" smtClean="0">
                <a:effectLst/>
              </a:rPr>
              <a:t>. </a:t>
            </a:r>
            <a:r>
              <a:rPr lang="hu-HU" sz="1800" dirty="0" err="1" smtClean="0">
                <a:effectLst/>
              </a:rPr>
              <a:t>Rather</a:t>
            </a:r>
            <a:r>
              <a:rPr lang="hu-HU" sz="1800" dirty="0" smtClean="0">
                <a:effectLst/>
              </a:rPr>
              <a:t>, </a:t>
            </a:r>
            <a:r>
              <a:rPr lang="hu-HU" sz="1800" dirty="0" err="1" smtClean="0">
                <a:effectLst/>
              </a:rPr>
              <a:t>they</a:t>
            </a:r>
            <a:r>
              <a:rPr lang="hu-HU" sz="1800" dirty="0" smtClean="0">
                <a:effectLst/>
              </a:rPr>
              <a:t> </a:t>
            </a:r>
            <a:r>
              <a:rPr lang="hu-HU" sz="1800" dirty="0" err="1" smtClean="0">
                <a:effectLst/>
              </a:rPr>
              <a:t>constitute</a:t>
            </a:r>
            <a:r>
              <a:rPr lang="hu-HU" sz="1800" dirty="0" smtClean="0">
                <a:effectLst/>
              </a:rPr>
              <a:t> </a:t>
            </a:r>
            <a:r>
              <a:rPr lang="hu-HU" sz="1800" dirty="0" err="1" smtClean="0">
                <a:effectLst/>
              </a:rPr>
              <a:t>two</a:t>
            </a:r>
            <a:r>
              <a:rPr lang="hu-HU" sz="1800" dirty="0" smtClean="0">
                <a:effectLst/>
              </a:rPr>
              <a:t> </a:t>
            </a:r>
            <a:r>
              <a:rPr lang="hu-HU" sz="1800" dirty="0" err="1" smtClean="0">
                <a:effectLst/>
              </a:rPr>
              <a:t>independent</a:t>
            </a:r>
            <a:r>
              <a:rPr lang="hu-HU" sz="1800" dirty="0" smtClean="0">
                <a:effectLst/>
              </a:rPr>
              <a:t> </a:t>
            </a:r>
            <a:r>
              <a:rPr lang="hu-HU" sz="1800" dirty="0" err="1" smtClean="0">
                <a:effectLst/>
              </a:rPr>
              <a:t>dimensions</a:t>
            </a:r>
            <a:r>
              <a:rPr lang="hu-HU" sz="1800" dirty="0" smtClean="0">
                <a:effectLst/>
              </a:rPr>
              <a:t>.</a:t>
            </a:r>
          </a:p>
          <a:p>
            <a:pPr marL="400050" lvl="1" indent="0" defTabSz="709613" eaLnBrk="1" hangingPunct="1">
              <a:spcBef>
                <a:spcPct val="70000"/>
              </a:spcBef>
              <a:spcAft>
                <a:spcPts val="600"/>
              </a:spcAft>
              <a:buNone/>
              <a:defRPr/>
            </a:pPr>
            <a:r>
              <a:rPr lang="hu-HU" sz="1800" dirty="0" err="1" smtClean="0">
                <a:effectLst/>
              </a:rPr>
              <a:t>This</a:t>
            </a:r>
            <a:r>
              <a:rPr lang="hu-HU" sz="1800" dirty="0" smtClean="0">
                <a:effectLst/>
              </a:rPr>
              <a:t> </a:t>
            </a:r>
            <a:r>
              <a:rPr lang="hu-HU" sz="1800" dirty="0" err="1" smtClean="0">
                <a:effectLst/>
              </a:rPr>
              <a:t>suggests</a:t>
            </a:r>
            <a:r>
              <a:rPr lang="hu-HU" sz="1800" dirty="0" smtClean="0">
                <a:effectLst/>
              </a:rPr>
              <a:t> a </a:t>
            </a:r>
            <a:r>
              <a:rPr lang="hu-HU" sz="1800" dirty="0" err="1" smtClean="0">
                <a:effectLst/>
              </a:rPr>
              <a:t>new</a:t>
            </a:r>
            <a:r>
              <a:rPr lang="hu-HU" sz="1800" dirty="0" smtClean="0">
                <a:effectLst/>
              </a:rPr>
              <a:t> </a:t>
            </a:r>
            <a:r>
              <a:rPr lang="hu-HU" sz="1800" dirty="0" err="1" smtClean="0">
                <a:effectLst/>
              </a:rPr>
              <a:t>typology</a:t>
            </a:r>
            <a:r>
              <a:rPr lang="hu-HU" sz="1800" dirty="0" smtClean="0">
                <a:effectLst/>
              </a:rPr>
              <a:t> of PA </a:t>
            </a:r>
            <a:r>
              <a:rPr lang="hu-HU" sz="1800" dirty="0" err="1" smtClean="0">
                <a:effectLst/>
              </a:rPr>
              <a:t>systems</a:t>
            </a:r>
            <a:r>
              <a:rPr lang="hu-HU" sz="1800" dirty="0" smtClean="0">
                <a:effectLst/>
              </a:rPr>
              <a:t> </a:t>
            </a:r>
            <a:r>
              <a:rPr lang="hu-HU" sz="1800" dirty="0" err="1" smtClean="0">
                <a:effectLst/>
              </a:rPr>
              <a:t>as</a:t>
            </a:r>
            <a:r>
              <a:rPr lang="hu-HU" sz="1800" dirty="0" smtClean="0">
                <a:effectLst/>
              </a:rPr>
              <a:t> </a:t>
            </a:r>
            <a:r>
              <a:rPr lang="hu-HU" sz="1800" dirty="0" err="1" smtClean="0">
                <a:effectLst/>
              </a:rPr>
              <a:t>follows</a:t>
            </a:r>
            <a:r>
              <a:rPr lang="hu-HU" sz="1800" dirty="0" smtClean="0">
                <a:effectLst/>
              </a:rPr>
              <a:t>:</a:t>
            </a:r>
          </a:p>
          <a:p>
            <a:pPr marL="400050" lvl="1" indent="0" defTabSz="709613" eaLnBrk="1" hangingPunct="1">
              <a:spcBef>
                <a:spcPct val="70000"/>
              </a:spcBef>
              <a:spcAft>
                <a:spcPts val="600"/>
              </a:spcAft>
              <a:buNone/>
              <a:defRPr/>
            </a:pPr>
            <a:endParaRPr lang="hu-HU" sz="1800" dirty="0">
              <a:effectLst/>
            </a:endParaRPr>
          </a:p>
          <a:p>
            <a:pPr marL="400050" lvl="1" indent="0" defTabSz="709613" eaLnBrk="1" hangingPunct="1">
              <a:spcBef>
                <a:spcPct val="70000"/>
              </a:spcBef>
              <a:spcAft>
                <a:spcPts val="600"/>
              </a:spcAft>
              <a:buNone/>
              <a:defRPr/>
            </a:pPr>
            <a:endParaRPr lang="hu-HU" sz="1800" dirty="0" smtClean="0">
              <a:effectLst/>
            </a:endParaRPr>
          </a:p>
          <a:p>
            <a:pPr marL="400050" lvl="1" indent="0" defTabSz="709613" eaLnBrk="1" hangingPunct="1">
              <a:spcBef>
                <a:spcPct val="70000"/>
              </a:spcBef>
              <a:spcAft>
                <a:spcPts val="600"/>
              </a:spcAft>
              <a:buNone/>
              <a:defRPr/>
            </a:pPr>
            <a:endParaRPr lang="hu-HU" sz="1800" dirty="0" smtClean="0">
              <a:effectLst/>
            </a:endParaRPr>
          </a:p>
          <a:p>
            <a:pPr marL="400050" lvl="1" indent="0" defTabSz="709613" eaLnBrk="1" hangingPunct="1">
              <a:spcBef>
                <a:spcPct val="70000"/>
              </a:spcBef>
              <a:spcAft>
                <a:spcPts val="600"/>
              </a:spcAft>
              <a:buNone/>
              <a:defRPr/>
            </a:pPr>
            <a:r>
              <a:rPr lang="hu-HU" sz="1800" b="1" dirty="0" err="1" smtClean="0">
                <a:effectLst/>
              </a:rPr>
              <a:t>Types</a:t>
            </a:r>
            <a:r>
              <a:rPr lang="hu-HU" sz="1800" b="1" dirty="0" smtClean="0">
                <a:effectLst/>
              </a:rPr>
              <a:t> </a:t>
            </a:r>
            <a:r>
              <a:rPr lang="hu-HU" sz="1800" b="1" dirty="0" smtClean="0">
                <a:effectLst/>
              </a:rPr>
              <a:t>1 and 2</a:t>
            </a:r>
            <a:r>
              <a:rPr lang="hu-HU" sz="1800" dirty="0" smtClean="0">
                <a:effectLst/>
              </a:rPr>
              <a:t>: The </a:t>
            </a:r>
            <a:r>
              <a:rPr lang="hu-HU" sz="1800" dirty="0" err="1" smtClean="0">
                <a:effectLst/>
              </a:rPr>
              <a:t>two</a:t>
            </a:r>
            <a:r>
              <a:rPr lang="hu-HU" sz="1800" dirty="0" smtClean="0">
                <a:effectLst/>
              </a:rPr>
              <a:t> </a:t>
            </a:r>
            <a:r>
              <a:rPr lang="hu-HU" sz="1800" dirty="0" err="1" smtClean="0">
                <a:effectLst/>
              </a:rPr>
              <a:t>ideal</a:t>
            </a:r>
            <a:r>
              <a:rPr lang="hu-HU" sz="1800" dirty="0" smtClean="0">
                <a:effectLst/>
              </a:rPr>
              <a:t> </a:t>
            </a:r>
            <a:r>
              <a:rPr lang="hu-HU" sz="1800" dirty="0" err="1" smtClean="0">
                <a:effectLst/>
              </a:rPr>
              <a:t>types</a:t>
            </a:r>
            <a:endParaRPr lang="hu-HU" sz="1800" dirty="0">
              <a:effectLst/>
            </a:endParaRPr>
          </a:p>
          <a:p>
            <a:pPr marL="400050" lvl="1" indent="0" defTabSz="709613" eaLnBrk="1" hangingPunct="1">
              <a:spcBef>
                <a:spcPct val="70000"/>
              </a:spcBef>
              <a:spcAft>
                <a:spcPts val="600"/>
              </a:spcAft>
              <a:buNone/>
              <a:defRPr/>
            </a:pPr>
            <a:r>
              <a:rPr lang="hu-HU" sz="1800" b="1" dirty="0" err="1" smtClean="0">
                <a:effectLst/>
              </a:rPr>
              <a:t>Type</a:t>
            </a:r>
            <a:r>
              <a:rPr lang="hu-HU" sz="1800" b="1" dirty="0" smtClean="0">
                <a:effectLst/>
              </a:rPr>
              <a:t> 3</a:t>
            </a:r>
            <a:r>
              <a:rPr lang="hu-HU" sz="1800" dirty="0" smtClean="0">
                <a:effectLst/>
              </a:rPr>
              <a:t>: </a:t>
            </a:r>
            <a:r>
              <a:rPr lang="hu-HU" sz="1800" dirty="0" err="1" smtClean="0">
                <a:effectLst/>
              </a:rPr>
              <a:t>symbolic</a:t>
            </a:r>
            <a:r>
              <a:rPr lang="hu-HU" sz="1800" dirty="0" smtClean="0">
                <a:effectLst/>
              </a:rPr>
              <a:t> </a:t>
            </a:r>
            <a:r>
              <a:rPr lang="hu-HU" sz="1800" dirty="0" err="1" smtClean="0">
                <a:effectLst/>
              </a:rPr>
              <a:t>use</a:t>
            </a:r>
            <a:r>
              <a:rPr lang="hu-HU" sz="1800" dirty="0" smtClean="0">
                <a:effectLst/>
              </a:rPr>
              <a:t> (</a:t>
            </a:r>
            <a:r>
              <a:rPr lang="hu-HU" sz="1800" dirty="0" err="1" smtClean="0">
                <a:effectLst/>
              </a:rPr>
              <a:t>international</a:t>
            </a:r>
            <a:r>
              <a:rPr lang="hu-HU" sz="1800" dirty="0" smtClean="0">
                <a:effectLst/>
              </a:rPr>
              <a:t> </a:t>
            </a:r>
            <a:r>
              <a:rPr lang="hu-HU" sz="1800" dirty="0" err="1" smtClean="0">
                <a:effectLst/>
              </a:rPr>
              <a:t>recommendations</a:t>
            </a:r>
            <a:r>
              <a:rPr lang="hu-HU" sz="1800" dirty="0" smtClean="0">
                <a:effectLst/>
              </a:rPr>
              <a:t>....); </a:t>
            </a:r>
            <a:r>
              <a:rPr lang="hu-HU" sz="1800" dirty="0" err="1" smtClean="0">
                <a:effectLst/>
              </a:rPr>
              <a:t>legitimizing</a:t>
            </a:r>
            <a:r>
              <a:rPr lang="hu-HU" sz="1800" dirty="0" smtClean="0">
                <a:effectLst/>
              </a:rPr>
              <a:t> </a:t>
            </a:r>
            <a:r>
              <a:rPr lang="hu-HU" sz="1800" dirty="0" err="1" smtClean="0">
                <a:effectLst/>
              </a:rPr>
              <a:t>use</a:t>
            </a:r>
            <a:r>
              <a:rPr lang="hu-HU" sz="1800" dirty="0" smtClean="0">
                <a:effectLst/>
              </a:rPr>
              <a:t>; </a:t>
            </a:r>
            <a:r>
              <a:rPr lang="hu-HU" sz="1800" dirty="0" err="1" smtClean="0">
                <a:effectLst/>
              </a:rPr>
              <a:t>competing</a:t>
            </a:r>
            <a:r>
              <a:rPr lang="hu-HU" sz="1800" dirty="0" smtClean="0">
                <a:effectLst/>
              </a:rPr>
              <a:t> </a:t>
            </a:r>
            <a:r>
              <a:rPr lang="hu-HU" sz="1800" dirty="0" err="1" smtClean="0">
                <a:effectLst/>
              </a:rPr>
              <a:t>or</a:t>
            </a:r>
            <a:r>
              <a:rPr lang="hu-HU" sz="1800" dirty="0" smtClean="0">
                <a:effectLst/>
              </a:rPr>
              <a:t> </a:t>
            </a:r>
            <a:r>
              <a:rPr lang="hu-HU" sz="1800" dirty="0" err="1" smtClean="0">
                <a:effectLst/>
              </a:rPr>
              <a:t>substitutiong</a:t>
            </a:r>
            <a:r>
              <a:rPr lang="hu-HU" sz="1800" dirty="0" smtClean="0">
                <a:effectLst/>
              </a:rPr>
              <a:t> </a:t>
            </a:r>
            <a:r>
              <a:rPr lang="hu-HU" sz="1800" dirty="0" err="1" smtClean="0">
                <a:effectLst/>
              </a:rPr>
              <a:t>informal</a:t>
            </a:r>
            <a:r>
              <a:rPr lang="hu-HU" sz="1800" dirty="0" smtClean="0">
                <a:effectLst/>
              </a:rPr>
              <a:t> </a:t>
            </a:r>
            <a:r>
              <a:rPr lang="hu-HU" sz="1800" dirty="0" err="1" smtClean="0">
                <a:effectLst/>
              </a:rPr>
              <a:t>institutions</a:t>
            </a:r>
            <a:r>
              <a:rPr lang="hu-HU" sz="1800" dirty="0" smtClean="0">
                <a:effectLst/>
              </a:rPr>
              <a:t> (</a:t>
            </a:r>
            <a:r>
              <a:rPr lang="hu-HU" sz="1800" dirty="0" err="1" smtClean="0">
                <a:effectLst/>
              </a:rPr>
              <a:t>nepotism</a:t>
            </a:r>
            <a:r>
              <a:rPr lang="hu-HU" sz="1800" dirty="0" smtClean="0">
                <a:effectLst/>
              </a:rPr>
              <a:t>/</a:t>
            </a:r>
            <a:r>
              <a:rPr lang="hu-HU" sz="1800" dirty="0" err="1" smtClean="0">
                <a:effectLst/>
              </a:rPr>
              <a:t>clan</a:t>
            </a:r>
            <a:r>
              <a:rPr lang="hu-HU" sz="1800" dirty="0" smtClean="0">
                <a:effectLst/>
              </a:rPr>
              <a:t> </a:t>
            </a:r>
            <a:r>
              <a:rPr lang="hu-HU" sz="1800" dirty="0" err="1" smtClean="0">
                <a:effectLst/>
              </a:rPr>
              <a:t>control</a:t>
            </a:r>
            <a:r>
              <a:rPr lang="hu-HU" sz="1800" dirty="0" smtClean="0">
                <a:effectLst/>
              </a:rPr>
              <a:t>)...?</a:t>
            </a:r>
          </a:p>
          <a:p>
            <a:pPr marL="400050" lvl="1" indent="0" defTabSz="709613" eaLnBrk="1" hangingPunct="1">
              <a:spcBef>
                <a:spcPct val="70000"/>
              </a:spcBef>
              <a:spcAft>
                <a:spcPts val="600"/>
              </a:spcAft>
              <a:buNone/>
              <a:defRPr/>
            </a:pPr>
            <a:r>
              <a:rPr lang="hu-HU" sz="1800" b="1" dirty="0" err="1" smtClean="0">
                <a:effectLst/>
              </a:rPr>
              <a:t>Type</a:t>
            </a:r>
            <a:r>
              <a:rPr lang="hu-HU" sz="1800" b="1" dirty="0" smtClean="0">
                <a:effectLst/>
              </a:rPr>
              <a:t> 4</a:t>
            </a:r>
            <a:r>
              <a:rPr lang="hu-HU" sz="1800" dirty="0" smtClean="0">
                <a:effectLst/>
              </a:rPr>
              <a:t>: </a:t>
            </a:r>
            <a:r>
              <a:rPr lang="hu-HU" sz="1800" dirty="0" err="1" smtClean="0">
                <a:effectLst/>
              </a:rPr>
              <a:t>within</a:t>
            </a:r>
            <a:r>
              <a:rPr lang="hu-HU" sz="1800" dirty="0" smtClean="0">
                <a:effectLst/>
              </a:rPr>
              <a:t>-country </a:t>
            </a:r>
            <a:r>
              <a:rPr lang="hu-HU" sz="1800" dirty="0" err="1" smtClean="0">
                <a:effectLst/>
              </a:rPr>
              <a:t>variations</a:t>
            </a:r>
            <a:r>
              <a:rPr lang="hu-HU" sz="1800" dirty="0" smtClean="0">
                <a:effectLst/>
              </a:rPr>
              <a:t>; </a:t>
            </a:r>
            <a:r>
              <a:rPr lang="hu-HU" sz="1800" dirty="0" err="1" smtClean="0">
                <a:effectLst/>
              </a:rPr>
              <a:t>want</a:t>
            </a:r>
            <a:r>
              <a:rPr lang="hu-HU" sz="1800" dirty="0" smtClean="0">
                <a:effectLst/>
              </a:rPr>
              <a:t>-it-</a:t>
            </a:r>
            <a:r>
              <a:rPr lang="hu-HU" sz="1800" dirty="0" err="1" smtClean="0">
                <a:effectLst/>
              </a:rPr>
              <a:t>all</a:t>
            </a:r>
            <a:r>
              <a:rPr lang="hu-HU" sz="1800" dirty="0" smtClean="0">
                <a:effectLst/>
              </a:rPr>
              <a:t> </a:t>
            </a:r>
            <a:r>
              <a:rPr lang="hu-HU" sz="1800" dirty="0" err="1" smtClean="0">
                <a:effectLst/>
              </a:rPr>
              <a:t>attitude</a:t>
            </a:r>
            <a:r>
              <a:rPr lang="hu-HU" sz="1800" dirty="0" smtClean="0">
                <a:effectLst/>
              </a:rPr>
              <a:t>...?</a:t>
            </a:r>
            <a:endParaRPr lang="hu-HU" sz="1800" dirty="0">
              <a:effectLst/>
            </a:endParaRPr>
          </a:p>
        </p:txBody>
      </p:sp>
      <p:graphicFrame>
        <p:nvGraphicFramePr>
          <p:cNvPr id="6" name="Táblázat 5"/>
          <p:cNvGraphicFramePr>
            <a:graphicFrameLocks noGrp="1"/>
          </p:cNvGraphicFramePr>
          <p:nvPr>
            <p:extLst>
              <p:ext uri="{D42A27DB-BD31-4B8C-83A1-F6EECF244321}">
                <p14:modId xmlns:p14="http://schemas.microsoft.com/office/powerpoint/2010/main" val="4112476608"/>
              </p:ext>
            </p:extLst>
          </p:nvPr>
        </p:nvGraphicFramePr>
        <p:xfrm>
          <a:off x="920552" y="2420888"/>
          <a:ext cx="8208912" cy="1516684"/>
        </p:xfrm>
        <a:graphic>
          <a:graphicData uri="http://schemas.openxmlformats.org/drawingml/2006/table">
            <a:tbl>
              <a:tblPr firstRow="1" firstCol="1" bandRow="1">
                <a:tableStyleId>{5C22544A-7EE6-4342-B048-85BDC9FD1C3A}</a:tableStyleId>
              </a:tblPr>
              <a:tblGrid>
                <a:gridCol w="2052228">
                  <a:extLst>
                    <a:ext uri="{9D8B030D-6E8A-4147-A177-3AD203B41FA5}">
                      <a16:colId xmlns:a16="http://schemas.microsoft.com/office/drawing/2014/main" val="493565590"/>
                    </a:ext>
                  </a:extLst>
                </a:gridCol>
                <a:gridCol w="1116124">
                  <a:extLst>
                    <a:ext uri="{9D8B030D-6E8A-4147-A177-3AD203B41FA5}">
                      <a16:colId xmlns:a16="http://schemas.microsoft.com/office/drawing/2014/main" val="4263009327"/>
                    </a:ext>
                  </a:extLst>
                </a:gridCol>
                <a:gridCol w="2988332">
                  <a:extLst>
                    <a:ext uri="{9D8B030D-6E8A-4147-A177-3AD203B41FA5}">
                      <a16:colId xmlns:a16="http://schemas.microsoft.com/office/drawing/2014/main" val="3982881087"/>
                    </a:ext>
                  </a:extLst>
                </a:gridCol>
                <a:gridCol w="2052228">
                  <a:extLst>
                    <a:ext uri="{9D8B030D-6E8A-4147-A177-3AD203B41FA5}">
                      <a16:colId xmlns:a16="http://schemas.microsoft.com/office/drawing/2014/main" val="755402518"/>
                    </a:ext>
                  </a:extLst>
                </a:gridCol>
              </a:tblGrid>
              <a:tr h="303337">
                <a:tc rowSpan="2" gridSpan="2">
                  <a:txBody>
                    <a:bodyPr/>
                    <a:lstStyle/>
                    <a:p>
                      <a:pPr algn="ctr">
                        <a:spcAft>
                          <a:spcPts val="600"/>
                        </a:spcAft>
                      </a:pPr>
                      <a:r>
                        <a:rPr lang="en-GB" sz="1800" dirty="0">
                          <a:effectLst/>
                        </a:rPr>
                        <a:t> </a:t>
                      </a:r>
                      <a:endParaRPr lang="hu-HU" sz="1800" dirty="0">
                        <a:effectLst/>
                        <a:latin typeface="Garamond" panose="02020404030301010803" pitchFamily="18" charset="0"/>
                        <a:ea typeface="Times New Roman" panose="02020603050405020304" pitchFamily="18" charset="0"/>
                        <a:cs typeface="Times New Roman" panose="02020603050405020304" pitchFamily="18" charset="0"/>
                      </a:endParaRPr>
                    </a:p>
                  </a:txBody>
                  <a:tcPr marL="68580" marR="68580" marT="0" marB="0"/>
                </a:tc>
                <a:tc rowSpan="2" hMerge="1">
                  <a:txBody>
                    <a:bodyPr/>
                    <a:lstStyle/>
                    <a:p>
                      <a:endParaRPr lang="hu-HU"/>
                    </a:p>
                  </a:txBody>
                  <a:tcPr/>
                </a:tc>
                <a:tc gridSpan="2">
                  <a:txBody>
                    <a:bodyPr/>
                    <a:lstStyle/>
                    <a:p>
                      <a:pPr algn="ctr">
                        <a:spcAft>
                          <a:spcPts val="600"/>
                        </a:spcAft>
                      </a:pPr>
                      <a:r>
                        <a:rPr lang="en-GB" sz="1800">
                          <a:effectLst/>
                        </a:rPr>
                        <a:t>Developmental features</a:t>
                      </a:r>
                      <a:endParaRPr lang="hu-HU" sz="1800">
                        <a:effectLst/>
                        <a:latin typeface="Garamond" panose="02020404030301010803" pitchFamily="18" charset="0"/>
                        <a:ea typeface="Times New Roman" panose="02020603050405020304" pitchFamily="18" charset="0"/>
                        <a:cs typeface="Times New Roman" panose="02020603050405020304" pitchFamily="18" charset="0"/>
                      </a:endParaRPr>
                    </a:p>
                  </a:txBody>
                  <a:tcPr marL="68580" marR="68580" marT="0" marB="0"/>
                </a:tc>
                <a:tc hMerge="1">
                  <a:txBody>
                    <a:bodyPr/>
                    <a:lstStyle/>
                    <a:p>
                      <a:endParaRPr lang="hu-HU"/>
                    </a:p>
                  </a:txBody>
                  <a:tcPr/>
                </a:tc>
                <a:extLst>
                  <a:ext uri="{0D108BD9-81ED-4DB2-BD59-A6C34878D82A}">
                    <a16:rowId xmlns:a16="http://schemas.microsoft.com/office/drawing/2014/main" val="4188601599"/>
                  </a:ext>
                </a:extLst>
              </a:tr>
              <a:tr h="303337">
                <a:tc gridSpan="2" vMerge="1">
                  <a:txBody>
                    <a:bodyPr/>
                    <a:lstStyle/>
                    <a:p>
                      <a:endParaRPr lang="hu-HU"/>
                    </a:p>
                  </a:txBody>
                  <a:tcPr/>
                </a:tc>
                <a:tc hMerge="1" vMerge="1">
                  <a:txBody>
                    <a:bodyPr/>
                    <a:lstStyle/>
                    <a:p>
                      <a:endParaRPr lang="hu-HU"/>
                    </a:p>
                  </a:txBody>
                  <a:tcPr/>
                </a:tc>
                <a:tc>
                  <a:txBody>
                    <a:bodyPr/>
                    <a:lstStyle/>
                    <a:p>
                      <a:pPr algn="ctr">
                        <a:spcAft>
                          <a:spcPts val="600"/>
                        </a:spcAft>
                      </a:pPr>
                      <a:r>
                        <a:rPr lang="en-GB" sz="1800">
                          <a:effectLst/>
                        </a:rPr>
                        <a:t>Weak</a:t>
                      </a:r>
                      <a:endParaRPr lang="hu-HU" sz="1800">
                        <a:effectLst/>
                        <a:latin typeface="Garamond" panose="02020404030301010803"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600"/>
                        </a:spcAft>
                      </a:pPr>
                      <a:r>
                        <a:rPr lang="en-GB" sz="1800">
                          <a:effectLst/>
                        </a:rPr>
                        <a:t>Strong </a:t>
                      </a:r>
                      <a:endParaRPr lang="hu-HU" sz="1800">
                        <a:effectLst/>
                        <a:latin typeface="Garamond" panose="02020404030301010803"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688697873"/>
                  </a:ext>
                </a:extLst>
              </a:tr>
              <a:tr h="303337">
                <a:tc rowSpan="2">
                  <a:txBody>
                    <a:bodyPr/>
                    <a:lstStyle/>
                    <a:p>
                      <a:pPr algn="ctr">
                        <a:spcAft>
                          <a:spcPts val="600"/>
                        </a:spcAft>
                      </a:pPr>
                      <a:r>
                        <a:rPr lang="en-GB" sz="1800" dirty="0">
                          <a:effectLst/>
                        </a:rPr>
                        <a:t>Measuring-incentivizing features</a:t>
                      </a:r>
                      <a:endParaRPr lang="hu-HU" sz="1800" dirty="0">
                        <a:effectLst/>
                        <a:latin typeface="Garamond" panose="02020404030301010803"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600"/>
                        </a:spcAft>
                      </a:pPr>
                      <a:r>
                        <a:rPr lang="en-GB" sz="1800" dirty="0">
                          <a:effectLst/>
                        </a:rPr>
                        <a:t>Strong </a:t>
                      </a:r>
                      <a:endParaRPr lang="hu-HU" sz="1800" dirty="0">
                        <a:effectLst/>
                        <a:latin typeface="Garamond" panose="02020404030301010803"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600"/>
                        </a:spcAft>
                      </a:pPr>
                      <a:r>
                        <a:rPr lang="en-GB" sz="1800" dirty="0" smtClean="0">
                          <a:effectLst/>
                        </a:rPr>
                        <a:t>TY</a:t>
                      </a:r>
                      <a:r>
                        <a:rPr lang="hu-HU" sz="1800" dirty="0" smtClean="0">
                          <a:effectLst/>
                        </a:rPr>
                        <a:t>P</a:t>
                      </a:r>
                      <a:r>
                        <a:rPr lang="en-GB" sz="1800" dirty="0" smtClean="0">
                          <a:effectLst/>
                        </a:rPr>
                        <a:t>E </a:t>
                      </a:r>
                      <a:r>
                        <a:rPr lang="en-GB" sz="1800" dirty="0">
                          <a:effectLst/>
                        </a:rPr>
                        <a:t>1 (NPM)</a:t>
                      </a:r>
                      <a:endParaRPr lang="hu-HU" sz="1800" dirty="0">
                        <a:effectLst/>
                        <a:latin typeface="Garamond" panose="02020404030301010803"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600"/>
                        </a:spcAft>
                      </a:pPr>
                      <a:r>
                        <a:rPr lang="en-GB" sz="1800">
                          <a:effectLst/>
                        </a:rPr>
                        <a:t>TYPE 4</a:t>
                      </a:r>
                      <a:endParaRPr lang="hu-HU" sz="1800">
                        <a:effectLst/>
                        <a:latin typeface="Garamond" panose="02020404030301010803"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0892456"/>
                  </a:ext>
                </a:extLst>
              </a:tr>
              <a:tr h="606673">
                <a:tc vMerge="1">
                  <a:txBody>
                    <a:bodyPr/>
                    <a:lstStyle/>
                    <a:p>
                      <a:endParaRPr lang="hu-HU"/>
                    </a:p>
                  </a:txBody>
                  <a:tcPr/>
                </a:tc>
                <a:tc>
                  <a:txBody>
                    <a:bodyPr/>
                    <a:lstStyle/>
                    <a:p>
                      <a:pPr algn="ctr">
                        <a:spcAft>
                          <a:spcPts val="600"/>
                        </a:spcAft>
                      </a:pPr>
                      <a:r>
                        <a:rPr lang="en-GB" sz="1800">
                          <a:effectLst/>
                        </a:rPr>
                        <a:t>Weak</a:t>
                      </a:r>
                      <a:endParaRPr lang="hu-HU" sz="1800">
                        <a:effectLst/>
                        <a:latin typeface="Garamond" panose="02020404030301010803"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600"/>
                        </a:spcAft>
                      </a:pPr>
                      <a:r>
                        <a:rPr lang="en-GB" sz="1800" dirty="0">
                          <a:effectLst/>
                        </a:rPr>
                        <a:t>TYPE 3</a:t>
                      </a:r>
                      <a:endParaRPr lang="hu-HU" sz="1800" dirty="0">
                        <a:effectLst/>
                        <a:latin typeface="Garamond" panose="02020404030301010803"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600"/>
                        </a:spcAft>
                      </a:pPr>
                      <a:r>
                        <a:rPr lang="en-GB" sz="1800" dirty="0">
                          <a:effectLst/>
                        </a:rPr>
                        <a:t>TYPE 2 (PNPM)</a:t>
                      </a:r>
                      <a:endParaRPr lang="hu-HU" sz="1800" dirty="0">
                        <a:effectLst/>
                        <a:latin typeface="Garamond" panose="02020404030301010803"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3583679228"/>
                  </a:ext>
                </a:extLst>
              </a:tr>
            </a:tbl>
          </a:graphicData>
        </a:graphic>
      </p:graphicFrame>
      <p:sp>
        <p:nvSpPr>
          <p:cNvPr id="7" name="Rectangle 2"/>
          <p:cNvSpPr>
            <a:spLocks noChangeArrowheads="1"/>
          </p:cNvSpPr>
          <p:nvPr/>
        </p:nvSpPr>
        <p:spPr bwMode="auto">
          <a:xfrm>
            <a:off x="2270125" y="3408363"/>
            <a:ext cx="9906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hu-HU"/>
          </a:p>
        </p:txBody>
      </p:sp>
    </p:spTree>
    <p:extLst>
      <p:ext uri="{BB962C8B-B14F-4D97-AF65-F5344CB8AC3E}">
        <p14:creationId xmlns:p14="http://schemas.microsoft.com/office/powerpoint/2010/main" val="189346948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ia számának helye 5"/>
          <p:cNvSpPr>
            <a:spLocks noGrp="1"/>
          </p:cNvSpPr>
          <p:nvPr>
            <p:ph type="sldNum" sz="quarter" idx="12"/>
          </p:nvPr>
        </p:nvSpPr>
        <p:spPr/>
        <p:txBody>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defRPr/>
            </a:pPr>
            <a:fld id="{D624ACCC-1038-4603-8181-765D8C436EAE}" type="slidenum">
              <a:rPr lang="en-US" altLang="hu-HU" smtClean="0"/>
              <a:pPr>
                <a:defRPr/>
              </a:pPr>
              <a:t>8</a:t>
            </a:fld>
            <a:endParaRPr lang="en-US" altLang="hu-HU"/>
          </a:p>
        </p:txBody>
      </p:sp>
      <p:sp>
        <p:nvSpPr>
          <p:cNvPr id="244739" name="Rectangle 3"/>
          <p:cNvSpPr>
            <a:spLocks noGrp="1" noChangeArrowheads="1"/>
          </p:cNvSpPr>
          <p:nvPr>
            <p:ph type="body" idx="1"/>
          </p:nvPr>
        </p:nvSpPr>
        <p:spPr>
          <a:xfrm>
            <a:off x="128464" y="216024"/>
            <a:ext cx="9648825" cy="6525344"/>
          </a:xfrm>
        </p:spPr>
        <p:txBody>
          <a:bodyPr/>
          <a:lstStyle/>
          <a:p>
            <a:pPr marL="0" indent="0" eaLnBrk="1" hangingPunct="1">
              <a:spcBef>
                <a:spcPts val="600"/>
              </a:spcBef>
              <a:spcAft>
                <a:spcPts val="600"/>
              </a:spcAft>
              <a:buNone/>
              <a:defRPr/>
            </a:pPr>
            <a:r>
              <a:rPr lang="hu-HU" sz="2500" b="1" dirty="0" smtClean="0">
                <a:solidFill>
                  <a:schemeClr val="accent6">
                    <a:lumMod val="40000"/>
                    <a:lumOff val="60000"/>
                  </a:schemeClr>
                </a:solidFill>
              </a:rPr>
              <a:t>[</a:t>
            </a:r>
            <a:r>
              <a:rPr lang="hu-HU" sz="2500" b="1" dirty="0" err="1" smtClean="0">
                <a:solidFill>
                  <a:schemeClr val="accent6">
                    <a:lumMod val="40000"/>
                    <a:lumOff val="60000"/>
                  </a:schemeClr>
                </a:solidFill>
              </a:rPr>
              <a:t>continued</a:t>
            </a:r>
            <a:r>
              <a:rPr lang="hu-HU" sz="2500" b="1" dirty="0" smtClean="0">
                <a:solidFill>
                  <a:schemeClr val="accent6">
                    <a:lumMod val="40000"/>
                    <a:lumOff val="60000"/>
                  </a:schemeClr>
                </a:solidFill>
              </a:rPr>
              <a:t>]</a:t>
            </a:r>
            <a:endParaRPr lang="hu-HU" sz="2500" b="1" dirty="0">
              <a:solidFill>
                <a:schemeClr val="accent6">
                  <a:lumMod val="40000"/>
                  <a:lumOff val="60000"/>
                </a:schemeClr>
              </a:solidFill>
            </a:endParaRPr>
          </a:p>
          <a:p>
            <a:pPr marL="0" indent="0" eaLnBrk="1" hangingPunct="1">
              <a:spcBef>
                <a:spcPts val="600"/>
              </a:spcBef>
              <a:spcAft>
                <a:spcPts val="600"/>
              </a:spcAft>
              <a:buNone/>
              <a:defRPr/>
            </a:pPr>
            <a:endParaRPr lang="hu-HU" sz="1800" b="1" dirty="0" smtClean="0">
              <a:effectLst/>
            </a:endParaRPr>
          </a:p>
          <a:p>
            <a:pPr marL="0" indent="0" eaLnBrk="1" hangingPunct="1">
              <a:spcBef>
                <a:spcPts val="600"/>
              </a:spcBef>
              <a:spcAft>
                <a:spcPts val="600"/>
              </a:spcAft>
              <a:buNone/>
              <a:defRPr/>
            </a:pPr>
            <a:r>
              <a:rPr lang="hu-HU" sz="1800" b="1" dirty="0" smtClean="0">
                <a:effectLst/>
              </a:rPr>
              <a:t>RQ1b / </a:t>
            </a:r>
            <a:r>
              <a:rPr lang="hu-HU" sz="1800" b="1" dirty="0" err="1" smtClean="0">
                <a:effectLst/>
              </a:rPr>
              <a:t>current</a:t>
            </a:r>
            <a:r>
              <a:rPr lang="hu-HU" sz="1800" b="1" dirty="0" smtClean="0">
                <a:effectLst/>
              </a:rPr>
              <a:t> </a:t>
            </a:r>
            <a:r>
              <a:rPr lang="hu-HU" sz="1800" b="1" dirty="0" err="1" smtClean="0">
                <a:effectLst/>
              </a:rPr>
              <a:t>patterns</a:t>
            </a:r>
            <a:r>
              <a:rPr lang="hu-HU" sz="1800" dirty="0" smtClean="0">
                <a:effectLst/>
              </a:rPr>
              <a:t>: </a:t>
            </a:r>
            <a:r>
              <a:rPr lang="hu-HU" sz="1800" dirty="0" err="1" smtClean="0">
                <a:effectLst/>
              </a:rPr>
              <a:t>see</a:t>
            </a:r>
            <a:r>
              <a:rPr lang="hu-HU" sz="1800" dirty="0" smtClean="0">
                <a:effectLst/>
              </a:rPr>
              <a:t> </a:t>
            </a:r>
            <a:r>
              <a:rPr lang="hu-HU" sz="1800" dirty="0" err="1" smtClean="0">
                <a:effectLst/>
              </a:rPr>
              <a:t>the</a:t>
            </a:r>
            <a:r>
              <a:rPr lang="hu-HU" sz="1800" dirty="0" smtClean="0">
                <a:effectLst/>
              </a:rPr>
              <a:t> </a:t>
            </a:r>
            <a:r>
              <a:rPr lang="hu-HU" sz="1800" dirty="0" err="1" smtClean="0">
                <a:effectLst/>
              </a:rPr>
              <a:t>below</a:t>
            </a:r>
            <a:r>
              <a:rPr lang="hu-HU" sz="1800" dirty="0" smtClean="0">
                <a:effectLst/>
              </a:rPr>
              <a:t> </a:t>
            </a:r>
            <a:r>
              <a:rPr lang="hu-HU" sz="1800" dirty="0" err="1" smtClean="0">
                <a:effectLst/>
              </a:rPr>
              <a:t>figure</a:t>
            </a:r>
            <a:r>
              <a:rPr lang="hu-HU" sz="1800" dirty="0" smtClean="0">
                <a:effectLst/>
              </a:rPr>
              <a:t>.</a:t>
            </a:r>
          </a:p>
          <a:p>
            <a:pPr marL="0" indent="0" eaLnBrk="1" hangingPunct="1">
              <a:spcBef>
                <a:spcPts val="600"/>
              </a:spcBef>
              <a:spcAft>
                <a:spcPts val="600"/>
              </a:spcAft>
              <a:buNone/>
              <a:defRPr/>
            </a:pPr>
            <a:r>
              <a:rPr lang="hu-HU" sz="1800" dirty="0">
                <a:effectLst/>
              </a:rPr>
              <a:t>	</a:t>
            </a:r>
            <a:r>
              <a:rPr lang="hu-HU" sz="1800" dirty="0" smtClean="0">
                <a:effectLst/>
              </a:rPr>
              <a:t>- Southern and </a:t>
            </a:r>
            <a:r>
              <a:rPr lang="hu-HU" sz="1800" dirty="0" err="1" smtClean="0">
                <a:effectLst/>
              </a:rPr>
              <a:t>Eastern</a:t>
            </a:r>
            <a:r>
              <a:rPr lang="hu-HU" sz="1800" dirty="0" smtClean="0">
                <a:effectLst/>
              </a:rPr>
              <a:t> Europe: </a:t>
            </a:r>
            <a:r>
              <a:rPr lang="hu-HU" sz="1800" dirty="0" err="1" smtClean="0">
                <a:effectLst/>
              </a:rPr>
              <a:t>Type</a:t>
            </a:r>
            <a:r>
              <a:rPr lang="hu-HU" sz="1800" dirty="0" smtClean="0">
                <a:effectLst/>
              </a:rPr>
              <a:t> 3 / </a:t>
            </a:r>
            <a:r>
              <a:rPr lang="hu-HU" sz="1800" dirty="0" err="1" smtClean="0">
                <a:effectLst/>
              </a:rPr>
              <a:t>Symbolic</a:t>
            </a:r>
            <a:r>
              <a:rPr lang="hu-HU" sz="1800" dirty="0" smtClean="0">
                <a:effectLst/>
              </a:rPr>
              <a:t> PA!</a:t>
            </a:r>
          </a:p>
          <a:p>
            <a:pPr marL="0" indent="0" eaLnBrk="1" hangingPunct="1">
              <a:spcBef>
                <a:spcPts val="600"/>
              </a:spcBef>
              <a:spcAft>
                <a:spcPts val="600"/>
              </a:spcAft>
              <a:buNone/>
              <a:defRPr/>
            </a:pPr>
            <a:r>
              <a:rPr lang="hu-HU" sz="1800" dirty="0">
                <a:effectLst/>
              </a:rPr>
              <a:t>	</a:t>
            </a:r>
            <a:r>
              <a:rPr lang="hu-HU" sz="1800" dirty="0" smtClean="0">
                <a:effectLst/>
              </a:rPr>
              <a:t>- Western/</a:t>
            </a:r>
            <a:r>
              <a:rPr lang="hu-HU" sz="1800" dirty="0" err="1" smtClean="0">
                <a:effectLst/>
              </a:rPr>
              <a:t>Continental</a:t>
            </a:r>
            <a:r>
              <a:rPr lang="hu-HU" sz="1800" dirty="0" smtClean="0">
                <a:effectLst/>
              </a:rPr>
              <a:t> and </a:t>
            </a:r>
            <a:r>
              <a:rPr lang="hu-HU" sz="1800" dirty="0" err="1" smtClean="0">
                <a:effectLst/>
              </a:rPr>
              <a:t>Nordic</a:t>
            </a:r>
            <a:r>
              <a:rPr lang="hu-HU" sz="1800" dirty="0" smtClean="0">
                <a:effectLst/>
              </a:rPr>
              <a:t>: </a:t>
            </a:r>
            <a:r>
              <a:rPr lang="hu-HU" sz="1800" dirty="0" err="1" smtClean="0">
                <a:effectLst/>
              </a:rPr>
              <a:t>Developmental</a:t>
            </a:r>
            <a:r>
              <a:rPr lang="hu-HU" sz="1800" dirty="0" smtClean="0">
                <a:effectLst/>
              </a:rPr>
              <a:t> &amp; </a:t>
            </a:r>
            <a:r>
              <a:rPr lang="hu-HU" sz="1800" dirty="0" err="1" smtClean="0">
                <a:effectLst/>
              </a:rPr>
              <a:t>want</a:t>
            </a:r>
            <a:r>
              <a:rPr lang="hu-HU" sz="1800" dirty="0" smtClean="0">
                <a:effectLst/>
              </a:rPr>
              <a:t>-it-</a:t>
            </a:r>
            <a:r>
              <a:rPr lang="hu-HU" sz="1800" dirty="0" err="1" smtClean="0">
                <a:effectLst/>
              </a:rPr>
              <a:t>all</a:t>
            </a:r>
            <a:endParaRPr lang="hu-HU" sz="1800" dirty="0" smtClean="0">
              <a:effectLst/>
            </a:endParaRPr>
          </a:p>
        </p:txBody>
      </p:sp>
      <p:cxnSp>
        <p:nvCxnSpPr>
          <p:cNvPr id="6" name="Egyenes összekötő nyíllal 5"/>
          <p:cNvCxnSpPr/>
          <p:nvPr/>
        </p:nvCxnSpPr>
        <p:spPr bwMode="auto">
          <a:xfrm flipV="1">
            <a:off x="1076926" y="3356992"/>
            <a:ext cx="0" cy="3246686"/>
          </a:xfrm>
          <a:prstGeom prst="straightConnector1">
            <a:avLst/>
          </a:prstGeom>
          <a:ln>
            <a:headEnd type="none" w="sm" len="sm"/>
            <a:tailEnd type="triangle"/>
          </a:ln>
          <a:extLst/>
        </p:spPr>
        <p:style>
          <a:lnRef idx="3">
            <a:schemeClr val="accent2"/>
          </a:lnRef>
          <a:fillRef idx="0">
            <a:schemeClr val="accent2"/>
          </a:fillRef>
          <a:effectRef idx="2">
            <a:schemeClr val="accent2"/>
          </a:effectRef>
          <a:fontRef idx="minor">
            <a:schemeClr val="tx1"/>
          </a:fontRef>
        </p:style>
      </p:cxnSp>
      <p:cxnSp>
        <p:nvCxnSpPr>
          <p:cNvPr id="9" name="Egyenes összekötő nyíllal 8"/>
          <p:cNvCxnSpPr/>
          <p:nvPr/>
        </p:nvCxnSpPr>
        <p:spPr bwMode="auto">
          <a:xfrm>
            <a:off x="776536" y="6381328"/>
            <a:ext cx="8136904" cy="0"/>
          </a:xfrm>
          <a:prstGeom prst="straightConnector1">
            <a:avLst/>
          </a:prstGeom>
          <a:ln>
            <a:headEnd type="none" w="sm" len="sm"/>
            <a:tailEnd type="triangle"/>
          </a:ln>
          <a:extLst/>
        </p:spPr>
        <p:style>
          <a:lnRef idx="3">
            <a:schemeClr val="accent2"/>
          </a:lnRef>
          <a:fillRef idx="0">
            <a:schemeClr val="accent2"/>
          </a:fillRef>
          <a:effectRef idx="2">
            <a:schemeClr val="accent2"/>
          </a:effectRef>
          <a:fontRef idx="minor">
            <a:schemeClr val="tx1"/>
          </a:fontRef>
        </p:style>
      </p:cxnSp>
      <p:sp>
        <p:nvSpPr>
          <p:cNvPr id="11" name="Szövegdoboz 10"/>
          <p:cNvSpPr txBox="1"/>
          <p:nvPr/>
        </p:nvSpPr>
        <p:spPr>
          <a:xfrm>
            <a:off x="128464" y="3297758"/>
            <a:ext cx="1710725" cy="923330"/>
          </a:xfrm>
          <a:prstGeom prst="rect">
            <a:avLst/>
          </a:prstGeom>
          <a:noFill/>
        </p:spPr>
        <p:txBody>
          <a:bodyPr wrap="none" rtlCol="0">
            <a:spAutoFit/>
          </a:bodyPr>
          <a:lstStyle/>
          <a:p>
            <a:r>
              <a:rPr lang="hu-HU" i="1" dirty="0" err="1" smtClean="0"/>
              <a:t>Measuring</a:t>
            </a:r>
            <a:r>
              <a:rPr lang="hu-HU" i="1" dirty="0" smtClean="0"/>
              <a:t>-</a:t>
            </a:r>
          </a:p>
          <a:p>
            <a:r>
              <a:rPr lang="hu-HU" i="1" dirty="0" err="1" smtClean="0"/>
              <a:t>incentivising</a:t>
            </a:r>
            <a:r>
              <a:rPr lang="hu-HU" i="1" dirty="0" smtClean="0"/>
              <a:t> </a:t>
            </a:r>
          </a:p>
          <a:p>
            <a:r>
              <a:rPr lang="hu-HU" i="1" dirty="0" err="1" smtClean="0"/>
              <a:t>features</a:t>
            </a:r>
            <a:endParaRPr lang="hu-HU" i="1" dirty="0"/>
          </a:p>
        </p:txBody>
      </p:sp>
      <p:sp>
        <p:nvSpPr>
          <p:cNvPr id="13" name="Szövegdoboz 12"/>
          <p:cNvSpPr txBox="1"/>
          <p:nvPr/>
        </p:nvSpPr>
        <p:spPr>
          <a:xfrm>
            <a:off x="7613533" y="5833020"/>
            <a:ext cx="1922321" cy="646331"/>
          </a:xfrm>
          <a:prstGeom prst="rect">
            <a:avLst/>
          </a:prstGeom>
          <a:noFill/>
        </p:spPr>
        <p:txBody>
          <a:bodyPr wrap="none" rtlCol="0">
            <a:spAutoFit/>
          </a:bodyPr>
          <a:lstStyle/>
          <a:p>
            <a:r>
              <a:rPr lang="hu-HU" i="1" dirty="0" err="1" smtClean="0"/>
              <a:t>Developmental</a:t>
            </a:r>
            <a:endParaRPr lang="hu-HU" i="1" dirty="0" smtClean="0"/>
          </a:p>
          <a:p>
            <a:r>
              <a:rPr lang="hu-HU" i="1" dirty="0" err="1" smtClean="0"/>
              <a:t>features</a:t>
            </a:r>
            <a:endParaRPr lang="hu-HU" i="1" dirty="0"/>
          </a:p>
        </p:txBody>
      </p:sp>
      <p:cxnSp>
        <p:nvCxnSpPr>
          <p:cNvPr id="14" name="Egyenes összekötő 13"/>
          <p:cNvCxnSpPr/>
          <p:nvPr/>
        </p:nvCxnSpPr>
        <p:spPr bwMode="auto">
          <a:xfrm>
            <a:off x="4844988" y="3356992"/>
            <a:ext cx="0" cy="2664296"/>
          </a:xfrm>
          <a:prstGeom prst="line">
            <a:avLst/>
          </a:prstGeom>
          <a:ln>
            <a:prstDash val="sysDot"/>
            <a:headEnd type="none" w="sm" len="sm"/>
            <a:tailEnd type="none"/>
          </a:ln>
          <a:extLst/>
        </p:spPr>
        <p:style>
          <a:lnRef idx="3">
            <a:schemeClr val="accent2"/>
          </a:lnRef>
          <a:fillRef idx="0">
            <a:schemeClr val="accent2"/>
          </a:fillRef>
          <a:effectRef idx="2">
            <a:schemeClr val="accent2"/>
          </a:effectRef>
          <a:fontRef idx="minor">
            <a:schemeClr val="tx1"/>
          </a:fontRef>
        </p:style>
      </p:cxnSp>
      <p:cxnSp>
        <p:nvCxnSpPr>
          <p:cNvPr id="16" name="Egyenes összekötő 15"/>
          <p:cNvCxnSpPr/>
          <p:nvPr/>
        </p:nvCxnSpPr>
        <p:spPr bwMode="auto">
          <a:xfrm>
            <a:off x="1568624" y="4689140"/>
            <a:ext cx="7006069" cy="18248"/>
          </a:xfrm>
          <a:prstGeom prst="line">
            <a:avLst/>
          </a:prstGeom>
          <a:ln>
            <a:prstDash val="sysDot"/>
            <a:headEnd type="none" w="sm" len="sm"/>
            <a:tailEnd type="none"/>
          </a:ln>
          <a:extLst/>
        </p:spPr>
        <p:style>
          <a:lnRef idx="3">
            <a:schemeClr val="accent2"/>
          </a:lnRef>
          <a:fillRef idx="0">
            <a:schemeClr val="accent2"/>
          </a:fillRef>
          <a:effectRef idx="2">
            <a:schemeClr val="accent2"/>
          </a:effectRef>
          <a:fontRef idx="minor">
            <a:schemeClr val="tx1"/>
          </a:fontRef>
        </p:style>
      </p:cxnSp>
      <p:sp>
        <p:nvSpPr>
          <p:cNvPr id="19" name="Szövegdoboz 18"/>
          <p:cNvSpPr txBox="1"/>
          <p:nvPr/>
        </p:nvSpPr>
        <p:spPr>
          <a:xfrm>
            <a:off x="1208584" y="3090446"/>
            <a:ext cx="3873176" cy="338554"/>
          </a:xfrm>
          <a:prstGeom prst="rect">
            <a:avLst/>
          </a:prstGeom>
          <a:noFill/>
        </p:spPr>
        <p:txBody>
          <a:bodyPr wrap="none" rtlCol="0">
            <a:spAutoFit/>
          </a:bodyPr>
          <a:lstStyle/>
          <a:p>
            <a:r>
              <a:rPr lang="hu-HU" sz="1600" b="1" i="1" dirty="0" err="1" smtClean="0"/>
              <a:t>Type</a:t>
            </a:r>
            <a:r>
              <a:rPr lang="hu-HU" sz="1600" b="1" i="1" dirty="0" smtClean="0"/>
              <a:t> 1: </a:t>
            </a:r>
            <a:r>
              <a:rPr lang="hu-HU" sz="1600" b="1" i="1" dirty="0" err="1" smtClean="0"/>
              <a:t>Measuring-incentivising</a:t>
            </a:r>
            <a:endParaRPr lang="hu-HU" sz="1600" b="1" i="1" dirty="0"/>
          </a:p>
        </p:txBody>
      </p:sp>
      <p:sp>
        <p:nvSpPr>
          <p:cNvPr id="21" name="Szövegdoboz 20"/>
          <p:cNvSpPr txBox="1"/>
          <p:nvPr/>
        </p:nvSpPr>
        <p:spPr>
          <a:xfrm>
            <a:off x="6897216" y="3068960"/>
            <a:ext cx="2587713" cy="338554"/>
          </a:xfrm>
          <a:prstGeom prst="rect">
            <a:avLst/>
          </a:prstGeom>
          <a:noFill/>
        </p:spPr>
        <p:txBody>
          <a:bodyPr wrap="square" rtlCol="0">
            <a:spAutoFit/>
          </a:bodyPr>
          <a:lstStyle/>
          <a:p>
            <a:r>
              <a:rPr lang="hu-HU" sz="1600" b="1" i="1" dirty="0" err="1" smtClean="0"/>
              <a:t>Type</a:t>
            </a:r>
            <a:r>
              <a:rPr lang="hu-HU" sz="1600" b="1" i="1" dirty="0" smtClean="0"/>
              <a:t> </a:t>
            </a:r>
            <a:r>
              <a:rPr lang="hu-HU" sz="1600" b="1" i="1" dirty="0" smtClean="0"/>
              <a:t>4: 2want-it-all”</a:t>
            </a:r>
            <a:endParaRPr lang="hu-HU" sz="1600" b="1" i="1" dirty="0"/>
          </a:p>
        </p:txBody>
      </p:sp>
      <p:sp>
        <p:nvSpPr>
          <p:cNvPr id="22" name="Szövegdoboz 21"/>
          <p:cNvSpPr txBox="1"/>
          <p:nvPr/>
        </p:nvSpPr>
        <p:spPr>
          <a:xfrm>
            <a:off x="-15552" y="4649908"/>
            <a:ext cx="2125903" cy="338554"/>
          </a:xfrm>
          <a:prstGeom prst="rect">
            <a:avLst/>
          </a:prstGeom>
          <a:noFill/>
        </p:spPr>
        <p:txBody>
          <a:bodyPr wrap="none" rtlCol="0">
            <a:spAutoFit/>
          </a:bodyPr>
          <a:lstStyle/>
          <a:p>
            <a:r>
              <a:rPr lang="hu-HU" sz="1600" b="1" i="1" dirty="0" err="1" smtClean="0"/>
              <a:t>Type</a:t>
            </a:r>
            <a:r>
              <a:rPr lang="hu-HU" sz="1600" b="1" i="1" dirty="0" smtClean="0"/>
              <a:t> </a:t>
            </a:r>
            <a:r>
              <a:rPr lang="hu-HU" sz="1600" b="1" i="1" dirty="0" smtClean="0"/>
              <a:t>3: </a:t>
            </a:r>
            <a:r>
              <a:rPr lang="hu-HU" sz="1600" b="1" i="1" dirty="0" err="1" smtClean="0"/>
              <a:t>symbolic</a:t>
            </a:r>
            <a:endParaRPr lang="hu-HU" sz="1600" b="1" i="1" dirty="0"/>
          </a:p>
        </p:txBody>
      </p:sp>
      <p:sp>
        <p:nvSpPr>
          <p:cNvPr id="23" name="Szövegdoboz 22"/>
          <p:cNvSpPr txBox="1"/>
          <p:nvPr/>
        </p:nvSpPr>
        <p:spPr>
          <a:xfrm>
            <a:off x="6105128" y="4665493"/>
            <a:ext cx="2839239" cy="338554"/>
          </a:xfrm>
          <a:prstGeom prst="rect">
            <a:avLst/>
          </a:prstGeom>
          <a:noFill/>
        </p:spPr>
        <p:txBody>
          <a:bodyPr wrap="none" rtlCol="0">
            <a:spAutoFit/>
          </a:bodyPr>
          <a:lstStyle/>
          <a:p>
            <a:r>
              <a:rPr lang="hu-HU" sz="1600" b="1" i="1" dirty="0" err="1" smtClean="0"/>
              <a:t>Type</a:t>
            </a:r>
            <a:r>
              <a:rPr lang="hu-HU" sz="1600" b="1" i="1" dirty="0" smtClean="0"/>
              <a:t> 2: </a:t>
            </a:r>
            <a:r>
              <a:rPr lang="hu-HU" sz="1600" b="1" i="1" dirty="0" err="1" smtClean="0"/>
              <a:t>Developmental</a:t>
            </a:r>
            <a:endParaRPr lang="hu-HU" sz="1600" b="1" i="1" dirty="0"/>
          </a:p>
        </p:txBody>
      </p:sp>
      <p:grpSp>
        <p:nvGrpSpPr>
          <p:cNvPr id="12" name="Csoportba foglalás 11"/>
          <p:cNvGrpSpPr/>
          <p:nvPr/>
        </p:nvGrpSpPr>
        <p:grpSpPr>
          <a:xfrm>
            <a:off x="1946273" y="4077542"/>
            <a:ext cx="792088" cy="502406"/>
            <a:chOff x="2432720" y="3047474"/>
            <a:chExt cx="792088" cy="502406"/>
          </a:xfrm>
        </p:grpSpPr>
        <p:sp>
          <p:nvSpPr>
            <p:cNvPr id="5" name="Ellipszis buborék 4"/>
            <p:cNvSpPr/>
            <p:nvPr/>
          </p:nvSpPr>
          <p:spPr bwMode="auto">
            <a:xfrm>
              <a:off x="2432720" y="3047474"/>
              <a:ext cx="792088" cy="360889"/>
            </a:xfrm>
            <a:prstGeom prst="wedgeEllipseCallout">
              <a:avLst/>
            </a:prstGeom>
            <a:solidFill>
              <a:schemeClr val="accent1"/>
            </a:solidFill>
            <a:ln w="12700" cap="sq"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hu-HU" dirty="0" smtClean="0">
                  <a:solidFill>
                    <a:srgbClr val="FF0000"/>
                  </a:solidFill>
                </a:rPr>
                <a:t>IT?</a:t>
              </a:r>
              <a:endParaRPr kumimoji="0" lang="hu-HU" sz="1800" b="0" i="0" u="none" strike="noStrike" cap="none" normalizeH="0" baseline="0" dirty="0" smtClean="0">
                <a:ln>
                  <a:noFill/>
                </a:ln>
                <a:solidFill>
                  <a:srgbClr val="FF0000"/>
                </a:solidFill>
                <a:effectLst/>
              </a:endParaRPr>
            </a:p>
          </p:txBody>
        </p:sp>
        <p:sp>
          <p:nvSpPr>
            <p:cNvPr id="8" name="Ellipszis 7"/>
            <p:cNvSpPr/>
            <p:nvPr/>
          </p:nvSpPr>
          <p:spPr bwMode="auto">
            <a:xfrm>
              <a:off x="2576736" y="3480372"/>
              <a:ext cx="108013" cy="69508"/>
            </a:xfrm>
            <a:prstGeom prst="ellipse">
              <a:avLst/>
            </a:prstGeom>
            <a:solidFill>
              <a:schemeClr val="accent1"/>
            </a:solidFill>
            <a:ln w="12700" cap="sq"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hu-HU" sz="1800" b="0" i="0" u="none" strike="noStrike" cap="none" normalizeH="0" baseline="0" smtClean="0">
                <a:ln>
                  <a:noFill/>
                </a:ln>
                <a:solidFill>
                  <a:schemeClr val="tx1"/>
                </a:solidFill>
                <a:effectLst/>
                <a:latin typeface="Verdana" pitchFamily="34" charset="0"/>
              </a:endParaRPr>
            </a:p>
          </p:txBody>
        </p:sp>
      </p:grpSp>
      <p:sp>
        <p:nvSpPr>
          <p:cNvPr id="25" name="Ellipszis buborék 24"/>
          <p:cNvSpPr/>
          <p:nvPr/>
        </p:nvSpPr>
        <p:spPr bwMode="auto">
          <a:xfrm>
            <a:off x="2913125" y="4256579"/>
            <a:ext cx="847044" cy="352598"/>
          </a:xfrm>
          <a:prstGeom prst="wedgeEllipseCallout">
            <a:avLst>
              <a:gd name="adj1" fmla="val -64810"/>
              <a:gd name="adj2" fmla="val 78051"/>
            </a:avLst>
          </a:prstGeom>
          <a:solidFill>
            <a:schemeClr val="accent1"/>
          </a:solidFill>
          <a:ln w="12700" cap="sq"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hu-HU" dirty="0" smtClean="0"/>
              <a:t>BE</a:t>
            </a:r>
            <a:endParaRPr kumimoji="0" lang="hu-HU" sz="1800" b="0" i="0" u="none" strike="noStrike" cap="none" normalizeH="0" baseline="0" dirty="0" smtClean="0">
              <a:ln>
                <a:noFill/>
              </a:ln>
              <a:solidFill>
                <a:schemeClr val="tx1"/>
              </a:solidFill>
              <a:effectLst/>
              <a:latin typeface="Verdana" pitchFamily="34" charset="0"/>
            </a:endParaRPr>
          </a:p>
        </p:txBody>
      </p:sp>
      <p:sp>
        <p:nvSpPr>
          <p:cNvPr id="26" name="Ellipszis 25"/>
          <p:cNvSpPr/>
          <p:nvPr/>
        </p:nvSpPr>
        <p:spPr bwMode="auto">
          <a:xfrm>
            <a:off x="2648744" y="4775733"/>
            <a:ext cx="108013" cy="69508"/>
          </a:xfrm>
          <a:prstGeom prst="ellipse">
            <a:avLst/>
          </a:prstGeom>
          <a:solidFill>
            <a:schemeClr val="accent1"/>
          </a:solidFill>
          <a:ln w="12700" cap="sq"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hu-HU" sz="1800" b="0" i="0" u="none" strike="noStrike" cap="none" normalizeH="0" baseline="0" dirty="0" smtClean="0">
                <a:ln>
                  <a:noFill/>
                </a:ln>
                <a:solidFill>
                  <a:schemeClr val="tx1"/>
                </a:solidFill>
                <a:effectLst/>
                <a:latin typeface="Verdana" pitchFamily="34" charset="0"/>
              </a:rPr>
              <a:t>Í</a:t>
            </a:r>
          </a:p>
        </p:txBody>
      </p:sp>
      <p:cxnSp>
        <p:nvCxnSpPr>
          <p:cNvPr id="17" name="Egyenes összekötő nyíllal 16"/>
          <p:cNvCxnSpPr/>
          <p:nvPr/>
        </p:nvCxnSpPr>
        <p:spPr bwMode="auto">
          <a:xfrm flipV="1">
            <a:off x="2145279" y="4557992"/>
            <a:ext cx="3082" cy="527192"/>
          </a:xfrm>
          <a:prstGeom prst="straightConnector1">
            <a:avLst/>
          </a:prstGeom>
          <a:ln w="76200">
            <a:solidFill>
              <a:srgbClr val="FF0000"/>
            </a:solidFill>
            <a:headEnd type="none" w="sm" len="sm"/>
            <a:tailEnd type="triangle"/>
          </a:ln>
          <a:extLst/>
        </p:spPr>
        <p:style>
          <a:lnRef idx="3">
            <a:schemeClr val="accent2"/>
          </a:lnRef>
          <a:fillRef idx="0">
            <a:schemeClr val="accent2"/>
          </a:fillRef>
          <a:effectRef idx="2">
            <a:schemeClr val="accent2"/>
          </a:effectRef>
          <a:fontRef idx="minor">
            <a:schemeClr val="tx1"/>
          </a:fontRef>
        </p:style>
      </p:cxnSp>
      <p:sp>
        <p:nvSpPr>
          <p:cNvPr id="28" name="Ellipszis buborék 27"/>
          <p:cNvSpPr/>
          <p:nvPr/>
        </p:nvSpPr>
        <p:spPr bwMode="auto">
          <a:xfrm>
            <a:off x="6990800" y="2619659"/>
            <a:ext cx="1512105" cy="516817"/>
          </a:xfrm>
          <a:prstGeom prst="wedgeEllipseCallout">
            <a:avLst>
              <a:gd name="adj1" fmla="val 18658"/>
              <a:gd name="adj2" fmla="val 81480"/>
            </a:avLst>
          </a:prstGeom>
          <a:solidFill>
            <a:srgbClr val="00CC66"/>
          </a:solidFill>
          <a:ln w="12700" cap="sq" cmpd="sng" algn="ctr">
            <a:solidFill>
              <a:schemeClr val="tx1"/>
            </a:solidFill>
            <a:prstDash val="solid"/>
            <a:round/>
            <a:headEnd type="none" w="sm" len="sm"/>
            <a:tailEnd type="none" w="sm" len="sm"/>
          </a:ln>
          <a:effectLst/>
          <a:extLst/>
        </p:spPr>
        <p:txBody>
          <a:bodyPr vert="horz" wrap="square" lIns="91440" tIns="45720" rIns="91440" bIns="45720" numCol="1" rtlCol="0" anchor="ctr" anchorCtr="0" compatLnSpc="1">
            <a:prstTxWarp prst="textNoShape">
              <a:avLst/>
            </a:prstTxWarp>
          </a:bodyPr>
          <a:lstStyle/>
          <a:p>
            <a:pPr algn="ctr"/>
            <a:r>
              <a:rPr lang="hu-HU" sz="1600" dirty="0" smtClean="0"/>
              <a:t>FR</a:t>
            </a:r>
            <a:r>
              <a:rPr lang="hu-HU" sz="1600" baseline="30000" dirty="0"/>
              <a:t> *</a:t>
            </a:r>
            <a:r>
              <a:rPr lang="hu-HU" sz="1600" dirty="0" smtClean="0"/>
              <a:t> (</a:t>
            </a:r>
            <a:r>
              <a:rPr lang="hu-HU" sz="1600" dirty="0" err="1" smtClean="0"/>
              <a:t>senior</a:t>
            </a:r>
            <a:r>
              <a:rPr lang="hu-HU" sz="1600" dirty="0" smtClean="0"/>
              <a:t>)</a:t>
            </a:r>
            <a:endParaRPr kumimoji="0" lang="hu-HU" sz="1600" b="0" i="0" u="none" strike="noStrike" cap="none" normalizeH="0" baseline="0" dirty="0" smtClean="0">
              <a:ln>
                <a:noFill/>
              </a:ln>
              <a:solidFill>
                <a:schemeClr val="tx1"/>
              </a:solidFill>
              <a:effectLst/>
            </a:endParaRPr>
          </a:p>
        </p:txBody>
      </p:sp>
      <p:sp>
        <p:nvSpPr>
          <p:cNvPr id="29" name="Ellipszis 28"/>
          <p:cNvSpPr/>
          <p:nvPr/>
        </p:nvSpPr>
        <p:spPr bwMode="auto">
          <a:xfrm>
            <a:off x="7998912" y="3313205"/>
            <a:ext cx="108013" cy="69508"/>
          </a:xfrm>
          <a:prstGeom prst="ellipse">
            <a:avLst/>
          </a:prstGeom>
          <a:solidFill>
            <a:schemeClr val="accent1"/>
          </a:solidFill>
          <a:ln w="12700" cap="sq"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hu-HU" sz="1800" b="0" i="0" u="none" strike="noStrike" cap="none" normalizeH="0" baseline="0" smtClean="0">
              <a:ln>
                <a:noFill/>
              </a:ln>
              <a:solidFill>
                <a:schemeClr val="tx1"/>
              </a:solidFill>
              <a:effectLst/>
              <a:latin typeface="Verdana" pitchFamily="34" charset="0"/>
            </a:endParaRPr>
          </a:p>
        </p:txBody>
      </p:sp>
      <p:grpSp>
        <p:nvGrpSpPr>
          <p:cNvPr id="30" name="Csoportba foglalás 29"/>
          <p:cNvGrpSpPr/>
          <p:nvPr/>
        </p:nvGrpSpPr>
        <p:grpSpPr>
          <a:xfrm>
            <a:off x="6609184" y="3356992"/>
            <a:ext cx="896516" cy="502406"/>
            <a:chOff x="2432720" y="3047474"/>
            <a:chExt cx="792088" cy="502406"/>
          </a:xfrm>
        </p:grpSpPr>
        <p:sp>
          <p:nvSpPr>
            <p:cNvPr id="31" name="Ellipszis buborék 30"/>
            <p:cNvSpPr/>
            <p:nvPr/>
          </p:nvSpPr>
          <p:spPr bwMode="auto">
            <a:xfrm>
              <a:off x="2432720" y="3047474"/>
              <a:ext cx="792088" cy="360889"/>
            </a:xfrm>
            <a:prstGeom prst="wedgeEllipseCallout">
              <a:avLst/>
            </a:prstGeom>
            <a:solidFill>
              <a:schemeClr val="accent1"/>
            </a:solidFill>
            <a:ln w="12700" cap="sq"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hu-HU" dirty="0" smtClean="0"/>
                <a:t>SW</a:t>
              </a:r>
              <a:endParaRPr kumimoji="0" lang="hu-HU" sz="1800" b="0" i="0" u="none" strike="noStrike" cap="none" normalizeH="0" baseline="0" dirty="0" smtClean="0">
                <a:ln>
                  <a:noFill/>
                </a:ln>
                <a:solidFill>
                  <a:schemeClr val="tx1"/>
                </a:solidFill>
                <a:effectLst/>
                <a:latin typeface="Verdana" pitchFamily="34" charset="0"/>
              </a:endParaRPr>
            </a:p>
          </p:txBody>
        </p:sp>
        <p:sp>
          <p:nvSpPr>
            <p:cNvPr id="32" name="Ellipszis 31"/>
            <p:cNvSpPr/>
            <p:nvPr/>
          </p:nvSpPr>
          <p:spPr bwMode="auto">
            <a:xfrm>
              <a:off x="2576736" y="3480372"/>
              <a:ext cx="108013" cy="69508"/>
            </a:xfrm>
            <a:prstGeom prst="ellipse">
              <a:avLst/>
            </a:prstGeom>
            <a:solidFill>
              <a:schemeClr val="accent1"/>
            </a:solidFill>
            <a:ln w="12700" cap="sq"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hu-HU" sz="1800" b="0" i="0" u="none" strike="noStrike" cap="none" normalizeH="0" baseline="0" smtClean="0">
                <a:ln>
                  <a:noFill/>
                </a:ln>
                <a:solidFill>
                  <a:schemeClr val="tx1"/>
                </a:solidFill>
                <a:effectLst/>
                <a:latin typeface="Verdana" pitchFamily="34" charset="0"/>
              </a:endParaRPr>
            </a:p>
          </p:txBody>
        </p:sp>
      </p:grpSp>
      <p:sp>
        <p:nvSpPr>
          <p:cNvPr id="34" name="Ellipszis buborék 33"/>
          <p:cNvSpPr/>
          <p:nvPr/>
        </p:nvSpPr>
        <p:spPr bwMode="auto">
          <a:xfrm>
            <a:off x="7147451" y="3837031"/>
            <a:ext cx="973901" cy="360889"/>
          </a:xfrm>
          <a:prstGeom prst="wedgeEllipseCallout">
            <a:avLst>
              <a:gd name="adj1" fmla="val -90098"/>
              <a:gd name="adj2" fmla="val -17735"/>
            </a:avLst>
          </a:prstGeom>
          <a:solidFill>
            <a:srgbClr val="00CC66"/>
          </a:solidFill>
          <a:ln w="12700" cap="sq" cmpd="sng" algn="ctr">
            <a:solidFill>
              <a:schemeClr val="tx1"/>
            </a:solidFill>
            <a:prstDash val="solid"/>
            <a:round/>
            <a:headEnd type="none" w="sm" len="sm"/>
            <a:tailEnd type="none" w="sm" len="sm"/>
          </a:ln>
          <a:effectLst/>
          <a:extLst/>
        </p:spPr>
        <p:txBody>
          <a:bodyPr vert="horz" wrap="square" lIns="91440" tIns="45720" rIns="91440" bIns="45720" numCol="1" rtlCol="0" anchor="ctr" anchorCtr="0" compatLnSpc="1">
            <a:prstTxWarp prst="textNoShape">
              <a:avLst/>
            </a:prstTxWarp>
          </a:bodyPr>
          <a:lstStyle/>
          <a:p>
            <a:r>
              <a:rPr lang="hu-HU" dirty="0" smtClean="0"/>
              <a:t>CZ</a:t>
            </a:r>
            <a:r>
              <a:rPr lang="hu-HU" baseline="30000" dirty="0"/>
              <a:t> *</a:t>
            </a:r>
            <a:endParaRPr kumimoji="0" lang="hu-HU" sz="1800" b="0" i="0" u="none" strike="noStrike" cap="none" normalizeH="0" baseline="0" dirty="0" smtClean="0">
              <a:ln>
                <a:noFill/>
              </a:ln>
              <a:solidFill>
                <a:schemeClr val="tx1"/>
              </a:solidFill>
              <a:effectLst/>
              <a:latin typeface="Verdana" pitchFamily="34" charset="0"/>
            </a:endParaRPr>
          </a:p>
        </p:txBody>
      </p:sp>
      <p:sp>
        <p:nvSpPr>
          <p:cNvPr id="35" name="Ellipszis 34"/>
          <p:cNvSpPr/>
          <p:nvPr/>
        </p:nvSpPr>
        <p:spPr bwMode="auto">
          <a:xfrm>
            <a:off x="6717195" y="3917585"/>
            <a:ext cx="108013" cy="69508"/>
          </a:xfrm>
          <a:prstGeom prst="ellipse">
            <a:avLst/>
          </a:prstGeom>
          <a:solidFill>
            <a:schemeClr val="accent1"/>
          </a:solidFill>
          <a:ln w="12700" cap="sq"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hu-HU" sz="1800" b="0" i="0" u="none" strike="noStrike" cap="none" normalizeH="0" baseline="0" smtClean="0">
              <a:ln>
                <a:noFill/>
              </a:ln>
              <a:solidFill>
                <a:schemeClr val="tx1"/>
              </a:solidFill>
              <a:effectLst/>
              <a:latin typeface="Verdana" pitchFamily="34" charset="0"/>
            </a:endParaRPr>
          </a:p>
        </p:txBody>
      </p:sp>
      <p:sp>
        <p:nvSpPr>
          <p:cNvPr id="37" name="Ellipszis buborék 36"/>
          <p:cNvSpPr/>
          <p:nvPr/>
        </p:nvSpPr>
        <p:spPr bwMode="auto">
          <a:xfrm>
            <a:off x="5709209" y="3990679"/>
            <a:ext cx="820060" cy="345520"/>
          </a:xfrm>
          <a:prstGeom prst="wedgeEllipseCallout">
            <a:avLst>
              <a:gd name="adj1" fmla="val 34761"/>
              <a:gd name="adj2" fmla="val -102850"/>
            </a:avLst>
          </a:prstGeom>
          <a:solidFill>
            <a:srgbClr val="00CC66"/>
          </a:solidFill>
          <a:ln w="12700" cap="sq" cmpd="sng" algn="ctr">
            <a:solidFill>
              <a:schemeClr val="tx1"/>
            </a:solidFill>
            <a:prstDash val="solid"/>
            <a:round/>
            <a:headEnd type="none" w="sm" len="sm"/>
            <a:tailEnd type="none" w="sm" len="sm"/>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hu-HU" sz="1600" dirty="0" smtClean="0"/>
              <a:t>EU</a:t>
            </a:r>
            <a:r>
              <a:rPr lang="hu-HU" sz="1600" baseline="30000" dirty="0" smtClean="0"/>
              <a:t>*</a:t>
            </a:r>
            <a:endParaRPr kumimoji="0" lang="hu-HU" sz="1600" b="0" i="0" u="none" strike="noStrike" cap="none" normalizeH="0" baseline="30000" dirty="0" smtClean="0">
              <a:ln>
                <a:noFill/>
              </a:ln>
              <a:solidFill>
                <a:schemeClr val="tx1"/>
              </a:solidFill>
              <a:effectLst/>
            </a:endParaRPr>
          </a:p>
        </p:txBody>
      </p:sp>
      <p:sp>
        <p:nvSpPr>
          <p:cNvPr id="38" name="Ellipszis 37"/>
          <p:cNvSpPr/>
          <p:nvPr/>
        </p:nvSpPr>
        <p:spPr bwMode="auto">
          <a:xfrm>
            <a:off x="6411162" y="3764056"/>
            <a:ext cx="108013" cy="69508"/>
          </a:xfrm>
          <a:prstGeom prst="ellipse">
            <a:avLst/>
          </a:prstGeom>
          <a:solidFill>
            <a:schemeClr val="accent1"/>
          </a:solidFill>
          <a:ln w="12700" cap="sq"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hu-HU" sz="1800" b="0" i="0" u="none" strike="noStrike" cap="none" normalizeH="0" baseline="0" smtClean="0">
              <a:ln>
                <a:noFill/>
              </a:ln>
              <a:solidFill>
                <a:schemeClr val="tx1"/>
              </a:solidFill>
              <a:effectLst/>
              <a:latin typeface="Verdana" pitchFamily="34" charset="0"/>
            </a:endParaRPr>
          </a:p>
        </p:txBody>
      </p:sp>
      <p:grpSp>
        <p:nvGrpSpPr>
          <p:cNvPr id="45" name="Csoportba foglalás 44"/>
          <p:cNvGrpSpPr/>
          <p:nvPr/>
        </p:nvGrpSpPr>
        <p:grpSpPr>
          <a:xfrm>
            <a:off x="3356015" y="5081717"/>
            <a:ext cx="792088" cy="502406"/>
            <a:chOff x="2432720" y="3047474"/>
            <a:chExt cx="792088" cy="502406"/>
          </a:xfrm>
        </p:grpSpPr>
        <p:sp>
          <p:nvSpPr>
            <p:cNvPr id="46" name="Ellipszis buborék 45"/>
            <p:cNvSpPr/>
            <p:nvPr/>
          </p:nvSpPr>
          <p:spPr bwMode="auto">
            <a:xfrm>
              <a:off x="2432720" y="3047474"/>
              <a:ext cx="792088" cy="360889"/>
            </a:xfrm>
            <a:prstGeom prst="wedgeEllipseCallout">
              <a:avLst/>
            </a:prstGeom>
            <a:solidFill>
              <a:schemeClr val="accent1"/>
            </a:solidFill>
            <a:ln w="12700" cap="sq"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hu-HU" dirty="0" smtClean="0"/>
                <a:t>RO</a:t>
              </a:r>
              <a:endParaRPr kumimoji="0" lang="hu-HU" sz="1800" b="0" i="0" u="none" strike="noStrike" cap="none" normalizeH="0" baseline="0" dirty="0" smtClean="0">
                <a:ln>
                  <a:noFill/>
                </a:ln>
                <a:solidFill>
                  <a:schemeClr val="tx1"/>
                </a:solidFill>
                <a:effectLst/>
                <a:latin typeface="Verdana" pitchFamily="34" charset="0"/>
              </a:endParaRPr>
            </a:p>
          </p:txBody>
        </p:sp>
        <p:sp>
          <p:nvSpPr>
            <p:cNvPr id="47" name="Ellipszis 46"/>
            <p:cNvSpPr/>
            <p:nvPr/>
          </p:nvSpPr>
          <p:spPr bwMode="auto">
            <a:xfrm>
              <a:off x="2576736" y="3480372"/>
              <a:ext cx="108013" cy="69508"/>
            </a:xfrm>
            <a:prstGeom prst="ellipse">
              <a:avLst/>
            </a:prstGeom>
            <a:solidFill>
              <a:schemeClr val="accent1"/>
            </a:solidFill>
            <a:ln w="12700" cap="sq"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hu-HU" sz="1800" b="0" i="0" u="none" strike="noStrike" cap="none" normalizeH="0" baseline="0" smtClean="0">
                <a:ln>
                  <a:noFill/>
                </a:ln>
                <a:solidFill>
                  <a:schemeClr val="tx1"/>
                </a:solidFill>
                <a:effectLst/>
                <a:latin typeface="Verdana" pitchFamily="34" charset="0"/>
              </a:endParaRPr>
            </a:p>
          </p:txBody>
        </p:sp>
      </p:grpSp>
      <p:sp>
        <p:nvSpPr>
          <p:cNvPr id="51" name="Ellipszis buborék 50"/>
          <p:cNvSpPr/>
          <p:nvPr/>
        </p:nvSpPr>
        <p:spPr bwMode="auto">
          <a:xfrm>
            <a:off x="2583664" y="5876423"/>
            <a:ext cx="1253087" cy="360889"/>
          </a:xfrm>
          <a:prstGeom prst="wedgeEllipseCallout">
            <a:avLst>
              <a:gd name="adj1" fmla="val 14627"/>
              <a:gd name="adj2" fmla="val -95860"/>
            </a:avLst>
          </a:prstGeom>
          <a:solidFill>
            <a:srgbClr val="00CC66"/>
          </a:solidFill>
          <a:ln w="12700" cap="sq" cmpd="sng" algn="ctr">
            <a:solidFill>
              <a:schemeClr val="tx1"/>
            </a:solidFill>
            <a:prstDash val="solid"/>
            <a:round/>
            <a:headEnd type="none" w="sm" len="sm"/>
            <a:tailEnd type="none" w="sm" len="sm"/>
          </a:ln>
          <a:effectLst/>
          <a:extLst/>
        </p:spPr>
        <p:txBody>
          <a:bodyPr vert="horz" wrap="square" lIns="91440" tIns="45720" rIns="91440" bIns="45720" numCol="1" rtlCol="0" anchor="ctr" anchorCtr="0" compatLnSpc="1">
            <a:prstTxWarp prst="textNoShape">
              <a:avLst/>
            </a:prstTxWarp>
          </a:bodyPr>
          <a:lstStyle/>
          <a:p>
            <a:r>
              <a:rPr lang="hu-HU" dirty="0" smtClean="0"/>
              <a:t>LUX</a:t>
            </a:r>
            <a:r>
              <a:rPr lang="hu-HU" baseline="30000" dirty="0"/>
              <a:t> *</a:t>
            </a:r>
            <a:endParaRPr kumimoji="0" lang="hu-HU" sz="1800" b="0" i="0" u="none" strike="noStrike" cap="none" normalizeH="0" baseline="0" dirty="0" smtClean="0">
              <a:ln>
                <a:noFill/>
              </a:ln>
              <a:solidFill>
                <a:schemeClr val="tx1"/>
              </a:solidFill>
              <a:effectLst/>
              <a:latin typeface="Verdana" pitchFamily="34" charset="0"/>
            </a:endParaRPr>
          </a:p>
        </p:txBody>
      </p:sp>
      <p:sp>
        <p:nvSpPr>
          <p:cNvPr id="52" name="Ellipszis 51"/>
          <p:cNvSpPr/>
          <p:nvPr/>
        </p:nvSpPr>
        <p:spPr bwMode="auto">
          <a:xfrm>
            <a:off x="3281894" y="5626895"/>
            <a:ext cx="108013" cy="69508"/>
          </a:xfrm>
          <a:prstGeom prst="ellipse">
            <a:avLst/>
          </a:prstGeom>
          <a:solidFill>
            <a:schemeClr val="accent1"/>
          </a:solidFill>
          <a:ln w="12700" cap="sq"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hu-HU" sz="1800" b="0" i="0" u="none" strike="noStrike" cap="none" normalizeH="0" baseline="0" smtClean="0">
              <a:ln>
                <a:noFill/>
              </a:ln>
              <a:solidFill>
                <a:schemeClr val="tx1"/>
              </a:solidFill>
              <a:effectLst/>
              <a:latin typeface="Verdana" pitchFamily="34" charset="0"/>
            </a:endParaRPr>
          </a:p>
        </p:txBody>
      </p:sp>
      <p:sp>
        <p:nvSpPr>
          <p:cNvPr id="53" name="Ellipszis buborék 52"/>
          <p:cNvSpPr/>
          <p:nvPr/>
        </p:nvSpPr>
        <p:spPr bwMode="auto">
          <a:xfrm>
            <a:off x="7147116" y="4271849"/>
            <a:ext cx="1334276" cy="384051"/>
          </a:xfrm>
          <a:prstGeom prst="wedgeEllipseCallout">
            <a:avLst>
              <a:gd name="adj1" fmla="val -84311"/>
              <a:gd name="adj2" fmla="val 27646"/>
            </a:avLst>
          </a:prstGeom>
          <a:solidFill>
            <a:schemeClr val="accent1"/>
          </a:solidFill>
          <a:ln w="12700" cap="sq"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36000" tIns="36000" rIns="36000" bIns="3600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hu-HU" sz="1400" dirty="0" smtClean="0">
                <a:solidFill>
                  <a:srgbClr val="FF0000"/>
                </a:solidFill>
              </a:rPr>
              <a:t>FR (</a:t>
            </a:r>
            <a:r>
              <a:rPr lang="hu-HU" sz="1400" dirty="0" err="1" smtClean="0">
                <a:solidFill>
                  <a:srgbClr val="FF0000"/>
                </a:solidFill>
              </a:rPr>
              <a:t>general</a:t>
            </a:r>
            <a:r>
              <a:rPr lang="hu-HU" sz="1400" dirty="0" smtClean="0">
                <a:solidFill>
                  <a:srgbClr val="FF0000"/>
                </a:solidFill>
              </a:rPr>
              <a:t>)</a:t>
            </a:r>
            <a:endParaRPr kumimoji="0" lang="hu-HU" sz="1400" b="0" i="0" u="none" strike="noStrike" cap="none" normalizeH="0" baseline="0" dirty="0" smtClean="0">
              <a:ln>
                <a:noFill/>
              </a:ln>
              <a:solidFill>
                <a:srgbClr val="FF0000"/>
              </a:solidFill>
              <a:effectLst/>
            </a:endParaRPr>
          </a:p>
        </p:txBody>
      </p:sp>
      <p:sp>
        <p:nvSpPr>
          <p:cNvPr id="54" name="Ellipszis 53"/>
          <p:cNvSpPr/>
          <p:nvPr/>
        </p:nvSpPr>
        <p:spPr bwMode="auto">
          <a:xfrm>
            <a:off x="6599711" y="4565018"/>
            <a:ext cx="112169" cy="59983"/>
          </a:xfrm>
          <a:prstGeom prst="ellipse">
            <a:avLst/>
          </a:prstGeom>
          <a:solidFill>
            <a:schemeClr val="accent1"/>
          </a:solidFill>
          <a:ln w="12700" cap="sq"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hu-HU" sz="1800" b="0" i="0" u="none" strike="noStrike" cap="none" normalizeH="0" baseline="0" smtClean="0">
              <a:ln>
                <a:noFill/>
              </a:ln>
              <a:solidFill>
                <a:schemeClr val="tx1"/>
              </a:solidFill>
              <a:effectLst/>
              <a:latin typeface="Verdana" pitchFamily="34" charset="0"/>
            </a:endParaRPr>
          </a:p>
        </p:txBody>
      </p:sp>
      <p:sp>
        <p:nvSpPr>
          <p:cNvPr id="56" name="Ellipszis buborék 55"/>
          <p:cNvSpPr/>
          <p:nvPr/>
        </p:nvSpPr>
        <p:spPr bwMode="auto">
          <a:xfrm>
            <a:off x="3889782" y="5743495"/>
            <a:ext cx="847044" cy="352598"/>
          </a:xfrm>
          <a:prstGeom prst="wedgeEllipseCallout">
            <a:avLst>
              <a:gd name="adj1" fmla="val 47386"/>
              <a:gd name="adj2" fmla="val -79287"/>
            </a:avLst>
          </a:prstGeom>
          <a:solidFill>
            <a:schemeClr val="accent1"/>
          </a:solidFill>
          <a:ln w="12700" cap="sq"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36000" tIns="36000" rIns="3600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hu-HU" dirty="0" smtClean="0">
                <a:solidFill>
                  <a:srgbClr val="FF0000"/>
                </a:solidFill>
              </a:rPr>
              <a:t>DE?</a:t>
            </a:r>
            <a:endParaRPr kumimoji="0" lang="hu-HU" sz="1800" b="0" i="0" u="none" strike="noStrike" cap="none" normalizeH="0" baseline="0" dirty="0" smtClean="0">
              <a:ln>
                <a:noFill/>
              </a:ln>
              <a:solidFill>
                <a:srgbClr val="FF0000"/>
              </a:solidFill>
              <a:effectLst/>
            </a:endParaRPr>
          </a:p>
        </p:txBody>
      </p:sp>
      <p:sp>
        <p:nvSpPr>
          <p:cNvPr id="57" name="Ellipszis 56"/>
          <p:cNvSpPr/>
          <p:nvPr/>
        </p:nvSpPr>
        <p:spPr bwMode="auto">
          <a:xfrm>
            <a:off x="4704363" y="5601028"/>
            <a:ext cx="108013" cy="69508"/>
          </a:xfrm>
          <a:prstGeom prst="ellipse">
            <a:avLst/>
          </a:prstGeom>
          <a:solidFill>
            <a:schemeClr val="accent1"/>
          </a:solidFill>
          <a:ln w="12700" cap="sq"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hu-HU" sz="1800" b="0" i="0" u="none" strike="noStrike" cap="none" normalizeH="0" baseline="0" smtClean="0">
              <a:ln>
                <a:noFill/>
              </a:ln>
              <a:solidFill>
                <a:schemeClr val="tx1"/>
              </a:solidFill>
              <a:effectLst/>
              <a:latin typeface="Verdana" pitchFamily="34" charset="0"/>
            </a:endParaRPr>
          </a:p>
        </p:txBody>
      </p:sp>
      <p:sp>
        <p:nvSpPr>
          <p:cNvPr id="58" name="Ellipszis buborék 57"/>
          <p:cNvSpPr/>
          <p:nvPr/>
        </p:nvSpPr>
        <p:spPr bwMode="auto">
          <a:xfrm>
            <a:off x="7317386" y="5317938"/>
            <a:ext cx="847044" cy="352598"/>
          </a:xfrm>
          <a:prstGeom prst="wedgeEllipseCallout">
            <a:avLst>
              <a:gd name="adj1" fmla="val -71435"/>
              <a:gd name="adj2" fmla="val -34750"/>
            </a:avLst>
          </a:prstGeom>
          <a:solidFill>
            <a:schemeClr val="accent1"/>
          </a:solidFill>
          <a:ln w="12700" cap="sq"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hu-HU" dirty="0" smtClean="0"/>
              <a:t>PL</a:t>
            </a:r>
            <a:endParaRPr kumimoji="0" lang="hu-HU" sz="1800" b="0" i="0" u="none" strike="noStrike" cap="none" normalizeH="0" baseline="0" dirty="0" smtClean="0">
              <a:ln>
                <a:noFill/>
              </a:ln>
              <a:solidFill>
                <a:schemeClr val="tx1"/>
              </a:solidFill>
              <a:effectLst/>
              <a:latin typeface="Verdana" pitchFamily="34" charset="0"/>
            </a:endParaRPr>
          </a:p>
        </p:txBody>
      </p:sp>
      <p:sp>
        <p:nvSpPr>
          <p:cNvPr id="59" name="Ellipszis 58"/>
          <p:cNvSpPr/>
          <p:nvPr/>
        </p:nvSpPr>
        <p:spPr bwMode="auto">
          <a:xfrm>
            <a:off x="6733241" y="5391821"/>
            <a:ext cx="108013" cy="69508"/>
          </a:xfrm>
          <a:prstGeom prst="ellipse">
            <a:avLst/>
          </a:prstGeom>
          <a:solidFill>
            <a:schemeClr val="accent1"/>
          </a:solidFill>
          <a:ln w="12700" cap="sq"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hu-HU" sz="1800" b="0" i="0" u="none" strike="noStrike" cap="none" normalizeH="0" baseline="0" smtClean="0">
              <a:ln>
                <a:noFill/>
              </a:ln>
              <a:solidFill>
                <a:schemeClr val="tx1"/>
              </a:solidFill>
              <a:effectLst/>
              <a:latin typeface="Verdana" pitchFamily="34" charset="0"/>
            </a:endParaRPr>
          </a:p>
        </p:txBody>
      </p:sp>
      <p:sp>
        <p:nvSpPr>
          <p:cNvPr id="60" name="Ellipszis buborék 59"/>
          <p:cNvSpPr/>
          <p:nvPr/>
        </p:nvSpPr>
        <p:spPr bwMode="auto">
          <a:xfrm>
            <a:off x="5181184" y="5143075"/>
            <a:ext cx="847044" cy="352598"/>
          </a:xfrm>
          <a:prstGeom prst="wedgeEllipseCallout">
            <a:avLst>
              <a:gd name="adj1" fmla="val 128544"/>
              <a:gd name="adj2" fmla="val 11685"/>
            </a:avLst>
          </a:prstGeom>
          <a:solidFill>
            <a:schemeClr val="accent1"/>
          </a:solidFill>
          <a:ln w="12700" cap="sq"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hu-HU" dirty="0" smtClean="0"/>
              <a:t>AU</a:t>
            </a:r>
            <a:endParaRPr kumimoji="0" lang="hu-HU" sz="1800" b="0" i="0" u="none" strike="noStrike" cap="none" normalizeH="0" baseline="0" dirty="0" smtClean="0">
              <a:ln>
                <a:noFill/>
              </a:ln>
              <a:solidFill>
                <a:schemeClr val="tx1"/>
              </a:solidFill>
              <a:effectLst/>
              <a:latin typeface="Verdana" pitchFamily="34" charset="0"/>
            </a:endParaRPr>
          </a:p>
        </p:txBody>
      </p:sp>
      <p:sp>
        <p:nvSpPr>
          <p:cNvPr id="61" name="Ellipszis 60"/>
          <p:cNvSpPr/>
          <p:nvPr/>
        </p:nvSpPr>
        <p:spPr bwMode="auto">
          <a:xfrm>
            <a:off x="6517916" y="5391821"/>
            <a:ext cx="108013" cy="69508"/>
          </a:xfrm>
          <a:prstGeom prst="ellipse">
            <a:avLst/>
          </a:prstGeom>
          <a:solidFill>
            <a:schemeClr val="accent1"/>
          </a:solidFill>
          <a:ln w="12700" cap="sq"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hu-HU" sz="1800" b="0" i="0" u="none" strike="noStrike" cap="none" normalizeH="0" baseline="0" smtClean="0">
              <a:ln>
                <a:noFill/>
              </a:ln>
              <a:solidFill>
                <a:schemeClr val="tx1"/>
              </a:solidFill>
              <a:effectLst/>
              <a:latin typeface="Verdana" pitchFamily="34" charset="0"/>
            </a:endParaRPr>
          </a:p>
        </p:txBody>
      </p:sp>
      <p:sp>
        <p:nvSpPr>
          <p:cNvPr id="62" name="Ellipszis buborék 61"/>
          <p:cNvSpPr/>
          <p:nvPr/>
        </p:nvSpPr>
        <p:spPr bwMode="auto">
          <a:xfrm>
            <a:off x="5473925" y="5572624"/>
            <a:ext cx="847044" cy="352598"/>
          </a:xfrm>
          <a:prstGeom prst="wedgeEllipseCallout">
            <a:avLst>
              <a:gd name="adj1" fmla="val 80919"/>
              <a:gd name="adj2" fmla="val -53148"/>
            </a:avLst>
          </a:prstGeom>
          <a:solidFill>
            <a:schemeClr val="accent1"/>
          </a:solidFill>
          <a:ln w="12700" cap="sq"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hu-HU" dirty="0" smtClean="0"/>
              <a:t>NO</a:t>
            </a:r>
            <a:endParaRPr kumimoji="0" lang="hu-HU" sz="1800" b="0" i="0" u="none" strike="noStrike" cap="none" normalizeH="0" baseline="0" dirty="0" smtClean="0">
              <a:ln>
                <a:noFill/>
              </a:ln>
              <a:solidFill>
                <a:schemeClr val="tx1"/>
              </a:solidFill>
              <a:effectLst/>
              <a:latin typeface="Verdana" pitchFamily="34" charset="0"/>
            </a:endParaRPr>
          </a:p>
        </p:txBody>
      </p:sp>
      <p:sp>
        <p:nvSpPr>
          <p:cNvPr id="63" name="Ellipszis 62"/>
          <p:cNvSpPr/>
          <p:nvPr/>
        </p:nvSpPr>
        <p:spPr bwMode="auto">
          <a:xfrm>
            <a:off x="6592273" y="5522203"/>
            <a:ext cx="108013" cy="69508"/>
          </a:xfrm>
          <a:prstGeom prst="ellipse">
            <a:avLst/>
          </a:prstGeom>
          <a:solidFill>
            <a:schemeClr val="accent1"/>
          </a:solidFill>
          <a:ln w="12700" cap="sq"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hu-HU" sz="1800" b="0" i="0" u="none" strike="noStrike" cap="none" normalizeH="0" baseline="0" smtClean="0">
              <a:ln>
                <a:noFill/>
              </a:ln>
              <a:solidFill>
                <a:schemeClr val="tx1"/>
              </a:solidFill>
              <a:effectLst/>
              <a:latin typeface="Verdana" pitchFamily="34" charset="0"/>
            </a:endParaRPr>
          </a:p>
        </p:txBody>
      </p:sp>
      <p:sp>
        <p:nvSpPr>
          <p:cNvPr id="64" name="Ellipszis buborék 63"/>
          <p:cNvSpPr/>
          <p:nvPr/>
        </p:nvSpPr>
        <p:spPr bwMode="auto">
          <a:xfrm>
            <a:off x="6839468" y="5919794"/>
            <a:ext cx="847044" cy="352598"/>
          </a:xfrm>
          <a:prstGeom prst="wedgeEllipseCallout">
            <a:avLst>
              <a:gd name="adj1" fmla="val -43353"/>
              <a:gd name="adj2" fmla="val -110607"/>
            </a:avLst>
          </a:prstGeom>
          <a:solidFill>
            <a:schemeClr val="accent1"/>
          </a:solidFill>
          <a:ln w="12700" cap="sq"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hu-HU" dirty="0" smtClean="0"/>
              <a:t>IE</a:t>
            </a:r>
            <a:endParaRPr kumimoji="0" lang="hu-HU" sz="1800" b="0" i="0" u="none" strike="noStrike" cap="none" normalizeH="0" baseline="0" dirty="0" smtClean="0">
              <a:ln>
                <a:noFill/>
              </a:ln>
              <a:solidFill>
                <a:schemeClr val="tx1"/>
              </a:solidFill>
              <a:effectLst/>
              <a:latin typeface="Verdana" pitchFamily="34" charset="0"/>
            </a:endParaRPr>
          </a:p>
        </p:txBody>
      </p:sp>
      <p:sp>
        <p:nvSpPr>
          <p:cNvPr id="65" name="Ellipszis 64"/>
          <p:cNvSpPr/>
          <p:nvPr/>
        </p:nvSpPr>
        <p:spPr bwMode="auto">
          <a:xfrm>
            <a:off x="6825208" y="5631625"/>
            <a:ext cx="108013" cy="69508"/>
          </a:xfrm>
          <a:prstGeom prst="ellipse">
            <a:avLst/>
          </a:prstGeom>
          <a:solidFill>
            <a:schemeClr val="accent1"/>
          </a:solidFill>
          <a:ln w="12700" cap="sq"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hu-HU" sz="1800" b="0" i="0" u="none" strike="noStrike" cap="none" normalizeH="0" baseline="0" smtClean="0">
              <a:ln>
                <a:noFill/>
              </a:ln>
              <a:solidFill>
                <a:schemeClr val="tx1"/>
              </a:solidFill>
              <a:effectLst/>
              <a:latin typeface="Verdana" pitchFamily="34" charset="0"/>
            </a:endParaRPr>
          </a:p>
        </p:txBody>
      </p:sp>
      <p:cxnSp>
        <p:nvCxnSpPr>
          <p:cNvPr id="66" name="Egyenes összekötő nyíllal 65"/>
          <p:cNvCxnSpPr/>
          <p:nvPr/>
        </p:nvCxnSpPr>
        <p:spPr bwMode="auto">
          <a:xfrm>
            <a:off x="5916512" y="4597203"/>
            <a:ext cx="637927" cy="161"/>
          </a:xfrm>
          <a:prstGeom prst="straightConnector1">
            <a:avLst/>
          </a:prstGeom>
          <a:ln w="76200">
            <a:solidFill>
              <a:srgbClr val="FF0000"/>
            </a:solidFill>
            <a:headEnd type="none" w="sm" len="sm"/>
            <a:tailEnd type="triangle"/>
          </a:ln>
          <a:extLst/>
        </p:spPr>
        <p:style>
          <a:lnRef idx="3">
            <a:schemeClr val="accent2"/>
          </a:lnRef>
          <a:fillRef idx="0">
            <a:schemeClr val="accent2"/>
          </a:fillRef>
          <a:effectRef idx="2">
            <a:schemeClr val="accent2"/>
          </a:effectRef>
          <a:fontRef idx="minor">
            <a:schemeClr val="tx1"/>
          </a:fontRef>
        </p:style>
      </p:cxnSp>
      <p:sp>
        <p:nvSpPr>
          <p:cNvPr id="68" name="Szövegdoboz 67"/>
          <p:cNvSpPr txBox="1"/>
          <p:nvPr/>
        </p:nvSpPr>
        <p:spPr>
          <a:xfrm>
            <a:off x="5961112" y="6516052"/>
            <a:ext cx="2427268" cy="369332"/>
          </a:xfrm>
          <a:prstGeom prst="rect">
            <a:avLst/>
          </a:prstGeom>
          <a:noFill/>
        </p:spPr>
        <p:txBody>
          <a:bodyPr wrap="none" rtlCol="0">
            <a:spAutoFit/>
          </a:bodyPr>
          <a:lstStyle/>
          <a:p>
            <a:r>
              <a:rPr lang="hu-HU" i="1" dirty="0" smtClean="0"/>
              <a:t>* </a:t>
            </a:r>
            <a:r>
              <a:rPr lang="hu-HU" i="1" dirty="0" err="1" smtClean="0"/>
              <a:t>Newly</a:t>
            </a:r>
            <a:r>
              <a:rPr lang="hu-HU" i="1" dirty="0" smtClean="0"/>
              <a:t> </a:t>
            </a:r>
            <a:r>
              <a:rPr lang="hu-HU" i="1" dirty="0" err="1" smtClean="0"/>
              <a:t>introduced</a:t>
            </a:r>
            <a:endParaRPr lang="hu-HU" i="1" dirty="0"/>
          </a:p>
        </p:txBody>
      </p:sp>
      <p:cxnSp>
        <p:nvCxnSpPr>
          <p:cNvPr id="69" name="Egyenes összekötő nyíllal 68"/>
          <p:cNvCxnSpPr/>
          <p:nvPr/>
        </p:nvCxnSpPr>
        <p:spPr bwMode="auto">
          <a:xfrm>
            <a:off x="6111847" y="5440651"/>
            <a:ext cx="614291" cy="1176"/>
          </a:xfrm>
          <a:prstGeom prst="straightConnector1">
            <a:avLst/>
          </a:prstGeom>
          <a:ln w="76200">
            <a:solidFill>
              <a:srgbClr val="FF0000"/>
            </a:solidFill>
            <a:headEnd type="none" w="sm" len="sm"/>
            <a:tailEnd type="triangle"/>
          </a:ln>
          <a:extLst/>
        </p:spPr>
        <p:style>
          <a:lnRef idx="3">
            <a:schemeClr val="accent2"/>
          </a:lnRef>
          <a:fillRef idx="0">
            <a:schemeClr val="accent2"/>
          </a:fillRef>
          <a:effectRef idx="2">
            <a:schemeClr val="accent2"/>
          </a:effectRef>
          <a:fontRef idx="minor">
            <a:schemeClr val="tx1"/>
          </a:fontRef>
        </p:style>
      </p:cxnSp>
      <p:sp>
        <p:nvSpPr>
          <p:cNvPr id="71" name="Ellipszis buborék 70"/>
          <p:cNvSpPr/>
          <p:nvPr/>
        </p:nvSpPr>
        <p:spPr bwMode="auto">
          <a:xfrm>
            <a:off x="1136823" y="4993738"/>
            <a:ext cx="847044" cy="352598"/>
          </a:xfrm>
          <a:prstGeom prst="wedgeEllipseCallout">
            <a:avLst>
              <a:gd name="adj1" fmla="val 83932"/>
              <a:gd name="adj2" fmla="val -91712"/>
            </a:avLst>
          </a:prstGeom>
          <a:solidFill>
            <a:schemeClr val="accent1"/>
          </a:solidFill>
          <a:ln w="12700" cap="sq"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hu-HU" dirty="0"/>
              <a:t>H</a:t>
            </a:r>
            <a:r>
              <a:rPr kumimoji="0" lang="hu-HU" sz="1800" b="0" i="0" u="none" strike="noStrike" cap="none" normalizeH="0" baseline="0" dirty="0" smtClean="0">
                <a:ln>
                  <a:noFill/>
                </a:ln>
                <a:solidFill>
                  <a:schemeClr val="tx1"/>
                </a:solidFill>
                <a:effectLst/>
                <a:latin typeface="Verdana" pitchFamily="34" charset="0"/>
              </a:rPr>
              <a:t>R</a:t>
            </a:r>
          </a:p>
        </p:txBody>
      </p:sp>
      <p:sp>
        <p:nvSpPr>
          <p:cNvPr id="72" name="Ellipszis 71"/>
          <p:cNvSpPr/>
          <p:nvPr/>
        </p:nvSpPr>
        <p:spPr bwMode="auto">
          <a:xfrm>
            <a:off x="2324707" y="4774162"/>
            <a:ext cx="108013" cy="69508"/>
          </a:xfrm>
          <a:prstGeom prst="ellipse">
            <a:avLst/>
          </a:prstGeom>
          <a:solidFill>
            <a:schemeClr val="accent1"/>
          </a:solidFill>
          <a:ln w="12700" cap="sq"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hu-HU" sz="1800" b="0" i="0" u="none" strike="noStrike" cap="none" normalizeH="0" baseline="0" smtClean="0">
              <a:ln>
                <a:noFill/>
              </a:ln>
              <a:solidFill>
                <a:schemeClr val="tx1"/>
              </a:solidFill>
              <a:effectLst/>
              <a:latin typeface="Verdana" pitchFamily="34" charset="0"/>
            </a:endParaRPr>
          </a:p>
        </p:txBody>
      </p:sp>
      <p:cxnSp>
        <p:nvCxnSpPr>
          <p:cNvPr id="74" name="Egyenes összekötő nyíllal 73"/>
          <p:cNvCxnSpPr/>
          <p:nvPr/>
        </p:nvCxnSpPr>
        <p:spPr bwMode="auto">
          <a:xfrm flipV="1">
            <a:off x="2700084" y="4822274"/>
            <a:ext cx="0" cy="442530"/>
          </a:xfrm>
          <a:prstGeom prst="straightConnector1">
            <a:avLst/>
          </a:prstGeom>
          <a:ln w="50800">
            <a:solidFill>
              <a:srgbClr val="FF0000"/>
            </a:solidFill>
            <a:prstDash val="sysDot"/>
            <a:headEnd type="none" w="sm" len="sm"/>
            <a:tailEnd type="triangle"/>
          </a:ln>
          <a:extLst/>
        </p:spPr>
        <p:style>
          <a:lnRef idx="3">
            <a:schemeClr val="accent2"/>
          </a:lnRef>
          <a:fillRef idx="0">
            <a:schemeClr val="accent2"/>
          </a:fillRef>
          <a:effectRef idx="2">
            <a:schemeClr val="accent2"/>
          </a:effectRef>
          <a:fontRef idx="minor">
            <a:schemeClr val="tx1"/>
          </a:fontRef>
        </p:style>
      </p:cxnSp>
      <p:sp>
        <p:nvSpPr>
          <p:cNvPr id="75" name="Ellipszis buborék 74"/>
          <p:cNvSpPr/>
          <p:nvPr/>
        </p:nvSpPr>
        <p:spPr bwMode="auto">
          <a:xfrm>
            <a:off x="3479021" y="4540312"/>
            <a:ext cx="847044" cy="352598"/>
          </a:xfrm>
          <a:prstGeom prst="wedgeEllipseCallout">
            <a:avLst>
              <a:gd name="adj1" fmla="val -69186"/>
              <a:gd name="adj2" fmla="val 21979"/>
            </a:avLst>
          </a:prstGeom>
          <a:solidFill>
            <a:schemeClr val="accent1"/>
          </a:solidFill>
          <a:ln w="12700" cap="sq"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hu-HU" dirty="0" smtClean="0"/>
              <a:t>BG</a:t>
            </a:r>
            <a:endParaRPr kumimoji="0" lang="hu-HU" sz="1800" b="0" i="0" u="none" strike="noStrike" cap="none" normalizeH="0" baseline="0" dirty="0" smtClean="0">
              <a:ln>
                <a:noFill/>
              </a:ln>
              <a:solidFill>
                <a:schemeClr val="tx1"/>
              </a:solidFill>
              <a:effectLst/>
              <a:latin typeface="Verdana" pitchFamily="34" charset="0"/>
            </a:endParaRPr>
          </a:p>
        </p:txBody>
      </p:sp>
      <p:sp>
        <p:nvSpPr>
          <p:cNvPr id="76" name="Ellipszis 75"/>
          <p:cNvSpPr/>
          <p:nvPr/>
        </p:nvSpPr>
        <p:spPr bwMode="auto">
          <a:xfrm>
            <a:off x="3152800" y="4799483"/>
            <a:ext cx="108013" cy="69508"/>
          </a:xfrm>
          <a:prstGeom prst="ellipse">
            <a:avLst/>
          </a:prstGeom>
          <a:solidFill>
            <a:schemeClr val="accent1"/>
          </a:solidFill>
          <a:ln w="12700" cap="sq"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hu-HU" sz="1800" b="0" i="0" u="none" strike="noStrike" cap="none" normalizeH="0" baseline="0" smtClean="0">
              <a:ln>
                <a:noFill/>
              </a:ln>
              <a:solidFill>
                <a:schemeClr val="tx1"/>
              </a:solidFill>
              <a:effectLst/>
              <a:latin typeface="Verdana" pitchFamily="34" charset="0"/>
            </a:endParaRPr>
          </a:p>
        </p:txBody>
      </p:sp>
      <p:cxnSp>
        <p:nvCxnSpPr>
          <p:cNvPr id="77" name="Egyenes összekötő nyíllal 76"/>
          <p:cNvCxnSpPr/>
          <p:nvPr/>
        </p:nvCxnSpPr>
        <p:spPr bwMode="auto">
          <a:xfrm flipV="1">
            <a:off x="3197763" y="4846024"/>
            <a:ext cx="6377" cy="359293"/>
          </a:xfrm>
          <a:prstGeom prst="straightConnector1">
            <a:avLst/>
          </a:prstGeom>
          <a:ln w="50800">
            <a:solidFill>
              <a:srgbClr val="FF0000"/>
            </a:solidFill>
            <a:prstDash val="sysDot"/>
            <a:headEnd type="none" w="sm" len="sm"/>
            <a:tailEnd type="triangle"/>
          </a:ln>
          <a:extLst/>
        </p:spPr>
        <p:style>
          <a:lnRef idx="3">
            <a:schemeClr val="accent2"/>
          </a:lnRef>
          <a:fillRef idx="0">
            <a:schemeClr val="accent2"/>
          </a:fillRef>
          <a:effectRef idx="2">
            <a:schemeClr val="accent2"/>
          </a:effectRef>
          <a:fontRef idx="minor">
            <a:schemeClr val="tx1"/>
          </a:fontRef>
        </p:style>
      </p:cxnSp>
      <p:cxnSp>
        <p:nvCxnSpPr>
          <p:cNvPr id="78" name="Egyenes összekötő nyíllal 77"/>
          <p:cNvCxnSpPr/>
          <p:nvPr/>
        </p:nvCxnSpPr>
        <p:spPr bwMode="auto">
          <a:xfrm flipV="1">
            <a:off x="2385426" y="4834223"/>
            <a:ext cx="0" cy="442530"/>
          </a:xfrm>
          <a:prstGeom prst="straightConnector1">
            <a:avLst/>
          </a:prstGeom>
          <a:ln w="50800">
            <a:solidFill>
              <a:srgbClr val="FF0000"/>
            </a:solidFill>
            <a:prstDash val="sysDot"/>
            <a:headEnd type="none" w="sm" len="sm"/>
            <a:tailEnd type="triangle"/>
          </a:ln>
          <a:extLst/>
        </p:spPr>
        <p:style>
          <a:lnRef idx="3">
            <a:schemeClr val="accent2"/>
          </a:lnRef>
          <a:fillRef idx="0">
            <a:schemeClr val="accent2"/>
          </a:fillRef>
          <a:effectRef idx="2">
            <a:schemeClr val="accent2"/>
          </a:effectRef>
          <a:fontRef idx="minor">
            <a:schemeClr val="tx1"/>
          </a:fontRef>
        </p:style>
      </p:cxnSp>
      <p:sp>
        <p:nvSpPr>
          <p:cNvPr id="79" name="Ellipszis 78"/>
          <p:cNvSpPr/>
          <p:nvPr/>
        </p:nvSpPr>
        <p:spPr bwMode="auto">
          <a:xfrm>
            <a:off x="6609211" y="5850286"/>
            <a:ext cx="108013" cy="69508"/>
          </a:xfrm>
          <a:prstGeom prst="ellipse">
            <a:avLst/>
          </a:prstGeom>
          <a:solidFill>
            <a:schemeClr val="accent1"/>
          </a:solidFill>
          <a:ln w="12700" cap="sq"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hu-HU" sz="1800" b="0" i="0" u="none" strike="noStrike" cap="none" normalizeH="0" baseline="0" smtClean="0">
              <a:ln>
                <a:noFill/>
              </a:ln>
              <a:solidFill>
                <a:schemeClr val="tx1"/>
              </a:solidFill>
              <a:effectLst/>
              <a:latin typeface="Verdana" pitchFamily="34" charset="0"/>
            </a:endParaRPr>
          </a:p>
        </p:txBody>
      </p:sp>
      <p:sp>
        <p:nvSpPr>
          <p:cNvPr id="80" name="Ellipszis buborék 79"/>
          <p:cNvSpPr/>
          <p:nvPr/>
        </p:nvSpPr>
        <p:spPr bwMode="auto">
          <a:xfrm>
            <a:off x="5241032" y="5956722"/>
            <a:ext cx="847044" cy="352598"/>
          </a:xfrm>
          <a:prstGeom prst="wedgeEllipseCallout">
            <a:avLst>
              <a:gd name="adj1" fmla="val 111038"/>
              <a:gd name="adj2" fmla="val -65414"/>
            </a:avLst>
          </a:prstGeom>
          <a:solidFill>
            <a:schemeClr val="accent1"/>
          </a:solidFill>
          <a:ln w="12700" cap="sq"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hu-HU" dirty="0" smtClean="0"/>
              <a:t>FI</a:t>
            </a:r>
            <a:endParaRPr kumimoji="0" lang="hu-HU" sz="1800" b="0" i="0" u="none" strike="noStrike" cap="none" normalizeH="0" baseline="0" dirty="0" smtClean="0">
              <a:ln>
                <a:noFill/>
              </a:ln>
              <a:solidFill>
                <a:schemeClr val="tx1"/>
              </a:solidFill>
              <a:effectLst/>
              <a:latin typeface="Verdana" pitchFamily="34" charset="0"/>
            </a:endParaRPr>
          </a:p>
        </p:txBody>
      </p:sp>
      <p:cxnSp>
        <p:nvCxnSpPr>
          <p:cNvPr id="81" name="Egyenes összekötő nyíllal 80"/>
          <p:cNvCxnSpPr/>
          <p:nvPr/>
        </p:nvCxnSpPr>
        <p:spPr bwMode="auto">
          <a:xfrm>
            <a:off x="5965927" y="5910099"/>
            <a:ext cx="614291" cy="1176"/>
          </a:xfrm>
          <a:prstGeom prst="straightConnector1">
            <a:avLst/>
          </a:prstGeom>
          <a:ln w="76200">
            <a:solidFill>
              <a:srgbClr val="FF0000"/>
            </a:solidFill>
            <a:headEnd type="none" w="sm" len="sm"/>
            <a:tailEnd type="triangle"/>
          </a:ln>
          <a:extLst/>
        </p:spPr>
        <p:style>
          <a:lnRef idx="3">
            <a:schemeClr val="accent2"/>
          </a:lnRef>
          <a:fillRef idx="0">
            <a:schemeClr val="accent2"/>
          </a:fillRef>
          <a:effectRef idx="2">
            <a:schemeClr val="accent2"/>
          </a:effectRef>
          <a:fontRef idx="minor">
            <a:schemeClr val="tx1"/>
          </a:fontRef>
        </p:style>
      </p:cxnSp>
      <p:sp>
        <p:nvSpPr>
          <p:cNvPr id="82" name="Ellipszis buborék 81"/>
          <p:cNvSpPr/>
          <p:nvPr/>
        </p:nvSpPr>
        <p:spPr bwMode="auto">
          <a:xfrm>
            <a:off x="4033948" y="5020618"/>
            <a:ext cx="847044" cy="352598"/>
          </a:xfrm>
          <a:prstGeom prst="wedgeEllipseCallout">
            <a:avLst>
              <a:gd name="adj1" fmla="val 9268"/>
              <a:gd name="adj2" fmla="val -106322"/>
            </a:avLst>
          </a:prstGeom>
          <a:solidFill>
            <a:schemeClr val="accent1"/>
          </a:solidFill>
          <a:ln w="12700" cap="sq"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36000" tIns="36000" rIns="3600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hu-HU" dirty="0" smtClean="0">
                <a:solidFill>
                  <a:srgbClr val="FF0000"/>
                </a:solidFill>
              </a:rPr>
              <a:t>HU?</a:t>
            </a:r>
            <a:endParaRPr kumimoji="0" lang="hu-HU" sz="1800" b="0" i="0" u="none" strike="noStrike" cap="none" normalizeH="0" baseline="0" dirty="0" smtClean="0">
              <a:ln>
                <a:noFill/>
              </a:ln>
              <a:solidFill>
                <a:srgbClr val="FF0000"/>
              </a:solidFill>
              <a:effectLst/>
            </a:endParaRPr>
          </a:p>
        </p:txBody>
      </p:sp>
      <p:sp>
        <p:nvSpPr>
          <p:cNvPr id="83" name="Ellipszis 82"/>
          <p:cNvSpPr/>
          <p:nvPr/>
        </p:nvSpPr>
        <p:spPr bwMode="auto">
          <a:xfrm>
            <a:off x="4484947" y="4653136"/>
            <a:ext cx="108013" cy="69508"/>
          </a:xfrm>
          <a:prstGeom prst="ellipse">
            <a:avLst/>
          </a:prstGeom>
          <a:solidFill>
            <a:srgbClr val="FF0000"/>
          </a:solidFill>
          <a:ln w="50800" cap="sq" cmpd="sng" algn="ctr">
            <a:solidFill>
              <a:srgbClr val="FF0000"/>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hu-HU" sz="1800" b="0" i="0" u="none" strike="noStrike" cap="none" normalizeH="0" baseline="0" smtClean="0">
              <a:ln>
                <a:noFill/>
              </a:ln>
              <a:solidFill>
                <a:schemeClr val="tx1"/>
              </a:solidFill>
              <a:effectLst/>
              <a:latin typeface="Verdana" pitchFamily="34" charset="0"/>
            </a:endParaRPr>
          </a:p>
        </p:txBody>
      </p:sp>
      <p:grpSp>
        <p:nvGrpSpPr>
          <p:cNvPr id="73" name="Csoportba foglalás 72"/>
          <p:cNvGrpSpPr/>
          <p:nvPr/>
        </p:nvGrpSpPr>
        <p:grpSpPr>
          <a:xfrm>
            <a:off x="1928664" y="5374866"/>
            <a:ext cx="792088" cy="502406"/>
            <a:chOff x="2432720" y="3047474"/>
            <a:chExt cx="792088" cy="502406"/>
          </a:xfrm>
        </p:grpSpPr>
        <p:sp>
          <p:nvSpPr>
            <p:cNvPr id="84" name="Ellipszis buborék 83"/>
            <p:cNvSpPr/>
            <p:nvPr/>
          </p:nvSpPr>
          <p:spPr bwMode="auto">
            <a:xfrm>
              <a:off x="2432720" y="3047474"/>
              <a:ext cx="792088" cy="360889"/>
            </a:xfrm>
            <a:prstGeom prst="wedgeEllipseCallout">
              <a:avLst/>
            </a:prstGeom>
            <a:solidFill>
              <a:schemeClr val="accent1"/>
            </a:solidFill>
            <a:ln w="12700" cap="sq"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36000" tIns="45720" rIns="3600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hu-HU" dirty="0" smtClean="0"/>
                <a:t>SLO</a:t>
              </a:r>
              <a:endParaRPr kumimoji="0" lang="hu-HU" sz="1800" b="0" i="0" u="none" strike="noStrike" cap="none" normalizeH="0" baseline="0" dirty="0" smtClean="0">
                <a:ln>
                  <a:noFill/>
                </a:ln>
                <a:solidFill>
                  <a:schemeClr val="tx1"/>
                </a:solidFill>
                <a:effectLst/>
                <a:latin typeface="Verdana" pitchFamily="34" charset="0"/>
              </a:endParaRPr>
            </a:p>
          </p:txBody>
        </p:sp>
        <p:sp>
          <p:nvSpPr>
            <p:cNvPr id="85" name="Ellipszis 84"/>
            <p:cNvSpPr/>
            <p:nvPr/>
          </p:nvSpPr>
          <p:spPr bwMode="auto">
            <a:xfrm>
              <a:off x="2576736" y="3480372"/>
              <a:ext cx="108013" cy="69508"/>
            </a:xfrm>
            <a:prstGeom prst="ellipse">
              <a:avLst/>
            </a:prstGeom>
            <a:solidFill>
              <a:schemeClr val="accent1"/>
            </a:solidFill>
            <a:ln w="12700" cap="sq"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hu-HU" sz="1800" b="0" i="0" u="none" strike="noStrike" cap="none" normalizeH="0" baseline="0" smtClean="0">
                <a:ln>
                  <a:noFill/>
                </a:ln>
                <a:solidFill>
                  <a:schemeClr val="tx1"/>
                </a:solidFill>
                <a:effectLst/>
                <a:latin typeface="Verdana" pitchFamily="34" charset="0"/>
              </a:endParaRPr>
            </a:p>
          </p:txBody>
        </p:sp>
      </p:grpSp>
      <p:grpSp>
        <p:nvGrpSpPr>
          <p:cNvPr id="67" name="Csoportba foglalás 66"/>
          <p:cNvGrpSpPr/>
          <p:nvPr/>
        </p:nvGrpSpPr>
        <p:grpSpPr>
          <a:xfrm>
            <a:off x="6072708" y="2996952"/>
            <a:ext cx="896516" cy="502406"/>
            <a:chOff x="2432720" y="3047474"/>
            <a:chExt cx="792088" cy="502406"/>
          </a:xfrm>
        </p:grpSpPr>
        <p:sp>
          <p:nvSpPr>
            <p:cNvPr id="86" name="Ellipszis buborék 85"/>
            <p:cNvSpPr/>
            <p:nvPr/>
          </p:nvSpPr>
          <p:spPr bwMode="auto">
            <a:xfrm>
              <a:off x="2432720" y="3047474"/>
              <a:ext cx="792088" cy="360889"/>
            </a:xfrm>
            <a:prstGeom prst="wedgeEllipseCallout">
              <a:avLst/>
            </a:prstGeom>
            <a:solidFill>
              <a:schemeClr val="accent1"/>
            </a:solidFill>
            <a:ln w="12700" cap="sq"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hu-HU" dirty="0" smtClean="0"/>
                <a:t>NL</a:t>
              </a:r>
              <a:endParaRPr kumimoji="0" lang="hu-HU" sz="1800" b="0" i="0" u="none" strike="noStrike" cap="none" normalizeH="0" baseline="0" dirty="0" smtClean="0">
                <a:ln>
                  <a:noFill/>
                </a:ln>
                <a:solidFill>
                  <a:schemeClr val="tx1"/>
                </a:solidFill>
                <a:effectLst/>
                <a:latin typeface="Verdana" pitchFamily="34" charset="0"/>
              </a:endParaRPr>
            </a:p>
          </p:txBody>
        </p:sp>
        <p:sp>
          <p:nvSpPr>
            <p:cNvPr id="87" name="Ellipszis 86"/>
            <p:cNvSpPr/>
            <p:nvPr/>
          </p:nvSpPr>
          <p:spPr bwMode="auto">
            <a:xfrm>
              <a:off x="2576736" y="3480372"/>
              <a:ext cx="108013" cy="69508"/>
            </a:xfrm>
            <a:prstGeom prst="ellipse">
              <a:avLst/>
            </a:prstGeom>
            <a:solidFill>
              <a:schemeClr val="accent1"/>
            </a:solidFill>
            <a:ln w="12700" cap="sq"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hu-HU" sz="1800" b="0" i="0" u="none" strike="noStrike" cap="none" normalizeH="0" baseline="0" smtClean="0">
                <a:ln>
                  <a:noFill/>
                </a:ln>
                <a:solidFill>
                  <a:schemeClr val="tx1"/>
                </a:solidFill>
                <a:effectLst/>
                <a:latin typeface="Verdana" pitchFamily="34" charset="0"/>
              </a:endParaRPr>
            </a:p>
          </p:txBody>
        </p:sp>
      </p:grpSp>
      <p:cxnSp>
        <p:nvCxnSpPr>
          <p:cNvPr id="88" name="Egyenes összekötő nyíllal 87"/>
          <p:cNvCxnSpPr/>
          <p:nvPr/>
        </p:nvCxnSpPr>
        <p:spPr bwMode="auto">
          <a:xfrm flipV="1">
            <a:off x="5496307" y="3534619"/>
            <a:ext cx="728123" cy="637041"/>
          </a:xfrm>
          <a:prstGeom prst="straightConnector1">
            <a:avLst/>
          </a:prstGeom>
          <a:ln w="76200">
            <a:solidFill>
              <a:srgbClr val="FF0000"/>
            </a:solidFill>
            <a:headEnd type="none" w="sm" len="sm"/>
            <a:tailEnd type="triangle"/>
          </a:ln>
          <a:extLst/>
        </p:spPr>
        <p:style>
          <a:lnRef idx="3">
            <a:schemeClr val="accent2"/>
          </a:lnRef>
          <a:fillRef idx="0">
            <a:schemeClr val="accent2"/>
          </a:fillRef>
          <a:effectRef idx="2">
            <a:schemeClr val="accent2"/>
          </a:effectRef>
          <a:fontRef idx="minor">
            <a:schemeClr val="tx1"/>
          </a:fontRef>
        </p:style>
      </p:cxnSp>
      <p:sp>
        <p:nvSpPr>
          <p:cNvPr id="89" name="Ellipszis 88"/>
          <p:cNvSpPr/>
          <p:nvPr/>
        </p:nvSpPr>
        <p:spPr bwMode="auto">
          <a:xfrm>
            <a:off x="6969224" y="5326288"/>
            <a:ext cx="108013" cy="69508"/>
          </a:xfrm>
          <a:prstGeom prst="ellipse">
            <a:avLst/>
          </a:prstGeom>
          <a:solidFill>
            <a:schemeClr val="accent1"/>
          </a:solidFill>
          <a:ln w="12700" cap="sq"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hu-HU" sz="1800" b="0" i="0" u="none" strike="noStrike" cap="none" normalizeH="0" baseline="0" smtClean="0">
              <a:ln>
                <a:noFill/>
              </a:ln>
              <a:solidFill>
                <a:schemeClr val="tx1"/>
              </a:solidFill>
              <a:effectLst/>
              <a:latin typeface="Verdana" pitchFamily="34" charset="0"/>
            </a:endParaRPr>
          </a:p>
        </p:txBody>
      </p:sp>
      <p:sp>
        <p:nvSpPr>
          <p:cNvPr id="2" name="Ellipszis 1"/>
          <p:cNvSpPr/>
          <p:nvPr/>
        </p:nvSpPr>
        <p:spPr bwMode="auto">
          <a:xfrm>
            <a:off x="632520" y="3933056"/>
            <a:ext cx="4464496" cy="2857740"/>
          </a:xfrm>
          <a:prstGeom prst="ellipse">
            <a:avLst/>
          </a:prstGeom>
          <a:noFill/>
          <a:ln w="79375" cap="sq" cmpd="sng" algn="ctr">
            <a:solidFill>
              <a:srgbClr val="FF0000"/>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hu-HU" sz="1800" b="0" i="0" u="none" strike="noStrike" cap="none" normalizeH="0" baseline="0" smtClean="0">
              <a:ln>
                <a:noFill/>
              </a:ln>
              <a:solidFill>
                <a:schemeClr val="tx1"/>
              </a:solidFill>
              <a:effectLst/>
              <a:latin typeface="Verdana" pitchFamily="34" charset="0"/>
            </a:endParaRPr>
          </a:p>
        </p:txBody>
      </p:sp>
    </p:spTree>
    <p:extLst>
      <p:ext uri="{BB962C8B-B14F-4D97-AF65-F5344CB8AC3E}">
        <p14:creationId xmlns:p14="http://schemas.microsoft.com/office/powerpoint/2010/main" val="15362202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repeatCount="indefinite" fill="hold" grpId="1" nodeType="afterEffect">
                                  <p:stCondLst>
                                    <p:cond delay="0"/>
                                  </p:stCondLst>
                                  <p:childTnLst>
                                    <p:animEffect transition="out" filter="fade">
                                      <p:cBhvr>
                                        <p:cTn id="6" dur="500" tmFilter="0, 0; .2, .5; .8, .5; 1, 0"/>
                                        <p:tgtEl>
                                          <p:spTgt spid="2"/>
                                        </p:tgtEl>
                                      </p:cBhvr>
                                    </p:animEffect>
                                    <p:animScale>
                                      <p:cBhvr>
                                        <p:cTn id="7" dur="250" autoRev="1" fill="hold"/>
                                        <p:tgtEl>
                                          <p:spTgt spid="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1"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ia számának helye 5"/>
          <p:cNvSpPr>
            <a:spLocks noGrp="1"/>
          </p:cNvSpPr>
          <p:nvPr>
            <p:ph type="sldNum" sz="quarter" idx="12"/>
          </p:nvPr>
        </p:nvSpPr>
        <p:spPr/>
        <p:txBody>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defRPr/>
            </a:pPr>
            <a:fld id="{D624ACCC-1038-4603-8181-765D8C436EAE}" type="slidenum">
              <a:rPr lang="en-US" altLang="hu-HU" smtClean="0"/>
              <a:pPr>
                <a:defRPr/>
              </a:pPr>
              <a:t>9</a:t>
            </a:fld>
            <a:endParaRPr lang="en-US" altLang="hu-HU"/>
          </a:p>
        </p:txBody>
      </p:sp>
      <p:sp>
        <p:nvSpPr>
          <p:cNvPr id="244739" name="Rectangle 3"/>
          <p:cNvSpPr>
            <a:spLocks noGrp="1" noChangeArrowheads="1"/>
          </p:cNvSpPr>
          <p:nvPr>
            <p:ph type="body" idx="1"/>
          </p:nvPr>
        </p:nvSpPr>
        <p:spPr>
          <a:xfrm>
            <a:off x="128464" y="216024"/>
            <a:ext cx="9648825" cy="6525344"/>
          </a:xfrm>
        </p:spPr>
        <p:txBody>
          <a:bodyPr/>
          <a:lstStyle/>
          <a:p>
            <a:pPr marL="0" indent="0" eaLnBrk="1" hangingPunct="1">
              <a:spcBef>
                <a:spcPts val="600"/>
              </a:spcBef>
              <a:spcAft>
                <a:spcPts val="600"/>
              </a:spcAft>
              <a:buNone/>
              <a:defRPr/>
            </a:pPr>
            <a:r>
              <a:rPr lang="hu-HU" sz="1800" b="1" dirty="0" smtClean="0">
                <a:effectLst/>
              </a:rPr>
              <a:t>[</a:t>
            </a:r>
            <a:r>
              <a:rPr lang="hu-HU" sz="1800" b="1" dirty="0" err="1" smtClean="0">
                <a:effectLst/>
              </a:rPr>
              <a:t>continued</a:t>
            </a:r>
            <a:r>
              <a:rPr lang="hu-HU" sz="1800" b="1" dirty="0" smtClean="0">
                <a:effectLst/>
              </a:rPr>
              <a:t>] RQ2 </a:t>
            </a:r>
            <a:r>
              <a:rPr lang="hu-HU" sz="1800" b="1" dirty="0">
                <a:effectLst/>
              </a:rPr>
              <a:t>/</a:t>
            </a:r>
            <a:r>
              <a:rPr lang="hu-HU" sz="1800" b="1" dirty="0" smtClean="0">
                <a:effectLst/>
              </a:rPr>
              <a:t> </a:t>
            </a:r>
            <a:r>
              <a:rPr lang="hu-HU" sz="1800" b="1" dirty="0" err="1" smtClean="0">
                <a:effectLst/>
              </a:rPr>
              <a:t>Changes</a:t>
            </a:r>
            <a:r>
              <a:rPr lang="hu-HU" sz="1800" dirty="0" smtClean="0">
                <a:effectLst/>
              </a:rPr>
              <a:t>: </a:t>
            </a:r>
          </a:p>
          <a:p>
            <a:pPr marL="0" indent="0" eaLnBrk="1" hangingPunct="1">
              <a:spcBef>
                <a:spcPts val="600"/>
              </a:spcBef>
              <a:spcAft>
                <a:spcPts val="600"/>
              </a:spcAft>
              <a:buNone/>
              <a:defRPr/>
            </a:pPr>
            <a:r>
              <a:rPr lang="hu-HU" sz="1800" dirty="0">
                <a:effectLst/>
              </a:rPr>
              <a:t>	</a:t>
            </a:r>
            <a:r>
              <a:rPr lang="hu-HU" sz="1800" dirty="0" smtClean="0">
                <a:effectLst/>
              </a:rPr>
              <a:t>- L</a:t>
            </a:r>
            <a:r>
              <a:rPr lang="hu-HU" sz="1800" dirty="0" smtClean="0">
                <a:effectLst/>
              </a:rPr>
              <a:t>ittle </a:t>
            </a:r>
            <a:r>
              <a:rPr lang="hu-HU" sz="1800" dirty="0" err="1" smtClean="0">
                <a:effectLst/>
              </a:rPr>
              <a:t>change</a:t>
            </a:r>
            <a:r>
              <a:rPr lang="hu-HU" sz="1800" dirty="0" smtClean="0">
                <a:effectLst/>
              </a:rPr>
              <a:t>, </a:t>
            </a:r>
            <a:r>
              <a:rPr lang="hu-HU" sz="1800" dirty="0" err="1" smtClean="0">
                <a:effectLst/>
              </a:rPr>
              <a:t>large</a:t>
            </a:r>
            <a:r>
              <a:rPr lang="hu-HU" sz="1800" dirty="0" smtClean="0">
                <a:effectLst/>
              </a:rPr>
              <a:t> </a:t>
            </a:r>
            <a:r>
              <a:rPr lang="hu-HU" sz="1800" dirty="0" err="1" smtClean="0">
                <a:effectLst/>
              </a:rPr>
              <a:t>stability</a:t>
            </a:r>
            <a:r>
              <a:rPr lang="hu-HU" sz="1800" dirty="0" smtClean="0">
                <a:effectLst/>
              </a:rPr>
              <a:t> (</a:t>
            </a:r>
            <a:r>
              <a:rPr lang="hu-HU" sz="1800" dirty="0" err="1" smtClean="0">
                <a:effectLst/>
              </a:rPr>
              <a:t>despite</a:t>
            </a:r>
            <a:r>
              <a:rPr lang="hu-HU" sz="1800" dirty="0" smtClean="0">
                <a:effectLst/>
              </a:rPr>
              <a:t> </a:t>
            </a:r>
            <a:r>
              <a:rPr lang="hu-HU" sz="1800" dirty="0" err="1" smtClean="0">
                <a:effectLst/>
              </a:rPr>
              <a:t>turmoil</a:t>
            </a:r>
            <a:r>
              <a:rPr lang="hu-HU" sz="1800" dirty="0" smtClean="0">
                <a:effectLst/>
              </a:rPr>
              <a:t>!). 	</a:t>
            </a:r>
          </a:p>
          <a:p>
            <a:pPr marL="0" indent="0" eaLnBrk="1" hangingPunct="1">
              <a:spcBef>
                <a:spcPts val="600"/>
              </a:spcBef>
              <a:spcAft>
                <a:spcPts val="600"/>
              </a:spcAft>
              <a:buNone/>
              <a:defRPr/>
            </a:pPr>
            <a:r>
              <a:rPr lang="hu-HU" sz="1800" dirty="0">
                <a:effectLst/>
              </a:rPr>
              <a:t>	</a:t>
            </a:r>
            <a:r>
              <a:rPr lang="hu-HU" sz="1800" dirty="0" smtClean="0">
                <a:effectLst/>
              </a:rPr>
              <a:t>- </a:t>
            </a:r>
            <a:r>
              <a:rPr lang="hu-HU" sz="1800" dirty="0" err="1" smtClean="0">
                <a:effectLst/>
              </a:rPr>
              <a:t>Where</a:t>
            </a:r>
            <a:r>
              <a:rPr lang="hu-HU" sz="1800" dirty="0" smtClean="0">
                <a:effectLst/>
              </a:rPr>
              <a:t> </a:t>
            </a:r>
            <a:r>
              <a:rPr lang="hu-HU" sz="1800" dirty="0" err="1" smtClean="0">
                <a:effectLst/>
              </a:rPr>
              <a:t>c</a:t>
            </a:r>
            <a:r>
              <a:rPr lang="hu-HU" sz="1800" dirty="0" err="1" smtClean="0">
                <a:effectLst/>
              </a:rPr>
              <a:t>hange</a:t>
            </a:r>
            <a:r>
              <a:rPr lang="hu-HU" sz="1800" dirty="0" smtClean="0">
                <a:effectLst/>
              </a:rPr>
              <a:t> </a:t>
            </a:r>
            <a:r>
              <a:rPr lang="hu-HU" sz="1800" dirty="0" err="1" smtClean="0">
                <a:effectLst/>
              </a:rPr>
              <a:t>happens</a:t>
            </a:r>
            <a:r>
              <a:rPr lang="hu-HU" sz="1800" dirty="0" smtClean="0">
                <a:effectLst/>
              </a:rPr>
              <a:t>: </a:t>
            </a:r>
            <a:r>
              <a:rPr lang="hu-HU" sz="1800" dirty="0" err="1" smtClean="0">
                <a:effectLst/>
              </a:rPr>
              <a:t>always</a:t>
            </a:r>
            <a:r>
              <a:rPr lang="hu-HU" sz="1800" dirty="0" smtClean="0">
                <a:effectLst/>
              </a:rPr>
              <a:t> „more” (</a:t>
            </a:r>
            <a:r>
              <a:rPr lang="hu-HU" sz="1800" dirty="0" err="1" smtClean="0">
                <a:effectLst/>
              </a:rPr>
              <a:t>rather</a:t>
            </a:r>
            <a:r>
              <a:rPr lang="hu-HU" sz="1800" dirty="0" smtClean="0">
                <a:effectLst/>
              </a:rPr>
              <a:t> </a:t>
            </a:r>
            <a:r>
              <a:rPr lang="hu-HU" sz="1800" dirty="0" err="1" smtClean="0">
                <a:effectLst/>
              </a:rPr>
              <a:t>than</a:t>
            </a:r>
            <a:r>
              <a:rPr lang="hu-HU" sz="1800" dirty="0" smtClean="0">
                <a:effectLst/>
              </a:rPr>
              <a:t> „less”) of </a:t>
            </a:r>
            <a:r>
              <a:rPr lang="hu-HU" sz="1800" dirty="0" err="1" smtClean="0">
                <a:effectLst/>
              </a:rPr>
              <a:t>either</a:t>
            </a:r>
            <a:r>
              <a:rPr lang="hu-HU" sz="1800" dirty="0" smtClean="0">
                <a:effectLst/>
              </a:rPr>
              <a:t> </a:t>
            </a:r>
            <a:r>
              <a:rPr lang="hu-HU" sz="1800" dirty="0" err="1" smtClean="0">
                <a:effectLst/>
              </a:rPr>
              <a:t>developmental</a:t>
            </a:r>
            <a:r>
              <a:rPr lang="hu-HU" sz="1800" dirty="0" smtClean="0">
                <a:effectLst/>
              </a:rPr>
              <a:t> </a:t>
            </a:r>
            <a:r>
              <a:rPr lang="hu-HU" sz="1800" dirty="0" err="1" smtClean="0">
                <a:effectLst/>
              </a:rPr>
              <a:t>or</a:t>
            </a:r>
            <a:r>
              <a:rPr lang="hu-HU" sz="1800" dirty="0" smtClean="0">
                <a:effectLst/>
              </a:rPr>
              <a:t> </a:t>
            </a:r>
            <a:r>
              <a:rPr lang="hu-HU" sz="1800" dirty="0" err="1" smtClean="0">
                <a:effectLst/>
              </a:rPr>
              <a:t>incentivising</a:t>
            </a:r>
            <a:r>
              <a:rPr lang="hu-HU" sz="1800" dirty="0" smtClean="0">
                <a:effectLst/>
              </a:rPr>
              <a:t> (</a:t>
            </a:r>
            <a:r>
              <a:rPr lang="hu-HU" sz="1800" dirty="0" err="1" smtClean="0">
                <a:effectLst/>
              </a:rPr>
              <a:t>or</a:t>
            </a:r>
            <a:r>
              <a:rPr lang="hu-HU" sz="1800" dirty="0" smtClean="0">
                <a:effectLst/>
              </a:rPr>
              <a:t> </a:t>
            </a:r>
            <a:r>
              <a:rPr lang="hu-HU" sz="1800" dirty="0" err="1" smtClean="0">
                <a:effectLst/>
              </a:rPr>
              <a:t>both</a:t>
            </a:r>
            <a:r>
              <a:rPr lang="hu-HU" sz="1800" dirty="0" smtClean="0">
                <a:effectLst/>
              </a:rPr>
              <a:t>) </a:t>
            </a:r>
            <a:r>
              <a:rPr lang="hu-HU" sz="1800" dirty="0" err="1" smtClean="0">
                <a:effectLst/>
              </a:rPr>
              <a:t>features</a:t>
            </a:r>
            <a:r>
              <a:rPr lang="hu-HU" sz="1800" dirty="0" smtClean="0">
                <a:effectLst/>
              </a:rPr>
              <a:t>. </a:t>
            </a:r>
            <a:endParaRPr lang="hu-HU" sz="1800" dirty="0" smtClean="0">
              <a:effectLst/>
            </a:endParaRPr>
          </a:p>
          <a:p>
            <a:pPr marL="0" indent="0" eaLnBrk="1" hangingPunct="1">
              <a:spcBef>
                <a:spcPts val="600"/>
              </a:spcBef>
              <a:spcAft>
                <a:spcPts val="600"/>
              </a:spcAft>
              <a:buNone/>
              <a:defRPr/>
            </a:pPr>
            <a:r>
              <a:rPr lang="hu-HU" sz="1800" dirty="0">
                <a:effectLst/>
              </a:rPr>
              <a:t>	</a:t>
            </a:r>
            <a:r>
              <a:rPr lang="hu-HU" sz="1800" dirty="0" smtClean="0">
                <a:effectLst/>
              </a:rPr>
              <a:t>-</a:t>
            </a:r>
            <a:r>
              <a:rPr lang="hu-HU" sz="1800" dirty="0" smtClean="0">
                <a:effectLst/>
              </a:rPr>
              <a:t> </a:t>
            </a:r>
            <a:r>
              <a:rPr lang="hu-HU" sz="1800" dirty="0" smtClean="0">
                <a:effectLst/>
              </a:rPr>
              <a:t>Most </a:t>
            </a:r>
            <a:r>
              <a:rPr lang="hu-HU" sz="1800" dirty="0" err="1" smtClean="0">
                <a:effectLst/>
              </a:rPr>
              <a:t>newcomers</a:t>
            </a:r>
            <a:r>
              <a:rPr lang="hu-HU" sz="1800" dirty="0" smtClean="0">
                <a:effectLst/>
              </a:rPr>
              <a:t>: </a:t>
            </a:r>
            <a:r>
              <a:rPr lang="hu-HU" sz="1800" dirty="0" err="1" smtClean="0">
                <a:effectLst/>
              </a:rPr>
              <a:t>Type</a:t>
            </a:r>
            <a:r>
              <a:rPr lang="hu-HU" sz="1800" dirty="0" smtClean="0">
                <a:effectLst/>
              </a:rPr>
              <a:t> </a:t>
            </a:r>
            <a:r>
              <a:rPr lang="hu-HU" sz="1800" dirty="0" smtClean="0">
                <a:effectLst/>
              </a:rPr>
              <a:t>4 / </a:t>
            </a:r>
            <a:r>
              <a:rPr lang="hu-HU" sz="1800" dirty="0" err="1" smtClean="0">
                <a:effectLst/>
              </a:rPr>
              <a:t>want</a:t>
            </a:r>
            <a:r>
              <a:rPr lang="hu-HU" sz="1800" dirty="0" smtClean="0">
                <a:effectLst/>
              </a:rPr>
              <a:t>-it-</a:t>
            </a:r>
            <a:r>
              <a:rPr lang="hu-HU" sz="1800" dirty="0" err="1" smtClean="0">
                <a:effectLst/>
              </a:rPr>
              <a:t>all</a:t>
            </a:r>
            <a:endParaRPr lang="hu-HU" sz="1800" dirty="0" smtClean="0">
              <a:effectLst/>
            </a:endParaRPr>
          </a:p>
          <a:p>
            <a:pPr marL="0" indent="0" eaLnBrk="1" hangingPunct="1">
              <a:spcBef>
                <a:spcPts val="600"/>
              </a:spcBef>
              <a:spcAft>
                <a:spcPts val="600"/>
              </a:spcAft>
              <a:buNone/>
              <a:defRPr/>
            </a:pPr>
            <a:r>
              <a:rPr lang="hu-HU" sz="1800" dirty="0">
                <a:effectLst/>
              </a:rPr>
              <a:t>	</a:t>
            </a:r>
            <a:r>
              <a:rPr lang="hu-HU" sz="1800" dirty="0" smtClean="0">
                <a:effectLst/>
              </a:rPr>
              <a:t>- CEE: „</a:t>
            </a:r>
            <a:r>
              <a:rPr lang="hu-HU" sz="1800" dirty="0" err="1" smtClean="0">
                <a:effectLst/>
              </a:rPr>
              <a:t>hardening</a:t>
            </a:r>
            <a:r>
              <a:rPr lang="hu-HU" sz="1800" dirty="0" smtClean="0">
                <a:effectLst/>
              </a:rPr>
              <a:t>” – a </a:t>
            </a:r>
            <a:r>
              <a:rPr lang="hu-HU" sz="1800" dirty="0" err="1" smtClean="0">
                <a:effectLst/>
              </a:rPr>
              <a:t>slight</a:t>
            </a:r>
            <a:r>
              <a:rPr lang="hu-HU" sz="1800" dirty="0" smtClean="0">
                <a:effectLst/>
              </a:rPr>
              <a:t> </a:t>
            </a:r>
            <a:r>
              <a:rPr lang="hu-HU" sz="1800" dirty="0" err="1" smtClean="0">
                <a:effectLst/>
              </a:rPr>
              <a:t>move</a:t>
            </a:r>
            <a:r>
              <a:rPr lang="hu-HU" sz="1800" dirty="0" smtClean="0">
                <a:effectLst/>
              </a:rPr>
              <a:t> </a:t>
            </a:r>
            <a:r>
              <a:rPr lang="hu-HU" sz="1800" dirty="0" err="1" smtClean="0">
                <a:effectLst/>
              </a:rPr>
              <a:t>towards</a:t>
            </a:r>
            <a:r>
              <a:rPr lang="hu-HU" sz="1800" dirty="0" smtClean="0">
                <a:effectLst/>
              </a:rPr>
              <a:t> </a:t>
            </a:r>
            <a:r>
              <a:rPr lang="hu-HU" sz="1800" dirty="0" err="1" smtClean="0">
                <a:effectLst/>
              </a:rPr>
              <a:t>the</a:t>
            </a:r>
            <a:r>
              <a:rPr lang="hu-HU" sz="1800" dirty="0" smtClean="0">
                <a:effectLst/>
              </a:rPr>
              <a:t> </a:t>
            </a:r>
            <a:r>
              <a:rPr lang="hu-HU" sz="1800" dirty="0" err="1" smtClean="0">
                <a:effectLst/>
              </a:rPr>
              <a:t>measuring-incentivising</a:t>
            </a:r>
            <a:r>
              <a:rPr lang="hu-HU" sz="1800" dirty="0" smtClean="0">
                <a:effectLst/>
              </a:rPr>
              <a:t> </a:t>
            </a:r>
            <a:r>
              <a:rPr lang="hu-HU" sz="1800" dirty="0" err="1" smtClean="0">
                <a:effectLst/>
              </a:rPr>
              <a:t>model</a:t>
            </a:r>
            <a:endParaRPr lang="hu-HU" sz="1800" dirty="0" smtClean="0">
              <a:effectLst/>
            </a:endParaRPr>
          </a:p>
        </p:txBody>
      </p:sp>
      <p:cxnSp>
        <p:nvCxnSpPr>
          <p:cNvPr id="6" name="Egyenes összekötő nyíllal 5"/>
          <p:cNvCxnSpPr/>
          <p:nvPr/>
        </p:nvCxnSpPr>
        <p:spPr bwMode="auto">
          <a:xfrm flipV="1">
            <a:off x="1076926" y="3356992"/>
            <a:ext cx="0" cy="3246686"/>
          </a:xfrm>
          <a:prstGeom prst="straightConnector1">
            <a:avLst/>
          </a:prstGeom>
          <a:ln>
            <a:headEnd type="none" w="sm" len="sm"/>
            <a:tailEnd type="triangle"/>
          </a:ln>
          <a:extLst/>
        </p:spPr>
        <p:style>
          <a:lnRef idx="3">
            <a:schemeClr val="accent2"/>
          </a:lnRef>
          <a:fillRef idx="0">
            <a:schemeClr val="accent2"/>
          </a:fillRef>
          <a:effectRef idx="2">
            <a:schemeClr val="accent2"/>
          </a:effectRef>
          <a:fontRef idx="minor">
            <a:schemeClr val="tx1"/>
          </a:fontRef>
        </p:style>
      </p:cxnSp>
      <p:cxnSp>
        <p:nvCxnSpPr>
          <p:cNvPr id="9" name="Egyenes összekötő nyíllal 8"/>
          <p:cNvCxnSpPr/>
          <p:nvPr/>
        </p:nvCxnSpPr>
        <p:spPr bwMode="auto">
          <a:xfrm>
            <a:off x="776536" y="6381328"/>
            <a:ext cx="8136904" cy="0"/>
          </a:xfrm>
          <a:prstGeom prst="straightConnector1">
            <a:avLst/>
          </a:prstGeom>
          <a:ln>
            <a:headEnd type="none" w="sm" len="sm"/>
            <a:tailEnd type="triangle"/>
          </a:ln>
          <a:extLst/>
        </p:spPr>
        <p:style>
          <a:lnRef idx="3">
            <a:schemeClr val="accent2"/>
          </a:lnRef>
          <a:fillRef idx="0">
            <a:schemeClr val="accent2"/>
          </a:fillRef>
          <a:effectRef idx="2">
            <a:schemeClr val="accent2"/>
          </a:effectRef>
          <a:fontRef idx="minor">
            <a:schemeClr val="tx1"/>
          </a:fontRef>
        </p:style>
      </p:cxnSp>
      <p:sp>
        <p:nvSpPr>
          <p:cNvPr id="11" name="Szövegdoboz 10"/>
          <p:cNvSpPr txBox="1"/>
          <p:nvPr/>
        </p:nvSpPr>
        <p:spPr>
          <a:xfrm>
            <a:off x="128464" y="3297758"/>
            <a:ext cx="1710725" cy="923330"/>
          </a:xfrm>
          <a:prstGeom prst="rect">
            <a:avLst/>
          </a:prstGeom>
          <a:noFill/>
        </p:spPr>
        <p:txBody>
          <a:bodyPr wrap="none" rtlCol="0">
            <a:spAutoFit/>
          </a:bodyPr>
          <a:lstStyle/>
          <a:p>
            <a:r>
              <a:rPr lang="hu-HU" i="1" dirty="0" err="1" smtClean="0"/>
              <a:t>Measuring</a:t>
            </a:r>
            <a:r>
              <a:rPr lang="hu-HU" i="1" dirty="0" smtClean="0"/>
              <a:t>-</a:t>
            </a:r>
          </a:p>
          <a:p>
            <a:r>
              <a:rPr lang="hu-HU" i="1" dirty="0" err="1" smtClean="0"/>
              <a:t>incentivising</a:t>
            </a:r>
            <a:r>
              <a:rPr lang="hu-HU" i="1" dirty="0" smtClean="0"/>
              <a:t> </a:t>
            </a:r>
          </a:p>
          <a:p>
            <a:r>
              <a:rPr lang="hu-HU" i="1" dirty="0" err="1" smtClean="0"/>
              <a:t>features</a:t>
            </a:r>
            <a:endParaRPr lang="hu-HU" i="1" dirty="0"/>
          </a:p>
        </p:txBody>
      </p:sp>
      <p:sp>
        <p:nvSpPr>
          <p:cNvPr id="13" name="Szövegdoboz 12"/>
          <p:cNvSpPr txBox="1"/>
          <p:nvPr/>
        </p:nvSpPr>
        <p:spPr>
          <a:xfrm>
            <a:off x="7613533" y="5833020"/>
            <a:ext cx="1922321" cy="646331"/>
          </a:xfrm>
          <a:prstGeom prst="rect">
            <a:avLst/>
          </a:prstGeom>
          <a:noFill/>
        </p:spPr>
        <p:txBody>
          <a:bodyPr wrap="none" rtlCol="0">
            <a:spAutoFit/>
          </a:bodyPr>
          <a:lstStyle/>
          <a:p>
            <a:r>
              <a:rPr lang="hu-HU" i="1" dirty="0" err="1" smtClean="0"/>
              <a:t>Developmental</a:t>
            </a:r>
            <a:endParaRPr lang="hu-HU" i="1" dirty="0" smtClean="0"/>
          </a:p>
          <a:p>
            <a:r>
              <a:rPr lang="hu-HU" i="1" dirty="0" err="1" smtClean="0"/>
              <a:t>features</a:t>
            </a:r>
            <a:endParaRPr lang="hu-HU" i="1" dirty="0"/>
          </a:p>
        </p:txBody>
      </p:sp>
      <p:cxnSp>
        <p:nvCxnSpPr>
          <p:cNvPr id="14" name="Egyenes összekötő 13"/>
          <p:cNvCxnSpPr/>
          <p:nvPr/>
        </p:nvCxnSpPr>
        <p:spPr bwMode="auto">
          <a:xfrm>
            <a:off x="4844988" y="3356992"/>
            <a:ext cx="0" cy="2664296"/>
          </a:xfrm>
          <a:prstGeom prst="line">
            <a:avLst/>
          </a:prstGeom>
          <a:ln>
            <a:prstDash val="sysDot"/>
            <a:headEnd type="none" w="sm" len="sm"/>
            <a:tailEnd type="none"/>
          </a:ln>
          <a:extLst/>
        </p:spPr>
        <p:style>
          <a:lnRef idx="3">
            <a:schemeClr val="accent2"/>
          </a:lnRef>
          <a:fillRef idx="0">
            <a:schemeClr val="accent2"/>
          </a:fillRef>
          <a:effectRef idx="2">
            <a:schemeClr val="accent2"/>
          </a:effectRef>
          <a:fontRef idx="minor">
            <a:schemeClr val="tx1"/>
          </a:fontRef>
        </p:style>
      </p:cxnSp>
      <p:cxnSp>
        <p:nvCxnSpPr>
          <p:cNvPr id="16" name="Egyenes összekötő 15"/>
          <p:cNvCxnSpPr/>
          <p:nvPr/>
        </p:nvCxnSpPr>
        <p:spPr bwMode="auto">
          <a:xfrm>
            <a:off x="1568624" y="4689140"/>
            <a:ext cx="7006069" cy="18248"/>
          </a:xfrm>
          <a:prstGeom prst="line">
            <a:avLst/>
          </a:prstGeom>
          <a:ln>
            <a:prstDash val="sysDot"/>
            <a:headEnd type="none" w="sm" len="sm"/>
            <a:tailEnd type="none"/>
          </a:ln>
          <a:extLst/>
        </p:spPr>
        <p:style>
          <a:lnRef idx="3">
            <a:schemeClr val="accent2"/>
          </a:lnRef>
          <a:fillRef idx="0">
            <a:schemeClr val="accent2"/>
          </a:fillRef>
          <a:effectRef idx="2">
            <a:schemeClr val="accent2"/>
          </a:effectRef>
          <a:fontRef idx="minor">
            <a:schemeClr val="tx1"/>
          </a:fontRef>
        </p:style>
      </p:cxnSp>
      <p:sp>
        <p:nvSpPr>
          <p:cNvPr id="19" name="Szövegdoboz 18"/>
          <p:cNvSpPr txBox="1"/>
          <p:nvPr/>
        </p:nvSpPr>
        <p:spPr>
          <a:xfrm>
            <a:off x="1208584" y="3090446"/>
            <a:ext cx="3873176" cy="338554"/>
          </a:xfrm>
          <a:prstGeom prst="rect">
            <a:avLst/>
          </a:prstGeom>
          <a:noFill/>
        </p:spPr>
        <p:txBody>
          <a:bodyPr wrap="none" rtlCol="0">
            <a:spAutoFit/>
          </a:bodyPr>
          <a:lstStyle/>
          <a:p>
            <a:r>
              <a:rPr lang="hu-HU" sz="1600" b="1" i="1" dirty="0" err="1" smtClean="0"/>
              <a:t>Type</a:t>
            </a:r>
            <a:r>
              <a:rPr lang="hu-HU" sz="1600" b="1" i="1" dirty="0" smtClean="0"/>
              <a:t> 1: </a:t>
            </a:r>
            <a:r>
              <a:rPr lang="hu-HU" sz="1600" b="1" i="1" dirty="0" err="1" smtClean="0"/>
              <a:t>Measuring-incentivising</a:t>
            </a:r>
            <a:endParaRPr lang="hu-HU" sz="1600" b="1" i="1" dirty="0"/>
          </a:p>
        </p:txBody>
      </p:sp>
      <p:sp>
        <p:nvSpPr>
          <p:cNvPr id="21" name="Szövegdoboz 20"/>
          <p:cNvSpPr txBox="1"/>
          <p:nvPr/>
        </p:nvSpPr>
        <p:spPr>
          <a:xfrm>
            <a:off x="6897216" y="3068960"/>
            <a:ext cx="2587713" cy="338554"/>
          </a:xfrm>
          <a:prstGeom prst="rect">
            <a:avLst/>
          </a:prstGeom>
          <a:noFill/>
        </p:spPr>
        <p:txBody>
          <a:bodyPr wrap="square" rtlCol="0">
            <a:spAutoFit/>
          </a:bodyPr>
          <a:lstStyle/>
          <a:p>
            <a:r>
              <a:rPr lang="hu-HU" sz="1600" b="1" i="1" dirty="0" err="1" smtClean="0"/>
              <a:t>Type</a:t>
            </a:r>
            <a:r>
              <a:rPr lang="hu-HU" sz="1600" b="1" i="1" dirty="0" smtClean="0"/>
              <a:t> </a:t>
            </a:r>
            <a:r>
              <a:rPr lang="hu-HU" sz="1600" b="1" i="1" dirty="0" smtClean="0"/>
              <a:t>4: 2want-it-all”</a:t>
            </a:r>
            <a:endParaRPr lang="hu-HU" sz="1600" b="1" i="1" dirty="0"/>
          </a:p>
        </p:txBody>
      </p:sp>
      <p:sp>
        <p:nvSpPr>
          <p:cNvPr id="22" name="Szövegdoboz 21"/>
          <p:cNvSpPr txBox="1"/>
          <p:nvPr/>
        </p:nvSpPr>
        <p:spPr>
          <a:xfrm>
            <a:off x="-15552" y="4649908"/>
            <a:ext cx="2125903" cy="338554"/>
          </a:xfrm>
          <a:prstGeom prst="rect">
            <a:avLst/>
          </a:prstGeom>
          <a:noFill/>
        </p:spPr>
        <p:txBody>
          <a:bodyPr wrap="none" rtlCol="0">
            <a:spAutoFit/>
          </a:bodyPr>
          <a:lstStyle/>
          <a:p>
            <a:r>
              <a:rPr lang="hu-HU" sz="1600" b="1" i="1" dirty="0" err="1" smtClean="0"/>
              <a:t>Type</a:t>
            </a:r>
            <a:r>
              <a:rPr lang="hu-HU" sz="1600" b="1" i="1" dirty="0" smtClean="0"/>
              <a:t> </a:t>
            </a:r>
            <a:r>
              <a:rPr lang="hu-HU" sz="1600" b="1" i="1" dirty="0" smtClean="0"/>
              <a:t>3: </a:t>
            </a:r>
            <a:r>
              <a:rPr lang="hu-HU" sz="1600" b="1" i="1" dirty="0" err="1" smtClean="0"/>
              <a:t>symbolic</a:t>
            </a:r>
            <a:endParaRPr lang="hu-HU" sz="1600" b="1" i="1" dirty="0"/>
          </a:p>
        </p:txBody>
      </p:sp>
      <p:sp>
        <p:nvSpPr>
          <p:cNvPr id="23" name="Szövegdoboz 22"/>
          <p:cNvSpPr txBox="1"/>
          <p:nvPr/>
        </p:nvSpPr>
        <p:spPr>
          <a:xfrm>
            <a:off x="6105128" y="4665493"/>
            <a:ext cx="2839239" cy="338554"/>
          </a:xfrm>
          <a:prstGeom prst="rect">
            <a:avLst/>
          </a:prstGeom>
          <a:noFill/>
        </p:spPr>
        <p:txBody>
          <a:bodyPr wrap="none" rtlCol="0">
            <a:spAutoFit/>
          </a:bodyPr>
          <a:lstStyle/>
          <a:p>
            <a:r>
              <a:rPr lang="hu-HU" sz="1600" b="1" i="1" dirty="0" err="1" smtClean="0"/>
              <a:t>Type</a:t>
            </a:r>
            <a:r>
              <a:rPr lang="hu-HU" sz="1600" b="1" i="1" dirty="0" smtClean="0"/>
              <a:t> 2: </a:t>
            </a:r>
            <a:r>
              <a:rPr lang="hu-HU" sz="1600" b="1" i="1" dirty="0" err="1" smtClean="0"/>
              <a:t>Developmental</a:t>
            </a:r>
            <a:endParaRPr lang="hu-HU" sz="1600" b="1" i="1" dirty="0"/>
          </a:p>
        </p:txBody>
      </p:sp>
      <p:grpSp>
        <p:nvGrpSpPr>
          <p:cNvPr id="12" name="Csoportba foglalás 11"/>
          <p:cNvGrpSpPr/>
          <p:nvPr/>
        </p:nvGrpSpPr>
        <p:grpSpPr>
          <a:xfrm>
            <a:off x="1946273" y="4077542"/>
            <a:ext cx="792088" cy="502406"/>
            <a:chOff x="2432720" y="3047474"/>
            <a:chExt cx="792088" cy="502406"/>
          </a:xfrm>
        </p:grpSpPr>
        <p:sp>
          <p:nvSpPr>
            <p:cNvPr id="5" name="Ellipszis buborék 4"/>
            <p:cNvSpPr/>
            <p:nvPr/>
          </p:nvSpPr>
          <p:spPr bwMode="auto">
            <a:xfrm>
              <a:off x="2432720" y="3047474"/>
              <a:ext cx="792088" cy="360889"/>
            </a:xfrm>
            <a:prstGeom prst="wedgeEllipseCallout">
              <a:avLst/>
            </a:prstGeom>
            <a:solidFill>
              <a:schemeClr val="accent1"/>
            </a:solidFill>
            <a:ln w="12700" cap="sq"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hu-HU" dirty="0" smtClean="0">
                  <a:solidFill>
                    <a:srgbClr val="FF0000"/>
                  </a:solidFill>
                </a:rPr>
                <a:t>IT?</a:t>
              </a:r>
              <a:endParaRPr kumimoji="0" lang="hu-HU" sz="1800" b="0" i="0" u="none" strike="noStrike" cap="none" normalizeH="0" baseline="0" dirty="0" smtClean="0">
                <a:ln>
                  <a:noFill/>
                </a:ln>
                <a:solidFill>
                  <a:srgbClr val="FF0000"/>
                </a:solidFill>
                <a:effectLst/>
              </a:endParaRPr>
            </a:p>
          </p:txBody>
        </p:sp>
        <p:sp>
          <p:nvSpPr>
            <p:cNvPr id="8" name="Ellipszis 7"/>
            <p:cNvSpPr/>
            <p:nvPr/>
          </p:nvSpPr>
          <p:spPr bwMode="auto">
            <a:xfrm>
              <a:off x="2576736" y="3480372"/>
              <a:ext cx="108013" cy="69508"/>
            </a:xfrm>
            <a:prstGeom prst="ellipse">
              <a:avLst/>
            </a:prstGeom>
            <a:solidFill>
              <a:schemeClr val="accent1"/>
            </a:solidFill>
            <a:ln w="12700" cap="sq"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hu-HU" sz="1800" b="0" i="0" u="none" strike="noStrike" cap="none" normalizeH="0" baseline="0" smtClean="0">
                <a:ln>
                  <a:noFill/>
                </a:ln>
                <a:solidFill>
                  <a:schemeClr val="tx1"/>
                </a:solidFill>
                <a:effectLst/>
                <a:latin typeface="Verdana" pitchFamily="34" charset="0"/>
              </a:endParaRPr>
            </a:p>
          </p:txBody>
        </p:sp>
      </p:grpSp>
      <p:sp>
        <p:nvSpPr>
          <p:cNvPr id="25" name="Ellipszis buborék 24"/>
          <p:cNvSpPr/>
          <p:nvPr/>
        </p:nvSpPr>
        <p:spPr bwMode="auto">
          <a:xfrm>
            <a:off x="2913125" y="4256579"/>
            <a:ext cx="847044" cy="352598"/>
          </a:xfrm>
          <a:prstGeom prst="wedgeEllipseCallout">
            <a:avLst>
              <a:gd name="adj1" fmla="val -64810"/>
              <a:gd name="adj2" fmla="val 78051"/>
            </a:avLst>
          </a:prstGeom>
          <a:solidFill>
            <a:schemeClr val="accent1"/>
          </a:solidFill>
          <a:ln w="12700" cap="sq"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hu-HU" dirty="0" smtClean="0"/>
              <a:t>BE</a:t>
            </a:r>
            <a:endParaRPr kumimoji="0" lang="hu-HU" sz="1800" b="0" i="0" u="none" strike="noStrike" cap="none" normalizeH="0" baseline="0" dirty="0" smtClean="0">
              <a:ln>
                <a:noFill/>
              </a:ln>
              <a:solidFill>
                <a:schemeClr val="tx1"/>
              </a:solidFill>
              <a:effectLst/>
              <a:latin typeface="Verdana" pitchFamily="34" charset="0"/>
            </a:endParaRPr>
          </a:p>
        </p:txBody>
      </p:sp>
      <p:sp>
        <p:nvSpPr>
          <p:cNvPr id="26" name="Ellipszis 25"/>
          <p:cNvSpPr/>
          <p:nvPr/>
        </p:nvSpPr>
        <p:spPr bwMode="auto">
          <a:xfrm>
            <a:off x="2648744" y="4775733"/>
            <a:ext cx="108013" cy="69508"/>
          </a:xfrm>
          <a:prstGeom prst="ellipse">
            <a:avLst/>
          </a:prstGeom>
          <a:solidFill>
            <a:schemeClr val="accent1"/>
          </a:solidFill>
          <a:ln w="12700" cap="sq"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hu-HU" sz="1800" b="0" i="0" u="none" strike="noStrike" cap="none" normalizeH="0" baseline="0" dirty="0" smtClean="0">
                <a:ln>
                  <a:noFill/>
                </a:ln>
                <a:solidFill>
                  <a:schemeClr val="tx1"/>
                </a:solidFill>
                <a:effectLst/>
                <a:latin typeface="Verdana" pitchFamily="34" charset="0"/>
              </a:rPr>
              <a:t>Í</a:t>
            </a:r>
          </a:p>
        </p:txBody>
      </p:sp>
      <p:cxnSp>
        <p:nvCxnSpPr>
          <p:cNvPr id="17" name="Egyenes összekötő nyíllal 16"/>
          <p:cNvCxnSpPr/>
          <p:nvPr/>
        </p:nvCxnSpPr>
        <p:spPr bwMode="auto">
          <a:xfrm flipV="1">
            <a:off x="2145279" y="4557992"/>
            <a:ext cx="3082" cy="527192"/>
          </a:xfrm>
          <a:prstGeom prst="straightConnector1">
            <a:avLst/>
          </a:prstGeom>
          <a:ln w="76200">
            <a:solidFill>
              <a:srgbClr val="FF0000"/>
            </a:solidFill>
            <a:headEnd type="none" w="sm" len="sm"/>
            <a:tailEnd type="triangle"/>
          </a:ln>
          <a:extLst/>
        </p:spPr>
        <p:style>
          <a:lnRef idx="3">
            <a:schemeClr val="accent2"/>
          </a:lnRef>
          <a:fillRef idx="0">
            <a:schemeClr val="accent2"/>
          </a:fillRef>
          <a:effectRef idx="2">
            <a:schemeClr val="accent2"/>
          </a:effectRef>
          <a:fontRef idx="minor">
            <a:schemeClr val="tx1"/>
          </a:fontRef>
        </p:style>
      </p:cxnSp>
      <p:sp>
        <p:nvSpPr>
          <p:cNvPr id="28" name="Ellipszis buborék 27"/>
          <p:cNvSpPr/>
          <p:nvPr/>
        </p:nvSpPr>
        <p:spPr bwMode="auto">
          <a:xfrm>
            <a:off x="6990800" y="2619659"/>
            <a:ext cx="1512105" cy="516817"/>
          </a:xfrm>
          <a:prstGeom prst="wedgeEllipseCallout">
            <a:avLst>
              <a:gd name="adj1" fmla="val 18658"/>
              <a:gd name="adj2" fmla="val 81480"/>
            </a:avLst>
          </a:prstGeom>
          <a:solidFill>
            <a:srgbClr val="00CC66"/>
          </a:solidFill>
          <a:ln w="12700" cap="sq" cmpd="sng" algn="ctr">
            <a:solidFill>
              <a:schemeClr val="tx1"/>
            </a:solidFill>
            <a:prstDash val="solid"/>
            <a:round/>
            <a:headEnd type="none" w="sm" len="sm"/>
            <a:tailEnd type="none" w="sm" len="sm"/>
          </a:ln>
          <a:effectLst/>
          <a:extLst/>
        </p:spPr>
        <p:txBody>
          <a:bodyPr vert="horz" wrap="square" lIns="91440" tIns="45720" rIns="91440" bIns="45720" numCol="1" rtlCol="0" anchor="ctr" anchorCtr="0" compatLnSpc="1">
            <a:prstTxWarp prst="textNoShape">
              <a:avLst/>
            </a:prstTxWarp>
          </a:bodyPr>
          <a:lstStyle/>
          <a:p>
            <a:pPr algn="ctr"/>
            <a:r>
              <a:rPr lang="hu-HU" sz="1600" dirty="0" smtClean="0"/>
              <a:t>FR</a:t>
            </a:r>
            <a:r>
              <a:rPr lang="hu-HU" sz="1600" baseline="30000" dirty="0"/>
              <a:t> *</a:t>
            </a:r>
            <a:r>
              <a:rPr lang="hu-HU" sz="1600" dirty="0" smtClean="0"/>
              <a:t> (</a:t>
            </a:r>
            <a:r>
              <a:rPr lang="hu-HU" sz="1600" dirty="0" err="1" smtClean="0"/>
              <a:t>senior</a:t>
            </a:r>
            <a:r>
              <a:rPr lang="hu-HU" sz="1600" dirty="0" smtClean="0"/>
              <a:t>)</a:t>
            </a:r>
            <a:endParaRPr kumimoji="0" lang="hu-HU" sz="1600" b="0" i="0" u="none" strike="noStrike" cap="none" normalizeH="0" baseline="0" dirty="0" smtClean="0">
              <a:ln>
                <a:noFill/>
              </a:ln>
              <a:solidFill>
                <a:schemeClr val="tx1"/>
              </a:solidFill>
              <a:effectLst/>
            </a:endParaRPr>
          </a:p>
        </p:txBody>
      </p:sp>
      <p:sp>
        <p:nvSpPr>
          <p:cNvPr id="29" name="Ellipszis 28"/>
          <p:cNvSpPr/>
          <p:nvPr/>
        </p:nvSpPr>
        <p:spPr bwMode="auto">
          <a:xfrm>
            <a:off x="7998912" y="3313205"/>
            <a:ext cx="108013" cy="69508"/>
          </a:xfrm>
          <a:prstGeom prst="ellipse">
            <a:avLst/>
          </a:prstGeom>
          <a:solidFill>
            <a:schemeClr val="accent1"/>
          </a:solidFill>
          <a:ln w="12700" cap="sq"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hu-HU" sz="1800" b="0" i="0" u="none" strike="noStrike" cap="none" normalizeH="0" baseline="0" smtClean="0">
              <a:ln>
                <a:noFill/>
              </a:ln>
              <a:solidFill>
                <a:schemeClr val="tx1"/>
              </a:solidFill>
              <a:effectLst/>
              <a:latin typeface="Verdana" pitchFamily="34" charset="0"/>
            </a:endParaRPr>
          </a:p>
        </p:txBody>
      </p:sp>
      <p:grpSp>
        <p:nvGrpSpPr>
          <p:cNvPr id="30" name="Csoportba foglalás 29"/>
          <p:cNvGrpSpPr/>
          <p:nvPr/>
        </p:nvGrpSpPr>
        <p:grpSpPr>
          <a:xfrm>
            <a:off x="6609184" y="3356992"/>
            <a:ext cx="896516" cy="502406"/>
            <a:chOff x="2432720" y="3047474"/>
            <a:chExt cx="792088" cy="502406"/>
          </a:xfrm>
        </p:grpSpPr>
        <p:sp>
          <p:nvSpPr>
            <p:cNvPr id="31" name="Ellipszis buborék 30"/>
            <p:cNvSpPr/>
            <p:nvPr/>
          </p:nvSpPr>
          <p:spPr bwMode="auto">
            <a:xfrm>
              <a:off x="2432720" y="3047474"/>
              <a:ext cx="792088" cy="360889"/>
            </a:xfrm>
            <a:prstGeom prst="wedgeEllipseCallout">
              <a:avLst/>
            </a:prstGeom>
            <a:solidFill>
              <a:schemeClr val="accent1"/>
            </a:solidFill>
            <a:ln w="12700" cap="sq"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hu-HU" dirty="0" smtClean="0"/>
                <a:t>SW</a:t>
              </a:r>
              <a:endParaRPr kumimoji="0" lang="hu-HU" sz="1800" b="0" i="0" u="none" strike="noStrike" cap="none" normalizeH="0" baseline="0" dirty="0" smtClean="0">
                <a:ln>
                  <a:noFill/>
                </a:ln>
                <a:solidFill>
                  <a:schemeClr val="tx1"/>
                </a:solidFill>
                <a:effectLst/>
                <a:latin typeface="Verdana" pitchFamily="34" charset="0"/>
              </a:endParaRPr>
            </a:p>
          </p:txBody>
        </p:sp>
        <p:sp>
          <p:nvSpPr>
            <p:cNvPr id="32" name="Ellipszis 31"/>
            <p:cNvSpPr/>
            <p:nvPr/>
          </p:nvSpPr>
          <p:spPr bwMode="auto">
            <a:xfrm>
              <a:off x="2576736" y="3480372"/>
              <a:ext cx="108013" cy="69508"/>
            </a:xfrm>
            <a:prstGeom prst="ellipse">
              <a:avLst/>
            </a:prstGeom>
            <a:solidFill>
              <a:schemeClr val="accent1"/>
            </a:solidFill>
            <a:ln w="12700" cap="sq"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hu-HU" sz="1800" b="0" i="0" u="none" strike="noStrike" cap="none" normalizeH="0" baseline="0" smtClean="0">
                <a:ln>
                  <a:noFill/>
                </a:ln>
                <a:solidFill>
                  <a:schemeClr val="tx1"/>
                </a:solidFill>
                <a:effectLst/>
                <a:latin typeface="Verdana" pitchFamily="34" charset="0"/>
              </a:endParaRPr>
            </a:p>
          </p:txBody>
        </p:sp>
      </p:grpSp>
      <p:sp>
        <p:nvSpPr>
          <p:cNvPr id="34" name="Ellipszis buborék 33"/>
          <p:cNvSpPr/>
          <p:nvPr/>
        </p:nvSpPr>
        <p:spPr bwMode="auto">
          <a:xfrm>
            <a:off x="7147451" y="3837031"/>
            <a:ext cx="973901" cy="360889"/>
          </a:xfrm>
          <a:prstGeom prst="wedgeEllipseCallout">
            <a:avLst>
              <a:gd name="adj1" fmla="val -90098"/>
              <a:gd name="adj2" fmla="val -17735"/>
            </a:avLst>
          </a:prstGeom>
          <a:solidFill>
            <a:srgbClr val="00CC66"/>
          </a:solidFill>
          <a:ln w="12700" cap="sq" cmpd="sng" algn="ctr">
            <a:solidFill>
              <a:schemeClr val="tx1"/>
            </a:solidFill>
            <a:prstDash val="solid"/>
            <a:round/>
            <a:headEnd type="none" w="sm" len="sm"/>
            <a:tailEnd type="none" w="sm" len="sm"/>
          </a:ln>
          <a:effectLst/>
          <a:extLst/>
        </p:spPr>
        <p:txBody>
          <a:bodyPr vert="horz" wrap="square" lIns="91440" tIns="45720" rIns="91440" bIns="45720" numCol="1" rtlCol="0" anchor="ctr" anchorCtr="0" compatLnSpc="1">
            <a:prstTxWarp prst="textNoShape">
              <a:avLst/>
            </a:prstTxWarp>
          </a:bodyPr>
          <a:lstStyle/>
          <a:p>
            <a:r>
              <a:rPr lang="hu-HU" dirty="0" smtClean="0"/>
              <a:t>CZ</a:t>
            </a:r>
            <a:r>
              <a:rPr lang="hu-HU" baseline="30000" dirty="0"/>
              <a:t> *</a:t>
            </a:r>
            <a:endParaRPr kumimoji="0" lang="hu-HU" sz="1800" b="0" i="0" u="none" strike="noStrike" cap="none" normalizeH="0" baseline="0" dirty="0" smtClean="0">
              <a:ln>
                <a:noFill/>
              </a:ln>
              <a:solidFill>
                <a:schemeClr val="tx1"/>
              </a:solidFill>
              <a:effectLst/>
              <a:latin typeface="Verdana" pitchFamily="34" charset="0"/>
            </a:endParaRPr>
          </a:p>
        </p:txBody>
      </p:sp>
      <p:sp>
        <p:nvSpPr>
          <p:cNvPr id="35" name="Ellipszis 34"/>
          <p:cNvSpPr/>
          <p:nvPr/>
        </p:nvSpPr>
        <p:spPr bwMode="auto">
          <a:xfrm>
            <a:off x="6717195" y="3917585"/>
            <a:ext cx="108013" cy="69508"/>
          </a:xfrm>
          <a:prstGeom prst="ellipse">
            <a:avLst/>
          </a:prstGeom>
          <a:solidFill>
            <a:schemeClr val="accent1"/>
          </a:solidFill>
          <a:ln w="12700" cap="sq"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hu-HU" sz="1800" b="0" i="0" u="none" strike="noStrike" cap="none" normalizeH="0" baseline="0" smtClean="0">
              <a:ln>
                <a:noFill/>
              </a:ln>
              <a:solidFill>
                <a:schemeClr val="tx1"/>
              </a:solidFill>
              <a:effectLst/>
              <a:latin typeface="Verdana" pitchFamily="34" charset="0"/>
            </a:endParaRPr>
          </a:p>
        </p:txBody>
      </p:sp>
      <p:sp>
        <p:nvSpPr>
          <p:cNvPr id="37" name="Ellipszis buborék 36"/>
          <p:cNvSpPr/>
          <p:nvPr/>
        </p:nvSpPr>
        <p:spPr bwMode="auto">
          <a:xfrm>
            <a:off x="5709209" y="3990679"/>
            <a:ext cx="820060" cy="345520"/>
          </a:xfrm>
          <a:prstGeom prst="wedgeEllipseCallout">
            <a:avLst>
              <a:gd name="adj1" fmla="val 34761"/>
              <a:gd name="adj2" fmla="val -102850"/>
            </a:avLst>
          </a:prstGeom>
          <a:solidFill>
            <a:srgbClr val="00CC66"/>
          </a:solidFill>
          <a:ln w="12700" cap="sq" cmpd="sng" algn="ctr">
            <a:solidFill>
              <a:schemeClr val="tx1"/>
            </a:solidFill>
            <a:prstDash val="solid"/>
            <a:round/>
            <a:headEnd type="none" w="sm" len="sm"/>
            <a:tailEnd type="none" w="sm" len="sm"/>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hu-HU" sz="1600" dirty="0" smtClean="0"/>
              <a:t>EU</a:t>
            </a:r>
            <a:r>
              <a:rPr lang="hu-HU" sz="1600" baseline="30000" dirty="0" smtClean="0"/>
              <a:t>*</a:t>
            </a:r>
            <a:endParaRPr kumimoji="0" lang="hu-HU" sz="1600" b="0" i="0" u="none" strike="noStrike" cap="none" normalizeH="0" baseline="30000" dirty="0" smtClean="0">
              <a:ln>
                <a:noFill/>
              </a:ln>
              <a:solidFill>
                <a:schemeClr val="tx1"/>
              </a:solidFill>
              <a:effectLst/>
            </a:endParaRPr>
          </a:p>
        </p:txBody>
      </p:sp>
      <p:sp>
        <p:nvSpPr>
          <p:cNvPr id="38" name="Ellipszis 37"/>
          <p:cNvSpPr/>
          <p:nvPr/>
        </p:nvSpPr>
        <p:spPr bwMode="auto">
          <a:xfrm>
            <a:off x="6411162" y="3764056"/>
            <a:ext cx="108013" cy="69508"/>
          </a:xfrm>
          <a:prstGeom prst="ellipse">
            <a:avLst/>
          </a:prstGeom>
          <a:solidFill>
            <a:schemeClr val="accent1"/>
          </a:solidFill>
          <a:ln w="12700" cap="sq"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hu-HU" sz="1800" b="0" i="0" u="none" strike="noStrike" cap="none" normalizeH="0" baseline="0" smtClean="0">
              <a:ln>
                <a:noFill/>
              </a:ln>
              <a:solidFill>
                <a:schemeClr val="tx1"/>
              </a:solidFill>
              <a:effectLst/>
              <a:latin typeface="Verdana" pitchFamily="34" charset="0"/>
            </a:endParaRPr>
          </a:p>
        </p:txBody>
      </p:sp>
      <p:grpSp>
        <p:nvGrpSpPr>
          <p:cNvPr id="45" name="Csoportba foglalás 44"/>
          <p:cNvGrpSpPr/>
          <p:nvPr/>
        </p:nvGrpSpPr>
        <p:grpSpPr>
          <a:xfrm>
            <a:off x="3356015" y="5081717"/>
            <a:ext cx="792088" cy="502406"/>
            <a:chOff x="2432720" y="3047474"/>
            <a:chExt cx="792088" cy="502406"/>
          </a:xfrm>
        </p:grpSpPr>
        <p:sp>
          <p:nvSpPr>
            <p:cNvPr id="46" name="Ellipszis buborék 45"/>
            <p:cNvSpPr/>
            <p:nvPr/>
          </p:nvSpPr>
          <p:spPr bwMode="auto">
            <a:xfrm>
              <a:off x="2432720" y="3047474"/>
              <a:ext cx="792088" cy="360889"/>
            </a:xfrm>
            <a:prstGeom prst="wedgeEllipseCallout">
              <a:avLst/>
            </a:prstGeom>
            <a:solidFill>
              <a:schemeClr val="accent1"/>
            </a:solidFill>
            <a:ln w="12700" cap="sq"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hu-HU" dirty="0" smtClean="0"/>
                <a:t>RO</a:t>
              </a:r>
              <a:endParaRPr kumimoji="0" lang="hu-HU" sz="1800" b="0" i="0" u="none" strike="noStrike" cap="none" normalizeH="0" baseline="0" dirty="0" smtClean="0">
                <a:ln>
                  <a:noFill/>
                </a:ln>
                <a:solidFill>
                  <a:schemeClr val="tx1"/>
                </a:solidFill>
                <a:effectLst/>
                <a:latin typeface="Verdana" pitchFamily="34" charset="0"/>
              </a:endParaRPr>
            </a:p>
          </p:txBody>
        </p:sp>
        <p:sp>
          <p:nvSpPr>
            <p:cNvPr id="47" name="Ellipszis 46"/>
            <p:cNvSpPr/>
            <p:nvPr/>
          </p:nvSpPr>
          <p:spPr bwMode="auto">
            <a:xfrm>
              <a:off x="2576736" y="3480372"/>
              <a:ext cx="108013" cy="69508"/>
            </a:xfrm>
            <a:prstGeom prst="ellipse">
              <a:avLst/>
            </a:prstGeom>
            <a:solidFill>
              <a:schemeClr val="accent1"/>
            </a:solidFill>
            <a:ln w="12700" cap="sq"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hu-HU" sz="1800" b="0" i="0" u="none" strike="noStrike" cap="none" normalizeH="0" baseline="0" smtClean="0">
                <a:ln>
                  <a:noFill/>
                </a:ln>
                <a:solidFill>
                  <a:schemeClr val="tx1"/>
                </a:solidFill>
                <a:effectLst/>
                <a:latin typeface="Verdana" pitchFamily="34" charset="0"/>
              </a:endParaRPr>
            </a:p>
          </p:txBody>
        </p:sp>
      </p:grpSp>
      <p:sp>
        <p:nvSpPr>
          <p:cNvPr id="51" name="Ellipszis buborék 50"/>
          <p:cNvSpPr/>
          <p:nvPr/>
        </p:nvSpPr>
        <p:spPr bwMode="auto">
          <a:xfrm>
            <a:off x="2583664" y="5876423"/>
            <a:ext cx="1253087" cy="360889"/>
          </a:xfrm>
          <a:prstGeom prst="wedgeEllipseCallout">
            <a:avLst>
              <a:gd name="adj1" fmla="val 14627"/>
              <a:gd name="adj2" fmla="val -95860"/>
            </a:avLst>
          </a:prstGeom>
          <a:solidFill>
            <a:srgbClr val="00CC66"/>
          </a:solidFill>
          <a:ln w="12700" cap="sq" cmpd="sng" algn="ctr">
            <a:solidFill>
              <a:schemeClr val="tx1"/>
            </a:solidFill>
            <a:prstDash val="solid"/>
            <a:round/>
            <a:headEnd type="none" w="sm" len="sm"/>
            <a:tailEnd type="none" w="sm" len="sm"/>
          </a:ln>
          <a:effectLst/>
          <a:extLst/>
        </p:spPr>
        <p:txBody>
          <a:bodyPr vert="horz" wrap="square" lIns="91440" tIns="45720" rIns="91440" bIns="45720" numCol="1" rtlCol="0" anchor="ctr" anchorCtr="0" compatLnSpc="1">
            <a:prstTxWarp prst="textNoShape">
              <a:avLst/>
            </a:prstTxWarp>
          </a:bodyPr>
          <a:lstStyle/>
          <a:p>
            <a:r>
              <a:rPr lang="hu-HU" dirty="0" smtClean="0"/>
              <a:t>LUX</a:t>
            </a:r>
            <a:r>
              <a:rPr lang="hu-HU" baseline="30000" dirty="0"/>
              <a:t> *</a:t>
            </a:r>
            <a:endParaRPr kumimoji="0" lang="hu-HU" sz="1800" b="0" i="0" u="none" strike="noStrike" cap="none" normalizeH="0" baseline="0" dirty="0" smtClean="0">
              <a:ln>
                <a:noFill/>
              </a:ln>
              <a:solidFill>
                <a:schemeClr val="tx1"/>
              </a:solidFill>
              <a:effectLst/>
              <a:latin typeface="Verdana" pitchFamily="34" charset="0"/>
            </a:endParaRPr>
          </a:p>
        </p:txBody>
      </p:sp>
      <p:sp>
        <p:nvSpPr>
          <p:cNvPr id="52" name="Ellipszis 51"/>
          <p:cNvSpPr/>
          <p:nvPr/>
        </p:nvSpPr>
        <p:spPr bwMode="auto">
          <a:xfrm>
            <a:off x="3281894" y="5626895"/>
            <a:ext cx="108013" cy="69508"/>
          </a:xfrm>
          <a:prstGeom prst="ellipse">
            <a:avLst/>
          </a:prstGeom>
          <a:solidFill>
            <a:schemeClr val="accent1"/>
          </a:solidFill>
          <a:ln w="12700" cap="sq"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hu-HU" sz="1800" b="0" i="0" u="none" strike="noStrike" cap="none" normalizeH="0" baseline="0" smtClean="0">
              <a:ln>
                <a:noFill/>
              </a:ln>
              <a:solidFill>
                <a:schemeClr val="tx1"/>
              </a:solidFill>
              <a:effectLst/>
              <a:latin typeface="Verdana" pitchFamily="34" charset="0"/>
            </a:endParaRPr>
          </a:p>
        </p:txBody>
      </p:sp>
      <p:sp>
        <p:nvSpPr>
          <p:cNvPr id="53" name="Ellipszis buborék 52"/>
          <p:cNvSpPr/>
          <p:nvPr/>
        </p:nvSpPr>
        <p:spPr bwMode="auto">
          <a:xfrm>
            <a:off x="7147116" y="4271849"/>
            <a:ext cx="1334276" cy="384051"/>
          </a:xfrm>
          <a:prstGeom prst="wedgeEllipseCallout">
            <a:avLst>
              <a:gd name="adj1" fmla="val -84311"/>
              <a:gd name="adj2" fmla="val 27646"/>
            </a:avLst>
          </a:prstGeom>
          <a:solidFill>
            <a:schemeClr val="accent1"/>
          </a:solidFill>
          <a:ln w="12700" cap="sq"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36000" tIns="36000" rIns="36000" bIns="3600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hu-HU" sz="1400" dirty="0" smtClean="0">
                <a:solidFill>
                  <a:srgbClr val="FF0000"/>
                </a:solidFill>
              </a:rPr>
              <a:t>FR (</a:t>
            </a:r>
            <a:r>
              <a:rPr lang="hu-HU" sz="1400" dirty="0" err="1" smtClean="0">
                <a:solidFill>
                  <a:srgbClr val="FF0000"/>
                </a:solidFill>
              </a:rPr>
              <a:t>general</a:t>
            </a:r>
            <a:r>
              <a:rPr lang="hu-HU" sz="1400" dirty="0" smtClean="0">
                <a:solidFill>
                  <a:srgbClr val="FF0000"/>
                </a:solidFill>
              </a:rPr>
              <a:t>)</a:t>
            </a:r>
            <a:endParaRPr kumimoji="0" lang="hu-HU" sz="1400" b="0" i="0" u="none" strike="noStrike" cap="none" normalizeH="0" baseline="0" dirty="0" smtClean="0">
              <a:ln>
                <a:noFill/>
              </a:ln>
              <a:solidFill>
                <a:srgbClr val="FF0000"/>
              </a:solidFill>
              <a:effectLst/>
            </a:endParaRPr>
          </a:p>
        </p:txBody>
      </p:sp>
      <p:sp>
        <p:nvSpPr>
          <p:cNvPr id="54" name="Ellipszis 53"/>
          <p:cNvSpPr/>
          <p:nvPr/>
        </p:nvSpPr>
        <p:spPr bwMode="auto">
          <a:xfrm>
            <a:off x="6599711" y="4565018"/>
            <a:ext cx="112169" cy="59983"/>
          </a:xfrm>
          <a:prstGeom prst="ellipse">
            <a:avLst/>
          </a:prstGeom>
          <a:solidFill>
            <a:schemeClr val="accent1"/>
          </a:solidFill>
          <a:ln w="12700" cap="sq"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hu-HU" sz="1800" b="0" i="0" u="none" strike="noStrike" cap="none" normalizeH="0" baseline="0" smtClean="0">
              <a:ln>
                <a:noFill/>
              </a:ln>
              <a:solidFill>
                <a:schemeClr val="tx1"/>
              </a:solidFill>
              <a:effectLst/>
              <a:latin typeface="Verdana" pitchFamily="34" charset="0"/>
            </a:endParaRPr>
          </a:p>
        </p:txBody>
      </p:sp>
      <p:sp>
        <p:nvSpPr>
          <p:cNvPr id="56" name="Ellipszis buborék 55"/>
          <p:cNvSpPr/>
          <p:nvPr/>
        </p:nvSpPr>
        <p:spPr bwMode="auto">
          <a:xfrm>
            <a:off x="3889782" y="5743495"/>
            <a:ext cx="847044" cy="352598"/>
          </a:xfrm>
          <a:prstGeom prst="wedgeEllipseCallout">
            <a:avLst>
              <a:gd name="adj1" fmla="val 47386"/>
              <a:gd name="adj2" fmla="val -79287"/>
            </a:avLst>
          </a:prstGeom>
          <a:solidFill>
            <a:schemeClr val="accent1"/>
          </a:solidFill>
          <a:ln w="12700" cap="sq"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36000" tIns="36000" rIns="3600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hu-HU" dirty="0" smtClean="0">
                <a:solidFill>
                  <a:srgbClr val="FF0000"/>
                </a:solidFill>
              </a:rPr>
              <a:t>DE?</a:t>
            </a:r>
            <a:endParaRPr kumimoji="0" lang="hu-HU" sz="1800" b="0" i="0" u="none" strike="noStrike" cap="none" normalizeH="0" baseline="0" dirty="0" smtClean="0">
              <a:ln>
                <a:noFill/>
              </a:ln>
              <a:solidFill>
                <a:srgbClr val="FF0000"/>
              </a:solidFill>
              <a:effectLst/>
            </a:endParaRPr>
          </a:p>
        </p:txBody>
      </p:sp>
      <p:sp>
        <p:nvSpPr>
          <p:cNvPr id="57" name="Ellipszis 56"/>
          <p:cNvSpPr/>
          <p:nvPr/>
        </p:nvSpPr>
        <p:spPr bwMode="auto">
          <a:xfrm>
            <a:off x="4704363" y="5601028"/>
            <a:ext cx="108013" cy="69508"/>
          </a:xfrm>
          <a:prstGeom prst="ellipse">
            <a:avLst/>
          </a:prstGeom>
          <a:solidFill>
            <a:schemeClr val="accent1"/>
          </a:solidFill>
          <a:ln w="12700" cap="sq"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hu-HU" sz="1800" b="0" i="0" u="none" strike="noStrike" cap="none" normalizeH="0" baseline="0" smtClean="0">
              <a:ln>
                <a:noFill/>
              </a:ln>
              <a:solidFill>
                <a:schemeClr val="tx1"/>
              </a:solidFill>
              <a:effectLst/>
              <a:latin typeface="Verdana" pitchFamily="34" charset="0"/>
            </a:endParaRPr>
          </a:p>
        </p:txBody>
      </p:sp>
      <p:sp>
        <p:nvSpPr>
          <p:cNvPr id="58" name="Ellipszis buborék 57"/>
          <p:cNvSpPr/>
          <p:nvPr/>
        </p:nvSpPr>
        <p:spPr bwMode="auto">
          <a:xfrm>
            <a:off x="7317386" y="5317938"/>
            <a:ext cx="847044" cy="352598"/>
          </a:xfrm>
          <a:prstGeom prst="wedgeEllipseCallout">
            <a:avLst>
              <a:gd name="adj1" fmla="val -71435"/>
              <a:gd name="adj2" fmla="val -34750"/>
            </a:avLst>
          </a:prstGeom>
          <a:solidFill>
            <a:schemeClr val="accent1"/>
          </a:solidFill>
          <a:ln w="12700" cap="sq"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hu-HU" dirty="0" smtClean="0"/>
              <a:t>PL</a:t>
            </a:r>
            <a:endParaRPr kumimoji="0" lang="hu-HU" sz="1800" b="0" i="0" u="none" strike="noStrike" cap="none" normalizeH="0" baseline="0" dirty="0" smtClean="0">
              <a:ln>
                <a:noFill/>
              </a:ln>
              <a:solidFill>
                <a:schemeClr val="tx1"/>
              </a:solidFill>
              <a:effectLst/>
              <a:latin typeface="Verdana" pitchFamily="34" charset="0"/>
            </a:endParaRPr>
          </a:p>
        </p:txBody>
      </p:sp>
      <p:sp>
        <p:nvSpPr>
          <p:cNvPr id="59" name="Ellipszis 58"/>
          <p:cNvSpPr/>
          <p:nvPr/>
        </p:nvSpPr>
        <p:spPr bwMode="auto">
          <a:xfrm>
            <a:off x="6733241" y="5391821"/>
            <a:ext cx="108013" cy="69508"/>
          </a:xfrm>
          <a:prstGeom prst="ellipse">
            <a:avLst/>
          </a:prstGeom>
          <a:solidFill>
            <a:schemeClr val="accent1"/>
          </a:solidFill>
          <a:ln w="12700" cap="sq"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hu-HU" sz="1800" b="0" i="0" u="none" strike="noStrike" cap="none" normalizeH="0" baseline="0" smtClean="0">
              <a:ln>
                <a:noFill/>
              </a:ln>
              <a:solidFill>
                <a:schemeClr val="tx1"/>
              </a:solidFill>
              <a:effectLst/>
              <a:latin typeface="Verdana" pitchFamily="34" charset="0"/>
            </a:endParaRPr>
          </a:p>
        </p:txBody>
      </p:sp>
      <p:sp>
        <p:nvSpPr>
          <p:cNvPr id="60" name="Ellipszis buborék 59"/>
          <p:cNvSpPr/>
          <p:nvPr/>
        </p:nvSpPr>
        <p:spPr bwMode="auto">
          <a:xfrm>
            <a:off x="5181184" y="5143075"/>
            <a:ext cx="847044" cy="352598"/>
          </a:xfrm>
          <a:prstGeom prst="wedgeEllipseCallout">
            <a:avLst>
              <a:gd name="adj1" fmla="val 128544"/>
              <a:gd name="adj2" fmla="val 11685"/>
            </a:avLst>
          </a:prstGeom>
          <a:solidFill>
            <a:schemeClr val="accent1"/>
          </a:solidFill>
          <a:ln w="12700" cap="sq"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hu-HU" dirty="0" smtClean="0"/>
              <a:t>AU</a:t>
            </a:r>
            <a:endParaRPr kumimoji="0" lang="hu-HU" sz="1800" b="0" i="0" u="none" strike="noStrike" cap="none" normalizeH="0" baseline="0" dirty="0" smtClean="0">
              <a:ln>
                <a:noFill/>
              </a:ln>
              <a:solidFill>
                <a:schemeClr val="tx1"/>
              </a:solidFill>
              <a:effectLst/>
              <a:latin typeface="Verdana" pitchFamily="34" charset="0"/>
            </a:endParaRPr>
          </a:p>
        </p:txBody>
      </p:sp>
      <p:sp>
        <p:nvSpPr>
          <p:cNvPr id="61" name="Ellipszis 60"/>
          <p:cNvSpPr/>
          <p:nvPr/>
        </p:nvSpPr>
        <p:spPr bwMode="auto">
          <a:xfrm>
            <a:off x="6517916" y="5391821"/>
            <a:ext cx="108013" cy="69508"/>
          </a:xfrm>
          <a:prstGeom prst="ellipse">
            <a:avLst/>
          </a:prstGeom>
          <a:solidFill>
            <a:schemeClr val="accent1"/>
          </a:solidFill>
          <a:ln w="12700" cap="sq"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hu-HU" sz="1800" b="0" i="0" u="none" strike="noStrike" cap="none" normalizeH="0" baseline="0" smtClean="0">
              <a:ln>
                <a:noFill/>
              </a:ln>
              <a:solidFill>
                <a:schemeClr val="tx1"/>
              </a:solidFill>
              <a:effectLst/>
              <a:latin typeface="Verdana" pitchFamily="34" charset="0"/>
            </a:endParaRPr>
          </a:p>
        </p:txBody>
      </p:sp>
      <p:sp>
        <p:nvSpPr>
          <p:cNvPr id="62" name="Ellipszis buborék 61"/>
          <p:cNvSpPr/>
          <p:nvPr/>
        </p:nvSpPr>
        <p:spPr bwMode="auto">
          <a:xfrm>
            <a:off x="5473925" y="5572624"/>
            <a:ext cx="847044" cy="352598"/>
          </a:xfrm>
          <a:prstGeom prst="wedgeEllipseCallout">
            <a:avLst>
              <a:gd name="adj1" fmla="val 80919"/>
              <a:gd name="adj2" fmla="val -53148"/>
            </a:avLst>
          </a:prstGeom>
          <a:solidFill>
            <a:schemeClr val="accent1"/>
          </a:solidFill>
          <a:ln w="12700" cap="sq"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hu-HU" dirty="0" smtClean="0"/>
              <a:t>NO</a:t>
            </a:r>
            <a:endParaRPr kumimoji="0" lang="hu-HU" sz="1800" b="0" i="0" u="none" strike="noStrike" cap="none" normalizeH="0" baseline="0" dirty="0" smtClean="0">
              <a:ln>
                <a:noFill/>
              </a:ln>
              <a:solidFill>
                <a:schemeClr val="tx1"/>
              </a:solidFill>
              <a:effectLst/>
              <a:latin typeface="Verdana" pitchFamily="34" charset="0"/>
            </a:endParaRPr>
          </a:p>
        </p:txBody>
      </p:sp>
      <p:sp>
        <p:nvSpPr>
          <p:cNvPr id="63" name="Ellipszis 62"/>
          <p:cNvSpPr/>
          <p:nvPr/>
        </p:nvSpPr>
        <p:spPr bwMode="auto">
          <a:xfrm>
            <a:off x="6592273" y="5522203"/>
            <a:ext cx="108013" cy="69508"/>
          </a:xfrm>
          <a:prstGeom prst="ellipse">
            <a:avLst/>
          </a:prstGeom>
          <a:solidFill>
            <a:schemeClr val="accent1"/>
          </a:solidFill>
          <a:ln w="12700" cap="sq"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hu-HU" sz="1800" b="0" i="0" u="none" strike="noStrike" cap="none" normalizeH="0" baseline="0" smtClean="0">
              <a:ln>
                <a:noFill/>
              </a:ln>
              <a:solidFill>
                <a:schemeClr val="tx1"/>
              </a:solidFill>
              <a:effectLst/>
              <a:latin typeface="Verdana" pitchFamily="34" charset="0"/>
            </a:endParaRPr>
          </a:p>
        </p:txBody>
      </p:sp>
      <p:sp>
        <p:nvSpPr>
          <p:cNvPr id="64" name="Ellipszis buborék 63"/>
          <p:cNvSpPr/>
          <p:nvPr/>
        </p:nvSpPr>
        <p:spPr bwMode="auto">
          <a:xfrm>
            <a:off x="6839468" y="5919794"/>
            <a:ext cx="847044" cy="352598"/>
          </a:xfrm>
          <a:prstGeom prst="wedgeEllipseCallout">
            <a:avLst>
              <a:gd name="adj1" fmla="val -43353"/>
              <a:gd name="adj2" fmla="val -110607"/>
            </a:avLst>
          </a:prstGeom>
          <a:solidFill>
            <a:schemeClr val="accent1"/>
          </a:solidFill>
          <a:ln w="12700" cap="sq"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hu-HU" dirty="0" smtClean="0"/>
              <a:t>IE</a:t>
            </a:r>
            <a:endParaRPr kumimoji="0" lang="hu-HU" sz="1800" b="0" i="0" u="none" strike="noStrike" cap="none" normalizeH="0" baseline="0" dirty="0" smtClean="0">
              <a:ln>
                <a:noFill/>
              </a:ln>
              <a:solidFill>
                <a:schemeClr val="tx1"/>
              </a:solidFill>
              <a:effectLst/>
              <a:latin typeface="Verdana" pitchFamily="34" charset="0"/>
            </a:endParaRPr>
          </a:p>
        </p:txBody>
      </p:sp>
      <p:sp>
        <p:nvSpPr>
          <p:cNvPr id="65" name="Ellipszis 64"/>
          <p:cNvSpPr/>
          <p:nvPr/>
        </p:nvSpPr>
        <p:spPr bwMode="auto">
          <a:xfrm>
            <a:off x="6825208" y="5631625"/>
            <a:ext cx="108013" cy="69508"/>
          </a:xfrm>
          <a:prstGeom prst="ellipse">
            <a:avLst/>
          </a:prstGeom>
          <a:solidFill>
            <a:schemeClr val="accent1"/>
          </a:solidFill>
          <a:ln w="12700" cap="sq"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hu-HU" sz="1800" b="0" i="0" u="none" strike="noStrike" cap="none" normalizeH="0" baseline="0" smtClean="0">
              <a:ln>
                <a:noFill/>
              </a:ln>
              <a:solidFill>
                <a:schemeClr val="tx1"/>
              </a:solidFill>
              <a:effectLst/>
              <a:latin typeface="Verdana" pitchFamily="34" charset="0"/>
            </a:endParaRPr>
          </a:p>
        </p:txBody>
      </p:sp>
      <p:cxnSp>
        <p:nvCxnSpPr>
          <p:cNvPr id="66" name="Egyenes összekötő nyíllal 65"/>
          <p:cNvCxnSpPr/>
          <p:nvPr/>
        </p:nvCxnSpPr>
        <p:spPr bwMode="auto">
          <a:xfrm>
            <a:off x="5916512" y="4597203"/>
            <a:ext cx="637927" cy="161"/>
          </a:xfrm>
          <a:prstGeom prst="straightConnector1">
            <a:avLst/>
          </a:prstGeom>
          <a:ln w="76200">
            <a:solidFill>
              <a:srgbClr val="FF0000"/>
            </a:solidFill>
            <a:headEnd type="none" w="sm" len="sm"/>
            <a:tailEnd type="triangle"/>
          </a:ln>
          <a:extLst/>
        </p:spPr>
        <p:style>
          <a:lnRef idx="3">
            <a:schemeClr val="accent2"/>
          </a:lnRef>
          <a:fillRef idx="0">
            <a:schemeClr val="accent2"/>
          </a:fillRef>
          <a:effectRef idx="2">
            <a:schemeClr val="accent2"/>
          </a:effectRef>
          <a:fontRef idx="minor">
            <a:schemeClr val="tx1"/>
          </a:fontRef>
        </p:style>
      </p:cxnSp>
      <p:sp>
        <p:nvSpPr>
          <p:cNvPr id="68" name="Szövegdoboz 67"/>
          <p:cNvSpPr txBox="1"/>
          <p:nvPr/>
        </p:nvSpPr>
        <p:spPr>
          <a:xfrm>
            <a:off x="5961112" y="6516052"/>
            <a:ext cx="2427268" cy="369332"/>
          </a:xfrm>
          <a:prstGeom prst="rect">
            <a:avLst/>
          </a:prstGeom>
          <a:noFill/>
        </p:spPr>
        <p:txBody>
          <a:bodyPr wrap="none" rtlCol="0">
            <a:spAutoFit/>
          </a:bodyPr>
          <a:lstStyle/>
          <a:p>
            <a:r>
              <a:rPr lang="hu-HU" i="1" dirty="0" smtClean="0"/>
              <a:t>* </a:t>
            </a:r>
            <a:r>
              <a:rPr lang="hu-HU" i="1" dirty="0" err="1" smtClean="0"/>
              <a:t>Newly</a:t>
            </a:r>
            <a:r>
              <a:rPr lang="hu-HU" i="1" dirty="0" smtClean="0"/>
              <a:t> </a:t>
            </a:r>
            <a:r>
              <a:rPr lang="hu-HU" i="1" dirty="0" err="1" smtClean="0"/>
              <a:t>introduced</a:t>
            </a:r>
            <a:endParaRPr lang="hu-HU" i="1" dirty="0"/>
          </a:p>
        </p:txBody>
      </p:sp>
      <p:cxnSp>
        <p:nvCxnSpPr>
          <p:cNvPr id="69" name="Egyenes összekötő nyíllal 68"/>
          <p:cNvCxnSpPr/>
          <p:nvPr/>
        </p:nvCxnSpPr>
        <p:spPr bwMode="auto">
          <a:xfrm>
            <a:off x="6111847" y="5440651"/>
            <a:ext cx="614291" cy="1176"/>
          </a:xfrm>
          <a:prstGeom prst="straightConnector1">
            <a:avLst/>
          </a:prstGeom>
          <a:ln w="76200">
            <a:solidFill>
              <a:srgbClr val="FF0000"/>
            </a:solidFill>
            <a:headEnd type="none" w="sm" len="sm"/>
            <a:tailEnd type="triangle"/>
          </a:ln>
          <a:extLst/>
        </p:spPr>
        <p:style>
          <a:lnRef idx="3">
            <a:schemeClr val="accent2"/>
          </a:lnRef>
          <a:fillRef idx="0">
            <a:schemeClr val="accent2"/>
          </a:fillRef>
          <a:effectRef idx="2">
            <a:schemeClr val="accent2"/>
          </a:effectRef>
          <a:fontRef idx="minor">
            <a:schemeClr val="tx1"/>
          </a:fontRef>
        </p:style>
      </p:cxnSp>
      <p:sp>
        <p:nvSpPr>
          <p:cNvPr id="71" name="Ellipszis buborék 70"/>
          <p:cNvSpPr/>
          <p:nvPr/>
        </p:nvSpPr>
        <p:spPr bwMode="auto">
          <a:xfrm>
            <a:off x="1136823" y="4993738"/>
            <a:ext cx="847044" cy="352598"/>
          </a:xfrm>
          <a:prstGeom prst="wedgeEllipseCallout">
            <a:avLst>
              <a:gd name="adj1" fmla="val 83932"/>
              <a:gd name="adj2" fmla="val -91712"/>
            </a:avLst>
          </a:prstGeom>
          <a:solidFill>
            <a:schemeClr val="accent1"/>
          </a:solidFill>
          <a:ln w="12700" cap="sq"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hu-HU" dirty="0"/>
              <a:t>H</a:t>
            </a:r>
            <a:r>
              <a:rPr kumimoji="0" lang="hu-HU" sz="1800" b="0" i="0" u="none" strike="noStrike" cap="none" normalizeH="0" baseline="0" dirty="0" smtClean="0">
                <a:ln>
                  <a:noFill/>
                </a:ln>
                <a:solidFill>
                  <a:schemeClr val="tx1"/>
                </a:solidFill>
                <a:effectLst/>
                <a:latin typeface="Verdana" pitchFamily="34" charset="0"/>
              </a:rPr>
              <a:t>R</a:t>
            </a:r>
          </a:p>
        </p:txBody>
      </p:sp>
      <p:sp>
        <p:nvSpPr>
          <p:cNvPr id="72" name="Ellipszis 71"/>
          <p:cNvSpPr/>
          <p:nvPr/>
        </p:nvSpPr>
        <p:spPr bwMode="auto">
          <a:xfrm>
            <a:off x="2324707" y="4774162"/>
            <a:ext cx="108013" cy="69508"/>
          </a:xfrm>
          <a:prstGeom prst="ellipse">
            <a:avLst/>
          </a:prstGeom>
          <a:solidFill>
            <a:schemeClr val="accent1"/>
          </a:solidFill>
          <a:ln w="12700" cap="sq"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hu-HU" sz="1800" b="0" i="0" u="none" strike="noStrike" cap="none" normalizeH="0" baseline="0" smtClean="0">
              <a:ln>
                <a:noFill/>
              </a:ln>
              <a:solidFill>
                <a:schemeClr val="tx1"/>
              </a:solidFill>
              <a:effectLst/>
              <a:latin typeface="Verdana" pitchFamily="34" charset="0"/>
            </a:endParaRPr>
          </a:p>
        </p:txBody>
      </p:sp>
      <p:cxnSp>
        <p:nvCxnSpPr>
          <p:cNvPr id="74" name="Egyenes összekötő nyíllal 73"/>
          <p:cNvCxnSpPr/>
          <p:nvPr/>
        </p:nvCxnSpPr>
        <p:spPr bwMode="auto">
          <a:xfrm flipV="1">
            <a:off x="2700084" y="4822274"/>
            <a:ext cx="0" cy="442530"/>
          </a:xfrm>
          <a:prstGeom prst="straightConnector1">
            <a:avLst/>
          </a:prstGeom>
          <a:ln w="50800">
            <a:solidFill>
              <a:srgbClr val="FF0000"/>
            </a:solidFill>
            <a:prstDash val="sysDot"/>
            <a:headEnd type="none" w="sm" len="sm"/>
            <a:tailEnd type="triangle"/>
          </a:ln>
          <a:extLst/>
        </p:spPr>
        <p:style>
          <a:lnRef idx="3">
            <a:schemeClr val="accent2"/>
          </a:lnRef>
          <a:fillRef idx="0">
            <a:schemeClr val="accent2"/>
          </a:fillRef>
          <a:effectRef idx="2">
            <a:schemeClr val="accent2"/>
          </a:effectRef>
          <a:fontRef idx="minor">
            <a:schemeClr val="tx1"/>
          </a:fontRef>
        </p:style>
      </p:cxnSp>
      <p:sp>
        <p:nvSpPr>
          <p:cNvPr id="75" name="Ellipszis buborék 74"/>
          <p:cNvSpPr/>
          <p:nvPr/>
        </p:nvSpPr>
        <p:spPr bwMode="auto">
          <a:xfrm>
            <a:off x="3479021" y="4540312"/>
            <a:ext cx="847044" cy="352598"/>
          </a:xfrm>
          <a:prstGeom prst="wedgeEllipseCallout">
            <a:avLst>
              <a:gd name="adj1" fmla="val -69186"/>
              <a:gd name="adj2" fmla="val 21979"/>
            </a:avLst>
          </a:prstGeom>
          <a:solidFill>
            <a:schemeClr val="accent1"/>
          </a:solidFill>
          <a:ln w="12700" cap="sq"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hu-HU" dirty="0" smtClean="0"/>
              <a:t>BG</a:t>
            </a:r>
            <a:endParaRPr kumimoji="0" lang="hu-HU" sz="1800" b="0" i="0" u="none" strike="noStrike" cap="none" normalizeH="0" baseline="0" dirty="0" smtClean="0">
              <a:ln>
                <a:noFill/>
              </a:ln>
              <a:solidFill>
                <a:schemeClr val="tx1"/>
              </a:solidFill>
              <a:effectLst/>
              <a:latin typeface="Verdana" pitchFamily="34" charset="0"/>
            </a:endParaRPr>
          </a:p>
        </p:txBody>
      </p:sp>
      <p:sp>
        <p:nvSpPr>
          <p:cNvPr id="76" name="Ellipszis 75"/>
          <p:cNvSpPr/>
          <p:nvPr/>
        </p:nvSpPr>
        <p:spPr bwMode="auto">
          <a:xfrm>
            <a:off x="3152800" y="4799483"/>
            <a:ext cx="108013" cy="69508"/>
          </a:xfrm>
          <a:prstGeom prst="ellipse">
            <a:avLst/>
          </a:prstGeom>
          <a:solidFill>
            <a:schemeClr val="accent1"/>
          </a:solidFill>
          <a:ln w="12700" cap="sq"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hu-HU" sz="1800" b="0" i="0" u="none" strike="noStrike" cap="none" normalizeH="0" baseline="0" smtClean="0">
              <a:ln>
                <a:noFill/>
              </a:ln>
              <a:solidFill>
                <a:schemeClr val="tx1"/>
              </a:solidFill>
              <a:effectLst/>
              <a:latin typeface="Verdana" pitchFamily="34" charset="0"/>
            </a:endParaRPr>
          </a:p>
        </p:txBody>
      </p:sp>
      <p:cxnSp>
        <p:nvCxnSpPr>
          <p:cNvPr id="77" name="Egyenes összekötő nyíllal 76"/>
          <p:cNvCxnSpPr/>
          <p:nvPr/>
        </p:nvCxnSpPr>
        <p:spPr bwMode="auto">
          <a:xfrm flipV="1">
            <a:off x="3197763" y="4846024"/>
            <a:ext cx="6377" cy="359293"/>
          </a:xfrm>
          <a:prstGeom prst="straightConnector1">
            <a:avLst/>
          </a:prstGeom>
          <a:ln w="50800">
            <a:solidFill>
              <a:srgbClr val="FF0000"/>
            </a:solidFill>
            <a:prstDash val="sysDot"/>
            <a:headEnd type="none" w="sm" len="sm"/>
            <a:tailEnd type="triangle"/>
          </a:ln>
          <a:extLst/>
        </p:spPr>
        <p:style>
          <a:lnRef idx="3">
            <a:schemeClr val="accent2"/>
          </a:lnRef>
          <a:fillRef idx="0">
            <a:schemeClr val="accent2"/>
          </a:fillRef>
          <a:effectRef idx="2">
            <a:schemeClr val="accent2"/>
          </a:effectRef>
          <a:fontRef idx="minor">
            <a:schemeClr val="tx1"/>
          </a:fontRef>
        </p:style>
      </p:cxnSp>
      <p:cxnSp>
        <p:nvCxnSpPr>
          <p:cNvPr id="78" name="Egyenes összekötő nyíllal 77"/>
          <p:cNvCxnSpPr/>
          <p:nvPr/>
        </p:nvCxnSpPr>
        <p:spPr bwMode="auto">
          <a:xfrm flipV="1">
            <a:off x="2385426" y="4834223"/>
            <a:ext cx="0" cy="442530"/>
          </a:xfrm>
          <a:prstGeom prst="straightConnector1">
            <a:avLst/>
          </a:prstGeom>
          <a:ln w="50800">
            <a:solidFill>
              <a:srgbClr val="FF0000"/>
            </a:solidFill>
            <a:prstDash val="sysDot"/>
            <a:headEnd type="none" w="sm" len="sm"/>
            <a:tailEnd type="triangle"/>
          </a:ln>
          <a:extLst/>
        </p:spPr>
        <p:style>
          <a:lnRef idx="3">
            <a:schemeClr val="accent2"/>
          </a:lnRef>
          <a:fillRef idx="0">
            <a:schemeClr val="accent2"/>
          </a:fillRef>
          <a:effectRef idx="2">
            <a:schemeClr val="accent2"/>
          </a:effectRef>
          <a:fontRef idx="minor">
            <a:schemeClr val="tx1"/>
          </a:fontRef>
        </p:style>
      </p:cxnSp>
      <p:sp>
        <p:nvSpPr>
          <p:cNvPr id="79" name="Ellipszis 78"/>
          <p:cNvSpPr/>
          <p:nvPr/>
        </p:nvSpPr>
        <p:spPr bwMode="auto">
          <a:xfrm>
            <a:off x="6609211" y="5850286"/>
            <a:ext cx="108013" cy="69508"/>
          </a:xfrm>
          <a:prstGeom prst="ellipse">
            <a:avLst/>
          </a:prstGeom>
          <a:solidFill>
            <a:schemeClr val="accent1"/>
          </a:solidFill>
          <a:ln w="12700" cap="sq"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hu-HU" sz="1800" b="0" i="0" u="none" strike="noStrike" cap="none" normalizeH="0" baseline="0" smtClean="0">
              <a:ln>
                <a:noFill/>
              </a:ln>
              <a:solidFill>
                <a:schemeClr val="tx1"/>
              </a:solidFill>
              <a:effectLst/>
              <a:latin typeface="Verdana" pitchFamily="34" charset="0"/>
            </a:endParaRPr>
          </a:p>
        </p:txBody>
      </p:sp>
      <p:sp>
        <p:nvSpPr>
          <p:cNvPr id="80" name="Ellipszis buborék 79"/>
          <p:cNvSpPr/>
          <p:nvPr/>
        </p:nvSpPr>
        <p:spPr bwMode="auto">
          <a:xfrm>
            <a:off x="5241032" y="5956722"/>
            <a:ext cx="847044" cy="352598"/>
          </a:xfrm>
          <a:prstGeom prst="wedgeEllipseCallout">
            <a:avLst>
              <a:gd name="adj1" fmla="val 111038"/>
              <a:gd name="adj2" fmla="val -65414"/>
            </a:avLst>
          </a:prstGeom>
          <a:solidFill>
            <a:schemeClr val="accent1"/>
          </a:solidFill>
          <a:ln w="12700" cap="sq"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hu-HU" dirty="0" smtClean="0"/>
              <a:t>FI</a:t>
            </a:r>
            <a:endParaRPr kumimoji="0" lang="hu-HU" sz="1800" b="0" i="0" u="none" strike="noStrike" cap="none" normalizeH="0" baseline="0" dirty="0" smtClean="0">
              <a:ln>
                <a:noFill/>
              </a:ln>
              <a:solidFill>
                <a:schemeClr val="tx1"/>
              </a:solidFill>
              <a:effectLst/>
              <a:latin typeface="Verdana" pitchFamily="34" charset="0"/>
            </a:endParaRPr>
          </a:p>
        </p:txBody>
      </p:sp>
      <p:cxnSp>
        <p:nvCxnSpPr>
          <p:cNvPr id="81" name="Egyenes összekötő nyíllal 80"/>
          <p:cNvCxnSpPr/>
          <p:nvPr/>
        </p:nvCxnSpPr>
        <p:spPr bwMode="auto">
          <a:xfrm>
            <a:off x="5965927" y="5910099"/>
            <a:ext cx="614291" cy="1176"/>
          </a:xfrm>
          <a:prstGeom prst="straightConnector1">
            <a:avLst/>
          </a:prstGeom>
          <a:ln w="76200">
            <a:solidFill>
              <a:srgbClr val="FF0000"/>
            </a:solidFill>
            <a:headEnd type="none" w="sm" len="sm"/>
            <a:tailEnd type="triangle"/>
          </a:ln>
          <a:extLst/>
        </p:spPr>
        <p:style>
          <a:lnRef idx="3">
            <a:schemeClr val="accent2"/>
          </a:lnRef>
          <a:fillRef idx="0">
            <a:schemeClr val="accent2"/>
          </a:fillRef>
          <a:effectRef idx="2">
            <a:schemeClr val="accent2"/>
          </a:effectRef>
          <a:fontRef idx="minor">
            <a:schemeClr val="tx1"/>
          </a:fontRef>
        </p:style>
      </p:cxnSp>
      <p:sp>
        <p:nvSpPr>
          <p:cNvPr id="82" name="Ellipszis buborék 81"/>
          <p:cNvSpPr/>
          <p:nvPr/>
        </p:nvSpPr>
        <p:spPr bwMode="auto">
          <a:xfrm>
            <a:off x="4033948" y="5020618"/>
            <a:ext cx="847044" cy="352598"/>
          </a:xfrm>
          <a:prstGeom prst="wedgeEllipseCallout">
            <a:avLst>
              <a:gd name="adj1" fmla="val 9268"/>
              <a:gd name="adj2" fmla="val -106322"/>
            </a:avLst>
          </a:prstGeom>
          <a:solidFill>
            <a:schemeClr val="accent1"/>
          </a:solidFill>
          <a:ln w="12700" cap="sq"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36000" tIns="36000" rIns="3600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hu-HU" dirty="0" smtClean="0">
                <a:solidFill>
                  <a:srgbClr val="FF0000"/>
                </a:solidFill>
              </a:rPr>
              <a:t>HU?</a:t>
            </a:r>
            <a:endParaRPr kumimoji="0" lang="hu-HU" sz="1800" b="0" i="0" u="none" strike="noStrike" cap="none" normalizeH="0" baseline="0" dirty="0" smtClean="0">
              <a:ln>
                <a:noFill/>
              </a:ln>
              <a:solidFill>
                <a:srgbClr val="FF0000"/>
              </a:solidFill>
              <a:effectLst/>
            </a:endParaRPr>
          </a:p>
        </p:txBody>
      </p:sp>
      <p:sp>
        <p:nvSpPr>
          <p:cNvPr id="83" name="Ellipszis 82"/>
          <p:cNvSpPr/>
          <p:nvPr/>
        </p:nvSpPr>
        <p:spPr bwMode="auto">
          <a:xfrm>
            <a:off x="4484947" y="4653136"/>
            <a:ext cx="108013" cy="69508"/>
          </a:xfrm>
          <a:prstGeom prst="ellipse">
            <a:avLst/>
          </a:prstGeom>
          <a:solidFill>
            <a:srgbClr val="FF0000"/>
          </a:solidFill>
          <a:ln w="50800" cap="sq" cmpd="sng" algn="ctr">
            <a:solidFill>
              <a:srgbClr val="FF0000"/>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hu-HU" sz="1800" b="0" i="0" u="none" strike="noStrike" cap="none" normalizeH="0" baseline="0" smtClean="0">
              <a:ln>
                <a:noFill/>
              </a:ln>
              <a:solidFill>
                <a:schemeClr val="tx1"/>
              </a:solidFill>
              <a:effectLst/>
              <a:latin typeface="Verdana" pitchFamily="34" charset="0"/>
            </a:endParaRPr>
          </a:p>
        </p:txBody>
      </p:sp>
      <p:grpSp>
        <p:nvGrpSpPr>
          <p:cNvPr id="73" name="Csoportba foglalás 72"/>
          <p:cNvGrpSpPr/>
          <p:nvPr/>
        </p:nvGrpSpPr>
        <p:grpSpPr>
          <a:xfrm>
            <a:off x="1928664" y="5374866"/>
            <a:ext cx="792088" cy="502406"/>
            <a:chOff x="2432720" y="3047474"/>
            <a:chExt cx="792088" cy="502406"/>
          </a:xfrm>
        </p:grpSpPr>
        <p:sp>
          <p:nvSpPr>
            <p:cNvPr id="84" name="Ellipszis buborék 83"/>
            <p:cNvSpPr/>
            <p:nvPr/>
          </p:nvSpPr>
          <p:spPr bwMode="auto">
            <a:xfrm>
              <a:off x="2432720" y="3047474"/>
              <a:ext cx="792088" cy="360889"/>
            </a:xfrm>
            <a:prstGeom prst="wedgeEllipseCallout">
              <a:avLst/>
            </a:prstGeom>
            <a:solidFill>
              <a:schemeClr val="accent1"/>
            </a:solidFill>
            <a:ln w="12700" cap="sq"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36000" tIns="45720" rIns="3600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hu-HU" dirty="0" smtClean="0"/>
                <a:t>SLO</a:t>
              </a:r>
              <a:endParaRPr kumimoji="0" lang="hu-HU" sz="1800" b="0" i="0" u="none" strike="noStrike" cap="none" normalizeH="0" baseline="0" dirty="0" smtClean="0">
                <a:ln>
                  <a:noFill/>
                </a:ln>
                <a:solidFill>
                  <a:schemeClr val="tx1"/>
                </a:solidFill>
                <a:effectLst/>
                <a:latin typeface="Verdana" pitchFamily="34" charset="0"/>
              </a:endParaRPr>
            </a:p>
          </p:txBody>
        </p:sp>
        <p:sp>
          <p:nvSpPr>
            <p:cNvPr id="85" name="Ellipszis 84"/>
            <p:cNvSpPr/>
            <p:nvPr/>
          </p:nvSpPr>
          <p:spPr bwMode="auto">
            <a:xfrm>
              <a:off x="2576736" y="3480372"/>
              <a:ext cx="108013" cy="69508"/>
            </a:xfrm>
            <a:prstGeom prst="ellipse">
              <a:avLst/>
            </a:prstGeom>
            <a:solidFill>
              <a:schemeClr val="accent1"/>
            </a:solidFill>
            <a:ln w="12700" cap="sq"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hu-HU" sz="1800" b="0" i="0" u="none" strike="noStrike" cap="none" normalizeH="0" baseline="0" smtClean="0">
                <a:ln>
                  <a:noFill/>
                </a:ln>
                <a:solidFill>
                  <a:schemeClr val="tx1"/>
                </a:solidFill>
                <a:effectLst/>
                <a:latin typeface="Verdana" pitchFamily="34" charset="0"/>
              </a:endParaRPr>
            </a:p>
          </p:txBody>
        </p:sp>
      </p:grpSp>
      <p:grpSp>
        <p:nvGrpSpPr>
          <p:cNvPr id="67" name="Csoportba foglalás 66"/>
          <p:cNvGrpSpPr/>
          <p:nvPr/>
        </p:nvGrpSpPr>
        <p:grpSpPr>
          <a:xfrm>
            <a:off x="6072708" y="2996952"/>
            <a:ext cx="896516" cy="502406"/>
            <a:chOff x="2432720" y="3047474"/>
            <a:chExt cx="792088" cy="502406"/>
          </a:xfrm>
        </p:grpSpPr>
        <p:sp>
          <p:nvSpPr>
            <p:cNvPr id="86" name="Ellipszis buborék 85"/>
            <p:cNvSpPr/>
            <p:nvPr/>
          </p:nvSpPr>
          <p:spPr bwMode="auto">
            <a:xfrm>
              <a:off x="2432720" y="3047474"/>
              <a:ext cx="792088" cy="360889"/>
            </a:xfrm>
            <a:prstGeom prst="wedgeEllipseCallout">
              <a:avLst/>
            </a:prstGeom>
            <a:solidFill>
              <a:schemeClr val="accent1"/>
            </a:solidFill>
            <a:ln w="12700" cap="sq"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hu-HU" dirty="0" smtClean="0"/>
                <a:t>NL</a:t>
              </a:r>
              <a:endParaRPr kumimoji="0" lang="hu-HU" sz="1800" b="0" i="0" u="none" strike="noStrike" cap="none" normalizeH="0" baseline="0" dirty="0" smtClean="0">
                <a:ln>
                  <a:noFill/>
                </a:ln>
                <a:solidFill>
                  <a:schemeClr val="tx1"/>
                </a:solidFill>
                <a:effectLst/>
                <a:latin typeface="Verdana" pitchFamily="34" charset="0"/>
              </a:endParaRPr>
            </a:p>
          </p:txBody>
        </p:sp>
        <p:sp>
          <p:nvSpPr>
            <p:cNvPr id="87" name="Ellipszis 86"/>
            <p:cNvSpPr/>
            <p:nvPr/>
          </p:nvSpPr>
          <p:spPr bwMode="auto">
            <a:xfrm>
              <a:off x="2576736" y="3480372"/>
              <a:ext cx="108013" cy="69508"/>
            </a:xfrm>
            <a:prstGeom prst="ellipse">
              <a:avLst/>
            </a:prstGeom>
            <a:solidFill>
              <a:schemeClr val="accent1"/>
            </a:solidFill>
            <a:ln w="12700" cap="sq"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hu-HU" sz="1800" b="0" i="0" u="none" strike="noStrike" cap="none" normalizeH="0" baseline="0" smtClean="0">
                <a:ln>
                  <a:noFill/>
                </a:ln>
                <a:solidFill>
                  <a:schemeClr val="tx1"/>
                </a:solidFill>
                <a:effectLst/>
                <a:latin typeface="Verdana" pitchFamily="34" charset="0"/>
              </a:endParaRPr>
            </a:p>
          </p:txBody>
        </p:sp>
      </p:grpSp>
      <p:cxnSp>
        <p:nvCxnSpPr>
          <p:cNvPr id="88" name="Egyenes összekötő nyíllal 87"/>
          <p:cNvCxnSpPr/>
          <p:nvPr/>
        </p:nvCxnSpPr>
        <p:spPr bwMode="auto">
          <a:xfrm flipV="1">
            <a:off x="5496307" y="3534619"/>
            <a:ext cx="728123" cy="637041"/>
          </a:xfrm>
          <a:prstGeom prst="straightConnector1">
            <a:avLst/>
          </a:prstGeom>
          <a:ln w="76200">
            <a:solidFill>
              <a:srgbClr val="FF0000"/>
            </a:solidFill>
            <a:headEnd type="none" w="sm" len="sm"/>
            <a:tailEnd type="triangle"/>
          </a:ln>
          <a:extLst/>
        </p:spPr>
        <p:style>
          <a:lnRef idx="3">
            <a:schemeClr val="accent2"/>
          </a:lnRef>
          <a:fillRef idx="0">
            <a:schemeClr val="accent2"/>
          </a:fillRef>
          <a:effectRef idx="2">
            <a:schemeClr val="accent2"/>
          </a:effectRef>
          <a:fontRef idx="minor">
            <a:schemeClr val="tx1"/>
          </a:fontRef>
        </p:style>
      </p:cxnSp>
      <p:sp>
        <p:nvSpPr>
          <p:cNvPr id="89" name="Ellipszis 88"/>
          <p:cNvSpPr/>
          <p:nvPr/>
        </p:nvSpPr>
        <p:spPr bwMode="auto">
          <a:xfrm>
            <a:off x="6969224" y="5326288"/>
            <a:ext cx="108013" cy="69508"/>
          </a:xfrm>
          <a:prstGeom prst="ellipse">
            <a:avLst/>
          </a:prstGeom>
          <a:solidFill>
            <a:schemeClr val="accent1"/>
          </a:solidFill>
          <a:ln w="12700" cap="sq"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hu-HU" sz="1800" b="0" i="0" u="none" strike="noStrike" cap="none" normalizeH="0" baseline="0" smtClean="0">
              <a:ln>
                <a:noFill/>
              </a:ln>
              <a:solidFill>
                <a:schemeClr val="tx1"/>
              </a:solidFill>
              <a:effectLst/>
              <a:latin typeface="Verdana" pitchFamily="34" charset="0"/>
            </a:endParaRPr>
          </a:p>
        </p:txBody>
      </p:sp>
      <p:sp>
        <p:nvSpPr>
          <p:cNvPr id="2" name="Ellipszis 1"/>
          <p:cNvSpPr/>
          <p:nvPr/>
        </p:nvSpPr>
        <p:spPr bwMode="auto">
          <a:xfrm>
            <a:off x="632520" y="3933056"/>
            <a:ext cx="4464496" cy="2857740"/>
          </a:xfrm>
          <a:prstGeom prst="ellipse">
            <a:avLst/>
          </a:prstGeom>
          <a:noFill/>
          <a:ln w="79375" cap="sq" cmpd="sng" algn="ctr">
            <a:solidFill>
              <a:srgbClr val="FF0000"/>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hu-HU" sz="1800" b="0" i="0" u="none" strike="noStrike" cap="none" normalizeH="0" baseline="0" smtClean="0">
              <a:ln>
                <a:noFill/>
              </a:ln>
              <a:solidFill>
                <a:schemeClr val="tx1"/>
              </a:solidFill>
              <a:effectLst/>
              <a:latin typeface="Verdana" pitchFamily="34" charset="0"/>
            </a:endParaRPr>
          </a:p>
        </p:txBody>
      </p:sp>
    </p:spTree>
    <p:extLst>
      <p:ext uri="{BB962C8B-B14F-4D97-AF65-F5344CB8AC3E}">
        <p14:creationId xmlns:p14="http://schemas.microsoft.com/office/powerpoint/2010/main" val="5434521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repeatCount="indefinite" fill="hold" grpId="0" nodeType="afterEffect">
                                  <p:stCondLst>
                                    <p:cond delay="0"/>
                                  </p:stCondLst>
                                  <p:childTnLst>
                                    <p:animEffect transition="out" filter="fade">
                                      <p:cBhvr>
                                        <p:cTn id="6" dur="500" tmFilter="0, 0; .2, .5; .8, .5; 1, 0"/>
                                        <p:tgtEl>
                                          <p:spTgt spid="2"/>
                                        </p:tgtEl>
                                      </p:cBhvr>
                                    </p:animEffect>
                                    <p:animScale>
                                      <p:cBhvr>
                                        <p:cTn id="7" dur="250" autoRev="1" fill="hold"/>
                                        <p:tgtEl>
                                          <p:spTgt spid="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theme/theme1.xml><?xml version="1.0" encoding="utf-8"?>
<a:theme xmlns:a="http://schemas.openxmlformats.org/drawingml/2006/main" name="Globe">
  <a:themeElements>
    <a:clrScheme name="Globe 3">
      <a:dk1>
        <a:srgbClr val="003B76"/>
      </a:dk1>
      <a:lt1>
        <a:srgbClr val="FFFFFF"/>
      </a:lt1>
      <a:dk2>
        <a:srgbClr val="0066CC"/>
      </a:dk2>
      <a:lt2>
        <a:srgbClr val="CCECFF"/>
      </a:lt2>
      <a:accent1>
        <a:srgbClr val="33CCCC"/>
      </a:accent1>
      <a:accent2>
        <a:srgbClr val="66CCFF"/>
      </a:accent2>
      <a:accent3>
        <a:srgbClr val="AAB8E2"/>
      </a:accent3>
      <a:accent4>
        <a:srgbClr val="DADADA"/>
      </a:accent4>
      <a:accent5>
        <a:srgbClr val="ADE2E2"/>
      </a:accent5>
      <a:accent6>
        <a:srgbClr val="5CB9E7"/>
      </a:accent6>
      <a:hlink>
        <a:srgbClr val="FFFFCC"/>
      </a:hlink>
      <a:folHlink>
        <a:srgbClr val="FFCC66"/>
      </a:folHlink>
    </a:clrScheme>
    <a:fontScheme name="Globe">
      <a:majorFont>
        <a:latin typeface="Arial"/>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hu-HU" sz="1800" b="0" i="0" u="none" strike="noStrike" cap="none" normalizeH="0" baseline="0" smtClean="0">
            <a:ln>
              <a:noFill/>
            </a:ln>
            <a:solidFill>
              <a:schemeClr val="tx1"/>
            </a:solidFill>
            <a:effectLst/>
            <a:latin typeface="Verdana" pitchFamily="34" charset="0"/>
          </a:defRPr>
        </a:defPPr>
      </a:lstStyle>
    </a:spDef>
    <a:lnDef>
      <a:spPr bwMode="auto">
        <a:ln>
          <a:headEnd type="none" w="sm" len="sm"/>
          <a:tailEnd type="triangle"/>
        </a:ln>
        <a:extLst/>
      </a:spPr>
      <a:bodyPr/>
      <a:lstStyle/>
      <a:style>
        <a:lnRef idx="3">
          <a:schemeClr val="accent2"/>
        </a:lnRef>
        <a:fillRef idx="0">
          <a:schemeClr val="accent2"/>
        </a:fillRef>
        <a:effectRef idx="2">
          <a:schemeClr val="accent2"/>
        </a:effectRef>
        <a:fontRef idx="minor">
          <a:schemeClr val="tx1"/>
        </a:fontRef>
      </a:style>
    </a:lnDef>
  </a:objectDefaults>
  <a:extraClrSchemeLst>
    <a:extraClrScheme>
      <a:clrScheme name="Globe 1">
        <a:dk1>
          <a:srgbClr val="622100"/>
        </a:dk1>
        <a:lt1>
          <a:srgbClr val="FFFFFF"/>
        </a:lt1>
        <a:dk2>
          <a:srgbClr val="800000"/>
        </a:dk2>
        <a:lt2>
          <a:srgbClr val="FFFFCC"/>
        </a:lt2>
        <a:accent1>
          <a:srgbClr val="E42B00"/>
        </a:accent1>
        <a:accent2>
          <a:srgbClr val="996600"/>
        </a:accent2>
        <a:accent3>
          <a:srgbClr val="C0AAAA"/>
        </a:accent3>
        <a:accent4>
          <a:srgbClr val="DADADA"/>
        </a:accent4>
        <a:accent5>
          <a:srgbClr val="EFACAA"/>
        </a:accent5>
        <a:accent6>
          <a:srgbClr val="8A5C00"/>
        </a:accent6>
        <a:hlink>
          <a:srgbClr val="FADF6C"/>
        </a:hlink>
        <a:folHlink>
          <a:srgbClr val="FF9900"/>
        </a:folHlink>
      </a:clrScheme>
      <a:clrMap bg1="dk2" tx1="lt1" bg2="dk1" tx2="lt2" accent1="accent1" accent2="accent2" accent3="accent3" accent4="accent4" accent5="accent5" accent6="accent6" hlink="hlink" folHlink="folHlink"/>
    </a:extraClrScheme>
    <a:extraClrScheme>
      <a:clrScheme name="Globe 2">
        <a:dk1>
          <a:srgbClr val="5F4545"/>
        </a:dk1>
        <a:lt1>
          <a:srgbClr val="FFFFFF"/>
        </a:lt1>
        <a:dk2>
          <a:srgbClr val="8F6969"/>
        </a:dk2>
        <a:lt2>
          <a:srgbClr val="FFFFCC"/>
        </a:lt2>
        <a:accent1>
          <a:srgbClr val="CC6600"/>
        </a:accent1>
        <a:accent2>
          <a:srgbClr val="924C0C"/>
        </a:accent2>
        <a:accent3>
          <a:srgbClr val="C6B9B9"/>
        </a:accent3>
        <a:accent4>
          <a:srgbClr val="DADADA"/>
        </a:accent4>
        <a:accent5>
          <a:srgbClr val="E2B8AA"/>
        </a:accent5>
        <a:accent6>
          <a:srgbClr val="84440A"/>
        </a:accent6>
        <a:hlink>
          <a:srgbClr val="CFD375"/>
        </a:hlink>
        <a:folHlink>
          <a:srgbClr val="98BB91"/>
        </a:folHlink>
      </a:clrScheme>
      <a:clrMap bg1="dk2" tx1="lt1" bg2="dk1" tx2="lt2" accent1="accent1" accent2="accent2" accent3="accent3" accent4="accent4" accent5="accent5" accent6="accent6" hlink="hlink" folHlink="folHlink"/>
    </a:extraClrScheme>
    <a:extraClrScheme>
      <a:clrScheme name="Globe 3">
        <a:dk1>
          <a:srgbClr val="003B76"/>
        </a:dk1>
        <a:lt1>
          <a:srgbClr val="FFFFFF"/>
        </a:lt1>
        <a:dk2>
          <a:srgbClr val="0066CC"/>
        </a:dk2>
        <a:lt2>
          <a:srgbClr val="CCECFF"/>
        </a:lt2>
        <a:accent1>
          <a:srgbClr val="33CCCC"/>
        </a:accent1>
        <a:accent2>
          <a:srgbClr val="66CCFF"/>
        </a:accent2>
        <a:accent3>
          <a:srgbClr val="AAB8E2"/>
        </a:accent3>
        <a:accent4>
          <a:srgbClr val="DADADA"/>
        </a:accent4>
        <a:accent5>
          <a:srgbClr val="ADE2E2"/>
        </a:accent5>
        <a:accent6>
          <a:srgbClr val="5CB9E7"/>
        </a:accent6>
        <a:hlink>
          <a:srgbClr val="FFFFCC"/>
        </a:hlink>
        <a:folHlink>
          <a:srgbClr val="FFCC66"/>
        </a:folHlink>
      </a:clrScheme>
      <a:clrMap bg1="dk2" tx1="lt1" bg2="dk1" tx2="lt2" accent1="accent1" accent2="accent2" accent3="accent3" accent4="accent4" accent5="accent5" accent6="accent6" hlink="hlink" folHlink="folHlink"/>
    </a:extraClrScheme>
    <a:extraClrScheme>
      <a:clrScheme name="Globe 4">
        <a:dk1>
          <a:srgbClr val="005856"/>
        </a:dk1>
        <a:lt1>
          <a:srgbClr val="FFFFFF"/>
        </a:lt1>
        <a:dk2>
          <a:srgbClr val="008080"/>
        </a:dk2>
        <a:lt2>
          <a:srgbClr val="FFFFCC"/>
        </a:lt2>
        <a:accent1>
          <a:srgbClr val="0099CC"/>
        </a:accent1>
        <a:accent2>
          <a:srgbClr val="00CCFF"/>
        </a:accent2>
        <a:accent3>
          <a:srgbClr val="AAC0C0"/>
        </a:accent3>
        <a:accent4>
          <a:srgbClr val="DADADA"/>
        </a:accent4>
        <a:accent5>
          <a:srgbClr val="AACAE2"/>
        </a:accent5>
        <a:accent6>
          <a:srgbClr val="00B9E7"/>
        </a:accent6>
        <a:hlink>
          <a:srgbClr val="1ACE9F"/>
        </a:hlink>
        <a:folHlink>
          <a:srgbClr val="948CCE"/>
        </a:folHlink>
      </a:clrScheme>
      <a:clrMap bg1="dk2" tx1="lt1" bg2="dk1" tx2="lt2" accent1="accent1" accent2="accent2" accent3="accent3" accent4="accent4" accent5="accent5" accent6="accent6" hlink="hlink" folHlink="folHlink"/>
    </a:extraClrScheme>
    <a:extraClrScheme>
      <a:clrScheme name="Globe 5">
        <a:dk1>
          <a:srgbClr val="3C5436"/>
        </a:dk1>
        <a:lt1>
          <a:srgbClr val="FFFFFF"/>
        </a:lt1>
        <a:dk2>
          <a:srgbClr val="5F8656"/>
        </a:dk2>
        <a:lt2>
          <a:srgbClr val="D6D8C0"/>
        </a:lt2>
        <a:accent1>
          <a:srgbClr val="61733D"/>
        </a:accent1>
        <a:accent2>
          <a:srgbClr val="324A39"/>
        </a:accent2>
        <a:accent3>
          <a:srgbClr val="B6C3B4"/>
        </a:accent3>
        <a:accent4>
          <a:srgbClr val="DADADA"/>
        </a:accent4>
        <a:accent5>
          <a:srgbClr val="B7BCAF"/>
        </a:accent5>
        <a:accent6>
          <a:srgbClr val="2C4233"/>
        </a:accent6>
        <a:hlink>
          <a:srgbClr val="73D588"/>
        </a:hlink>
        <a:folHlink>
          <a:srgbClr val="6F99B9"/>
        </a:folHlink>
      </a:clrScheme>
      <a:clrMap bg1="dk2" tx1="lt1" bg2="dk1" tx2="lt2" accent1="accent1" accent2="accent2" accent3="accent3" accent4="accent4" accent5="accent5" accent6="accent6" hlink="hlink" folHlink="folHlink"/>
    </a:extraClrScheme>
    <a:extraClrScheme>
      <a:clrScheme name="Globe 6">
        <a:dk1>
          <a:srgbClr val="5B7B65"/>
        </a:dk1>
        <a:lt1>
          <a:srgbClr val="FFFFFF"/>
        </a:lt1>
        <a:dk2>
          <a:srgbClr val="9ABE9D"/>
        </a:dk2>
        <a:lt2>
          <a:srgbClr val="336600"/>
        </a:lt2>
        <a:accent1>
          <a:srgbClr val="00CC66"/>
        </a:accent1>
        <a:accent2>
          <a:srgbClr val="4E7050"/>
        </a:accent2>
        <a:accent3>
          <a:srgbClr val="CADBCC"/>
        </a:accent3>
        <a:accent4>
          <a:srgbClr val="DADADA"/>
        </a:accent4>
        <a:accent5>
          <a:srgbClr val="AAE2B8"/>
        </a:accent5>
        <a:accent6>
          <a:srgbClr val="466548"/>
        </a:accent6>
        <a:hlink>
          <a:srgbClr val="FFFFCC"/>
        </a:hlink>
        <a:folHlink>
          <a:srgbClr val="9CE8A3"/>
        </a:folHlink>
      </a:clrScheme>
      <a:clrMap bg1="dk2" tx1="lt1" bg2="dk1" tx2="lt2" accent1="accent1" accent2="accent2" accent3="accent3" accent4="accent4" accent5="accent5" accent6="accent6" hlink="hlink" folHlink="folHlink"/>
    </a:extraClrScheme>
    <a:extraClrScheme>
      <a:clrScheme name="Globe 7">
        <a:dk1>
          <a:srgbClr val="4C4E44"/>
        </a:dk1>
        <a:lt1>
          <a:srgbClr val="FFFFFF"/>
        </a:lt1>
        <a:dk2>
          <a:srgbClr val="686B5D"/>
        </a:dk2>
        <a:lt2>
          <a:srgbClr val="D6D5C6"/>
        </a:lt2>
        <a:accent1>
          <a:srgbClr val="898D79"/>
        </a:accent1>
        <a:accent2>
          <a:srgbClr val="4D4F45"/>
        </a:accent2>
        <a:accent3>
          <a:srgbClr val="B9BAB6"/>
        </a:accent3>
        <a:accent4>
          <a:srgbClr val="DADADA"/>
        </a:accent4>
        <a:accent5>
          <a:srgbClr val="C4C5BE"/>
        </a:accent5>
        <a:accent6>
          <a:srgbClr val="45473E"/>
        </a:accent6>
        <a:hlink>
          <a:srgbClr val="58BE67"/>
        </a:hlink>
        <a:folHlink>
          <a:srgbClr val="C0C640"/>
        </a:folHlink>
      </a:clrScheme>
      <a:clrMap bg1="dk2" tx1="lt1" bg2="dk1" tx2="lt2" accent1="accent1" accent2="accent2" accent3="accent3" accent4="accent4" accent5="accent5" accent6="accent6" hlink="hlink" folHlink="folHlink"/>
    </a:extraClrScheme>
    <a:extraClrScheme>
      <a:clrScheme name="Globe 8">
        <a:dk1>
          <a:srgbClr val="000000"/>
        </a:dk1>
        <a:lt1>
          <a:srgbClr val="FFFFDD"/>
        </a:lt1>
        <a:dk2>
          <a:srgbClr val="000000"/>
        </a:dk2>
        <a:lt2>
          <a:srgbClr val="98977A"/>
        </a:lt2>
        <a:accent1>
          <a:srgbClr val="BDCDA7"/>
        </a:accent1>
        <a:accent2>
          <a:srgbClr val="A0D060"/>
        </a:accent2>
        <a:accent3>
          <a:srgbClr val="FFFFEB"/>
        </a:accent3>
        <a:accent4>
          <a:srgbClr val="000000"/>
        </a:accent4>
        <a:accent5>
          <a:srgbClr val="DBE3D0"/>
        </a:accent5>
        <a:accent6>
          <a:srgbClr val="91BC56"/>
        </a:accent6>
        <a:hlink>
          <a:srgbClr val="FADD4E"/>
        </a:hlink>
        <a:folHlink>
          <a:srgbClr val="CC99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téma">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téma">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Globe</Template>
  <TotalTime>15729</TotalTime>
  <Words>809</Words>
  <Application>Microsoft Office PowerPoint</Application>
  <PresentationFormat>A4 (210x297 mm)</PresentationFormat>
  <Paragraphs>177</Paragraphs>
  <Slides>9</Slides>
  <Notes>9</Notes>
  <HiddenSlides>0</HiddenSlides>
  <MMClips>0</MMClips>
  <ScaleCrop>false</ScaleCrop>
  <HeadingPairs>
    <vt:vector size="6" baseType="variant">
      <vt:variant>
        <vt:lpstr>Használt betűtípusok</vt:lpstr>
      </vt:variant>
      <vt:variant>
        <vt:i4>7</vt:i4>
      </vt:variant>
      <vt:variant>
        <vt:lpstr>Téma</vt:lpstr>
      </vt:variant>
      <vt:variant>
        <vt:i4>1</vt:i4>
      </vt:variant>
      <vt:variant>
        <vt:lpstr>Diacímek</vt:lpstr>
      </vt:variant>
      <vt:variant>
        <vt:i4>9</vt:i4>
      </vt:variant>
    </vt:vector>
  </HeadingPairs>
  <TitlesOfParts>
    <vt:vector size="17" baseType="lpstr">
      <vt:lpstr>Arial</vt:lpstr>
      <vt:lpstr>Calibri</vt:lpstr>
      <vt:lpstr>Garamond</vt:lpstr>
      <vt:lpstr>Symbol</vt:lpstr>
      <vt:lpstr>Times New Roman</vt:lpstr>
      <vt:lpstr>Verdana</vt:lpstr>
      <vt:lpstr>Wingdings</vt:lpstr>
      <vt:lpstr>Globe</vt:lpstr>
      <vt:lpstr>2018 GSPP CONFERENCE ON CONTEMPORARY ISSUES IN PUBLIC ADMINISTRATION IN POST-SOVIET EURASIA 5-6 October 2018, Astana,    The (changing) patterns of performance appraisal in civil service: An outlook on 16 European countries  György HAJNAL Corvinus University of Budapest  and Institute for Political Science, Centre for Social Research of the Hungarian Academy of Sciences (IPS CSR HAS)  Katarina STARONOVÁ Comenius University, Bratislava </vt:lpstr>
      <vt:lpstr>PowerPoint-bemutató</vt:lpstr>
      <vt:lpstr>PowerPoint-bemutató</vt:lpstr>
      <vt:lpstr>PowerPoint-bemutató</vt:lpstr>
      <vt:lpstr>PowerPoint-bemutató</vt:lpstr>
      <vt:lpstr>PowerPoint-bemutató</vt:lpstr>
      <vt:lpstr>PowerPoint-bemutató</vt:lpstr>
      <vt:lpstr>PowerPoint-bemutató</vt:lpstr>
      <vt:lpstr>PowerPoint-bemutató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quantitative analysis of European PA degree programmes</dc:title>
  <dc:creator>Sarolta</dc:creator>
  <cp:lastModifiedBy>HGy</cp:lastModifiedBy>
  <cp:revision>780</cp:revision>
  <cp:lastPrinted>2017-04-19T06:26:14Z</cp:lastPrinted>
  <dcterms:created xsi:type="dcterms:W3CDTF">2002-06-11T04:12:21Z</dcterms:created>
  <dcterms:modified xsi:type="dcterms:W3CDTF">2018-09-27T07:45:18Z</dcterms:modified>
</cp:coreProperties>
</file>