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24"/>
  </p:notesMasterIdLst>
  <p:sldIdLst>
    <p:sldId id="289" r:id="rId3"/>
    <p:sldId id="291" r:id="rId4"/>
    <p:sldId id="293" r:id="rId5"/>
    <p:sldId id="294" r:id="rId6"/>
    <p:sldId id="303" r:id="rId7"/>
    <p:sldId id="292" r:id="rId8"/>
    <p:sldId id="304" r:id="rId9"/>
    <p:sldId id="295" r:id="rId10"/>
    <p:sldId id="302" r:id="rId11"/>
    <p:sldId id="297" r:id="rId12"/>
    <p:sldId id="298" r:id="rId13"/>
    <p:sldId id="301" r:id="rId14"/>
    <p:sldId id="296" r:id="rId15"/>
    <p:sldId id="305" r:id="rId16"/>
    <p:sldId id="267" r:id="rId17"/>
    <p:sldId id="306" r:id="rId18"/>
    <p:sldId id="307" r:id="rId19"/>
    <p:sldId id="308" r:id="rId20"/>
    <p:sldId id="299" r:id="rId21"/>
    <p:sldId id="300" r:id="rId22"/>
    <p:sldId id="285"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9" autoAdjust="0"/>
    <p:restoredTop sz="94671"/>
  </p:normalViewPr>
  <p:slideViewPr>
    <p:cSldViewPr snapToGrid="0" snapToObjects="1">
      <p:cViewPr varScale="1">
        <p:scale>
          <a:sx n="76" d="100"/>
          <a:sy n="76" d="100"/>
        </p:scale>
        <p:origin x="41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7B90B4-5D49-A840-9266-B49A69E4C88A}" type="datetimeFigureOut">
              <a:rPr lang="en-US" smtClean="0"/>
              <a:t>6/4/2021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E0D9E3-B741-FF40-BD6D-0D7EF5F6D520}" type="slidenum">
              <a:rPr lang="en-US" smtClean="0"/>
              <a:t>‹#›</a:t>
            </a:fld>
            <a:endParaRPr lang="en-US"/>
          </a:p>
        </p:txBody>
      </p:sp>
    </p:spTree>
    <p:extLst>
      <p:ext uri="{BB962C8B-B14F-4D97-AF65-F5344CB8AC3E}">
        <p14:creationId xmlns:p14="http://schemas.microsoft.com/office/powerpoint/2010/main" val="913960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E0D9E3-B741-FF40-BD6D-0D7EF5F6D520}" type="slidenum">
              <a:rPr lang="en-US" smtClean="0"/>
              <a:t>8</a:t>
            </a:fld>
            <a:endParaRPr lang="en-US"/>
          </a:p>
        </p:txBody>
      </p:sp>
    </p:spTree>
    <p:extLst>
      <p:ext uri="{BB962C8B-B14F-4D97-AF65-F5344CB8AC3E}">
        <p14:creationId xmlns:p14="http://schemas.microsoft.com/office/powerpoint/2010/main" val="2372988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E0D9E3-B741-FF40-BD6D-0D7EF5F6D520}" type="slidenum">
              <a:rPr lang="en-US" smtClean="0"/>
              <a:t>13</a:t>
            </a:fld>
            <a:endParaRPr lang="en-US"/>
          </a:p>
        </p:txBody>
      </p:sp>
    </p:spTree>
    <p:extLst>
      <p:ext uri="{BB962C8B-B14F-4D97-AF65-F5344CB8AC3E}">
        <p14:creationId xmlns:p14="http://schemas.microsoft.com/office/powerpoint/2010/main" val="528988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E0D9E3-B741-FF40-BD6D-0D7EF5F6D520}" type="slidenum">
              <a:rPr lang="en-US" smtClean="0"/>
              <a:t>15</a:t>
            </a:fld>
            <a:endParaRPr lang="en-US"/>
          </a:p>
        </p:txBody>
      </p:sp>
    </p:spTree>
    <p:extLst>
      <p:ext uri="{BB962C8B-B14F-4D97-AF65-F5344CB8AC3E}">
        <p14:creationId xmlns:p14="http://schemas.microsoft.com/office/powerpoint/2010/main" val="1929793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73CEF1-41B2-4E4C-BE5D-8E01C3013860}" type="datetimeFigureOut">
              <a:rPr lang="en-US" smtClean="0"/>
              <a:t>6/4/2021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340369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73CEF1-41B2-4E4C-BE5D-8E01C3013860}" type="datetimeFigureOut">
              <a:rPr lang="en-US" smtClean="0"/>
              <a:t>6/4/2021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2645660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73CEF1-41B2-4E4C-BE5D-8E01C3013860}" type="datetimeFigureOut">
              <a:rPr lang="en-US" smtClean="0"/>
              <a:t>6/4/2021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683713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6"/>
            <a:ext cx="10363200" cy="1470025"/>
          </a:xfrm>
        </p:spPr>
        <p:txBody>
          <a:bodyPr/>
          <a:lstStyle/>
          <a:p>
            <a:r>
              <a:rPr lang="ru-RU"/>
              <a:t>Образец заголовка</a:t>
            </a:r>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417EA094-E9B6-4CE7-A0B0-E47428AA7AB9}" type="datetimeFigureOut">
              <a:rPr lang="ru-RU" smtClean="0"/>
              <a:t>04.06.2021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1602960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17EA094-E9B6-4CE7-A0B0-E47428AA7AB9}" type="datetimeFigureOut">
              <a:rPr lang="ru-RU" smtClean="0"/>
              <a:t>04.06.2021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15602573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417EA094-E9B6-4CE7-A0B0-E47428AA7AB9}" type="datetimeFigureOut">
              <a:rPr lang="ru-RU" smtClean="0"/>
              <a:t>04.06.2021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2501236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417EA094-E9B6-4CE7-A0B0-E47428AA7AB9}" type="datetimeFigureOut">
              <a:rPr lang="ru-RU" smtClean="0"/>
              <a:t>04.06.2021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2398764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417EA094-E9B6-4CE7-A0B0-E47428AA7AB9}" type="datetimeFigureOut">
              <a:rPr lang="ru-RU" smtClean="0"/>
              <a:t>04.06.2021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42815442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417EA094-E9B6-4CE7-A0B0-E47428AA7AB9}" type="datetimeFigureOut">
              <a:rPr lang="ru-RU" smtClean="0"/>
              <a:t>04.06.2021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4354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7EA094-E9B6-4CE7-A0B0-E47428AA7AB9}" type="datetimeFigureOut">
              <a:rPr lang="ru-RU" smtClean="0"/>
              <a:t>04.06.2021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39298068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417EA094-E9B6-4CE7-A0B0-E47428AA7AB9}" type="datetimeFigureOut">
              <a:rPr lang="ru-RU" smtClean="0"/>
              <a:t>04.06.2021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1377191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73CEF1-41B2-4E4C-BE5D-8E01C3013860}" type="datetimeFigureOut">
              <a:rPr lang="en-US" smtClean="0"/>
              <a:t>6/4/2021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22457624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417EA094-E9B6-4CE7-A0B0-E47428AA7AB9}" type="datetimeFigureOut">
              <a:rPr lang="ru-RU" smtClean="0"/>
              <a:t>04.06.2021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3433625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17EA094-E9B6-4CE7-A0B0-E47428AA7AB9}" type="datetimeFigureOut">
              <a:rPr lang="ru-RU" smtClean="0"/>
              <a:t>04.06.2021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9693823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17EA094-E9B6-4CE7-A0B0-E47428AA7AB9}" type="datetimeFigureOut">
              <a:rPr lang="ru-RU" smtClean="0"/>
              <a:t>04.06.2021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AD91E-8B71-42DC-B4C8-75E0C7062CC6}" type="slidenum">
              <a:rPr lang="ru-RU" smtClean="0"/>
              <a:t>‹#›</a:t>
            </a:fld>
            <a:endParaRPr lang="ru-RU"/>
          </a:p>
        </p:txBody>
      </p:sp>
    </p:spTree>
    <p:extLst>
      <p:ext uri="{BB962C8B-B14F-4D97-AF65-F5344CB8AC3E}">
        <p14:creationId xmlns:p14="http://schemas.microsoft.com/office/powerpoint/2010/main" val="3981066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73CEF1-41B2-4E4C-BE5D-8E01C3013860}" type="datetimeFigureOut">
              <a:rPr lang="en-US" smtClean="0"/>
              <a:t>6/4/2021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765427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73CEF1-41B2-4E4C-BE5D-8E01C3013860}" type="datetimeFigureOut">
              <a:rPr lang="en-US" smtClean="0"/>
              <a:t>6/4/2021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1646481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73CEF1-41B2-4E4C-BE5D-8E01C3013860}" type="datetimeFigureOut">
              <a:rPr lang="en-US" smtClean="0"/>
              <a:t>6/4/2021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1148614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73CEF1-41B2-4E4C-BE5D-8E01C3013860}" type="datetimeFigureOut">
              <a:rPr lang="en-US" smtClean="0"/>
              <a:t>6/4/2021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259995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73CEF1-41B2-4E4C-BE5D-8E01C3013860}" type="datetimeFigureOut">
              <a:rPr lang="en-US" smtClean="0"/>
              <a:t>6/4/2021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2870108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73CEF1-41B2-4E4C-BE5D-8E01C3013860}" type="datetimeFigureOut">
              <a:rPr lang="en-US" smtClean="0"/>
              <a:t>6/4/2021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1161260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73CEF1-41B2-4E4C-BE5D-8E01C3013860}" type="datetimeFigureOut">
              <a:rPr lang="en-US" smtClean="0"/>
              <a:t>6/4/2021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8888FD-4F88-484A-99C7-84F15D980F48}" type="slidenum">
              <a:rPr lang="en-US" smtClean="0"/>
              <a:t>‹#›</a:t>
            </a:fld>
            <a:endParaRPr lang="en-US"/>
          </a:p>
        </p:txBody>
      </p:sp>
    </p:spTree>
    <p:extLst>
      <p:ext uri="{BB962C8B-B14F-4D97-AF65-F5344CB8AC3E}">
        <p14:creationId xmlns:p14="http://schemas.microsoft.com/office/powerpoint/2010/main" val="2251414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73CEF1-41B2-4E4C-BE5D-8E01C3013860}" type="datetimeFigureOut">
              <a:rPr lang="en-US" smtClean="0"/>
              <a:t>6/4/2021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8888FD-4F88-484A-99C7-84F15D980F48}" type="slidenum">
              <a:rPr lang="en-US" smtClean="0"/>
              <a:t>‹#›</a:t>
            </a:fld>
            <a:endParaRPr lang="en-US"/>
          </a:p>
        </p:txBody>
      </p:sp>
    </p:spTree>
    <p:extLst>
      <p:ext uri="{BB962C8B-B14F-4D97-AF65-F5344CB8AC3E}">
        <p14:creationId xmlns:p14="http://schemas.microsoft.com/office/powerpoint/2010/main" val="376464393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7EA094-E9B6-4CE7-A0B0-E47428AA7AB9}" type="datetimeFigureOut">
              <a:rPr lang="ru-RU" smtClean="0"/>
              <a:t>04.06.2021</a:t>
            </a:fld>
            <a:endParaRPr lang="ru-RU"/>
          </a:p>
        </p:txBody>
      </p:sp>
      <p:sp>
        <p:nvSpPr>
          <p:cNvPr id="5" name="Нижний колонтитул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BAD91E-8B71-42DC-B4C8-75E0C7062CC6}" type="slidenum">
              <a:rPr lang="ru-RU" smtClean="0"/>
              <a:t>‹#›</a:t>
            </a:fld>
            <a:endParaRPr lang="ru-RU"/>
          </a:p>
        </p:txBody>
      </p:sp>
    </p:spTree>
    <p:extLst>
      <p:ext uri="{BB962C8B-B14F-4D97-AF65-F5344CB8AC3E}">
        <p14:creationId xmlns:p14="http://schemas.microsoft.com/office/powerpoint/2010/main" val="21100882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2.xml"/><Relationship Id="rId7" Type="http://schemas.openxmlformats.org/officeDocument/2006/relationships/image" Target="../media/image5.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6.png"/><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6.png"/><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6.png"/><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6.pn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6.png"/><Relationship Id="rId5" Type="http://schemas.openxmlformats.org/officeDocument/2006/relationships/image" Target="../media/image16.png"/><Relationship Id="rId4" Type="http://schemas.openxmlformats.org/officeDocument/2006/relationships/notesSlide" Target="../notesSlides/notesSlide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6.png"/><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6.png"/><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6.png"/><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9.m4a"/><Relationship Id="rId1" Type="http://schemas.microsoft.com/office/2007/relationships/media" Target="../media/media19.m4a"/><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6.png"/><Relationship Id="rId4" Type="http://schemas.openxmlformats.org/officeDocument/2006/relationships/hyperlink" Target="http://cfvod.kaltura.com/pd/p/1660902/sp/166090200/serveFlavor/entryId/1_3hhlkyxv/v/1/ev/5/flavorId/1_5mm5u92m/name/a.mp4"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2.xml"/><Relationship Id="rId7" Type="http://schemas.openxmlformats.org/officeDocument/2006/relationships/image" Target="../media/image5.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6.pn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6.pn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6.pn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6.png"/><Relationship Id="rId5" Type="http://schemas.openxmlformats.org/officeDocument/2006/relationships/image" Target="../media/image10.jpg"/><Relationship Id="rId4"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6.png"/><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48;g903a3413c0_0_7"/>
          <p:cNvSpPr/>
          <p:nvPr/>
        </p:nvSpPr>
        <p:spPr>
          <a:xfrm>
            <a:off x="3227209" y="1576913"/>
            <a:ext cx="6487200" cy="513000"/>
          </a:xfrm>
          <a:prstGeom prst="rect">
            <a:avLst/>
          </a:prstGeom>
          <a:noFill/>
          <a:ln>
            <a:noFill/>
          </a:ln>
        </p:spPr>
        <p:txBody>
          <a:bodyPr spcFirstLastPara="1" wrap="square" lIns="91425" tIns="45700" rIns="91425" bIns="45700" anchor="t" anchorCtr="0">
            <a:noAutofit/>
          </a:bodyPr>
          <a:lstStyle/>
          <a:p>
            <a:pPr algn="ctr" defTabSz="914400"/>
            <a:r>
              <a:rPr lang="en-US" sz="1600" b="1" dirty="0">
                <a:solidFill>
                  <a:srgbClr val="935739"/>
                </a:solidFill>
                <a:latin typeface="Arial" pitchFamily="34" charset="0"/>
                <a:ea typeface="Arial Black"/>
                <a:cs typeface="Arial" pitchFamily="34" charset="0"/>
                <a:sym typeface="Arial Black"/>
              </a:rPr>
              <a:t>June 29-30, 2021</a:t>
            </a:r>
          </a:p>
          <a:p>
            <a:pPr algn="ctr" defTabSz="914400"/>
            <a:endParaRPr lang="en-US" sz="1600" b="1" dirty="0">
              <a:solidFill>
                <a:srgbClr val="935739"/>
              </a:solidFill>
              <a:latin typeface="Arial" pitchFamily="34" charset="0"/>
              <a:ea typeface="Arial Black"/>
              <a:cs typeface="Arial" pitchFamily="34" charset="0"/>
              <a:sym typeface="Arial Black"/>
            </a:endParaRPr>
          </a:p>
        </p:txBody>
      </p:sp>
      <p:sp>
        <p:nvSpPr>
          <p:cNvPr id="15" name="Google Shape;48;g903a3413c0_0_7"/>
          <p:cNvSpPr/>
          <p:nvPr/>
        </p:nvSpPr>
        <p:spPr>
          <a:xfrm>
            <a:off x="3103386" y="773592"/>
            <a:ext cx="6487200" cy="513000"/>
          </a:xfrm>
          <a:prstGeom prst="rect">
            <a:avLst/>
          </a:prstGeom>
          <a:noFill/>
          <a:ln>
            <a:noFill/>
          </a:ln>
        </p:spPr>
        <p:txBody>
          <a:bodyPr spcFirstLastPara="1" wrap="square" lIns="91425" tIns="45700" rIns="91425" bIns="45700" anchor="t" anchorCtr="0">
            <a:noAutofit/>
          </a:bodyPr>
          <a:lstStyle/>
          <a:p>
            <a:pPr algn="ctr" defTabSz="914400"/>
            <a:r>
              <a:rPr lang="en-US" sz="1600" b="1" dirty="0">
                <a:solidFill>
                  <a:srgbClr val="935739"/>
                </a:solidFill>
                <a:latin typeface="Arial" pitchFamily="34" charset="0"/>
                <a:ea typeface="Arial Black"/>
                <a:cs typeface="Arial" pitchFamily="34" charset="0"/>
                <a:sym typeface="Arial Black"/>
              </a:rPr>
              <a:t>Eurasian Academic Libraries Conference – 2021</a:t>
            </a:r>
            <a:endParaRPr lang="ru-RU" sz="1600" b="1" dirty="0">
              <a:solidFill>
                <a:srgbClr val="935739"/>
              </a:solidFill>
              <a:latin typeface="Arial" pitchFamily="34" charset="0"/>
              <a:ea typeface="Arial Black"/>
              <a:cs typeface="Arial" pitchFamily="34" charset="0"/>
              <a:sym typeface="Arial Black"/>
            </a:endParaRPr>
          </a:p>
          <a:p>
            <a:pPr algn="ctr" defTabSz="914400"/>
            <a:r>
              <a:rPr lang="en-US" sz="1600" b="1" dirty="0">
                <a:solidFill>
                  <a:srgbClr val="935739"/>
                </a:solidFill>
                <a:latin typeface="Arial" pitchFamily="34" charset="0"/>
                <a:ea typeface="Arial Black"/>
                <a:cs typeface="Arial" pitchFamily="34" charset="0"/>
                <a:sym typeface="Arial Black"/>
              </a:rPr>
              <a:t>“Contemporary Trends in Information Organization in the Academic Library Environment” </a:t>
            </a:r>
          </a:p>
        </p:txBody>
      </p:sp>
      <p:sp>
        <p:nvSpPr>
          <p:cNvPr id="2" name="Заголовок 1"/>
          <p:cNvSpPr>
            <a:spLocks noGrp="1"/>
          </p:cNvSpPr>
          <p:nvPr>
            <p:ph type="ctrTitle"/>
          </p:nvPr>
        </p:nvSpPr>
        <p:spPr>
          <a:xfrm>
            <a:off x="2541409" y="1945094"/>
            <a:ext cx="7772400" cy="2475688"/>
          </a:xfrm>
        </p:spPr>
        <p:txBody>
          <a:bodyPr>
            <a:noAutofit/>
          </a:bodyPr>
          <a:lstStyle/>
          <a:p>
            <a:r>
              <a:rPr lang="en-US" sz="3200" b="1" dirty="0"/>
              <a:t>Rare Ephemera from Both Sides: Russia/Soviet Union and Asia</a:t>
            </a:r>
            <a:br>
              <a:rPr lang="en-US" sz="3200" b="1" dirty="0"/>
            </a:br>
            <a:r>
              <a:rPr lang="en-US" sz="3200" b="1" dirty="0"/>
              <a:t>A Digital Collections and Curation Case Study</a:t>
            </a:r>
            <a:br>
              <a:rPr lang="en-US" sz="3200" dirty="0"/>
            </a:br>
            <a:endParaRPr lang="ru-RU" sz="3200" dirty="0"/>
          </a:p>
        </p:txBody>
      </p:sp>
      <p:sp>
        <p:nvSpPr>
          <p:cNvPr id="3" name="Подзаголовок 2"/>
          <p:cNvSpPr>
            <a:spLocks noGrp="1"/>
          </p:cNvSpPr>
          <p:nvPr>
            <p:ph type="subTitle" idx="1"/>
          </p:nvPr>
        </p:nvSpPr>
        <p:spPr>
          <a:xfrm>
            <a:off x="3270409" y="4725144"/>
            <a:ext cx="6400800" cy="1752600"/>
          </a:xfrm>
        </p:spPr>
        <p:txBody>
          <a:bodyPr>
            <a:normAutofit fontScale="47500" lnSpcReduction="20000"/>
          </a:bodyPr>
          <a:lstStyle/>
          <a:p>
            <a:r>
              <a:rPr lang="en-US" b="1" dirty="0">
                <a:solidFill>
                  <a:schemeClr val="tx1"/>
                </a:solidFill>
                <a:latin typeface="Arial" pitchFamily="34" charset="0"/>
                <a:cs typeface="Arial" pitchFamily="34" charset="0"/>
              </a:rPr>
              <a:t>George Andrew Spencer</a:t>
            </a:r>
          </a:p>
          <a:p>
            <a:r>
              <a:rPr lang="en-US" b="1" dirty="0">
                <a:solidFill>
                  <a:schemeClr val="tx1"/>
                </a:solidFill>
                <a:latin typeface="Arial" pitchFamily="34" charset="0"/>
                <a:cs typeface="Arial" pitchFamily="34" charset="0"/>
              </a:rPr>
              <a:t> Distinguished Bibliographer for </a:t>
            </a:r>
          </a:p>
          <a:p>
            <a:r>
              <a:rPr lang="en-US" b="1" dirty="0">
                <a:solidFill>
                  <a:schemeClr val="tx1"/>
                </a:solidFill>
                <a:latin typeface="Arial" pitchFamily="34" charset="0"/>
                <a:cs typeface="Arial" pitchFamily="34" charset="0"/>
              </a:rPr>
              <a:t>Slavic, East European, Central Asian and Middle Eastern Studies</a:t>
            </a:r>
          </a:p>
          <a:p>
            <a:r>
              <a:rPr lang="en-US" b="1" dirty="0">
                <a:solidFill>
                  <a:schemeClr val="tx1"/>
                </a:solidFill>
                <a:latin typeface="Arial" pitchFamily="34" charset="0"/>
                <a:cs typeface="Arial" pitchFamily="34" charset="0"/>
              </a:rPr>
              <a:t>Memorial Library</a:t>
            </a:r>
          </a:p>
          <a:p>
            <a:r>
              <a:rPr lang="en-US" b="1" dirty="0">
                <a:solidFill>
                  <a:schemeClr val="tx1"/>
                </a:solidFill>
                <a:latin typeface="Arial" pitchFamily="34" charset="0"/>
                <a:cs typeface="Arial" pitchFamily="34" charset="0"/>
              </a:rPr>
              <a:t>    University of Wisconsin - Madison</a:t>
            </a:r>
          </a:p>
          <a:p>
            <a:r>
              <a:rPr lang="en-US" b="1" dirty="0">
                <a:solidFill>
                  <a:schemeClr val="tx1"/>
                </a:solidFill>
                <a:latin typeface="Arial" pitchFamily="34" charset="0"/>
                <a:cs typeface="Arial" pitchFamily="34" charset="0"/>
              </a:rPr>
              <a:t>Madison, Wisconsin</a:t>
            </a:r>
          </a:p>
          <a:p>
            <a:r>
              <a:rPr lang="en-US" b="1" dirty="0">
                <a:solidFill>
                  <a:schemeClr val="tx1"/>
                </a:solidFill>
                <a:latin typeface="Arial" pitchFamily="34" charset="0"/>
                <a:cs typeface="Arial" pitchFamily="34" charset="0"/>
              </a:rPr>
              <a:t>    U.S.A.</a:t>
            </a:r>
          </a:p>
          <a:p>
            <a:endParaRPr lang="ru-RU" dirty="0">
              <a:latin typeface="Arial" pitchFamily="34" charset="0"/>
              <a:cs typeface="Arial" pitchFamily="34" charset="0"/>
            </a:endParaRPr>
          </a:p>
          <a:p>
            <a:endParaRPr lang="ru-RU" dirty="0"/>
          </a:p>
        </p:txBody>
      </p:sp>
      <p:pic>
        <p:nvPicPr>
          <p:cNvPr id="9" name="Picture 2" descr="C:\Users\User\Downloads\Logo EALC_2021 small virtual clipar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36824" y="-205495"/>
            <a:ext cx="1656184" cy="11715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Users\User\Desktop\EALC\АБВ-РК-2019.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34018" y="118141"/>
            <a:ext cx="741207" cy="52422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User\Downloads\1557932227_nu-logo_1080_108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98914" y="209095"/>
            <a:ext cx="648072" cy="45622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User\Downloads\основной Library (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41194" y="155720"/>
            <a:ext cx="753737" cy="682079"/>
          </a:xfrm>
          <a:prstGeom prst="rect">
            <a:avLst/>
          </a:prstGeom>
          <a:noFill/>
          <a:extLst>
            <a:ext uri="{909E8E84-426E-40DD-AFC4-6F175D3DCCD1}">
              <a14:hiddenFill xmlns:a14="http://schemas.microsoft.com/office/drawing/2010/main">
                <a:solidFill>
                  <a:srgbClr val="FFFFFF"/>
                </a:solidFill>
              </a14:hiddenFill>
            </a:ext>
          </a:extLst>
        </p:spPr>
      </p:pic>
      <p:pic>
        <p:nvPicPr>
          <p:cNvPr id="6" name="Audio 5">
            <a:hlinkClick r:id="" action="ppaction://media"/>
            <a:extLst>
              <a:ext uri="{FF2B5EF4-FFF2-40B4-BE49-F238E27FC236}">
                <a16:creationId xmlns:a16="http://schemas.microsoft.com/office/drawing/2014/main" id="{95AF6276-A134-4F3D-840E-C5EF25410927}"/>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3985933860"/>
      </p:ext>
    </p:extLst>
  </p:cSld>
  <p:clrMapOvr>
    <a:masterClrMapping/>
  </p:clrMapOvr>
  <mc:AlternateContent xmlns:mc="http://schemas.openxmlformats.org/markup-compatibility/2006" xmlns:p14="http://schemas.microsoft.com/office/powerpoint/2010/main">
    <mc:Choice Requires="p14">
      <p:transition spd="slow" p14:dur="2000" advTm="13999"/>
    </mc:Choice>
    <mc:Fallback xmlns="">
      <p:transition spd="slow" advTm="139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F2B238FD-DC09-4EFD-8E08-4CC3F325B900}"/>
              </a:ext>
            </a:extLst>
          </p:cNvPr>
          <p:cNvPicPr>
            <a:picLocks noChangeAspect="1"/>
          </p:cNvPicPr>
          <p:nvPr/>
        </p:nvPicPr>
        <p:blipFill>
          <a:blip r:embed="rId4"/>
          <a:stretch>
            <a:fillRect/>
          </a:stretch>
        </p:blipFill>
        <p:spPr>
          <a:xfrm>
            <a:off x="169817" y="744583"/>
            <a:ext cx="12022183" cy="5551714"/>
          </a:xfrm>
          <a:prstGeom prst="rect">
            <a:avLst/>
          </a:prstGeom>
        </p:spPr>
      </p:pic>
      <p:pic>
        <p:nvPicPr>
          <p:cNvPr id="4" name="Audio 3">
            <a:hlinkClick r:id="" action="ppaction://media"/>
            <a:extLst>
              <a:ext uri="{FF2B5EF4-FFF2-40B4-BE49-F238E27FC236}">
                <a16:creationId xmlns:a16="http://schemas.microsoft.com/office/drawing/2014/main" id="{963D76A1-CD07-48A6-AB2E-27EE6EE558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815966655"/>
      </p:ext>
    </p:extLst>
  </p:cSld>
  <p:clrMapOvr>
    <a:masterClrMapping/>
  </p:clrMapOvr>
  <mc:AlternateContent xmlns:mc="http://schemas.openxmlformats.org/markup-compatibility/2006" xmlns:p14="http://schemas.microsoft.com/office/powerpoint/2010/main">
    <mc:Choice Requires="p14">
      <p:transition spd="slow" p14:dur="2000" advTm="10072"/>
    </mc:Choice>
    <mc:Fallback xmlns="">
      <p:transition spd="slow" advTm="100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490D8D2-ACD5-4649-AB02-F4E5644B4DE7}"/>
              </a:ext>
            </a:extLst>
          </p:cNvPr>
          <p:cNvPicPr>
            <a:picLocks noChangeAspect="1"/>
          </p:cNvPicPr>
          <p:nvPr/>
        </p:nvPicPr>
        <p:blipFill>
          <a:blip r:embed="rId4"/>
          <a:stretch>
            <a:fillRect/>
          </a:stretch>
        </p:blipFill>
        <p:spPr>
          <a:xfrm>
            <a:off x="0" y="0"/>
            <a:ext cx="12192000" cy="6858000"/>
          </a:xfrm>
          <a:prstGeom prst="rect">
            <a:avLst/>
          </a:prstGeom>
        </p:spPr>
      </p:pic>
      <p:pic>
        <p:nvPicPr>
          <p:cNvPr id="4" name="Audio 3">
            <a:hlinkClick r:id="" action="ppaction://media"/>
            <a:extLst>
              <a:ext uri="{FF2B5EF4-FFF2-40B4-BE49-F238E27FC236}">
                <a16:creationId xmlns:a16="http://schemas.microsoft.com/office/drawing/2014/main" id="{D12C00D9-4DC3-4AE0-BADB-5DC6E462545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143135203"/>
      </p:ext>
    </p:extLst>
  </p:cSld>
  <p:clrMapOvr>
    <a:masterClrMapping/>
  </p:clrMapOvr>
  <mc:AlternateContent xmlns:mc="http://schemas.openxmlformats.org/markup-compatibility/2006" xmlns:p14="http://schemas.microsoft.com/office/powerpoint/2010/main">
    <mc:Choice Requires="p14">
      <p:transition spd="slow" p14:dur="2000" advTm="23531"/>
    </mc:Choice>
    <mc:Fallback xmlns="">
      <p:transition spd="slow" advTm="235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84DA086-CFCE-416B-99D7-E6BCDCAE0111}"/>
              </a:ext>
            </a:extLst>
          </p:cNvPr>
          <p:cNvPicPr>
            <a:picLocks noChangeAspect="1"/>
          </p:cNvPicPr>
          <p:nvPr/>
        </p:nvPicPr>
        <p:blipFill>
          <a:blip r:embed="rId4"/>
          <a:stretch>
            <a:fillRect/>
          </a:stretch>
        </p:blipFill>
        <p:spPr>
          <a:xfrm>
            <a:off x="0" y="0"/>
            <a:ext cx="12192000" cy="6858000"/>
          </a:xfrm>
          <a:prstGeom prst="rect">
            <a:avLst/>
          </a:prstGeom>
        </p:spPr>
      </p:pic>
      <p:pic>
        <p:nvPicPr>
          <p:cNvPr id="4" name="Audio 3">
            <a:hlinkClick r:id="" action="ppaction://media"/>
            <a:extLst>
              <a:ext uri="{FF2B5EF4-FFF2-40B4-BE49-F238E27FC236}">
                <a16:creationId xmlns:a16="http://schemas.microsoft.com/office/drawing/2014/main" id="{3002AECF-600C-491F-B7AD-63E60606953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146029151"/>
      </p:ext>
    </p:extLst>
  </p:cSld>
  <p:clrMapOvr>
    <a:masterClrMapping/>
  </p:clrMapOvr>
  <mc:AlternateContent xmlns:mc="http://schemas.openxmlformats.org/markup-compatibility/2006" xmlns:p14="http://schemas.microsoft.com/office/powerpoint/2010/main">
    <mc:Choice Requires="p14">
      <p:transition spd="slow" p14:dur="2000" advTm="19305"/>
    </mc:Choice>
    <mc:Fallback xmlns="">
      <p:transition spd="slow" advTm="193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E9A16-F012-4744-A233-B5281A109BCE}"/>
              </a:ext>
            </a:extLst>
          </p:cNvPr>
          <p:cNvSpPr>
            <a:spLocks noGrp="1"/>
          </p:cNvSpPr>
          <p:nvPr>
            <p:ph type="title"/>
          </p:nvPr>
        </p:nvSpPr>
        <p:spPr/>
        <p:txBody>
          <a:bodyPr/>
          <a:lstStyle/>
          <a:p>
            <a:r>
              <a:rPr lang="en-US" dirty="0"/>
              <a:t>Current Collection Overview</a:t>
            </a:r>
          </a:p>
        </p:txBody>
      </p:sp>
      <p:sp>
        <p:nvSpPr>
          <p:cNvPr id="3" name="Content Placeholder 2">
            <a:extLst>
              <a:ext uri="{FF2B5EF4-FFF2-40B4-BE49-F238E27FC236}">
                <a16:creationId xmlns:a16="http://schemas.microsoft.com/office/drawing/2014/main" id="{BED1740D-8075-41D1-A1F5-030F8EE832EA}"/>
              </a:ext>
            </a:extLst>
          </p:cNvPr>
          <p:cNvSpPr>
            <a:spLocks noGrp="1"/>
          </p:cNvSpPr>
          <p:nvPr>
            <p:ph idx="1"/>
          </p:nvPr>
        </p:nvSpPr>
        <p:spPr>
          <a:xfrm>
            <a:off x="1735015" y="1155560"/>
            <a:ext cx="10351882" cy="4870121"/>
          </a:xfrm>
        </p:spPr>
        <p:txBody>
          <a:bodyPr>
            <a:normAutofit fontScale="70000" lnSpcReduction="20000"/>
          </a:bodyPr>
          <a:lstStyle/>
          <a:p>
            <a:r>
              <a:rPr lang="en-US" dirty="0"/>
              <a:t>60 original Russian patriotic placards from the Russo-Japanese War era as well a set of propagandistic chromolithographs of battle scenes of the Russo-Japanese War.  In addition, we have recently acquired an original Russian colored print in the lubok (</a:t>
            </a:r>
            <a:r>
              <a:rPr lang="ru-RU" dirty="0"/>
              <a:t>лубок) </a:t>
            </a:r>
            <a:r>
              <a:rPr lang="en-US" dirty="0"/>
              <a:t>style also from the Russo-Japanese War period.</a:t>
            </a:r>
          </a:p>
          <a:p>
            <a:r>
              <a:rPr lang="en-US" dirty="0"/>
              <a:t>A very rare complete run of an illustrated Ottoman Turkish magazine about the Russo-Japanese War. This magazine demonstrates the great interest among the Turkish people of the time in the Russo-Japanese War and its outcome.</a:t>
            </a:r>
          </a:p>
          <a:p>
            <a:r>
              <a:rPr lang="en-US" dirty="0"/>
              <a:t>A scrapbook of photographs documenting an anti-Soviet exhibition held in Japan circa 1938. "</a:t>
            </a:r>
            <a:r>
              <a:rPr lang="ja-JP" altLang="en-US" dirty="0"/>
              <a:t>赤色ロシヤを発く展覧会</a:t>
            </a:r>
            <a:r>
              <a:rPr lang="en-US" altLang="ja-JP" dirty="0"/>
              <a:t>" (</a:t>
            </a:r>
            <a:r>
              <a:rPr lang="en-US" dirty="0" err="1"/>
              <a:t>Akairo</a:t>
            </a:r>
            <a:r>
              <a:rPr lang="en-US" dirty="0"/>
              <a:t> </a:t>
            </a:r>
            <a:r>
              <a:rPr lang="en-US" dirty="0" err="1"/>
              <a:t>roshiya</a:t>
            </a:r>
            <a:r>
              <a:rPr lang="en-US" dirty="0"/>
              <a:t> o </a:t>
            </a:r>
            <a:r>
              <a:rPr lang="en-US" dirty="0" err="1"/>
              <a:t>abaku</a:t>
            </a:r>
            <a:r>
              <a:rPr lang="en-US" dirty="0"/>
              <a:t> </a:t>
            </a:r>
            <a:r>
              <a:rPr lang="en-US" dirty="0" err="1"/>
              <a:t>tenrankai</a:t>
            </a:r>
            <a:r>
              <a:rPr lang="en-US" dirty="0"/>
              <a:t> = Debunking of Red Russia). This exhibition gives unique insight into the state of Japanese-Soviet relations in the period immediately before World War II.</a:t>
            </a:r>
          </a:p>
          <a:p>
            <a:r>
              <a:rPr lang="en-US" dirty="0"/>
              <a:t>An Open Access digital surrogate of an 18th century Kazakh dictionary lexicon for which the original unique manuscript is held by the Department of Manuscripts and Rare Books (</a:t>
            </a:r>
            <a:r>
              <a:rPr lang="ru-RU" dirty="0"/>
              <a:t>Отдел рукописей и редких книг) </a:t>
            </a:r>
            <a:r>
              <a:rPr lang="en-US" dirty="0"/>
              <a:t>of the Russian National Library in St. Petersburg, Russia. This dictionary lexicon was compiled during the period of gradual expansion of Russian influence in the northeastern Kazakh steppe in the late 18th Century.</a:t>
            </a:r>
          </a:p>
          <a:p>
            <a:endParaRPr lang="en-US" dirty="0"/>
          </a:p>
        </p:txBody>
      </p:sp>
      <p:pic>
        <p:nvPicPr>
          <p:cNvPr id="4" name="Audio 3">
            <a:hlinkClick r:id="" action="ppaction://media"/>
            <a:extLst>
              <a:ext uri="{FF2B5EF4-FFF2-40B4-BE49-F238E27FC236}">
                <a16:creationId xmlns:a16="http://schemas.microsoft.com/office/drawing/2014/main" id="{EE1CBB94-95F2-429A-AE72-4660F84DBF3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7945055"/>
      </p:ext>
    </p:extLst>
  </p:cSld>
  <p:clrMapOvr>
    <a:masterClrMapping/>
  </p:clrMapOvr>
  <mc:AlternateContent xmlns:mc="http://schemas.openxmlformats.org/markup-compatibility/2006" xmlns:p14="http://schemas.microsoft.com/office/powerpoint/2010/main">
    <mc:Choice Requires="p14">
      <p:transition spd="slow" p14:dur="2000" advTm="97882"/>
    </mc:Choice>
    <mc:Fallback xmlns="">
      <p:transition spd="slow" advTm="978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Text, letter&#10;&#10;Description automatically generated">
            <a:extLst>
              <a:ext uri="{FF2B5EF4-FFF2-40B4-BE49-F238E27FC236}">
                <a16:creationId xmlns:a16="http://schemas.microsoft.com/office/drawing/2014/main" id="{A092AEB4-858E-4C12-802D-C0AE17E7853D}"/>
              </a:ext>
            </a:extLst>
          </p:cNvPr>
          <p:cNvPicPr>
            <a:picLocks noChangeAspect="1"/>
          </p:cNvPicPr>
          <p:nvPr/>
        </p:nvPicPr>
        <p:blipFill>
          <a:blip r:embed="rId4"/>
          <a:stretch>
            <a:fillRect/>
          </a:stretch>
        </p:blipFill>
        <p:spPr>
          <a:xfrm>
            <a:off x="1901952" y="0"/>
            <a:ext cx="9491472" cy="6858000"/>
          </a:xfrm>
          <a:prstGeom prst="rect">
            <a:avLst/>
          </a:prstGeom>
        </p:spPr>
      </p:pic>
      <p:pic>
        <p:nvPicPr>
          <p:cNvPr id="4" name="Audio 3">
            <a:hlinkClick r:id="" action="ppaction://media"/>
            <a:extLst>
              <a:ext uri="{FF2B5EF4-FFF2-40B4-BE49-F238E27FC236}">
                <a16:creationId xmlns:a16="http://schemas.microsoft.com/office/drawing/2014/main" id="{ADB8BCA8-6BB2-4A34-A52A-F2006E9BACB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743487619"/>
      </p:ext>
    </p:extLst>
  </p:cSld>
  <p:clrMapOvr>
    <a:masterClrMapping/>
  </p:clrMapOvr>
  <mc:AlternateContent xmlns:mc="http://schemas.openxmlformats.org/markup-compatibility/2006" xmlns:p14="http://schemas.microsoft.com/office/powerpoint/2010/main">
    <mc:Choice Requires="p14">
      <p:transition spd="slow" p14:dur="2000" advTm="13381"/>
    </mc:Choice>
    <mc:Fallback xmlns="">
      <p:transition spd="slow" advTm="133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03AC5F-EEB4-486E-AC43-431CA27E3BB5}"/>
              </a:ext>
            </a:extLst>
          </p:cNvPr>
          <p:cNvPicPr>
            <a:picLocks noChangeAspect="1"/>
          </p:cNvPicPr>
          <p:nvPr/>
        </p:nvPicPr>
        <p:blipFill>
          <a:blip r:embed="rId5"/>
          <a:stretch>
            <a:fillRect/>
          </a:stretch>
        </p:blipFill>
        <p:spPr>
          <a:xfrm>
            <a:off x="1312218" y="0"/>
            <a:ext cx="9567564" cy="6858000"/>
          </a:xfrm>
          <a:prstGeom prst="rect">
            <a:avLst/>
          </a:prstGeom>
        </p:spPr>
      </p:pic>
      <p:pic>
        <p:nvPicPr>
          <p:cNvPr id="3" name="Audio 2">
            <a:hlinkClick r:id="" action="ppaction://media"/>
            <a:extLst>
              <a:ext uri="{FF2B5EF4-FFF2-40B4-BE49-F238E27FC236}">
                <a16:creationId xmlns:a16="http://schemas.microsoft.com/office/drawing/2014/main" id="{69EA16E3-FE4E-45CF-9B03-D0B7B52FD77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3063695593"/>
      </p:ext>
    </p:extLst>
  </p:cSld>
  <p:clrMapOvr>
    <a:masterClrMapping/>
  </p:clrMapOvr>
  <mc:AlternateContent xmlns:mc="http://schemas.openxmlformats.org/markup-compatibility/2006" xmlns:p14="http://schemas.microsoft.com/office/powerpoint/2010/main">
    <mc:Choice Requires="p14">
      <p:transition spd="slow" p14:dur="2000" advTm="33586"/>
    </mc:Choice>
    <mc:Fallback xmlns="">
      <p:transition spd="slow" advTm="335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a:extLst>
              <a:ext uri="{FF2B5EF4-FFF2-40B4-BE49-F238E27FC236}">
                <a16:creationId xmlns:a16="http://schemas.microsoft.com/office/drawing/2014/main" id="{2BD8A9DE-E152-436A-A57B-4A6D898EBCE2}"/>
              </a:ext>
            </a:extLst>
          </p:cNvPr>
          <p:cNvPicPr>
            <a:picLocks noChangeAspect="1"/>
          </p:cNvPicPr>
          <p:nvPr/>
        </p:nvPicPr>
        <p:blipFill>
          <a:blip r:embed="rId4"/>
          <a:stretch>
            <a:fillRect/>
          </a:stretch>
        </p:blipFill>
        <p:spPr>
          <a:xfrm>
            <a:off x="3993642" y="0"/>
            <a:ext cx="4985766" cy="6858000"/>
          </a:xfrm>
          <a:prstGeom prst="rect">
            <a:avLst/>
          </a:prstGeom>
        </p:spPr>
      </p:pic>
      <p:pic>
        <p:nvPicPr>
          <p:cNvPr id="7" name="Audio 6">
            <a:hlinkClick r:id="" action="ppaction://media"/>
            <a:extLst>
              <a:ext uri="{FF2B5EF4-FFF2-40B4-BE49-F238E27FC236}">
                <a16:creationId xmlns:a16="http://schemas.microsoft.com/office/drawing/2014/main" id="{DDD3AEA2-CD8C-4C00-9C9A-514E2B2FD44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290501429"/>
      </p:ext>
    </p:extLst>
  </p:cSld>
  <p:clrMapOvr>
    <a:masterClrMapping/>
  </p:clrMapOvr>
  <mc:AlternateContent xmlns:mc="http://schemas.openxmlformats.org/markup-compatibility/2006" xmlns:p14="http://schemas.microsoft.com/office/powerpoint/2010/main">
    <mc:Choice Requires="p14">
      <p:transition spd="slow" p14:dur="2000" advTm="19841"/>
    </mc:Choice>
    <mc:Fallback xmlns="">
      <p:transition spd="slow" advTm="198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7371BCA0-8B50-4EF7-8AC6-2D73D7931BED}"/>
              </a:ext>
            </a:extLst>
          </p:cNvPr>
          <p:cNvPicPr>
            <a:picLocks noChangeAspect="1"/>
          </p:cNvPicPr>
          <p:nvPr/>
        </p:nvPicPr>
        <p:blipFill>
          <a:blip r:embed="rId4"/>
          <a:stretch>
            <a:fillRect/>
          </a:stretch>
        </p:blipFill>
        <p:spPr>
          <a:xfrm>
            <a:off x="1311057" y="222337"/>
            <a:ext cx="9569885" cy="6413326"/>
          </a:xfrm>
          <a:prstGeom prst="rect">
            <a:avLst/>
          </a:prstGeom>
        </p:spPr>
      </p:pic>
      <p:pic>
        <p:nvPicPr>
          <p:cNvPr id="5" name="Audio 4">
            <a:hlinkClick r:id="" action="ppaction://media"/>
            <a:extLst>
              <a:ext uri="{FF2B5EF4-FFF2-40B4-BE49-F238E27FC236}">
                <a16:creationId xmlns:a16="http://schemas.microsoft.com/office/drawing/2014/main" id="{F159B293-3055-4E61-B1DF-307916F6D46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3790035541"/>
      </p:ext>
    </p:extLst>
  </p:cSld>
  <p:clrMapOvr>
    <a:masterClrMapping/>
  </p:clrMapOvr>
  <mc:AlternateContent xmlns:mc="http://schemas.openxmlformats.org/markup-compatibility/2006" xmlns:p14="http://schemas.microsoft.com/office/powerpoint/2010/main">
    <mc:Choice Requires="p14">
      <p:transition spd="slow" p14:dur="2000" advTm="14801"/>
    </mc:Choice>
    <mc:Fallback xmlns="">
      <p:transition spd="slow" advTm="148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255356-BF87-4E3D-968B-DD9D126EE984}"/>
              </a:ext>
            </a:extLst>
          </p:cNvPr>
          <p:cNvPicPr>
            <a:picLocks noChangeAspect="1"/>
          </p:cNvPicPr>
          <p:nvPr/>
        </p:nvPicPr>
        <p:blipFill>
          <a:blip r:embed="rId4"/>
          <a:stretch>
            <a:fillRect/>
          </a:stretch>
        </p:blipFill>
        <p:spPr>
          <a:xfrm>
            <a:off x="3470910" y="0"/>
            <a:ext cx="5558790" cy="6858000"/>
          </a:xfrm>
          <a:prstGeom prst="rect">
            <a:avLst/>
          </a:prstGeom>
        </p:spPr>
      </p:pic>
      <p:pic>
        <p:nvPicPr>
          <p:cNvPr id="2" name="Audio 1">
            <a:hlinkClick r:id="" action="ppaction://media"/>
            <a:extLst>
              <a:ext uri="{FF2B5EF4-FFF2-40B4-BE49-F238E27FC236}">
                <a16:creationId xmlns:a16="http://schemas.microsoft.com/office/drawing/2014/main" id="{A575C346-359B-4E4F-80B8-3F118BC4A3B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700750185"/>
      </p:ext>
    </p:extLst>
  </p:cSld>
  <p:clrMapOvr>
    <a:masterClrMapping/>
  </p:clrMapOvr>
  <mc:AlternateContent xmlns:mc="http://schemas.openxmlformats.org/markup-compatibility/2006">
    <mc:Choice xmlns:p14="http://schemas.microsoft.com/office/powerpoint/2010/main" Requires="p14">
      <p:transition spd="slow" p14:dur="2000" advTm="11550"/>
    </mc:Choice>
    <mc:Fallback>
      <p:transition spd="slow" advTm="115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61E0C-E40C-45A3-A766-DAEE242BECC3}"/>
              </a:ext>
            </a:extLst>
          </p:cNvPr>
          <p:cNvSpPr>
            <a:spLocks noGrp="1"/>
          </p:cNvSpPr>
          <p:nvPr>
            <p:ph type="title"/>
          </p:nvPr>
        </p:nvSpPr>
        <p:spPr/>
        <p:txBody>
          <a:bodyPr/>
          <a:lstStyle/>
          <a:p>
            <a:r>
              <a:rPr lang="en-US" dirty="0"/>
              <a:t>Publicity</a:t>
            </a:r>
          </a:p>
        </p:txBody>
      </p:sp>
      <p:sp>
        <p:nvSpPr>
          <p:cNvPr id="3" name="Content Placeholder 2">
            <a:extLst>
              <a:ext uri="{FF2B5EF4-FFF2-40B4-BE49-F238E27FC236}">
                <a16:creationId xmlns:a16="http://schemas.microsoft.com/office/drawing/2014/main" id="{4C868557-FFB0-415F-95FE-8986EAC6AE3E}"/>
              </a:ext>
            </a:extLst>
          </p:cNvPr>
          <p:cNvSpPr>
            <a:spLocks noGrp="1"/>
          </p:cNvSpPr>
          <p:nvPr>
            <p:ph idx="1"/>
          </p:nvPr>
        </p:nvSpPr>
        <p:spPr>
          <a:xfrm>
            <a:off x="2036465" y="1238461"/>
            <a:ext cx="9964616" cy="4525963"/>
          </a:xfrm>
        </p:spPr>
        <p:txBody>
          <a:bodyPr/>
          <a:lstStyle/>
          <a:p>
            <a:r>
              <a:rPr lang="en-US" dirty="0"/>
              <a:t>Collection curation does not end with the acquisitions and cataloging process</a:t>
            </a:r>
          </a:p>
          <a:p>
            <a:r>
              <a:rPr lang="en-US" dirty="0"/>
              <a:t>As noted earlier, it is important to liaison with on-campus faculty to not only alert them to use cases for the materials, not only for research but also for teaching and outreach</a:t>
            </a:r>
          </a:p>
          <a:p>
            <a:r>
              <a:rPr lang="en-US" dirty="0"/>
              <a:t>Creating publicly accessible videos highlighting the collection</a:t>
            </a:r>
          </a:p>
        </p:txBody>
      </p:sp>
      <p:pic>
        <p:nvPicPr>
          <p:cNvPr id="5" name="Audio 4">
            <a:hlinkClick r:id="" action="ppaction://media"/>
            <a:extLst>
              <a:ext uri="{FF2B5EF4-FFF2-40B4-BE49-F238E27FC236}">
                <a16:creationId xmlns:a16="http://schemas.microsoft.com/office/drawing/2014/main" id="{DB6B9017-1B2D-46A1-BC9B-E413425C12F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1209426015"/>
      </p:ext>
    </p:extLst>
  </p:cSld>
  <p:clrMapOvr>
    <a:masterClrMapping/>
  </p:clrMapOvr>
  <mc:AlternateContent xmlns:mc="http://schemas.openxmlformats.org/markup-compatibility/2006" xmlns:p14="http://schemas.microsoft.com/office/powerpoint/2010/main">
    <mc:Choice Requires="p14">
      <p:transition spd="slow" p14:dur="2000" advTm="40017"/>
    </mc:Choice>
    <mc:Fallback xmlns="">
      <p:transition spd="slow" advTm="400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A93D6-1A5C-4DBD-BC04-F02D64C9E187}"/>
              </a:ext>
            </a:extLst>
          </p:cNvPr>
          <p:cNvSpPr>
            <a:spLocks noGrp="1"/>
          </p:cNvSpPr>
          <p:nvPr>
            <p:ph type="title"/>
          </p:nvPr>
        </p:nvSpPr>
        <p:spPr>
          <a:xfrm>
            <a:off x="1426866" y="274638"/>
            <a:ext cx="10155534" cy="1143000"/>
          </a:xfrm>
        </p:spPr>
        <p:txBody>
          <a:bodyPr>
            <a:normAutofit/>
          </a:bodyPr>
          <a:lstStyle/>
          <a:p>
            <a:r>
              <a:rPr lang="en-US" sz="3200" dirty="0"/>
              <a:t>Development and Curation of a Special Collections/Rare Books Topical Collection</a:t>
            </a:r>
          </a:p>
        </p:txBody>
      </p:sp>
      <p:sp>
        <p:nvSpPr>
          <p:cNvPr id="3" name="Content Placeholder 2">
            <a:extLst>
              <a:ext uri="{FF2B5EF4-FFF2-40B4-BE49-F238E27FC236}">
                <a16:creationId xmlns:a16="http://schemas.microsoft.com/office/drawing/2014/main" id="{E8BC04A5-F412-48C8-9F6D-0CC440BF6CEB}"/>
              </a:ext>
            </a:extLst>
          </p:cNvPr>
          <p:cNvSpPr>
            <a:spLocks noGrp="1"/>
          </p:cNvSpPr>
          <p:nvPr>
            <p:ph idx="1"/>
          </p:nvPr>
        </p:nvSpPr>
        <p:spPr>
          <a:xfrm>
            <a:off x="2029766" y="1417639"/>
            <a:ext cx="9552633" cy="4708526"/>
          </a:xfrm>
        </p:spPr>
        <p:txBody>
          <a:bodyPr>
            <a:normAutofit/>
          </a:bodyPr>
          <a:lstStyle/>
          <a:p>
            <a:r>
              <a:rPr lang="en-US" sz="2800" dirty="0"/>
              <a:t>Partnership between subject specialist Bibliographers and Special Collections Librarians</a:t>
            </a:r>
          </a:p>
          <a:p>
            <a:r>
              <a:rPr lang="en-US" sz="2800" dirty="0"/>
              <a:t>Authorization and ability to acquire rare or unique items during buying trips (example: a visit by a UW-Madison librarian to a rare books auction in Tokyo)</a:t>
            </a:r>
          </a:p>
          <a:p>
            <a:r>
              <a:rPr lang="en-US" sz="2800" dirty="0"/>
              <a:t>Constant monitoring of antiquarian vendor web-sites and catalogs and ability to react quickly to acquire items for which there is usually a single copy being offered</a:t>
            </a:r>
          </a:p>
          <a:p>
            <a:r>
              <a:rPr lang="en-US" sz="2800" dirty="0"/>
              <a:t>Develop a collection theme/policy </a:t>
            </a:r>
          </a:p>
        </p:txBody>
      </p:sp>
      <p:pic>
        <p:nvPicPr>
          <p:cNvPr id="6" name="Audio 5">
            <a:hlinkClick r:id="" action="ppaction://media"/>
            <a:extLst>
              <a:ext uri="{FF2B5EF4-FFF2-40B4-BE49-F238E27FC236}">
                <a16:creationId xmlns:a16="http://schemas.microsoft.com/office/drawing/2014/main" id="{ABBFD8CC-2A44-43E3-9324-6378166D11A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3471354034"/>
      </p:ext>
    </p:extLst>
  </p:cSld>
  <p:clrMapOvr>
    <a:masterClrMapping/>
  </p:clrMapOvr>
  <mc:AlternateContent xmlns:mc="http://schemas.openxmlformats.org/markup-compatibility/2006" xmlns:p14="http://schemas.microsoft.com/office/powerpoint/2010/main">
    <mc:Choice Requires="p14">
      <p:transition spd="slow" p14:dur="2000" advTm="78314"/>
    </mc:Choice>
    <mc:Fallback xmlns="">
      <p:transition spd="slow" advTm="783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B8A242A-0321-49D6-B699-7B16D0D44010}"/>
              </a:ext>
            </a:extLst>
          </p:cNvPr>
          <p:cNvSpPr>
            <a:spLocks noGrp="1"/>
          </p:cNvSpPr>
          <p:nvPr>
            <p:ph type="title"/>
          </p:nvPr>
        </p:nvSpPr>
        <p:spPr/>
        <p:txBody>
          <a:bodyPr/>
          <a:lstStyle/>
          <a:p>
            <a:r>
              <a:rPr lang="en-US" dirty="0"/>
              <a:t>Kaltura Collection Video</a:t>
            </a:r>
          </a:p>
        </p:txBody>
      </p:sp>
      <p:sp>
        <p:nvSpPr>
          <p:cNvPr id="8" name="Rectangle 7">
            <a:extLst>
              <a:ext uri="{FF2B5EF4-FFF2-40B4-BE49-F238E27FC236}">
                <a16:creationId xmlns:a16="http://schemas.microsoft.com/office/drawing/2014/main" id="{5AD75E98-A7FC-4934-A1CC-9C86991C3484}"/>
              </a:ext>
            </a:extLst>
          </p:cNvPr>
          <p:cNvSpPr/>
          <p:nvPr/>
        </p:nvSpPr>
        <p:spPr>
          <a:xfrm>
            <a:off x="1376624" y="1593503"/>
            <a:ext cx="11424976" cy="307777"/>
          </a:xfrm>
          <a:prstGeom prst="rect">
            <a:avLst/>
          </a:prstGeom>
        </p:spPr>
        <p:txBody>
          <a:bodyPr wrap="square">
            <a:spAutoFit/>
          </a:bodyPr>
          <a:lstStyle/>
          <a:p>
            <a:r>
              <a:rPr lang="en-US" sz="1400" dirty="0">
                <a:hlinkClick r:id="rId4"/>
              </a:rPr>
              <a:t>http://cfvod.kaltura.com/pd/p/1660902/sp/166090200/serveFlavor/entryId/1_3hhlkyxv/v/1/ev/5/flavorId/1_5mm5u92m/name/a.mp4</a:t>
            </a:r>
            <a:endParaRPr lang="en-US" sz="1400" dirty="0"/>
          </a:p>
        </p:txBody>
      </p:sp>
      <p:pic>
        <p:nvPicPr>
          <p:cNvPr id="9" name="Audio 8">
            <a:hlinkClick r:id="" action="ppaction://media"/>
            <a:extLst>
              <a:ext uri="{FF2B5EF4-FFF2-40B4-BE49-F238E27FC236}">
                <a16:creationId xmlns:a16="http://schemas.microsoft.com/office/drawing/2014/main" id="{8A1A3488-BA58-405B-88C1-63CFAD6218E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684706090"/>
      </p:ext>
    </p:extLst>
  </p:cSld>
  <p:clrMapOvr>
    <a:masterClrMapping/>
  </p:clrMapOvr>
  <mc:AlternateContent xmlns:mc="http://schemas.openxmlformats.org/markup-compatibility/2006" xmlns:p14="http://schemas.microsoft.com/office/powerpoint/2010/main">
    <mc:Choice Requires="p14">
      <p:transition spd="slow" p14:dur="2000" advTm="14118"/>
    </mc:Choice>
    <mc:Fallback xmlns="">
      <p:transition spd="slow" advTm="141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48;g903a3413c0_0_7"/>
          <p:cNvSpPr/>
          <p:nvPr/>
        </p:nvSpPr>
        <p:spPr>
          <a:xfrm>
            <a:off x="3184009" y="2424176"/>
            <a:ext cx="6487200" cy="1145695"/>
          </a:xfrm>
          <a:prstGeom prst="rect">
            <a:avLst/>
          </a:prstGeom>
          <a:noFill/>
          <a:ln>
            <a:noFill/>
          </a:ln>
        </p:spPr>
        <p:txBody>
          <a:bodyPr spcFirstLastPara="1" wrap="square" lIns="91425" tIns="45700" rIns="91425" bIns="45700" anchor="t" anchorCtr="0">
            <a:noAutofit/>
          </a:bodyPr>
          <a:lstStyle/>
          <a:p>
            <a:pPr algn="ctr" defTabSz="914400"/>
            <a:r>
              <a:rPr lang="en-US" sz="1600" b="1" dirty="0">
                <a:solidFill>
                  <a:srgbClr val="935739"/>
                </a:solidFill>
                <a:latin typeface="Arial" pitchFamily="34" charset="0"/>
                <a:ea typeface="Arial Black"/>
                <a:cs typeface="Arial" pitchFamily="34" charset="0"/>
                <a:sym typeface="Arial Black"/>
              </a:rPr>
              <a:t>June 29-30, 2021</a:t>
            </a:r>
          </a:p>
          <a:p>
            <a:pPr algn="ctr" defTabSz="914400"/>
            <a:endParaRPr lang="en-US" sz="1600" b="1" dirty="0">
              <a:solidFill>
                <a:srgbClr val="935739"/>
              </a:solidFill>
              <a:latin typeface="Arial" pitchFamily="34" charset="0"/>
              <a:ea typeface="Arial Black"/>
              <a:cs typeface="Arial" pitchFamily="34" charset="0"/>
              <a:sym typeface="Arial Black"/>
            </a:endParaRPr>
          </a:p>
        </p:txBody>
      </p:sp>
      <p:sp>
        <p:nvSpPr>
          <p:cNvPr id="15" name="Google Shape;48;g903a3413c0_0_7"/>
          <p:cNvSpPr/>
          <p:nvPr/>
        </p:nvSpPr>
        <p:spPr>
          <a:xfrm>
            <a:off x="3347617" y="1545516"/>
            <a:ext cx="6487200" cy="513000"/>
          </a:xfrm>
          <a:prstGeom prst="rect">
            <a:avLst/>
          </a:prstGeom>
          <a:noFill/>
          <a:ln>
            <a:noFill/>
          </a:ln>
        </p:spPr>
        <p:txBody>
          <a:bodyPr spcFirstLastPara="1" wrap="square" lIns="91425" tIns="45700" rIns="91425" bIns="45700" anchor="t" anchorCtr="0">
            <a:noAutofit/>
          </a:bodyPr>
          <a:lstStyle/>
          <a:p>
            <a:pPr algn="ctr" defTabSz="914400"/>
            <a:r>
              <a:rPr lang="en-US" sz="1600" b="1" dirty="0">
                <a:solidFill>
                  <a:srgbClr val="935739"/>
                </a:solidFill>
                <a:latin typeface="Arial" pitchFamily="34" charset="0"/>
                <a:ea typeface="Arial Black"/>
                <a:cs typeface="Arial" pitchFamily="34" charset="0"/>
                <a:sym typeface="Arial Black"/>
              </a:rPr>
              <a:t>Eurasian Academic Libraries Conference – 2021</a:t>
            </a:r>
            <a:endParaRPr lang="ru-RU" sz="1600" b="1" dirty="0">
              <a:solidFill>
                <a:srgbClr val="935739"/>
              </a:solidFill>
              <a:latin typeface="Arial" pitchFamily="34" charset="0"/>
              <a:ea typeface="Arial Black"/>
              <a:cs typeface="Arial" pitchFamily="34" charset="0"/>
              <a:sym typeface="Arial Black"/>
            </a:endParaRPr>
          </a:p>
          <a:p>
            <a:pPr algn="ctr" defTabSz="914400"/>
            <a:r>
              <a:rPr lang="en-US" sz="1600" b="1" dirty="0">
                <a:solidFill>
                  <a:srgbClr val="935739"/>
                </a:solidFill>
                <a:latin typeface="Arial" pitchFamily="34" charset="0"/>
                <a:ea typeface="Arial Black"/>
                <a:cs typeface="Arial" pitchFamily="34" charset="0"/>
                <a:sym typeface="Arial Black"/>
              </a:rPr>
              <a:t>“Contemporary Trends in Information Organization in the Academic Library Environment” </a:t>
            </a:r>
          </a:p>
        </p:txBody>
      </p:sp>
      <p:sp>
        <p:nvSpPr>
          <p:cNvPr id="5" name="Заголовок 4"/>
          <p:cNvSpPr>
            <a:spLocks noGrp="1"/>
          </p:cNvSpPr>
          <p:nvPr>
            <p:ph type="ctrTitle"/>
          </p:nvPr>
        </p:nvSpPr>
        <p:spPr>
          <a:xfrm>
            <a:off x="2678208" y="3429000"/>
            <a:ext cx="7772400" cy="1369630"/>
          </a:xfrm>
        </p:spPr>
        <p:txBody>
          <a:bodyPr>
            <a:normAutofit/>
          </a:bodyPr>
          <a:lstStyle/>
          <a:p>
            <a:r>
              <a:rPr lang="en-US" sz="2800" b="1" dirty="0">
                <a:solidFill>
                  <a:schemeClr val="tx1">
                    <a:lumMod val="50000"/>
                    <a:lumOff val="50000"/>
                  </a:schemeClr>
                </a:solidFill>
                <a:latin typeface="Arial" pitchFamily="34" charset="0"/>
                <a:cs typeface="Arial" pitchFamily="34" charset="0"/>
              </a:rPr>
              <a:t>THANK YOU FOR LISTENING!</a:t>
            </a:r>
            <a:endParaRPr lang="ru-RU" sz="2800" dirty="0"/>
          </a:p>
        </p:txBody>
      </p:sp>
      <p:sp>
        <p:nvSpPr>
          <p:cNvPr id="6" name="Подзаголовок 5"/>
          <p:cNvSpPr>
            <a:spLocks noGrp="1"/>
          </p:cNvSpPr>
          <p:nvPr>
            <p:ph type="subTitle" idx="1"/>
          </p:nvPr>
        </p:nvSpPr>
        <p:spPr>
          <a:xfrm>
            <a:off x="3278880" y="4725144"/>
            <a:ext cx="6400800" cy="1752600"/>
          </a:xfrm>
        </p:spPr>
        <p:txBody>
          <a:bodyPr>
            <a:normAutofit/>
          </a:bodyPr>
          <a:lstStyle/>
          <a:p>
            <a:endParaRPr lang="ru-RU" sz="4000" dirty="0">
              <a:latin typeface="Arial" pitchFamily="34" charset="0"/>
              <a:cs typeface="Arial" pitchFamily="34" charset="0"/>
            </a:endParaRPr>
          </a:p>
          <a:p>
            <a:endParaRPr lang="ru-RU" sz="4000" dirty="0"/>
          </a:p>
          <a:p>
            <a:endParaRPr lang="ru-RU" dirty="0"/>
          </a:p>
        </p:txBody>
      </p:sp>
      <p:pic>
        <p:nvPicPr>
          <p:cNvPr id="16" name="Picture 2" descr="C:\Users\User\Downloads\Logo EALC_2021 small virtual clipar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62609" y="274524"/>
            <a:ext cx="1656184" cy="117150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C:\Users\User\Desktop\EALC\АБВ-РК-2019.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27094" y="482948"/>
            <a:ext cx="741207" cy="52422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User\Downloads\1557932227_nu-logo_1080_108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47928" y="671806"/>
            <a:ext cx="648072" cy="45622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User\Downloads\основной Library (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00395" y="558879"/>
            <a:ext cx="753737" cy="682079"/>
          </a:xfrm>
          <a:prstGeom prst="rect">
            <a:avLst/>
          </a:prstGeom>
          <a:noFill/>
          <a:extLst>
            <a:ext uri="{909E8E84-426E-40DD-AFC4-6F175D3DCCD1}">
              <a14:hiddenFill xmlns:a14="http://schemas.microsoft.com/office/drawing/2010/main">
                <a:solidFill>
                  <a:srgbClr val="FFFFFF"/>
                </a:solidFill>
              </a14:hiddenFill>
            </a:ext>
          </a:extLst>
        </p:spPr>
      </p:pic>
      <p:pic>
        <p:nvPicPr>
          <p:cNvPr id="2" name="Audio 1">
            <a:hlinkClick r:id="" action="ppaction://media"/>
            <a:extLst>
              <a:ext uri="{FF2B5EF4-FFF2-40B4-BE49-F238E27FC236}">
                <a16:creationId xmlns:a16="http://schemas.microsoft.com/office/drawing/2014/main" id="{D4D3DAF9-417B-4EFE-88CD-9D1E1DAD09C9}"/>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987323509"/>
      </p:ext>
    </p:extLst>
  </p:cSld>
  <p:clrMapOvr>
    <a:masterClrMapping/>
  </p:clrMapOvr>
  <mc:AlternateContent xmlns:mc="http://schemas.openxmlformats.org/markup-compatibility/2006" xmlns:p14="http://schemas.microsoft.com/office/powerpoint/2010/main">
    <mc:Choice Requires="p14">
      <p:transition spd="slow" p14:dur="2000" advTm="7858"/>
    </mc:Choice>
    <mc:Fallback xmlns="">
      <p:transition spd="slow" advTm="78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D56CE-AB12-47B0-8AED-CF4D2842A4AE}"/>
              </a:ext>
            </a:extLst>
          </p:cNvPr>
          <p:cNvSpPr>
            <a:spLocks noGrp="1"/>
          </p:cNvSpPr>
          <p:nvPr>
            <p:ph type="title"/>
          </p:nvPr>
        </p:nvSpPr>
        <p:spPr/>
        <p:txBody>
          <a:bodyPr/>
          <a:lstStyle/>
          <a:p>
            <a:r>
              <a:rPr lang="en-US" dirty="0"/>
              <a:t>Planning</a:t>
            </a:r>
          </a:p>
        </p:txBody>
      </p:sp>
      <p:sp>
        <p:nvSpPr>
          <p:cNvPr id="3" name="Content Placeholder 2">
            <a:extLst>
              <a:ext uri="{FF2B5EF4-FFF2-40B4-BE49-F238E27FC236}">
                <a16:creationId xmlns:a16="http://schemas.microsoft.com/office/drawing/2014/main" id="{8A84036C-A0C8-479E-88D2-1590645BCFF0}"/>
              </a:ext>
            </a:extLst>
          </p:cNvPr>
          <p:cNvSpPr>
            <a:spLocks noGrp="1"/>
          </p:cNvSpPr>
          <p:nvPr>
            <p:ph idx="1"/>
          </p:nvPr>
        </p:nvSpPr>
        <p:spPr>
          <a:xfrm>
            <a:off x="1778558" y="1600201"/>
            <a:ext cx="9803841" cy="4525963"/>
          </a:xfrm>
        </p:spPr>
        <p:txBody>
          <a:bodyPr/>
          <a:lstStyle/>
          <a:p>
            <a:r>
              <a:rPr lang="en-US" dirty="0"/>
              <a:t> Collaboration with faculty in determining the potential research value and use cases for the materials</a:t>
            </a:r>
          </a:p>
          <a:p>
            <a:r>
              <a:rPr lang="en-US" dirty="0"/>
              <a:t>Establish plan for preservation / conservation of original materials and whether or not the materials are candidates for digitization, either limited access to campus users or Open Access</a:t>
            </a:r>
          </a:p>
          <a:p>
            <a:r>
              <a:rPr lang="en-US" dirty="0"/>
              <a:t>Copyright status of materials</a:t>
            </a:r>
          </a:p>
        </p:txBody>
      </p:sp>
      <p:pic>
        <p:nvPicPr>
          <p:cNvPr id="4" name="Audio 3">
            <a:hlinkClick r:id="" action="ppaction://media"/>
            <a:extLst>
              <a:ext uri="{FF2B5EF4-FFF2-40B4-BE49-F238E27FC236}">
                <a16:creationId xmlns:a16="http://schemas.microsoft.com/office/drawing/2014/main" id="{D0B59F04-E4A6-4601-ADCA-31A1DB88337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1384915968"/>
      </p:ext>
    </p:extLst>
  </p:cSld>
  <p:clrMapOvr>
    <a:masterClrMapping/>
  </p:clrMapOvr>
  <mc:AlternateContent xmlns:mc="http://schemas.openxmlformats.org/markup-compatibility/2006" xmlns:p14="http://schemas.microsoft.com/office/powerpoint/2010/main">
    <mc:Choice Requires="p14">
      <p:transition spd="slow" p14:dur="2000" advTm="47425"/>
    </mc:Choice>
    <mc:Fallback xmlns="">
      <p:transition spd="slow" advTm="474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E9A16-F012-4744-A233-B5281A109BCE}"/>
              </a:ext>
            </a:extLst>
          </p:cNvPr>
          <p:cNvSpPr>
            <a:spLocks noGrp="1"/>
          </p:cNvSpPr>
          <p:nvPr>
            <p:ph type="title"/>
          </p:nvPr>
        </p:nvSpPr>
        <p:spPr/>
        <p:txBody>
          <a:bodyPr/>
          <a:lstStyle/>
          <a:p>
            <a:r>
              <a:rPr lang="en-US" dirty="0"/>
              <a:t>Develop workflow</a:t>
            </a:r>
          </a:p>
        </p:txBody>
      </p:sp>
      <p:sp>
        <p:nvSpPr>
          <p:cNvPr id="3" name="Content Placeholder 2">
            <a:extLst>
              <a:ext uri="{FF2B5EF4-FFF2-40B4-BE49-F238E27FC236}">
                <a16:creationId xmlns:a16="http://schemas.microsoft.com/office/drawing/2014/main" id="{BED1740D-8075-41D1-A1F5-030F8EE832EA}"/>
              </a:ext>
            </a:extLst>
          </p:cNvPr>
          <p:cNvSpPr>
            <a:spLocks noGrp="1"/>
          </p:cNvSpPr>
          <p:nvPr>
            <p:ph idx="1"/>
          </p:nvPr>
        </p:nvSpPr>
        <p:spPr>
          <a:xfrm>
            <a:off x="1735015" y="1499718"/>
            <a:ext cx="10351882" cy="4525963"/>
          </a:xfrm>
        </p:spPr>
        <p:txBody>
          <a:bodyPr/>
          <a:lstStyle/>
          <a:p>
            <a:r>
              <a:rPr lang="en-US" dirty="0"/>
              <a:t>Initial processing of physical originals via established Rare Books procedures</a:t>
            </a:r>
          </a:p>
          <a:p>
            <a:r>
              <a:rPr lang="en-US" dirty="0"/>
              <a:t>Evaluation by Digital Collection specialists for viability to be digitized (brittleness, binding, reflectivity, etc.)</a:t>
            </a:r>
          </a:p>
          <a:p>
            <a:r>
              <a:rPr lang="en-US" dirty="0"/>
              <a:t>Metadata/Cataloging</a:t>
            </a:r>
          </a:p>
          <a:p>
            <a:r>
              <a:rPr lang="en-US" dirty="0"/>
              <a:t>Research historical context of materials </a:t>
            </a:r>
          </a:p>
        </p:txBody>
      </p:sp>
      <p:pic>
        <p:nvPicPr>
          <p:cNvPr id="4" name="Audio 3">
            <a:hlinkClick r:id="" action="ppaction://media"/>
            <a:extLst>
              <a:ext uri="{FF2B5EF4-FFF2-40B4-BE49-F238E27FC236}">
                <a16:creationId xmlns:a16="http://schemas.microsoft.com/office/drawing/2014/main" id="{2DE604A6-434E-42D5-A4EB-DE008BE9E1B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741697685"/>
      </p:ext>
    </p:extLst>
  </p:cSld>
  <p:clrMapOvr>
    <a:masterClrMapping/>
  </p:clrMapOvr>
  <mc:AlternateContent xmlns:mc="http://schemas.openxmlformats.org/markup-compatibility/2006" xmlns:p14="http://schemas.microsoft.com/office/powerpoint/2010/main">
    <mc:Choice Requires="p14">
      <p:transition spd="slow" p14:dur="2000" advTm="59081"/>
    </mc:Choice>
    <mc:Fallback xmlns="">
      <p:transition spd="slow" advTm="590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newspaper&#10;&#10;Description automatically generated">
            <a:extLst>
              <a:ext uri="{FF2B5EF4-FFF2-40B4-BE49-F238E27FC236}">
                <a16:creationId xmlns:a16="http://schemas.microsoft.com/office/drawing/2014/main" id="{FCC23798-3FB0-49D9-8CD3-C862EDA03106}"/>
              </a:ext>
            </a:extLst>
          </p:cNvPr>
          <p:cNvPicPr>
            <a:picLocks noChangeAspect="1"/>
          </p:cNvPicPr>
          <p:nvPr/>
        </p:nvPicPr>
        <p:blipFill>
          <a:blip r:embed="rId4"/>
          <a:stretch>
            <a:fillRect/>
          </a:stretch>
        </p:blipFill>
        <p:spPr>
          <a:xfrm>
            <a:off x="4396740" y="0"/>
            <a:ext cx="4509516" cy="6858000"/>
          </a:xfrm>
          <a:prstGeom prst="rect">
            <a:avLst/>
          </a:prstGeom>
        </p:spPr>
      </p:pic>
      <p:pic>
        <p:nvPicPr>
          <p:cNvPr id="4" name="Audio 3">
            <a:hlinkClick r:id="" action="ppaction://media"/>
            <a:extLst>
              <a:ext uri="{FF2B5EF4-FFF2-40B4-BE49-F238E27FC236}">
                <a16:creationId xmlns:a16="http://schemas.microsoft.com/office/drawing/2014/main" id="{245C6E9F-8096-4515-95A2-67B509CAA55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1766492593"/>
      </p:ext>
    </p:extLst>
  </p:cSld>
  <p:clrMapOvr>
    <a:masterClrMapping/>
  </p:clrMapOvr>
  <mc:AlternateContent xmlns:mc="http://schemas.openxmlformats.org/markup-compatibility/2006" xmlns:p14="http://schemas.microsoft.com/office/powerpoint/2010/main">
    <mc:Choice Requires="p14">
      <p:transition spd="slow" p14:dur="2000" advTm="14551"/>
    </mc:Choice>
    <mc:Fallback xmlns="">
      <p:transition spd="slow" advTm="145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9D1615-3B3E-4514-A6B7-0EA152994180}"/>
              </a:ext>
            </a:extLst>
          </p:cNvPr>
          <p:cNvPicPr>
            <a:picLocks noChangeAspect="1"/>
          </p:cNvPicPr>
          <p:nvPr/>
        </p:nvPicPr>
        <p:blipFill>
          <a:blip r:embed="rId4"/>
          <a:stretch>
            <a:fillRect/>
          </a:stretch>
        </p:blipFill>
        <p:spPr>
          <a:xfrm>
            <a:off x="0" y="0"/>
            <a:ext cx="12192000" cy="6858000"/>
          </a:xfrm>
          <a:prstGeom prst="rect">
            <a:avLst/>
          </a:prstGeom>
        </p:spPr>
      </p:pic>
      <p:pic>
        <p:nvPicPr>
          <p:cNvPr id="4" name="Audio 3">
            <a:hlinkClick r:id="" action="ppaction://media"/>
            <a:extLst>
              <a:ext uri="{FF2B5EF4-FFF2-40B4-BE49-F238E27FC236}">
                <a16:creationId xmlns:a16="http://schemas.microsoft.com/office/drawing/2014/main" id="{AF352786-6B48-435C-A2CC-36193434A07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1696211450"/>
      </p:ext>
    </p:extLst>
  </p:cSld>
  <p:clrMapOvr>
    <a:masterClrMapping/>
  </p:clrMapOvr>
  <mc:AlternateContent xmlns:mc="http://schemas.openxmlformats.org/markup-compatibility/2006" xmlns:p14="http://schemas.microsoft.com/office/powerpoint/2010/main">
    <mc:Choice Requires="p14">
      <p:transition spd="slow" p14:dur="2000" advTm="27572"/>
    </mc:Choice>
    <mc:Fallback xmlns="">
      <p:transition spd="slow" advTm="275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7E9CA9E0-0CCE-4963-8E51-ADDAB8616039}"/>
              </a:ext>
            </a:extLst>
          </p:cNvPr>
          <p:cNvPicPr>
            <a:picLocks noChangeAspect="1"/>
          </p:cNvPicPr>
          <p:nvPr/>
        </p:nvPicPr>
        <p:blipFill>
          <a:blip r:embed="rId4"/>
          <a:stretch>
            <a:fillRect/>
          </a:stretch>
        </p:blipFill>
        <p:spPr>
          <a:xfrm>
            <a:off x="3770334" y="0"/>
            <a:ext cx="5398718" cy="6858000"/>
          </a:xfrm>
          <a:prstGeom prst="rect">
            <a:avLst/>
          </a:prstGeom>
        </p:spPr>
      </p:pic>
      <p:pic>
        <p:nvPicPr>
          <p:cNvPr id="4" name="Audio 3">
            <a:hlinkClick r:id="" action="ppaction://media"/>
            <a:extLst>
              <a:ext uri="{FF2B5EF4-FFF2-40B4-BE49-F238E27FC236}">
                <a16:creationId xmlns:a16="http://schemas.microsoft.com/office/drawing/2014/main" id="{7F794E71-2AC4-485B-A2F5-D8697949B12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564337021"/>
      </p:ext>
    </p:extLst>
  </p:cSld>
  <p:clrMapOvr>
    <a:masterClrMapping/>
  </p:clrMapOvr>
  <mc:AlternateContent xmlns:mc="http://schemas.openxmlformats.org/markup-compatibility/2006" xmlns:p14="http://schemas.microsoft.com/office/powerpoint/2010/main">
    <mc:Choice Requires="p14">
      <p:transition spd="slow" p14:dur="2000" advTm="14290"/>
    </mc:Choice>
    <mc:Fallback xmlns="">
      <p:transition spd="slow" advTm="142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3247C6-BD8D-4142-A548-EF9CF4FADCFF}"/>
              </a:ext>
            </a:extLst>
          </p:cNvPr>
          <p:cNvPicPr>
            <a:picLocks noChangeAspect="1"/>
          </p:cNvPicPr>
          <p:nvPr/>
        </p:nvPicPr>
        <p:blipFill>
          <a:blip r:embed="rId5"/>
          <a:stretch>
            <a:fillRect/>
          </a:stretch>
        </p:blipFill>
        <p:spPr>
          <a:xfrm>
            <a:off x="0" y="0"/>
            <a:ext cx="12192000" cy="6858000"/>
          </a:xfrm>
          <a:prstGeom prst="rect">
            <a:avLst/>
          </a:prstGeom>
        </p:spPr>
      </p:pic>
      <p:pic>
        <p:nvPicPr>
          <p:cNvPr id="4" name="Audio 3">
            <a:hlinkClick r:id="" action="ppaction://media"/>
            <a:extLst>
              <a:ext uri="{FF2B5EF4-FFF2-40B4-BE49-F238E27FC236}">
                <a16:creationId xmlns:a16="http://schemas.microsoft.com/office/drawing/2014/main" id="{EB7C6836-6347-42AB-8F39-FCB4F208E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916334384"/>
      </p:ext>
    </p:extLst>
  </p:cSld>
  <p:clrMapOvr>
    <a:masterClrMapping/>
  </p:clrMapOvr>
  <mc:AlternateContent xmlns:mc="http://schemas.openxmlformats.org/markup-compatibility/2006" xmlns:p14="http://schemas.microsoft.com/office/powerpoint/2010/main">
    <mc:Choice Requires="p14">
      <p:transition spd="slow" p14:dur="2000" advTm="44058"/>
    </mc:Choice>
    <mc:Fallback xmlns="">
      <p:transition spd="slow" advTm="440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1D4086-9B96-4376-9C5D-BEB6BB75D52F}"/>
              </a:ext>
            </a:extLst>
          </p:cNvPr>
          <p:cNvPicPr>
            <a:picLocks noChangeAspect="1"/>
          </p:cNvPicPr>
          <p:nvPr/>
        </p:nvPicPr>
        <p:blipFill>
          <a:blip r:embed="rId4"/>
          <a:stretch>
            <a:fillRect/>
          </a:stretch>
        </p:blipFill>
        <p:spPr>
          <a:xfrm>
            <a:off x="0" y="0"/>
            <a:ext cx="12192000" cy="6858000"/>
          </a:xfrm>
          <a:prstGeom prst="rect">
            <a:avLst/>
          </a:prstGeom>
        </p:spPr>
      </p:pic>
      <p:pic>
        <p:nvPicPr>
          <p:cNvPr id="4" name="Audio 3">
            <a:hlinkClick r:id="" action="ppaction://media"/>
            <a:extLst>
              <a:ext uri="{FF2B5EF4-FFF2-40B4-BE49-F238E27FC236}">
                <a16:creationId xmlns:a16="http://schemas.microsoft.com/office/drawing/2014/main" id="{EA308BE9-47F2-4051-9A2C-7CFB4DB151F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3746358877"/>
      </p:ext>
    </p:extLst>
  </p:cSld>
  <p:clrMapOvr>
    <a:masterClrMapping/>
  </p:clrMapOvr>
  <mc:AlternateContent xmlns:mc="http://schemas.openxmlformats.org/markup-compatibility/2006" xmlns:p14="http://schemas.microsoft.com/office/powerpoint/2010/main">
    <mc:Choice Requires="p14">
      <p:transition spd="slow" p14:dur="2000" advTm="22370"/>
    </mc:Choice>
    <mc:Fallback xmlns="">
      <p:transition spd="slow" advTm="223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793</TotalTime>
  <Words>599</Words>
  <Application>Microsoft Office PowerPoint</Application>
  <PresentationFormat>Widescreen</PresentationFormat>
  <Paragraphs>44</Paragraphs>
  <Slides>21</Slides>
  <Notes>3</Notes>
  <HiddenSlides>0</HiddenSlides>
  <MMClips>21</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21</vt:i4>
      </vt:variant>
    </vt:vector>
  </HeadingPairs>
  <TitlesOfParts>
    <vt:vector size="26" baseType="lpstr">
      <vt:lpstr>Arial</vt:lpstr>
      <vt:lpstr>Calibri</vt:lpstr>
      <vt:lpstr>Calibri Light</vt:lpstr>
      <vt:lpstr>Office Theme</vt:lpstr>
      <vt:lpstr>Тема Office</vt:lpstr>
      <vt:lpstr>Rare Ephemera from Both Sides: Russia/Soviet Union and Asia A Digital Collections and Curation Case Study </vt:lpstr>
      <vt:lpstr>Development and Curation of a Special Collections/Rare Books Topical Collection</vt:lpstr>
      <vt:lpstr>Planning</vt:lpstr>
      <vt:lpstr>Develop workflow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Current Collection Overview</vt:lpstr>
      <vt:lpstr>PowerPoint Presentation</vt:lpstr>
      <vt:lpstr>PowerPoint Presentation</vt:lpstr>
      <vt:lpstr>PowerPoint Presentation</vt:lpstr>
      <vt:lpstr>PowerPoint Presentation</vt:lpstr>
      <vt:lpstr>PowerPoint Presentation</vt:lpstr>
      <vt:lpstr>Publicity</vt:lpstr>
      <vt:lpstr>Kaltura Collection Video</vt:lpstr>
      <vt:lpstr>THANK YOU FOR LISTENING!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Kimberly Rooney</dc:creator>
  <cp:lastModifiedBy>Andy Spencer</cp:lastModifiedBy>
  <cp:revision>40</cp:revision>
  <dcterms:created xsi:type="dcterms:W3CDTF">2021-05-26T15:49:38Z</dcterms:created>
  <dcterms:modified xsi:type="dcterms:W3CDTF">2021-06-05T01:03:58Z</dcterms:modified>
</cp:coreProperties>
</file>