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82" r:id="rId3"/>
    <p:sldId id="258" r:id="rId4"/>
    <p:sldId id="283" r:id="rId5"/>
    <p:sldId id="261" r:id="rId6"/>
    <p:sldId id="269" r:id="rId7"/>
    <p:sldId id="279" r:id="rId8"/>
    <p:sldId id="284" r:id="rId9"/>
    <p:sldId id="285" r:id="rId10"/>
    <p:sldId id="286" r:id="rId11"/>
    <p:sldId id="287" r:id="rId12"/>
    <p:sldId id="288" r:id="rId13"/>
    <p:sldId id="289" r:id="rId14"/>
    <p:sldId id="290" r:id="rId15"/>
    <p:sldId id="291" r:id="rId16"/>
    <p:sldId id="292" r:id="rId17"/>
    <p:sldId id="293" r:id="rId18"/>
    <p:sldId id="294" r:id="rId19"/>
    <p:sldId id="276" r:id="rId20"/>
    <p:sldId id="295" r:id="rId21"/>
    <p:sldId id="277" r:id="rId22"/>
    <p:sldId id="271" r:id="rId23"/>
    <p:sldId id="264" r:id="rId24"/>
    <p:sldId id="260" r:id="rId25"/>
    <p:sldId id="272" r:id="rId26"/>
    <p:sldId id="273" r:id="rId27"/>
    <p:sldId id="280" r:id="rId28"/>
    <p:sldId id="25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40" autoAdjust="0"/>
  </p:normalViewPr>
  <p:slideViewPr>
    <p:cSldViewPr snapToGrid="0">
      <p:cViewPr varScale="1">
        <p:scale>
          <a:sx n="122" d="100"/>
          <a:sy n="122" d="100"/>
        </p:scale>
        <p:origin x="11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797A28-A7CD-45EE-A8D7-73A96A6D213D}" type="datetimeFigureOut">
              <a:rPr lang="en-US" smtClean="0"/>
              <a:t>10/2/2018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ABA86C-1928-47C3-98F1-8F4D5BA03A2E}" type="slidenum">
              <a:rPr lang="en-US" smtClean="0"/>
              <a:t>‹#›</a:t>
            </a:fld>
            <a:endParaRPr lang="en-US"/>
          </a:p>
        </p:txBody>
      </p:sp>
    </p:spTree>
    <p:extLst>
      <p:ext uri="{BB962C8B-B14F-4D97-AF65-F5344CB8AC3E}">
        <p14:creationId xmlns:p14="http://schemas.microsoft.com/office/powerpoint/2010/main" val="1818958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79768" y="4715153"/>
            <a:ext cx="5438140" cy="4466987"/>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184396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Doing the  Right thing even when</a:t>
            </a:r>
            <a:r>
              <a:rPr lang="en-US" baseline="0" dirty="0" smtClean="0"/>
              <a:t> </a:t>
            </a:r>
            <a:r>
              <a:rPr lang="en-US" dirty="0" smtClean="0"/>
              <a:t>nobody is watching</a:t>
            </a:r>
            <a:endParaRPr lang="en-US" dirty="0"/>
          </a:p>
        </p:txBody>
      </p:sp>
      <p:sp>
        <p:nvSpPr>
          <p:cNvPr id="4" name="Slide Number Placeholder 3"/>
          <p:cNvSpPr>
            <a:spLocks noGrp="1"/>
          </p:cNvSpPr>
          <p:nvPr>
            <p:ph type="sldNum" sz="quarter" idx="10"/>
          </p:nvPr>
        </p:nvSpPr>
        <p:spPr/>
        <p:txBody>
          <a:bodyPr/>
          <a:lstStyle/>
          <a:p>
            <a:fld id="{24ABA86C-1928-47C3-98F1-8F4D5BA03A2E}" type="slidenum">
              <a:rPr lang="en-US" smtClean="0"/>
              <a:t>2</a:t>
            </a:fld>
            <a:endParaRPr lang="en-US"/>
          </a:p>
        </p:txBody>
      </p:sp>
    </p:spTree>
    <p:extLst>
      <p:ext uri="{BB962C8B-B14F-4D97-AF65-F5344CB8AC3E}">
        <p14:creationId xmlns:p14="http://schemas.microsoft.com/office/powerpoint/2010/main" val="3894312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Академическая целостность означает действовать со значениями честности, доверия, справедливости, уважения и ответственности в обучении, преподавании и исследованиях. Для студентов, преподавателей, исследователей и профессиональных сотрудников важно действовать честно, отвечать за свои действия и проявлять справедливость во всех аспектах своей работы. Все учащиеся и сотрудники должны быть примером для других, как действовать честно в своих исследованиях и работе. Академическая целостность важна для репутации личности и школы.</a:t>
            </a:r>
            <a:endParaRPr lang="en-US" dirty="0"/>
          </a:p>
        </p:txBody>
      </p:sp>
      <p:sp>
        <p:nvSpPr>
          <p:cNvPr id="4" name="Slide Number Placeholder 3"/>
          <p:cNvSpPr>
            <a:spLocks noGrp="1"/>
          </p:cNvSpPr>
          <p:nvPr>
            <p:ph type="sldNum" sz="quarter" idx="10"/>
          </p:nvPr>
        </p:nvSpPr>
        <p:spPr/>
        <p:txBody>
          <a:bodyPr/>
          <a:lstStyle/>
          <a:p>
            <a:fld id="{24ABA86C-1928-47C3-98F1-8F4D5BA03A2E}" type="slidenum">
              <a:rPr lang="en-US" smtClean="0"/>
              <a:t>3</a:t>
            </a:fld>
            <a:endParaRPr lang="en-US"/>
          </a:p>
        </p:txBody>
      </p:sp>
    </p:spTree>
    <p:extLst>
      <p:ext uri="{BB962C8B-B14F-4D97-AF65-F5344CB8AC3E}">
        <p14:creationId xmlns:p14="http://schemas.microsoft.com/office/powerpoint/2010/main" val="1621530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69850" algn="l" rtl="0">
              <a:spcBef>
                <a:spcPts val="0"/>
              </a:spcBef>
              <a:buClr>
                <a:schemeClr val="dk1"/>
              </a:buClr>
              <a:buSzPts val="1100"/>
              <a:buFont typeface="Arial"/>
              <a:buNone/>
            </a:pPr>
            <a:endParaRPr sz="1100" b="0" i="0" u="none" strike="noStrike" cap="none">
              <a:solidFill>
                <a:schemeClr val="dk1"/>
              </a:solidFill>
              <a:latin typeface="Arial"/>
              <a:ea typeface="Arial"/>
              <a:cs typeface="Arial"/>
              <a:sym typeface="Arial"/>
            </a:endParaRPr>
          </a:p>
        </p:txBody>
      </p:sp>
      <p:sp>
        <p:nvSpPr>
          <p:cNvPr id="213" name="Shape 2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53541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5B2895-B4D1-4D6B-B0B5-D8655340B569}"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3679840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B2895-B4D1-4D6B-B0B5-D8655340B569}"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3672352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B2895-B4D1-4D6B-B0B5-D8655340B569}"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39425225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Main point">
    <p:bg>
      <p:bgPr>
        <a:solidFill>
          <a:srgbClr val="980000"/>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653667" y="701800"/>
            <a:ext cx="7730000" cy="54544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lt1"/>
              </a:buClr>
              <a:buSzPts val="4800"/>
              <a:buFont typeface="Proxima Nova"/>
              <a:buNone/>
              <a:defRPr sz="6400" b="0" i="0" u="none" strike="noStrike" cap="none">
                <a:solidFill>
                  <a:schemeClr val="lt1"/>
                </a:solidFill>
                <a:latin typeface="Proxima Nova"/>
                <a:ea typeface="Proxima Nova"/>
                <a:cs typeface="Proxima Nova"/>
                <a:sym typeface="Proxima Nova"/>
              </a:defRPr>
            </a:lvl1pPr>
            <a:lvl2pPr lvl="1"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2pPr>
            <a:lvl3pPr lvl="2"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3pPr>
            <a:lvl4pPr lvl="3"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4pPr>
            <a:lvl5pPr lvl="4"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5pPr>
            <a:lvl6pPr lvl="5"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6pPr>
            <a:lvl7pPr lvl="6"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7pPr>
            <a:lvl8pPr lvl="7"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8pPr>
            <a:lvl9pPr lvl="8" indent="0" rtl="0">
              <a:spcBef>
                <a:spcPts val="0"/>
              </a:spcBef>
              <a:buClr>
                <a:schemeClr val="dk1"/>
              </a:buClr>
              <a:buSzPts val="4800"/>
              <a:buFont typeface="Proxima Nova"/>
              <a:buNone/>
              <a:defRPr sz="6400">
                <a:solidFill>
                  <a:schemeClr val="dk1"/>
                </a:solidFill>
                <a:latin typeface="Proxima Nova"/>
                <a:ea typeface="Proxima Nova"/>
                <a:cs typeface="Proxima Nova"/>
                <a:sym typeface="Proxima Nova"/>
              </a:defRPr>
            </a:lvl9pPr>
          </a:lstStyle>
          <a:p>
            <a:endParaRPr/>
          </a:p>
        </p:txBody>
      </p:sp>
      <p:sp>
        <p:nvSpPr>
          <p:cNvPr id="35" name="Shape 35"/>
          <p:cNvSpPr txBox="1">
            <a:spLocks noGrp="1"/>
          </p:cNvSpPr>
          <p:nvPr>
            <p:ph type="sldNum" idx="12"/>
          </p:nvPr>
        </p:nvSpPr>
        <p:spPr>
          <a:xfrm>
            <a:off x="11296610" y="6217621"/>
            <a:ext cx="731599" cy="524800"/>
          </a:xfrm>
          <a:prstGeom prst="rect">
            <a:avLst/>
          </a:prstGeom>
          <a:noFill/>
          <a:ln>
            <a:noFill/>
          </a:ln>
        </p:spPr>
        <p:txBody>
          <a:bodyPr wrap="square" lIns="91425" tIns="91425" rIns="91425" bIns="91425" anchor="ctr" anchorCtr="0">
            <a:noAutofit/>
          </a:bodyPr>
          <a:lstStyle/>
          <a:p>
            <a:pPr indent="-118530" algn="l">
              <a:buClr>
                <a:srgbClr val="000000"/>
              </a:buClr>
              <a:buSzPts val="1400"/>
            </a:pPr>
            <a:fld id="{00000000-1234-1234-1234-123412341234}" type="slidenum">
              <a:rPr lang="ru-RU" sz="1867" smtClean="0">
                <a:solidFill>
                  <a:srgbClr val="000000"/>
                </a:solidFill>
                <a:latin typeface="Arial"/>
                <a:ea typeface="Arial"/>
                <a:cs typeface="Arial"/>
                <a:sym typeface="Arial"/>
              </a:rPr>
              <a:pPr indent="-118530" algn="l">
                <a:buClr>
                  <a:srgbClr val="000000"/>
                </a:buClr>
                <a:buSzPts val="1400"/>
              </a:pPr>
              <a:t>‹#›</a:t>
            </a:fld>
            <a:endParaRPr lang="ru-RU" sz="1867">
              <a:solidFill>
                <a:srgbClr val="000000"/>
              </a:solidFill>
              <a:latin typeface="Arial"/>
              <a:ea typeface="Arial"/>
              <a:cs typeface="Arial"/>
              <a:sym typeface="Arial"/>
            </a:endParaRPr>
          </a:p>
        </p:txBody>
      </p:sp>
    </p:spTree>
    <p:extLst>
      <p:ext uri="{BB962C8B-B14F-4D97-AF65-F5344CB8AC3E}">
        <p14:creationId xmlns:p14="http://schemas.microsoft.com/office/powerpoint/2010/main" val="3974547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B2895-B4D1-4D6B-B0B5-D8655340B569}"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2758384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5B2895-B4D1-4D6B-B0B5-D8655340B569}" type="datetimeFigureOut">
              <a:rPr lang="en-US" smtClean="0"/>
              <a:t>10/2/2018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395651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5B2895-B4D1-4D6B-B0B5-D8655340B569}" type="datetimeFigureOut">
              <a:rPr lang="en-US" smtClean="0"/>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2037053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5B2895-B4D1-4D6B-B0B5-D8655340B569}" type="datetimeFigureOut">
              <a:rPr lang="en-US" smtClean="0"/>
              <a:t>10/2/2018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1194523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5B2895-B4D1-4D6B-B0B5-D8655340B569}" type="datetimeFigureOut">
              <a:rPr lang="en-US" smtClean="0"/>
              <a:t>10/2/2018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2925015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5B2895-B4D1-4D6B-B0B5-D8655340B569}" type="datetimeFigureOut">
              <a:rPr lang="en-US" smtClean="0"/>
              <a:t>10/2/2018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371424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5B2895-B4D1-4D6B-B0B5-D8655340B569}" type="datetimeFigureOut">
              <a:rPr lang="en-US" smtClean="0"/>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338741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5B2895-B4D1-4D6B-B0B5-D8655340B569}" type="datetimeFigureOut">
              <a:rPr lang="en-US" smtClean="0"/>
              <a:t>10/2/2018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C6A9A-9775-4129-BAA0-BF36BD27815D}" type="slidenum">
              <a:rPr lang="en-US" smtClean="0"/>
              <a:t>‹#›</a:t>
            </a:fld>
            <a:endParaRPr lang="en-US"/>
          </a:p>
        </p:txBody>
      </p:sp>
    </p:spTree>
    <p:extLst>
      <p:ext uri="{BB962C8B-B14F-4D97-AF65-F5344CB8AC3E}">
        <p14:creationId xmlns:p14="http://schemas.microsoft.com/office/powerpoint/2010/main" val="841763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5B2895-B4D1-4D6B-B0B5-D8655340B569}" type="datetimeFigureOut">
              <a:rPr lang="en-US" smtClean="0"/>
              <a:t>10/2/2018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C6A9A-9775-4129-BAA0-BF36BD27815D}" type="slidenum">
              <a:rPr lang="en-US" smtClean="0"/>
              <a:t>‹#›</a:t>
            </a:fld>
            <a:endParaRPr lang="en-US"/>
          </a:p>
        </p:txBody>
      </p:sp>
    </p:spTree>
    <p:extLst>
      <p:ext uri="{BB962C8B-B14F-4D97-AF65-F5344CB8AC3E}">
        <p14:creationId xmlns:p14="http://schemas.microsoft.com/office/powerpoint/2010/main" val="3768913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futurelearn.co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www.turnitin.com/)"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hyperlink" Target="http://kazguu.kz/ru/2018/09/03/v-kazgyuu-sozvana-liga-akademicheskoy-chestnosti/" TargetMode="External"/><Relationship Id="rId7" Type="http://schemas.openxmlformats.org/officeDocument/2006/relationships/hyperlink" Target="https://ezproxy.nu.edu.kz:2364/10.1080/02763877.2018.1503989" TargetMode="External"/><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hyperlink" Target="http://ezproxy.nu.edu.kz:2048/login?url=http://search.ebscohost.com/login.aspx?direct=true&amp;db=ir01052a&amp;AN=nur.123456789.2380&amp;site=eds-live&amp;scope=site" TargetMode="External"/><Relationship Id="rId5" Type="http://schemas.openxmlformats.org/officeDocument/2006/relationships/image" Target="../media/image13.jpe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yelizaveta.kamilova@nu.edu.kz"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lo.unisa.edu.au/course/view.php?id=6751"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pol.tasb.org/Policy/Download/358?filename=FLB(LOCAL).pdf"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1" name="Shape 211"/>
          <p:cNvPicPr preferRelativeResize="0"/>
          <p:nvPr/>
        </p:nvPicPr>
        <p:blipFill rotWithShape="1">
          <a:blip r:embed="rId3">
            <a:alphaModFix/>
          </a:blip>
          <a:srcRect/>
          <a:stretch/>
        </p:blipFill>
        <p:spPr>
          <a:xfrm flipH="1">
            <a:off x="14" y="3981600"/>
            <a:ext cx="2033599" cy="2876400"/>
          </a:xfrm>
          <a:prstGeom prst="rect">
            <a:avLst/>
          </a:prstGeom>
          <a:noFill/>
          <a:ln>
            <a:noFill/>
          </a:ln>
        </p:spPr>
      </p:pic>
      <p:sp>
        <p:nvSpPr>
          <p:cNvPr id="7" name="Title 1"/>
          <p:cNvSpPr txBox="1">
            <a:spLocks/>
          </p:cNvSpPr>
          <p:nvPr/>
        </p:nvSpPr>
        <p:spPr>
          <a:xfrm>
            <a:off x="13" y="2717800"/>
            <a:ext cx="12090387" cy="2540000"/>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ctr"/>
            <a:r>
              <a:rPr lang="en-PH" sz="6800" b="1" dirty="0" smtClean="0">
                <a:solidFill>
                  <a:schemeClr val="tx1"/>
                </a:solidFill>
              </a:rPr>
              <a:t>Academic Integrity </a:t>
            </a:r>
            <a:endParaRPr lang="en-PH" sz="5867" b="1" dirty="0">
              <a:solidFill>
                <a:schemeClr val="tx1"/>
              </a:solidFill>
            </a:endParaRPr>
          </a:p>
          <a:p>
            <a:pPr algn="ctr"/>
            <a:endParaRPr lang="en-PH" sz="3867" b="1" dirty="0">
              <a:solidFill>
                <a:schemeClr val="tx1"/>
              </a:solidFill>
            </a:endParaRPr>
          </a:p>
        </p:txBody>
      </p:sp>
      <p:pic>
        <p:nvPicPr>
          <p:cNvPr id="1026" name="Picture 2" descr="Banner Image"/>
          <p:cNvPicPr>
            <a:picLocks noChangeAspect="1" noChangeArrowheads="1"/>
          </p:cNvPicPr>
          <p:nvPr/>
        </p:nvPicPr>
        <p:blipFill rotWithShape="1">
          <a:blip r:embed="rId4">
            <a:extLst>
              <a:ext uri="{28A0092B-C50C-407E-A947-70E740481C1C}">
                <a14:useLocalDpi xmlns:a14="http://schemas.microsoft.com/office/drawing/2010/main" val="0"/>
              </a:ext>
            </a:extLst>
          </a:blip>
          <a:srcRect r="261"/>
          <a:stretch/>
        </p:blipFill>
        <p:spPr bwMode="auto">
          <a:xfrm>
            <a:off x="1" y="-25399"/>
            <a:ext cx="12192000" cy="172720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328986" y="4144313"/>
            <a:ext cx="7307384" cy="769441"/>
          </a:xfrm>
          <a:prstGeom prst="rect">
            <a:avLst/>
          </a:prstGeom>
          <a:noFill/>
        </p:spPr>
        <p:txBody>
          <a:bodyPr wrap="square" rtlCol="0">
            <a:spAutoFit/>
          </a:bodyPr>
          <a:lstStyle/>
          <a:p>
            <a:pPr algn="ctr"/>
            <a:r>
              <a:rPr lang="en-US" sz="4400" dirty="0" smtClean="0">
                <a:latin typeface="Arial" panose="020B0604020202020204" pitchFamily="34" charset="0"/>
                <a:cs typeface="Arial" panose="020B0604020202020204" pitchFamily="34" charset="0"/>
              </a:rPr>
              <a:t>Avoiding Plagiarism</a:t>
            </a:r>
            <a:endParaRPr lang="en-US"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417208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517769" y="1918771"/>
            <a:ext cx="10515600" cy="1325563"/>
          </a:xfrm>
        </p:spPr>
        <p:txBody>
          <a:bodyPr/>
          <a:lstStyle/>
          <a:p>
            <a:r>
              <a:rPr lang="en-US" dirty="0" smtClean="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CTRL- C</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2" name="TextBox 1"/>
          <p:cNvSpPr txBox="1"/>
          <p:nvPr/>
        </p:nvSpPr>
        <p:spPr>
          <a:xfrm>
            <a:off x="296985" y="2657231"/>
            <a:ext cx="11347938"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 particular portion of the text is copied from a single source without any alteration. It is also a common form of plagiarism.</a:t>
            </a:r>
            <a:endParaRPr lang="en-US"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609144831"/>
              </p:ext>
            </p:extLst>
          </p:nvPr>
        </p:nvGraphicFramePr>
        <p:xfrm>
          <a:off x="2203694" y="3303562"/>
          <a:ext cx="7143750" cy="3124200"/>
        </p:xfrm>
        <a:graphic>
          <a:graphicData uri="http://schemas.openxmlformats.org/drawingml/2006/table">
            <a:tbl>
              <a:tblPr/>
              <a:tblGrid>
                <a:gridCol w="3571875"/>
                <a:gridCol w="3571875"/>
              </a:tblGrid>
              <a:tr h="0">
                <a:tc>
                  <a:txBody>
                    <a:bodyPr/>
                    <a:lstStyle/>
                    <a:p>
                      <a:pPr fontAlgn="ctr"/>
                      <a:r>
                        <a:rPr lang="en-US" dirty="0">
                          <a:effectLst/>
                        </a:rPr>
                        <a:t>Original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a:effectLst/>
                        </a:rPr>
                        <a:t>Plagiarized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0">
                <a:tc>
                  <a:txBody>
                    <a:bodyPr/>
                    <a:lstStyle/>
                    <a:p>
                      <a:pPr algn="l" fontAlgn="ctr"/>
                      <a:r>
                        <a:rPr lang="en-US" b="1" i="1" dirty="0">
                          <a:effectLst/>
                        </a:rPr>
                        <a:t>Source – A study on Saussure’s contribution to the field of semiotics</a:t>
                      </a:r>
                      <a:endParaRPr lang="en-US" dirty="0">
                        <a:effectLst/>
                      </a:endParaRPr>
                    </a:p>
                    <a:p>
                      <a:pPr algn="l" fontAlgn="ctr"/>
                      <a:r>
                        <a:rPr lang="en-US" i="1" dirty="0">
                          <a:effectLst/>
                        </a:rPr>
                        <a:t>A dyadic model of sign has been introduced by Ferdinand De Saussure. According to him, sign refers to the whole that results from the association of signified and signifier.</a:t>
                      </a:r>
                      <a:endParaRPr lang="en-US" dirty="0">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b="1" i="1" dirty="0">
                          <a:effectLst/>
                        </a:rPr>
                        <a:t>Saussure’s dyadic model of sign</a:t>
                      </a:r>
                      <a:endParaRPr lang="en-US" dirty="0">
                        <a:effectLst/>
                      </a:endParaRPr>
                    </a:p>
                    <a:p>
                      <a:pPr algn="l" fontAlgn="ctr"/>
                      <a:r>
                        <a:rPr lang="en-US" i="1" dirty="0">
                          <a:effectLst/>
                        </a:rPr>
                        <a:t>Ferdinand De Saussure is a Swiss semiotician and linguist. He introduced dyadic model of sign. </a:t>
                      </a:r>
                      <a:r>
                        <a:rPr lang="en-US" i="1" dirty="0">
                          <a:solidFill>
                            <a:srgbClr val="FF0000"/>
                          </a:solidFill>
                          <a:effectLst/>
                        </a:rPr>
                        <a:t>According to him, sign refers to the whole that results from the association of signified and signifier.</a:t>
                      </a:r>
                      <a:endParaRPr lang="en-US" dirty="0">
                        <a:solidFill>
                          <a:srgbClr val="FF0000"/>
                        </a:solidFill>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3593258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392723" y="1809596"/>
            <a:ext cx="10515600" cy="1325563"/>
          </a:xfrm>
        </p:spPr>
        <p:txBody>
          <a:bodyPr/>
          <a:lstStyle/>
          <a:p>
            <a:r>
              <a:rPr lang="en-US" dirty="0" smtClean="0"/>
              <a:t># </a:t>
            </a:r>
            <a:r>
              <a:rPr lang="en-US" dirty="0"/>
              <a:t>3. FIND-REPLACE</a:t>
            </a:r>
            <a:br>
              <a:rPr lang="en-US" dirty="0"/>
            </a:br>
            <a:endParaRPr lang="en-US" dirty="0"/>
          </a:p>
        </p:txBody>
      </p:sp>
      <p:sp>
        <p:nvSpPr>
          <p:cNvPr id="2" name="TextBox 1"/>
          <p:cNvSpPr txBox="1"/>
          <p:nvPr/>
        </p:nvSpPr>
        <p:spPr>
          <a:xfrm>
            <a:off x="553340" y="2391508"/>
            <a:ext cx="10847754" cy="646331"/>
          </a:xfrm>
          <a:prstGeom prst="rect">
            <a:avLst/>
          </a:prstGeom>
          <a:noFill/>
        </p:spPr>
        <p:txBody>
          <a:bodyPr wrap="square" rtlCol="0">
            <a:spAutoFit/>
          </a:bodyPr>
          <a:lstStyle/>
          <a:p>
            <a:r>
              <a:rPr lang="en-US" dirty="0"/>
              <a:t>It refers to the act of changing phrases and keywords but copying the essential content (word to word) from the source. It is one of the most common types of plagiarism.</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032253151"/>
              </p:ext>
            </p:extLst>
          </p:nvPr>
        </p:nvGraphicFramePr>
        <p:xfrm>
          <a:off x="1805354" y="3311377"/>
          <a:ext cx="8878276" cy="3193531"/>
        </p:xfrm>
        <a:graphic>
          <a:graphicData uri="http://schemas.openxmlformats.org/drawingml/2006/table">
            <a:tbl>
              <a:tblPr/>
              <a:tblGrid>
                <a:gridCol w="4439138"/>
                <a:gridCol w="4439138"/>
              </a:tblGrid>
              <a:tr h="364226">
                <a:tc>
                  <a:txBody>
                    <a:bodyPr/>
                    <a:lstStyle/>
                    <a:p>
                      <a:pPr fontAlgn="ctr"/>
                      <a:r>
                        <a:rPr lang="en-US" dirty="0">
                          <a:effectLst/>
                        </a:rPr>
                        <a:t>Original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a:effectLst/>
                        </a:rPr>
                        <a:t>Plagiarized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2728711">
                <a:tc>
                  <a:txBody>
                    <a:bodyPr/>
                    <a:lstStyle/>
                    <a:p>
                      <a:pPr algn="l" fontAlgn="ctr"/>
                      <a:r>
                        <a:rPr lang="en-US" b="1" i="1" dirty="0">
                          <a:effectLst/>
                        </a:rPr>
                        <a:t>Source – Internet memes and their role</a:t>
                      </a:r>
                      <a:endParaRPr lang="en-US" dirty="0">
                        <a:effectLst/>
                      </a:endParaRPr>
                    </a:p>
                    <a:p>
                      <a:pPr algn="l" fontAlgn="ctr"/>
                      <a:r>
                        <a:rPr lang="en-US" i="1" dirty="0">
                          <a:effectLst/>
                        </a:rPr>
                        <a:t>Now-a-days the term ‘meme’ has gained much popularity. This term was coined by the revolutionary biologist Richard Dawkins in his first book ‘The Selfish gene’ in 1976. ‘Meme’ basically functions as a fundamental cultural unit of transmission of cultural ideas, practices or symbols from one mind to another.</a:t>
                      </a:r>
                      <a:endParaRPr lang="en-US" dirty="0">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b="1" i="1" dirty="0">
                          <a:effectLst/>
                        </a:rPr>
                        <a:t>The role of internet memes</a:t>
                      </a:r>
                      <a:endParaRPr lang="en-US" dirty="0">
                        <a:effectLst/>
                      </a:endParaRPr>
                    </a:p>
                    <a:p>
                      <a:pPr algn="l" fontAlgn="ctr"/>
                      <a:r>
                        <a:rPr lang="en-US" i="1" dirty="0">
                          <a:solidFill>
                            <a:srgbClr val="FF0000"/>
                          </a:solidFill>
                          <a:effectLst/>
                        </a:rPr>
                        <a:t>In contemporary world, the term ‘meme’ has gained much popularity. This term was</a:t>
                      </a:r>
                      <a:r>
                        <a:rPr lang="en-US" i="1" dirty="0">
                          <a:effectLst/>
                        </a:rPr>
                        <a:t> introduced </a:t>
                      </a:r>
                      <a:r>
                        <a:rPr lang="en-US" i="1" dirty="0">
                          <a:solidFill>
                            <a:srgbClr val="FF0000"/>
                          </a:solidFill>
                          <a:effectLst/>
                        </a:rPr>
                        <a:t>by the great revolutionary biologist Richard Dawkins in his first book ‘The Selfish gene’ in 1976. ‘Meme’</a:t>
                      </a:r>
                      <a:r>
                        <a:rPr lang="en-US" i="1" dirty="0">
                          <a:effectLst/>
                        </a:rPr>
                        <a:t> generally </a:t>
                      </a:r>
                      <a:r>
                        <a:rPr lang="en-US" i="1" dirty="0">
                          <a:solidFill>
                            <a:srgbClr val="FF0000"/>
                          </a:solidFill>
                          <a:effectLst/>
                        </a:rPr>
                        <a:t>functions as a unit of transmission of cultural </a:t>
                      </a:r>
                      <a:r>
                        <a:rPr lang="en-US" i="1" dirty="0">
                          <a:solidFill>
                            <a:schemeClr val="tx1"/>
                          </a:solidFill>
                          <a:effectLst/>
                        </a:rPr>
                        <a:t>notions</a:t>
                      </a:r>
                      <a:r>
                        <a:rPr lang="en-US" i="1" dirty="0">
                          <a:solidFill>
                            <a:srgbClr val="FF0000"/>
                          </a:solidFill>
                          <a:effectLst/>
                        </a:rPr>
                        <a:t>, practices or symbols from one mind to another.</a:t>
                      </a:r>
                      <a:endParaRPr lang="en-US" dirty="0">
                        <a:solidFill>
                          <a:srgbClr val="FF0000"/>
                        </a:solidFill>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18463937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509954" y="1809596"/>
            <a:ext cx="10515600" cy="1325563"/>
          </a:xfrm>
        </p:spPr>
        <p:txBody>
          <a:bodyPr/>
          <a:lstStyle/>
          <a:p>
            <a:r>
              <a:rPr lang="en-US" dirty="0" smtClean="0"/>
              <a:t>#</a:t>
            </a:r>
            <a:r>
              <a:rPr lang="en-US" dirty="0"/>
              <a:t>4. REMIX</a:t>
            </a:r>
            <a:br>
              <a:rPr lang="en-US" dirty="0"/>
            </a:br>
            <a:endParaRPr lang="en-US" dirty="0"/>
          </a:p>
        </p:txBody>
      </p:sp>
      <p:sp>
        <p:nvSpPr>
          <p:cNvPr id="2" name="TextBox 1"/>
          <p:cNvSpPr txBox="1"/>
          <p:nvPr/>
        </p:nvSpPr>
        <p:spPr>
          <a:xfrm>
            <a:off x="672122" y="2472377"/>
            <a:ext cx="11136923" cy="369332"/>
          </a:xfrm>
          <a:prstGeom prst="rect">
            <a:avLst/>
          </a:prstGeom>
          <a:noFill/>
        </p:spPr>
        <p:txBody>
          <a:bodyPr wrap="square" rtlCol="0">
            <a:spAutoFit/>
          </a:bodyPr>
          <a:lstStyle/>
          <a:p>
            <a:r>
              <a:rPr lang="en-US" dirty="0"/>
              <a:t>When one paraphrases from multiple sources and make the content fit together, it is known as remix.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946036226"/>
              </p:ext>
            </p:extLst>
          </p:nvPr>
        </p:nvGraphicFramePr>
        <p:xfrm>
          <a:off x="1836615" y="3244334"/>
          <a:ext cx="9628554" cy="2887052"/>
        </p:xfrm>
        <a:graphic>
          <a:graphicData uri="http://schemas.openxmlformats.org/drawingml/2006/table">
            <a:tbl>
              <a:tblPr/>
              <a:tblGrid>
                <a:gridCol w="4814277"/>
                <a:gridCol w="4814277"/>
              </a:tblGrid>
              <a:tr h="370498">
                <a:tc>
                  <a:txBody>
                    <a:bodyPr/>
                    <a:lstStyle/>
                    <a:p>
                      <a:pPr fontAlgn="ctr"/>
                      <a:r>
                        <a:rPr lang="en-US" sz="1400" dirty="0">
                          <a:effectLst/>
                        </a:rPr>
                        <a:t>Original work</a:t>
                      </a:r>
                    </a:p>
                  </a:txBody>
                  <a:tcPr marL="59283" marR="74103" marT="74103" marB="74103"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sz="1400">
                          <a:effectLst/>
                        </a:rPr>
                        <a:t>Plagiarized work</a:t>
                      </a:r>
                    </a:p>
                  </a:txBody>
                  <a:tcPr marL="59283" marR="74103" marT="74103" marB="74103"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2516554">
                <a:tc>
                  <a:txBody>
                    <a:bodyPr/>
                    <a:lstStyle/>
                    <a:p>
                      <a:pPr algn="l" fontAlgn="ctr"/>
                      <a:r>
                        <a:rPr lang="en-US" sz="1400" b="1" i="1" dirty="0">
                          <a:effectLst/>
                        </a:rPr>
                        <a:t>Source-1.</a:t>
                      </a:r>
                      <a:r>
                        <a:rPr lang="en-US" sz="1400" i="1" dirty="0">
                          <a:effectLst/>
                        </a:rPr>
                        <a:t> </a:t>
                      </a:r>
                      <a:r>
                        <a:rPr lang="en-US" sz="1400" b="1" i="1" dirty="0">
                          <a:effectLst/>
                        </a:rPr>
                        <a:t>An analysis on Roland Barthes’s Mythologies</a:t>
                      </a:r>
                      <a:endParaRPr lang="en-US" sz="1400" dirty="0">
                        <a:effectLst/>
                      </a:endParaRPr>
                    </a:p>
                    <a:p>
                      <a:pPr algn="l" fontAlgn="ctr"/>
                      <a:r>
                        <a:rPr lang="en-US" sz="1400" i="1" dirty="0">
                          <a:solidFill>
                            <a:srgbClr val="FF0000"/>
                          </a:solidFill>
                          <a:effectLst/>
                        </a:rPr>
                        <a:t>In his famous book, “Mythologies”, Roland Barthes introduces a second level of signs. He uses several examples </a:t>
                      </a:r>
                      <a:r>
                        <a:rPr lang="en-US" sz="1400" i="1" dirty="0">
                          <a:effectLst/>
                        </a:rPr>
                        <a:t>to explain this. </a:t>
                      </a:r>
                      <a:r>
                        <a:rPr lang="en-US" sz="1400" b="1" i="1" dirty="0">
                          <a:effectLst/>
                        </a:rPr>
                        <a:t> </a:t>
                      </a:r>
                      <a:endParaRPr lang="en-US" sz="1400" dirty="0">
                        <a:effectLst/>
                      </a:endParaRPr>
                    </a:p>
                    <a:p>
                      <a:pPr algn="l" fontAlgn="ctr"/>
                      <a:r>
                        <a:rPr lang="en-US" sz="1400" b="1" i="1" dirty="0">
                          <a:effectLst/>
                        </a:rPr>
                        <a:t>Source-2</a:t>
                      </a:r>
                      <a:r>
                        <a:rPr lang="en-US" sz="1400" i="1" dirty="0">
                          <a:effectLst/>
                        </a:rPr>
                        <a:t>. </a:t>
                      </a:r>
                      <a:r>
                        <a:rPr lang="en-US" sz="1400" b="1" i="1" dirty="0">
                          <a:effectLst/>
                        </a:rPr>
                        <a:t>A study on Roland Barthes</a:t>
                      </a:r>
                      <a:endParaRPr lang="en-US" sz="1400" dirty="0">
                        <a:effectLst/>
                      </a:endParaRPr>
                    </a:p>
                    <a:p>
                      <a:pPr algn="l" fontAlgn="ctr"/>
                      <a:r>
                        <a:rPr lang="en-US" sz="1400" i="1" dirty="0">
                          <a:effectLst/>
                        </a:rPr>
                        <a:t>Roland Barthes, a famous literary critic, introduced a second level of signs. In this level, </a:t>
                      </a:r>
                      <a:r>
                        <a:rPr lang="en-US" sz="1400" i="1" dirty="0">
                          <a:solidFill>
                            <a:srgbClr val="FFC000"/>
                          </a:solidFill>
                          <a:effectLst/>
                        </a:rPr>
                        <a:t>a sign itself becomes a signifier and a new connotation is added to it. </a:t>
                      </a:r>
                      <a:r>
                        <a:rPr lang="en-US" sz="1400" i="1" dirty="0">
                          <a:effectLst/>
                        </a:rPr>
                        <a:t>. For example, we can say that </a:t>
                      </a:r>
                      <a:r>
                        <a:rPr lang="en-US" sz="1400" i="1" dirty="0">
                          <a:solidFill>
                            <a:srgbClr val="FFC000"/>
                          </a:solidFill>
                          <a:effectLst/>
                        </a:rPr>
                        <a:t>the sign rose (signifier+ signified) becomes a signifier in the second level and it represents love as a new meaning is added to it.</a:t>
                      </a:r>
                      <a:endParaRPr lang="en-US" sz="1400" dirty="0">
                        <a:solidFill>
                          <a:srgbClr val="FFC000"/>
                        </a:solidFill>
                        <a:effectLst/>
                      </a:endParaRPr>
                    </a:p>
                  </a:txBody>
                  <a:tcPr marL="59283" marR="74103" marT="74103" marB="74103"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sz="1400" b="1" i="1" dirty="0">
                          <a:effectLst/>
                        </a:rPr>
                        <a:t>Roland Barthes’s contribution</a:t>
                      </a:r>
                      <a:endParaRPr lang="en-US" sz="1400" dirty="0">
                        <a:effectLst/>
                      </a:endParaRPr>
                    </a:p>
                    <a:p>
                      <a:pPr algn="l" fontAlgn="ctr"/>
                      <a:r>
                        <a:rPr lang="en-US" sz="1400" i="1" dirty="0">
                          <a:solidFill>
                            <a:srgbClr val="FF0000"/>
                          </a:solidFill>
                          <a:effectLst/>
                        </a:rPr>
                        <a:t>In his work next “Mythologies”, Roland Barthes discusses about the second level of signs. He explains this with several examples. </a:t>
                      </a:r>
                      <a:r>
                        <a:rPr lang="en-US" sz="1400" i="1" dirty="0">
                          <a:effectLst/>
                        </a:rPr>
                        <a:t>According to him, </a:t>
                      </a:r>
                      <a:r>
                        <a:rPr lang="en-US" sz="1400" i="1" dirty="0">
                          <a:solidFill>
                            <a:srgbClr val="FFC000"/>
                          </a:solidFill>
                          <a:effectLst/>
                        </a:rPr>
                        <a:t>a sign itself becomes a signifier and a new </a:t>
                      </a:r>
                      <a:r>
                        <a:rPr lang="en-US" sz="1400" i="1" dirty="0">
                          <a:solidFill>
                            <a:schemeClr val="tx1"/>
                          </a:solidFill>
                          <a:effectLst/>
                        </a:rPr>
                        <a:t>meaning is</a:t>
                      </a:r>
                      <a:r>
                        <a:rPr lang="en-US" sz="1400" i="1" dirty="0">
                          <a:solidFill>
                            <a:srgbClr val="FFC000"/>
                          </a:solidFill>
                          <a:effectLst/>
                        </a:rPr>
                        <a:t> added to it. </a:t>
                      </a:r>
                      <a:r>
                        <a:rPr lang="en-US" sz="1400" i="1" dirty="0">
                          <a:solidFill>
                            <a:schemeClr val="tx1"/>
                          </a:solidFill>
                          <a:effectLst/>
                        </a:rPr>
                        <a:t>Let us discuss this with an example.</a:t>
                      </a:r>
                      <a:r>
                        <a:rPr lang="en-US" sz="1400" i="1" dirty="0">
                          <a:solidFill>
                            <a:srgbClr val="FFC000"/>
                          </a:solidFill>
                          <a:effectLst/>
                        </a:rPr>
                        <a:t> The sign rose (signifier+ signified) becomes a signifier in the second level and it </a:t>
                      </a:r>
                      <a:r>
                        <a:rPr lang="en-US" sz="1400" i="1" dirty="0">
                          <a:solidFill>
                            <a:schemeClr val="tx1"/>
                          </a:solidFill>
                          <a:effectLst/>
                        </a:rPr>
                        <a:t>symbolizes </a:t>
                      </a:r>
                      <a:r>
                        <a:rPr lang="en-US" sz="1400" i="1" dirty="0">
                          <a:solidFill>
                            <a:srgbClr val="FFC000"/>
                          </a:solidFill>
                          <a:effectLst/>
                        </a:rPr>
                        <a:t>love as a </a:t>
                      </a:r>
                      <a:r>
                        <a:rPr lang="en-US" sz="1400" i="1" dirty="0" smtClean="0">
                          <a:solidFill>
                            <a:srgbClr val="FFC000"/>
                          </a:solidFill>
                          <a:effectLst/>
                        </a:rPr>
                        <a:t>new </a:t>
                      </a:r>
                      <a:r>
                        <a:rPr lang="en-US" sz="1400" i="1" dirty="0" smtClean="0">
                          <a:solidFill>
                            <a:schemeClr val="tx1"/>
                          </a:solidFill>
                          <a:effectLst/>
                        </a:rPr>
                        <a:t>connotation</a:t>
                      </a:r>
                      <a:r>
                        <a:rPr lang="en-US" sz="1400" i="1" dirty="0">
                          <a:solidFill>
                            <a:srgbClr val="FFC000"/>
                          </a:solidFill>
                          <a:effectLst/>
                        </a:rPr>
                        <a:t> is added to it.</a:t>
                      </a:r>
                      <a:endParaRPr lang="en-US" sz="1400" dirty="0">
                        <a:solidFill>
                          <a:srgbClr val="FFC000"/>
                        </a:solidFill>
                        <a:effectLst/>
                      </a:endParaRPr>
                    </a:p>
                  </a:txBody>
                  <a:tcPr marL="59283" marR="74103" marT="74103" marB="74103"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2737802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416169" y="1918771"/>
            <a:ext cx="10515600" cy="1325563"/>
          </a:xfrm>
        </p:spPr>
        <p:txBody>
          <a:bodyPr/>
          <a:lstStyle/>
          <a:p>
            <a:r>
              <a:rPr lang="en-US" dirty="0" smtClean="0"/>
              <a:t>#</a:t>
            </a:r>
            <a:r>
              <a:rPr lang="en-US" dirty="0"/>
              <a:t>5. RECYCLE</a:t>
            </a:r>
            <a:br>
              <a:rPr lang="en-US" dirty="0"/>
            </a:br>
            <a:endParaRPr lang="en-US" dirty="0"/>
          </a:p>
        </p:txBody>
      </p:sp>
      <p:sp>
        <p:nvSpPr>
          <p:cNvPr id="2" name="TextBox 1"/>
          <p:cNvSpPr txBox="1"/>
          <p:nvPr/>
        </p:nvSpPr>
        <p:spPr>
          <a:xfrm>
            <a:off x="355600" y="2581552"/>
            <a:ext cx="11480800" cy="369332"/>
          </a:xfrm>
          <a:prstGeom prst="rect">
            <a:avLst/>
          </a:prstGeom>
          <a:noFill/>
        </p:spPr>
        <p:txBody>
          <a:bodyPr wrap="square" rtlCol="0">
            <a:spAutoFit/>
          </a:bodyPr>
          <a:lstStyle/>
          <a:p>
            <a:r>
              <a:rPr lang="en-US" dirty="0"/>
              <a:t>It is a form of self-plagiarizing. It refers to the act of borrowing from one’s own previous write-up. Let us take an instance.</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30554034"/>
              </p:ext>
            </p:extLst>
          </p:nvPr>
        </p:nvGraphicFramePr>
        <p:xfrm>
          <a:off x="1883508" y="3313723"/>
          <a:ext cx="8471877" cy="2575560"/>
        </p:xfrm>
        <a:graphic>
          <a:graphicData uri="http://schemas.openxmlformats.org/drawingml/2006/table">
            <a:tbl>
              <a:tblPr/>
              <a:tblGrid>
                <a:gridCol w="4142188"/>
                <a:gridCol w="4329689"/>
              </a:tblGrid>
              <a:tr h="302272">
                <a:tc>
                  <a:txBody>
                    <a:bodyPr/>
                    <a:lstStyle/>
                    <a:p>
                      <a:pPr fontAlgn="ctr"/>
                      <a:r>
                        <a:rPr lang="en-US" dirty="0">
                          <a:effectLst/>
                        </a:rPr>
                        <a:t>Original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a:effectLst/>
                        </a:rPr>
                        <a:t>Plagiarized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0">
                <a:tc>
                  <a:txBody>
                    <a:bodyPr/>
                    <a:lstStyle/>
                    <a:p>
                      <a:pPr algn="l" fontAlgn="ctr"/>
                      <a:r>
                        <a:rPr lang="en-US" b="1" i="1" dirty="0">
                          <a:effectLst/>
                        </a:rPr>
                        <a:t>Source – An analysis on Richard </a:t>
                      </a:r>
                      <a:r>
                        <a:rPr lang="en-US" b="1" i="1" dirty="0" err="1">
                          <a:effectLst/>
                        </a:rPr>
                        <a:t>Dawkin’s</a:t>
                      </a:r>
                      <a:r>
                        <a:rPr lang="en-US" b="1" i="1" dirty="0">
                          <a:effectLst/>
                        </a:rPr>
                        <a:t> The Selfish Gene  </a:t>
                      </a:r>
                      <a:endParaRPr lang="en-US" dirty="0">
                        <a:effectLst/>
                      </a:endParaRPr>
                    </a:p>
                    <a:p>
                      <a:pPr algn="l" fontAlgn="ctr"/>
                      <a:r>
                        <a:rPr lang="en-US" i="1" dirty="0">
                          <a:effectLst/>
                        </a:rPr>
                        <a:t>Richard Dawkins proposed his revolutionary theory on memes in his famous book “The Selfish Gene”. According to him, memes are analogues to gene.</a:t>
                      </a:r>
                      <a:endParaRPr lang="en-US" dirty="0">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b="1" i="1" dirty="0">
                          <a:solidFill>
                            <a:srgbClr val="FF0000"/>
                          </a:solidFill>
                          <a:effectLst/>
                        </a:rPr>
                        <a:t>Richard Dawkins</a:t>
                      </a:r>
                      <a:r>
                        <a:rPr lang="en-US" b="1" i="1" dirty="0">
                          <a:effectLst/>
                        </a:rPr>
                        <a:t> and his theory on memes</a:t>
                      </a:r>
                      <a:endParaRPr lang="en-US" dirty="0">
                        <a:effectLst/>
                      </a:endParaRPr>
                    </a:p>
                    <a:p>
                      <a:pPr algn="l" fontAlgn="ctr"/>
                      <a:r>
                        <a:rPr lang="en-US" i="1" dirty="0">
                          <a:effectLst/>
                        </a:rPr>
                        <a:t>Richard Dawkins, an evolutionary biologist, discussed his </a:t>
                      </a:r>
                      <a:r>
                        <a:rPr lang="en-US" i="1" dirty="0">
                          <a:solidFill>
                            <a:srgbClr val="FF0000"/>
                          </a:solidFill>
                          <a:effectLst/>
                        </a:rPr>
                        <a:t>theory on memes </a:t>
                      </a:r>
                      <a:r>
                        <a:rPr lang="en-US" i="1" dirty="0">
                          <a:solidFill>
                            <a:schemeClr val="tx1"/>
                          </a:solidFill>
                          <a:effectLst/>
                        </a:rPr>
                        <a:t>in his great work</a:t>
                      </a:r>
                      <a:r>
                        <a:rPr lang="en-US" i="1" dirty="0">
                          <a:solidFill>
                            <a:srgbClr val="FF0000"/>
                          </a:solidFill>
                          <a:effectLst/>
                        </a:rPr>
                        <a:t> “The Selfish Gene”. According to him, memes are analogues to gene.</a:t>
                      </a:r>
                      <a:endParaRPr lang="en-US" dirty="0">
                        <a:solidFill>
                          <a:srgbClr val="FF0000"/>
                        </a:solidFill>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3980595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556847" y="1809596"/>
            <a:ext cx="10515600" cy="1325563"/>
          </a:xfrm>
        </p:spPr>
        <p:txBody>
          <a:bodyPr/>
          <a:lstStyle/>
          <a:p>
            <a:r>
              <a:rPr lang="en-US" dirty="0" smtClean="0"/>
              <a:t>#</a:t>
            </a:r>
            <a:r>
              <a:rPr lang="en-US" dirty="0"/>
              <a:t>6. MASHUP</a:t>
            </a:r>
            <a:br>
              <a:rPr lang="en-US" dirty="0"/>
            </a:br>
            <a:endParaRPr lang="en-US" dirty="0"/>
          </a:p>
        </p:txBody>
      </p:sp>
      <p:sp>
        <p:nvSpPr>
          <p:cNvPr id="2" name="TextBox 1"/>
          <p:cNvSpPr txBox="1"/>
          <p:nvPr/>
        </p:nvSpPr>
        <p:spPr>
          <a:xfrm>
            <a:off x="429881" y="2383692"/>
            <a:ext cx="9050181" cy="369332"/>
          </a:xfrm>
          <a:prstGeom prst="rect">
            <a:avLst/>
          </a:prstGeom>
          <a:noFill/>
        </p:spPr>
        <p:txBody>
          <a:bodyPr wrap="square" rtlCol="0">
            <a:spAutoFit/>
          </a:bodyPr>
          <a:lstStyle/>
          <a:p>
            <a:r>
              <a:rPr lang="en-US" dirty="0"/>
              <a:t>materials copied from multiple sources are mixed together without proper citation.</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419014187"/>
              </p:ext>
            </p:extLst>
          </p:nvPr>
        </p:nvGraphicFramePr>
        <p:xfrm>
          <a:off x="1199678" y="2952454"/>
          <a:ext cx="9792644" cy="2797183"/>
        </p:xfrm>
        <a:graphic>
          <a:graphicData uri="http://schemas.openxmlformats.org/drawingml/2006/table">
            <a:tbl>
              <a:tblPr/>
              <a:tblGrid>
                <a:gridCol w="4896322"/>
                <a:gridCol w="4896322"/>
              </a:tblGrid>
              <a:tr h="389862">
                <a:tc>
                  <a:txBody>
                    <a:bodyPr/>
                    <a:lstStyle/>
                    <a:p>
                      <a:pPr fontAlgn="ctr"/>
                      <a:r>
                        <a:rPr lang="en-US" sz="1500" dirty="0">
                          <a:effectLst/>
                        </a:rPr>
                        <a:t>Original work</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sz="1500">
                          <a:effectLst/>
                        </a:rPr>
                        <a:t>Plagiarized work</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2407321">
                <a:tc>
                  <a:txBody>
                    <a:bodyPr/>
                    <a:lstStyle/>
                    <a:p>
                      <a:pPr algn="l" fontAlgn="ctr"/>
                      <a:r>
                        <a:rPr lang="en-US" sz="1500" b="1" i="1" dirty="0">
                          <a:effectLst/>
                        </a:rPr>
                        <a:t>Source-1. Charles Sanders Peirce and his contribution</a:t>
                      </a:r>
                      <a:endParaRPr lang="en-US" sz="1500" dirty="0">
                        <a:effectLst/>
                      </a:endParaRPr>
                    </a:p>
                    <a:p>
                      <a:pPr algn="l" fontAlgn="ctr"/>
                      <a:r>
                        <a:rPr lang="en-US" sz="1500" i="1" dirty="0">
                          <a:effectLst/>
                        </a:rPr>
                        <a:t>Charles Sanders Peirce was an American philosopher. His contribution to the field of semiotics is noteworthy.</a:t>
                      </a:r>
                      <a:r>
                        <a:rPr lang="en-US" sz="1500" b="1" i="1" dirty="0">
                          <a:effectLst/>
                        </a:rPr>
                        <a:t> </a:t>
                      </a:r>
                      <a:endParaRPr lang="en-US" sz="1500" dirty="0">
                        <a:effectLst/>
                      </a:endParaRPr>
                    </a:p>
                    <a:p>
                      <a:pPr algn="l" fontAlgn="ctr"/>
                      <a:r>
                        <a:rPr lang="en-US" sz="1500" b="1" i="1" dirty="0">
                          <a:effectLst/>
                        </a:rPr>
                        <a:t>Source-2. A study on Charles Sanders Peirce’s triadic model of sign</a:t>
                      </a:r>
                      <a:endParaRPr lang="en-US" sz="1500" dirty="0">
                        <a:effectLst/>
                      </a:endParaRPr>
                    </a:p>
                    <a:p>
                      <a:pPr algn="l" fontAlgn="ctr"/>
                      <a:r>
                        <a:rPr lang="en-US" sz="1500" i="1" dirty="0">
                          <a:effectLst/>
                        </a:rPr>
                        <a:t>American philosopher, </a:t>
                      </a:r>
                      <a:r>
                        <a:rPr lang="en-US" sz="1500" i="1" dirty="0" err="1">
                          <a:effectLst/>
                        </a:rPr>
                        <a:t>C.S.Peirce</a:t>
                      </a:r>
                      <a:r>
                        <a:rPr lang="en-US" sz="1500" i="1" dirty="0">
                          <a:effectLst/>
                        </a:rPr>
                        <a:t> introduced a triadic model of sign.  This model includes three levels –  </a:t>
                      </a:r>
                      <a:r>
                        <a:rPr lang="en-US" sz="1500" i="1" dirty="0" err="1">
                          <a:effectLst/>
                        </a:rPr>
                        <a:t>represntamen</a:t>
                      </a:r>
                      <a:r>
                        <a:rPr lang="en-US" sz="1500" i="1" dirty="0">
                          <a:effectLst/>
                        </a:rPr>
                        <a:t>, an </a:t>
                      </a:r>
                      <a:r>
                        <a:rPr lang="en-US" sz="1500" i="1" dirty="0" err="1">
                          <a:effectLst/>
                        </a:rPr>
                        <a:t>interpretant</a:t>
                      </a:r>
                      <a:r>
                        <a:rPr lang="en-US" sz="1500" i="1" dirty="0">
                          <a:effectLst/>
                        </a:rPr>
                        <a:t> and an object. According to Peirce, signs can be grouped into three categories; icon, index, symbol</a:t>
                      </a:r>
                      <a:r>
                        <a:rPr lang="en-US" sz="1500" dirty="0">
                          <a:effectLst/>
                        </a:rPr>
                        <a:t>.</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sz="1500" b="1" i="1" dirty="0">
                          <a:effectLst/>
                        </a:rPr>
                        <a:t>Triadic model of sign</a:t>
                      </a:r>
                      <a:endParaRPr lang="en-US" sz="1500" dirty="0">
                        <a:effectLst/>
                      </a:endParaRPr>
                    </a:p>
                    <a:p>
                      <a:pPr algn="l" fontAlgn="ctr"/>
                      <a:r>
                        <a:rPr lang="en-US" sz="1500" i="1" dirty="0">
                          <a:solidFill>
                            <a:srgbClr val="FFC000"/>
                          </a:solidFill>
                          <a:effectLst/>
                        </a:rPr>
                        <a:t>Charles Sanders Peirce was an American philosopher. His contribution to the field of semiotics is noteworthy.</a:t>
                      </a:r>
                      <a:r>
                        <a:rPr lang="en-US" sz="1500" i="1" dirty="0">
                          <a:effectLst/>
                        </a:rPr>
                        <a:t> </a:t>
                      </a:r>
                      <a:r>
                        <a:rPr lang="en-US" sz="1500" i="1" dirty="0">
                          <a:solidFill>
                            <a:srgbClr val="FF0000"/>
                          </a:solidFill>
                          <a:effectLst/>
                        </a:rPr>
                        <a:t>He introduced a triadic model of sign.  This model includes three levels –  </a:t>
                      </a:r>
                      <a:r>
                        <a:rPr lang="en-US" sz="1500" i="1" dirty="0" err="1">
                          <a:solidFill>
                            <a:srgbClr val="FF0000"/>
                          </a:solidFill>
                          <a:effectLst/>
                        </a:rPr>
                        <a:t>represntamen</a:t>
                      </a:r>
                      <a:r>
                        <a:rPr lang="en-US" sz="1500" i="1" dirty="0">
                          <a:solidFill>
                            <a:srgbClr val="FF0000"/>
                          </a:solidFill>
                          <a:effectLst/>
                        </a:rPr>
                        <a:t>, an </a:t>
                      </a:r>
                      <a:r>
                        <a:rPr lang="en-US" sz="1500" i="1" dirty="0" err="1">
                          <a:solidFill>
                            <a:srgbClr val="FF0000"/>
                          </a:solidFill>
                          <a:effectLst/>
                        </a:rPr>
                        <a:t>interpretant</a:t>
                      </a:r>
                      <a:r>
                        <a:rPr lang="en-US" sz="1500" i="1" dirty="0">
                          <a:solidFill>
                            <a:srgbClr val="FF0000"/>
                          </a:solidFill>
                          <a:effectLst/>
                        </a:rPr>
                        <a:t> and an object. </a:t>
                      </a:r>
                      <a:r>
                        <a:rPr lang="en-US" sz="1500" i="1" dirty="0">
                          <a:solidFill>
                            <a:schemeClr val="tx1"/>
                          </a:solidFill>
                          <a:effectLst/>
                        </a:rPr>
                        <a:t>According to Peirce, signs can be grouped into three categories</a:t>
                      </a:r>
                      <a:r>
                        <a:rPr lang="en-US" sz="1500" i="1" dirty="0">
                          <a:solidFill>
                            <a:srgbClr val="FF0000"/>
                          </a:solidFill>
                          <a:effectLst/>
                        </a:rPr>
                        <a:t>: icon, index, symbol.</a:t>
                      </a:r>
                      <a:endParaRPr lang="en-US" sz="1500" dirty="0">
                        <a:solidFill>
                          <a:srgbClr val="FF0000"/>
                        </a:solidFill>
                        <a:effectLst/>
                      </a:endParaRP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19407049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212969" y="1809596"/>
            <a:ext cx="10515600" cy="1325563"/>
          </a:xfrm>
        </p:spPr>
        <p:txBody>
          <a:bodyPr/>
          <a:lstStyle/>
          <a:p>
            <a:r>
              <a:rPr lang="en-US" dirty="0" smtClean="0"/>
              <a:t>#7</a:t>
            </a:r>
            <a:r>
              <a:rPr lang="en-US" dirty="0"/>
              <a:t>. HYBRID</a:t>
            </a:r>
          </a:p>
        </p:txBody>
      </p:sp>
      <p:sp>
        <p:nvSpPr>
          <p:cNvPr id="2" name="TextBox 1"/>
          <p:cNvSpPr txBox="1"/>
          <p:nvPr/>
        </p:nvSpPr>
        <p:spPr>
          <a:xfrm>
            <a:off x="625230" y="2739273"/>
            <a:ext cx="8010769" cy="369332"/>
          </a:xfrm>
          <a:prstGeom prst="rect">
            <a:avLst/>
          </a:prstGeom>
          <a:noFill/>
        </p:spPr>
        <p:txBody>
          <a:bodyPr wrap="square" rtlCol="0">
            <a:spAutoFit/>
          </a:bodyPr>
          <a:lstStyle/>
          <a:p>
            <a:r>
              <a:rPr lang="en-US"/>
              <a:t>copied passages (without citation) are combined with perfectly cited sources.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358747681"/>
              </p:ext>
            </p:extLst>
          </p:nvPr>
        </p:nvGraphicFramePr>
        <p:xfrm>
          <a:off x="1266093" y="3272263"/>
          <a:ext cx="10503876" cy="2906071"/>
        </p:xfrm>
        <a:graphic>
          <a:graphicData uri="http://schemas.openxmlformats.org/drawingml/2006/table">
            <a:tbl>
              <a:tblPr/>
              <a:tblGrid>
                <a:gridCol w="5251938"/>
                <a:gridCol w="5251938"/>
              </a:tblGrid>
              <a:tr h="380275">
                <a:tc>
                  <a:txBody>
                    <a:bodyPr/>
                    <a:lstStyle/>
                    <a:p>
                      <a:pPr fontAlgn="ctr"/>
                      <a:r>
                        <a:rPr lang="en-US" sz="1500" dirty="0">
                          <a:effectLst/>
                        </a:rPr>
                        <a:t>Original work</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sz="1500">
                          <a:effectLst/>
                        </a:rPr>
                        <a:t>Plagiarized work</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2521621">
                <a:tc>
                  <a:txBody>
                    <a:bodyPr/>
                    <a:lstStyle/>
                    <a:p>
                      <a:pPr algn="l" fontAlgn="ctr"/>
                      <a:r>
                        <a:rPr lang="en-US" sz="1500" b="1" i="1" dirty="0">
                          <a:effectLst/>
                        </a:rPr>
                        <a:t>Source-1. Theory on </a:t>
                      </a:r>
                      <a:r>
                        <a:rPr lang="en-US" sz="1500" b="1" i="1" dirty="0" err="1">
                          <a:effectLst/>
                        </a:rPr>
                        <a:t>Carnivalesque</a:t>
                      </a:r>
                      <a:endParaRPr lang="en-US" sz="1500" dirty="0">
                        <a:effectLst/>
                      </a:endParaRPr>
                    </a:p>
                    <a:p>
                      <a:pPr algn="l" fontAlgn="ctr"/>
                      <a:r>
                        <a:rPr lang="en-US" sz="1500" i="1" dirty="0">
                          <a:effectLst/>
                        </a:rPr>
                        <a:t>The root of the concept ‘</a:t>
                      </a:r>
                      <a:r>
                        <a:rPr lang="en-US" sz="1500" i="1" dirty="0" err="1">
                          <a:effectLst/>
                        </a:rPr>
                        <a:t>Carnivalesque</a:t>
                      </a:r>
                      <a:r>
                        <a:rPr lang="en-US" sz="1500" i="1" dirty="0">
                          <a:effectLst/>
                        </a:rPr>
                        <a:t>’ can be traced back to the medieval festival ‘Feast of Fools’ of sub-deacons of the cathedral. This concept of carnival was introduced by Bakhtin.</a:t>
                      </a:r>
                      <a:endParaRPr lang="en-US" sz="1500" dirty="0">
                        <a:effectLst/>
                      </a:endParaRPr>
                    </a:p>
                    <a:p>
                      <a:pPr algn="l" fontAlgn="ctr"/>
                      <a:r>
                        <a:rPr lang="en-US" sz="1500" b="1" i="1" dirty="0">
                          <a:effectLst/>
                        </a:rPr>
                        <a:t>Source.2- Mikhail Bakhtin’s view on </a:t>
                      </a:r>
                      <a:r>
                        <a:rPr lang="en-US" sz="1500" b="1" i="1" dirty="0" err="1">
                          <a:effectLst/>
                        </a:rPr>
                        <a:t>Carnivalesque</a:t>
                      </a:r>
                      <a:endParaRPr lang="en-US" sz="1500" dirty="0">
                        <a:effectLst/>
                      </a:endParaRPr>
                    </a:p>
                    <a:p>
                      <a:pPr algn="l" fontAlgn="ctr"/>
                      <a:r>
                        <a:rPr lang="en-US" sz="1500" i="1" dirty="0">
                          <a:effectLst/>
                        </a:rPr>
                        <a:t>According to Mikhail Bakhtin, Carnival is a kind of syncretic, ritualized pageantry, which highlights a specific aspect. It is that precise moment in which, life escapes its official furrows and enacts utopian freedom. </a:t>
                      </a:r>
                      <a:r>
                        <a:rPr lang="en-US" sz="1500" b="1" i="1" dirty="0">
                          <a:effectLst/>
                        </a:rPr>
                        <a:t> </a:t>
                      </a:r>
                      <a:endParaRPr lang="en-US" sz="1500" dirty="0">
                        <a:effectLst/>
                      </a:endParaRP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fontAlgn="ctr"/>
                      <a:r>
                        <a:rPr lang="en-US" sz="1500" dirty="0">
                          <a:effectLst/>
                        </a:rPr>
                        <a:t>Mikhail Bakhtin was a Russian philosopher. </a:t>
                      </a:r>
                      <a:r>
                        <a:rPr lang="en-US" sz="1500" dirty="0">
                          <a:solidFill>
                            <a:srgbClr val="FF0000"/>
                          </a:solidFill>
                          <a:effectLst/>
                        </a:rPr>
                        <a:t>The concept of carnival was introduced by him. </a:t>
                      </a:r>
                      <a:r>
                        <a:rPr lang="en-US" sz="1500" i="1" dirty="0">
                          <a:solidFill>
                            <a:srgbClr val="FF0000"/>
                          </a:solidFill>
                          <a:effectLst/>
                        </a:rPr>
                        <a:t>The root of the concept ‘</a:t>
                      </a:r>
                      <a:r>
                        <a:rPr lang="en-US" sz="1500" i="1" dirty="0" err="1">
                          <a:solidFill>
                            <a:srgbClr val="FF0000"/>
                          </a:solidFill>
                          <a:effectLst/>
                        </a:rPr>
                        <a:t>Carnivalesque</a:t>
                      </a:r>
                      <a:r>
                        <a:rPr lang="en-US" sz="1500" i="1" dirty="0">
                          <a:solidFill>
                            <a:srgbClr val="FF0000"/>
                          </a:solidFill>
                          <a:effectLst/>
                        </a:rPr>
                        <a:t>’ can be traced back to the medieval festival ‘Feast of Fools’ of sub-deacons of the cathedral. This concept of carnival was introduced by Bakhtin. </a:t>
                      </a:r>
                      <a:r>
                        <a:rPr lang="en-US" sz="1500" i="1" dirty="0">
                          <a:solidFill>
                            <a:srgbClr val="FFC000"/>
                          </a:solidFill>
                          <a:effectLst/>
                        </a:rPr>
                        <a:t>According to him, “Carnival is a kind of syncretic, ritualized pageantry, which highlights a specific aspect. It is that precise moment in which life escapes its official furrows and enacts utopian freedom” </a:t>
                      </a:r>
                      <a:r>
                        <a:rPr lang="en-US" sz="1500" i="1" dirty="0">
                          <a:effectLst/>
                        </a:rPr>
                        <a:t>1. James. A, 2005,“Mikhail Bakhtin’s view on </a:t>
                      </a:r>
                      <a:r>
                        <a:rPr lang="en-US" sz="1500" i="1" dirty="0" err="1">
                          <a:effectLst/>
                        </a:rPr>
                        <a:t>Carnivalesque</a:t>
                      </a:r>
                      <a:r>
                        <a:rPr lang="en-US" sz="1500" i="1" dirty="0">
                          <a:effectLst/>
                        </a:rPr>
                        <a:t>”, The New Yorker, p.6 </a:t>
                      </a:r>
                      <a:endParaRPr lang="en-US" sz="1500" dirty="0">
                        <a:effectLst/>
                      </a:endParaRP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786350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377092" y="1809596"/>
            <a:ext cx="10515600" cy="1325563"/>
          </a:xfrm>
        </p:spPr>
        <p:txBody>
          <a:bodyPr/>
          <a:lstStyle/>
          <a:p>
            <a:r>
              <a:rPr lang="en-US" dirty="0" smtClean="0"/>
              <a:t>#</a:t>
            </a:r>
            <a:r>
              <a:rPr lang="en-US" dirty="0"/>
              <a:t>8. 404 ERROR</a:t>
            </a:r>
            <a:br>
              <a:rPr lang="en-US" dirty="0"/>
            </a:br>
            <a:endParaRPr lang="en-US" dirty="0"/>
          </a:p>
        </p:txBody>
      </p:sp>
      <p:sp>
        <p:nvSpPr>
          <p:cNvPr id="2" name="TextBox 1"/>
          <p:cNvSpPr txBox="1"/>
          <p:nvPr/>
        </p:nvSpPr>
        <p:spPr>
          <a:xfrm>
            <a:off x="523631" y="2472377"/>
            <a:ext cx="11465169" cy="369332"/>
          </a:xfrm>
          <a:prstGeom prst="rect">
            <a:avLst/>
          </a:prstGeom>
          <a:noFill/>
        </p:spPr>
        <p:txBody>
          <a:bodyPr wrap="square" rtlCol="0">
            <a:spAutoFit/>
          </a:bodyPr>
          <a:lstStyle/>
          <a:p>
            <a:r>
              <a:rPr lang="en-US" dirty="0"/>
              <a:t>When a paper incorporates citation to inaccurate or non-existent information about the sources, it is known as 404 error.</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052344043"/>
              </p:ext>
            </p:extLst>
          </p:nvPr>
        </p:nvGraphicFramePr>
        <p:xfrm>
          <a:off x="1571094" y="3023729"/>
          <a:ext cx="9287378" cy="3484142"/>
        </p:xfrm>
        <a:graphic>
          <a:graphicData uri="http://schemas.openxmlformats.org/drawingml/2006/table">
            <a:tbl>
              <a:tblPr/>
              <a:tblGrid>
                <a:gridCol w="4643689"/>
                <a:gridCol w="4643689"/>
              </a:tblGrid>
              <a:tr h="449884">
                <a:tc>
                  <a:txBody>
                    <a:bodyPr/>
                    <a:lstStyle/>
                    <a:p>
                      <a:pPr fontAlgn="ctr"/>
                      <a:r>
                        <a:rPr lang="en-US" sz="1700" dirty="0">
                          <a:effectLst/>
                        </a:rPr>
                        <a:t>Original work</a:t>
                      </a:r>
                    </a:p>
                  </a:txBody>
                  <a:tcPr marL="73751" marR="92189" marT="92189" marB="9218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sz="1700">
                          <a:effectLst/>
                        </a:rPr>
                        <a:t>Plagiarized work</a:t>
                      </a:r>
                    </a:p>
                  </a:txBody>
                  <a:tcPr marL="73751" marR="92189" marT="92189" marB="9218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2843568">
                <a:tc>
                  <a:txBody>
                    <a:bodyPr/>
                    <a:lstStyle/>
                    <a:p>
                      <a:pPr algn="l" fontAlgn="ctr"/>
                      <a:r>
                        <a:rPr lang="en-US" sz="1700" b="1" i="1">
                          <a:effectLst/>
                        </a:rPr>
                        <a:t>Source – A critical analysis of Milton’s Paradise lost</a:t>
                      </a:r>
                      <a:endParaRPr lang="en-US" sz="1700">
                        <a:effectLst/>
                      </a:endParaRPr>
                    </a:p>
                    <a:p>
                      <a:pPr algn="l" fontAlgn="ctr"/>
                      <a:r>
                        <a:rPr lang="en-US" sz="1700" i="1">
                          <a:effectLst/>
                        </a:rPr>
                        <a:t>In his great epic poem Paradise Lost, John Milton portrays the character of Satan from a completely different angle. The plot is takes from Bible. Satan and his followers challenge the supremacy of God. Samuel Anderson, a literary critic says, “the basic plot line is not developed properly”.</a:t>
                      </a:r>
                      <a:endParaRPr lang="en-US" sz="1700">
                        <a:effectLst/>
                      </a:endParaRPr>
                    </a:p>
                  </a:txBody>
                  <a:tcPr marL="73751" marR="92189" marT="92189" marB="9218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sz="1700" b="1" i="1" dirty="0">
                          <a:effectLst/>
                        </a:rPr>
                        <a:t>A study on Milton’s Paradise Lost</a:t>
                      </a:r>
                      <a:endParaRPr lang="en-US" sz="1700" dirty="0">
                        <a:effectLst/>
                      </a:endParaRPr>
                    </a:p>
                    <a:p>
                      <a:pPr algn="l" fontAlgn="ctr"/>
                      <a:r>
                        <a:rPr lang="en-US" sz="1700" i="1" dirty="0">
                          <a:effectLst/>
                        </a:rPr>
                        <a:t>In his great epic poem Paradise Lost, John Milton portrays the character of Satan from a completely different angle. The plot is takes from Bible. Satan and his followers challenge the supremacy of God. Samuel Anderson, a literary critic says, “the basic plot line is not developed properly”.</a:t>
                      </a:r>
                      <a:endParaRPr lang="en-US" sz="1700" dirty="0">
                        <a:effectLst/>
                      </a:endParaRPr>
                    </a:p>
                    <a:p>
                      <a:pPr algn="l" fontAlgn="ctr"/>
                      <a:r>
                        <a:rPr lang="en-US" sz="1700" i="1" baseline="30000" dirty="0">
                          <a:effectLst/>
                        </a:rPr>
                        <a:t>1</a:t>
                      </a:r>
                      <a:r>
                        <a:rPr lang="en-US" sz="1700" i="1" dirty="0">
                          <a:effectLst/>
                        </a:rPr>
                        <a:t> For a detailed analysis on Milton’s Paradise Lost, see Anderson’s article </a:t>
                      </a:r>
                      <a:r>
                        <a:rPr lang="en-US" sz="1700" i="1" dirty="0">
                          <a:solidFill>
                            <a:srgbClr val="FFC000"/>
                          </a:solidFill>
                          <a:effectLst/>
                        </a:rPr>
                        <a:t>“A critical review of Milton’s Paradise Lost” May 10, 1993</a:t>
                      </a:r>
                      <a:endParaRPr lang="en-US" sz="1700" dirty="0">
                        <a:solidFill>
                          <a:srgbClr val="FFC000"/>
                        </a:solidFill>
                        <a:effectLst/>
                      </a:endParaRPr>
                    </a:p>
                  </a:txBody>
                  <a:tcPr marL="73751" marR="92189" marT="92189" marB="92189"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24907456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439615" y="1918771"/>
            <a:ext cx="10515600" cy="1325563"/>
          </a:xfrm>
        </p:spPr>
        <p:txBody>
          <a:bodyPr/>
          <a:lstStyle/>
          <a:p>
            <a:r>
              <a:rPr lang="en-US" dirty="0" smtClean="0"/>
              <a:t>#</a:t>
            </a:r>
            <a:r>
              <a:rPr lang="en-US" dirty="0"/>
              <a:t>9. AGGREGATOR</a:t>
            </a:r>
            <a:br>
              <a:rPr lang="en-US" dirty="0"/>
            </a:br>
            <a:endParaRPr lang="en-US" dirty="0"/>
          </a:p>
        </p:txBody>
      </p:sp>
      <p:sp>
        <p:nvSpPr>
          <p:cNvPr id="2" name="TextBox 1"/>
          <p:cNvSpPr txBox="1"/>
          <p:nvPr/>
        </p:nvSpPr>
        <p:spPr>
          <a:xfrm>
            <a:off x="359507" y="2558880"/>
            <a:ext cx="9941170" cy="369332"/>
          </a:xfrm>
          <a:prstGeom prst="rect">
            <a:avLst/>
          </a:prstGeom>
          <a:noFill/>
        </p:spPr>
        <p:txBody>
          <a:bodyPr wrap="square" rtlCol="0">
            <a:spAutoFit/>
          </a:bodyPr>
          <a:lstStyle/>
          <a:p>
            <a:r>
              <a:rPr lang="en-US" dirty="0"/>
              <a:t>In this type of plagiarism, the text includes proper citation but it does not contain original work.</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377767159"/>
              </p:ext>
            </p:extLst>
          </p:nvPr>
        </p:nvGraphicFramePr>
        <p:xfrm>
          <a:off x="1508370" y="3175916"/>
          <a:ext cx="9737969" cy="2826300"/>
        </p:xfrm>
        <a:graphic>
          <a:graphicData uri="http://schemas.openxmlformats.org/drawingml/2006/table">
            <a:tbl>
              <a:tblPr/>
              <a:tblGrid>
                <a:gridCol w="4831122"/>
                <a:gridCol w="4906847"/>
              </a:tblGrid>
              <a:tr h="380275">
                <a:tc>
                  <a:txBody>
                    <a:bodyPr/>
                    <a:lstStyle/>
                    <a:p>
                      <a:pPr fontAlgn="ctr"/>
                      <a:r>
                        <a:rPr lang="en-US" sz="1500" dirty="0">
                          <a:effectLst/>
                        </a:rPr>
                        <a:t>Original work</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sz="1500">
                          <a:effectLst/>
                        </a:rPr>
                        <a:t>Plagiarized work</a:t>
                      </a: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1747898">
                <a:tc>
                  <a:txBody>
                    <a:bodyPr/>
                    <a:lstStyle/>
                    <a:p>
                      <a:pPr algn="l" fontAlgn="ctr"/>
                      <a:r>
                        <a:rPr lang="en-US" sz="1500" b="1" i="1">
                          <a:effectLst/>
                        </a:rPr>
                        <a:t>Source-1. A study on Riders to the Sea</a:t>
                      </a:r>
                      <a:endParaRPr lang="en-US" sz="1500">
                        <a:effectLst/>
                      </a:endParaRPr>
                    </a:p>
                    <a:p>
                      <a:pPr algn="l" fontAlgn="ctr"/>
                      <a:r>
                        <a:rPr lang="en-US" sz="1500" i="1">
                          <a:effectLst/>
                        </a:rPr>
                        <a:t>“Riders to the sea” is a one-act play by J.M. Synge. This masterpiece chronicles the lives of the inhabitants of Aran island. This play revolves around the binary of life and death.</a:t>
                      </a:r>
                      <a:endParaRPr lang="en-US" sz="1500">
                        <a:effectLst/>
                      </a:endParaRPr>
                    </a:p>
                    <a:p>
                      <a:pPr algn="l" fontAlgn="ctr"/>
                      <a:r>
                        <a:rPr lang="en-US" sz="1500" b="1" i="1">
                          <a:effectLst/>
                        </a:rPr>
                        <a:t>Source-2. Interplay of symbols in Synge’s Riders to the Sea</a:t>
                      </a:r>
                      <a:endParaRPr lang="en-US" sz="1500">
                        <a:effectLst/>
                      </a:endParaRPr>
                    </a:p>
                    <a:p>
                      <a:pPr algn="l" fontAlgn="ctr"/>
                      <a:r>
                        <a:rPr lang="en-US" sz="1500" i="1">
                          <a:effectLst/>
                        </a:rPr>
                        <a:t> The main theme is beautifully conveyed through the clusters of multi-layered symbols in Synge’s Riders to the sea. The central symbol is the Sea. “The Sea” is the symbol of life and at the same time it is the destroyer of life.</a:t>
                      </a:r>
                      <a:endParaRPr lang="en-US" sz="1500">
                        <a:effectLst/>
                      </a:endParaRP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fontAlgn="ctr"/>
                      <a:r>
                        <a:rPr lang="en-US" sz="1500" i="1" dirty="0">
                          <a:effectLst/>
                        </a:rPr>
                        <a:t>“Riders to the sea” is a one-act play by J.M. Synge. This masterpiece chronicles the lives of the inhabitants of </a:t>
                      </a:r>
                      <a:r>
                        <a:rPr lang="en-US" sz="1500" i="1" dirty="0" err="1">
                          <a:effectLst/>
                        </a:rPr>
                        <a:t>Aran</a:t>
                      </a:r>
                      <a:r>
                        <a:rPr lang="en-US" sz="1500" i="1" dirty="0">
                          <a:effectLst/>
                        </a:rPr>
                        <a:t> island. This play revolves around the binary of life and death.</a:t>
                      </a:r>
                      <a:r>
                        <a:rPr lang="en-US" sz="1500" i="1" baseline="30000" dirty="0">
                          <a:effectLst/>
                        </a:rPr>
                        <a:t>1 </a:t>
                      </a:r>
                      <a:r>
                        <a:rPr lang="en-US" sz="1500" i="1" dirty="0">
                          <a:effectLst/>
                        </a:rPr>
                        <a:t>The main theme is beautifully conveyed through the clusters of multi-layered symbols in Synge’s Riders to the sea. The central symbol is the Sea. “The Sea” is the symbol of life and at the same time it is the destroyer of </a:t>
                      </a:r>
                      <a:r>
                        <a:rPr lang="en-US" sz="1500" i="1" dirty="0">
                          <a:solidFill>
                            <a:srgbClr val="FFC000"/>
                          </a:solidFill>
                          <a:effectLst/>
                        </a:rPr>
                        <a:t>life.</a:t>
                      </a:r>
                      <a:r>
                        <a:rPr lang="en-US" sz="1500" i="1" baseline="30000" dirty="0">
                          <a:solidFill>
                            <a:srgbClr val="FFC000"/>
                          </a:solidFill>
                          <a:effectLst/>
                        </a:rPr>
                        <a:t>21</a:t>
                      </a:r>
                      <a:r>
                        <a:rPr lang="en-US" sz="1500" i="1" dirty="0">
                          <a:solidFill>
                            <a:srgbClr val="FFC000"/>
                          </a:solidFill>
                          <a:effectLst/>
                        </a:rPr>
                        <a:t> Johnson. P, 2008, A Study On The Riders To The Sea, Applewood Books, p.18 </a:t>
                      </a:r>
                      <a:r>
                        <a:rPr lang="en-US" sz="1500" i="1" baseline="30000" dirty="0">
                          <a:solidFill>
                            <a:srgbClr val="FFC000"/>
                          </a:solidFill>
                          <a:effectLst/>
                        </a:rPr>
                        <a:t>2</a:t>
                      </a:r>
                      <a:r>
                        <a:rPr lang="en-US" sz="1500" i="1" dirty="0">
                          <a:solidFill>
                            <a:srgbClr val="FFC000"/>
                          </a:solidFill>
                          <a:effectLst/>
                        </a:rPr>
                        <a:t> Brown. G,2005, Interplay of symbols in Synge’s Riders to the Sea, Allison and Busby, p. 5</a:t>
                      </a:r>
                      <a:r>
                        <a:rPr lang="en-US" sz="1500" i="1" baseline="30000" dirty="0">
                          <a:solidFill>
                            <a:srgbClr val="FFC000"/>
                          </a:solidFill>
                          <a:effectLst/>
                        </a:rPr>
                        <a:t> </a:t>
                      </a:r>
                      <a:endParaRPr lang="en-US" sz="1500" dirty="0">
                        <a:solidFill>
                          <a:srgbClr val="FFC000"/>
                        </a:solidFill>
                        <a:effectLst/>
                      </a:endParaRPr>
                    </a:p>
                  </a:txBody>
                  <a:tcPr marL="62340" marR="77925" marT="77925" marB="77925"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33543696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353646" y="1809596"/>
            <a:ext cx="10515600" cy="1325563"/>
          </a:xfrm>
        </p:spPr>
        <p:txBody>
          <a:bodyPr/>
          <a:lstStyle/>
          <a:p>
            <a:r>
              <a:rPr lang="en-US" dirty="0" smtClean="0"/>
              <a:t>#</a:t>
            </a:r>
            <a:r>
              <a:rPr lang="en-US" dirty="0"/>
              <a:t>10. RE-TWEET</a:t>
            </a:r>
            <a:br>
              <a:rPr lang="en-US" dirty="0"/>
            </a:br>
            <a:endParaRPr lang="en-US" dirty="0"/>
          </a:p>
        </p:txBody>
      </p:sp>
      <p:sp>
        <p:nvSpPr>
          <p:cNvPr id="2" name="TextBox 1"/>
          <p:cNvSpPr txBox="1"/>
          <p:nvPr/>
        </p:nvSpPr>
        <p:spPr>
          <a:xfrm>
            <a:off x="609600" y="2547815"/>
            <a:ext cx="10964985" cy="369332"/>
          </a:xfrm>
          <a:prstGeom prst="rect">
            <a:avLst/>
          </a:prstGeom>
          <a:noFill/>
        </p:spPr>
        <p:txBody>
          <a:bodyPr wrap="square" rtlCol="0">
            <a:spAutoFit/>
          </a:bodyPr>
          <a:lstStyle/>
          <a:p>
            <a:r>
              <a:rPr lang="en-US" dirty="0"/>
              <a:t>the paper incorporates proper citation but it resembles the original text’s structure or wordings.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702130492"/>
              </p:ext>
            </p:extLst>
          </p:nvPr>
        </p:nvGraphicFramePr>
        <p:xfrm>
          <a:off x="1445846" y="3135159"/>
          <a:ext cx="9902092" cy="3280028"/>
        </p:xfrm>
        <a:graphic>
          <a:graphicData uri="http://schemas.openxmlformats.org/drawingml/2006/table">
            <a:tbl>
              <a:tblPr/>
              <a:tblGrid>
                <a:gridCol w="4951046"/>
                <a:gridCol w="4951046"/>
              </a:tblGrid>
              <a:tr h="424012">
                <a:tc>
                  <a:txBody>
                    <a:bodyPr/>
                    <a:lstStyle/>
                    <a:p>
                      <a:pPr fontAlgn="ctr"/>
                      <a:r>
                        <a:rPr lang="en-US" sz="1600" dirty="0">
                          <a:effectLst/>
                        </a:rPr>
                        <a:t>Original work</a:t>
                      </a:r>
                    </a:p>
                  </a:txBody>
                  <a:tcPr marL="69510" marR="86888" marT="86888" marB="868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sz="1600">
                          <a:effectLst/>
                        </a:rPr>
                        <a:t>Plagiarized work</a:t>
                      </a:r>
                    </a:p>
                  </a:txBody>
                  <a:tcPr marL="69510" marR="86888" marT="86888" marB="868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2158240">
                <a:tc>
                  <a:txBody>
                    <a:bodyPr/>
                    <a:lstStyle/>
                    <a:p>
                      <a:pPr algn="l" fontAlgn="ctr"/>
                      <a:r>
                        <a:rPr lang="en-US" sz="1600" b="1" i="1" dirty="0">
                          <a:effectLst/>
                        </a:rPr>
                        <a:t>Source – Saussure’s Structuralism</a:t>
                      </a:r>
                      <a:endParaRPr lang="en-US" sz="1600" dirty="0">
                        <a:effectLst/>
                      </a:endParaRPr>
                    </a:p>
                    <a:p>
                      <a:pPr algn="l" fontAlgn="ctr"/>
                      <a:r>
                        <a:rPr lang="en-US" sz="1600" i="1" dirty="0">
                          <a:effectLst/>
                        </a:rPr>
                        <a:t>Ferdinand De Saussure, a Swiss semiotician and linguists, analyzed the language system from a different aspect. His contribution to the development of the theory “structuralism” is noteworthy. According to him, language is system of sign and signifier. The elements of a language system can only be defined in relation to each other and to the entire system.</a:t>
                      </a:r>
                      <a:endParaRPr lang="en-US" sz="1600" dirty="0">
                        <a:effectLst/>
                      </a:endParaRPr>
                    </a:p>
                  </a:txBody>
                  <a:tcPr marL="69510" marR="86888" marT="86888" marB="868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sz="1600" b="1" i="1" dirty="0">
                          <a:effectLst/>
                        </a:rPr>
                        <a:t>Saussure and structuralism</a:t>
                      </a:r>
                      <a:endParaRPr lang="en-US" sz="1600" dirty="0">
                        <a:effectLst/>
                      </a:endParaRPr>
                    </a:p>
                    <a:p>
                      <a:pPr algn="l" fontAlgn="ctr"/>
                      <a:r>
                        <a:rPr lang="en-US" sz="1600" i="1" dirty="0">
                          <a:effectLst/>
                        </a:rPr>
                        <a:t>Ferdinand De Saussure, who was a </a:t>
                      </a:r>
                      <a:r>
                        <a:rPr lang="en-US" sz="1600" i="1" dirty="0">
                          <a:solidFill>
                            <a:srgbClr val="FF0000"/>
                          </a:solidFill>
                          <a:effectLst/>
                        </a:rPr>
                        <a:t>Swiss </a:t>
                      </a:r>
                      <a:r>
                        <a:rPr lang="en-US" sz="1600" i="1" dirty="0" err="1">
                          <a:solidFill>
                            <a:srgbClr val="FF0000"/>
                          </a:solidFill>
                          <a:effectLst/>
                        </a:rPr>
                        <a:t>linguist</a:t>
                      </a:r>
                      <a:r>
                        <a:rPr lang="en-US" sz="1600" i="1" dirty="0" err="1">
                          <a:effectLst/>
                        </a:rPr>
                        <a:t>,described</a:t>
                      </a:r>
                      <a:r>
                        <a:rPr lang="en-US" sz="1600" i="1" dirty="0">
                          <a:effectLst/>
                        </a:rPr>
                        <a:t> the </a:t>
                      </a:r>
                      <a:r>
                        <a:rPr lang="en-US" sz="1600" i="1" dirty="0">
                          <a:solidFill>
                            <a:srgbClr val="FF0000"/>
                          </a:solidFill>
                          <a:effectLst/>
                        </a:rPr>
                        <a:t>language system from </a:t>
                      </a:r>
                      <a:r>
                        <a:rPr lang="en-US" sz="1600" i="1" dirty="0">
                          <a:solidFill>
                            <a:schemeClr val="tx1"/>
                          </a:solidFill>
                          <a:effectLst/>
                        </a:rPr>
                        <a:t>a totally </a:t>
                      </a:r>
                      <a:r>
                        <a:rPr lang="en-US" sz="1600" i="1" dirty="0" smtClean="0">
                          <a:solidFill>
                            <a:srgbClr val="FF0000"/>
                          </a:solidFill>
                          <a:effectLst/>
                        </a:rPr>
                        <a:t>different </a:t>
                      </a:r>
                      <a:r>
                        <a:rPr lang="en-US" sz="1600" i="1" dirty="0" smtClean="0">
                          <a:solidFill>
                            <a:schemeClr val="tx1"/>
                          </a:solidFill>
                          <a:effectLst/>
                        </a:rPr>
                        <a:t>perspective</a:t>
                      </a:r>
                      <a:r>
                        <a:rPr lang="en-US" sz="1600" i="1" dirty="0">
                          <a:effectLst/>
                        </a:rPr>
                        <a:t>. He </a:t>
                      </a:r>
                      <a:r>
                        <a:rPr lang="en-US" sz="1600" i="1" dirty="0">
                          <a:solidFill>
                            <a:srgbClr val="FF0000"/>
                          </a:solidFill>
                          <a:effectLst/>
                        </a:rPr>
                        <a:t>contributed </a:t>
                      </a:r>
                      <a:r>
                        <a:rPr lang="en-US" sz="1600" i="1" dirty="0">
                          <a:effectLst/>
                        </a:rPr>
                        <a:t>a lot </a:t>
                      </a:r>
                      <a:r>
                        <a:rPr lang="en-US" sz="1600" i="1" dirty="0">
                          <a:solidFill>
                            <a:srgbClr val="FF0000"/>
                          </a:solidFill>
                          <a:effectLst/>
                        </a:rPr>
                        <a:t>to the development of the theory of structuralism.</a:t>
                      </a:r>
                      <a:r>
                        <a:rPr lang="en-US" sz="1600" i="1" dirty="0">
                          <a:effectLst/>
                        </a:rPr>
                        <a:t> From his viewpoint, language can be defined as a </a:t>
                      </a:r>
                      <a:r>
                        <a:rPr lang="en-US" sz="1600" i="1" dirty="0">
                          <a:solidFill>
                            <a:srgbClr val="FF0000"/>
                          </a:solidFill>
                          <a:effectLst/>
                        </a:rPr>
                        <a:t>system of sign and signifier.</a:t>
                      </a:r>
                      <a:r>
                        <a:rPr lang="en-US" sz="1600" i="1" dirty="0">
                          <a:effectLst/>
                        </a:rPr>
                        <a:t> </a:t>
                      </a:r>
                      <a:r>
                        <a:rPr lang="en-US" sz="1600" i="1" dirty="0">
                          <a:solidFill>
                            <a:srgbClr val="FF0000"/>
                          </a:solidFill>
                          <a:effectLst/>
                        </a:rPr>
                        <a:t>The elements</a:t>
                      </a:r>
                      <a:r>
                        <a:rPr lang="en-US" sz="1600" i="1" dirty="0">
                          <a:effectLst/>
                        </a:rPr>
                        <a:t> of this system can be comprehended </a:t>
                      </a:r>
                      <a:r>
                        <a:rPr lang="en-US" sz="1600" i="1" dirty="0">
                          <a:solidFill>
                            <a:srgbClr val="FF0000"/>
                          </a:solidFill>
                          <a:effectLst/>
                        </a:rPr>
                        <a:t>in relation to the whole system and to each other.</a:t>
                      </a:r>
                      <a:endParaRPr lang="en-US" sz="1600" dirty="0">
                        <a:solidFill>
                          <a:srgbClr val="FF0000"/>
                        </a:solidFill>
                        <a:effectLst/>
                      </a:endParaRPr>
                    </a:p>
                    <a:p>
                      <a:pPr algn="l" fontAlgn="ctr"/>
                      <a:r>
                        <a:rPr lang="en-US" sz="1600" i="1" baseline="30000" dirty="0">
                          <a:effectLst/>
                        </a:rPr>
                        <a:t>1</a:t>
                      </a:r>
                      <a:r>
                        <a:rPr lang="en-US" sz="1600" i="1" dirty="0">
                          <a:effectLst/>
                        </a:rPr>
                        <a:t>O’Conner. M, 2004, Saussure’s Structuralism, Austin </a:t>
                      </a:r>
                      <a:r>
                        <a:rPr lang="en-US" sz="1600" i="1" dirty="0" err="1">
                          <a:effectLst/>
                        </a:rPr>
                        <a:t>Macauley</a:t>
                      </a:r>
                      <a:r>
                        <a:rPr lang="en-US" sz="1600" i="1" dirty="0">
                          <a:effectLst/>
                        </a:rPr>
                        <a:t> Publishers, p.12  </a:t>
                      </a:r>
                      <a:endParaRPr lang="en-US" sz="1600" dirty="0">
                        <a:effectLst/>
                      </a:endParaRPr>
                    </a:p>
                  </a:txBody>
                  <a:tcPr marL="69510" marR="86888" marT="86888" marB="86888"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
        <p:nvSpPr>
          <p:cNvPr id="9" name="TextBox 8"/>
          <p:cNvSpPr txBox="1"/>
          <p:nvPr/>
        </p:nvSpPr>
        <p:spPr>
          <a:xfrm>
            <a:off x="10519508" y="67509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35296100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04904"/>
            <a:ext cx="10515600" cy="1325563"/>
          </a:xfrm>
        </p:spPr>
        <p:txBody>
          <a:bodyPr/>
          <a:lstStyle/>
          <a:p>
            <a:r>
              <a:rPr lang="en-US" dirty="0" smtClean="0">
                <a:latin typeface="Arial" panose="020B0604020202020204" pitchFamily="34" charset="0"/>
                <a:cs typeface="Arial" panose="020B0604020202020204" pitchFamily="34" charset="0"/>
              </a:rPr>
              <a:t>How to avoid </a:t>
            </a:r>
            <a:r>
              <a:rPr lang="en-US" dirty="0" smtClean="0">
                <a:latin typeface="Arial" panose="020B0604020202020204" pitchFamily="34" charset="0"/>
                <a:cs typeface="Arial" panose="020B0604020202020204" pitchFamily="34" charset="0"/>
              </a:rPr>
              <a:t>plagiarism</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92908" y="2888517"/>
            <a:ext cx="10515600" cy="4351338"/>
          </a:xfrm>
        </p:spPr>
        <p:txBody>
          <a:bodyPr>
            <a:normAutofit/>
          </a:bodyPr>
          <a:lstStyle/>
          <a:p>
            <a:pPr fontAlgn="base"/>
            <a:endParaRPr lang="en-US" dirty="0" smtClean="0">
              <a:latin typeface="Arial" panose="020B0604020202020204" pitchFamily="34" charset="0"/>
              <a:cs typeface="Arial" panose="020B0604020202020204" pitchFamily="34" charset="0"/>
            </a:endParaRPr>
          </a:p>
          <a:p>
            <a:pPr fontAlgn="base"/>
            <a:r>
              <a:rPr lang="en-US" dirty="0" smtClean="0">
                <a:latin typeface="Arial" panose="020B0604020202020204" pitchFamily="34" charset="0"/>
                <a:cs typeface="Arial" panose="020B0604020202020204" pitchFamily="34" charset="0"/>
              </a:rPr>
              <a:t>Proper use of quotes, paraphrases and summaries</a:t>
            </a:r>
          </a:p>
          <a:p>
            <a:pPr fontAlgn="base"/>
            <a:r>
              <a:rPr lang="en-US" dirty="0">
                <a:latin typeface="Arial" panose="020B0604020202020204" pitchFamily="34" charset="0"/>
                <a:cs typeface="Arial" panose="020B0604020202020204" pitchFamily="34" charset="0"/>
              </a:rPr>
              <a:t>Understanding when to cite</a:t>
            </a:r>
          </a:p>
          <a:p>
            <a:pPr fontAlgn="base"/>
            <a:r>
              <a:rPr lang="en-US" dirty="0" smtClean="0">
                <a:latin typeface="Arial" panose="020B0604020202020204" pitchFamily="34" charset="0"/>
                <a:cs typeface="Arial" panose="020B0604020202020204" pitchFamily="34" charset="0"/>
              </a:rPr>
              <a:t>Using </a:t>
            </a:r>
            <a:r>
              <a:rPr lang="en-US" dirty="0" smtClean="0">
                <a:latin typeface="Arial" panose="020B0604020202020204" pitchFamily="34" charset="0"/>
                <a:cs typeface="Arial" panose="020B0604020202020204" pitchFamily="34" charset="0"/>
              </a:rPr>
              <a:t>citation software and </a:t>
            </a:r>
            <a:r>
              <a:rPr lang="en-US" dirty="0">
                <a:latin typeface="Arial" panose="020B0604020202020204" pitchFamily="34" charset="0"/>
                <a:cs typeface="Arial" panose="020B0604020202020204" pitchFamily="34" charset="0"/>
              </a:rPr>
              <a:t>consistent </a:t>
            </a:r>
            <a:r>
              <a:rPr lang="en-US" dirty="0">
                <a:latin typeface="Arial" panose="020B0604020202020204" pitchFamily="34" charset="0"/>
                <a:cs typeface="Arial" panose="020B0604020202020204" pitchFamily="34" charset="0"/>
              </a:rPr>
              <a:t>citation style</a:t>
            </a:r>
          </a:p>
          <a:p>
            <a:pPr marL="0" indent="0">
              <a:buNone/>
            </a:pPr>
            <a:endParaRPr lang="en-US" dirty="0">
              <a:latin typeface="Arial" panose="020B0604020202020204" pitchFamily="34" charset="0"/>
              <a:cs typeface="Arial" panose="020B0604020202020204" pitchFamily="34" charset="0"/>
            </a:endParaRPr>
          </a:p>
        </p:txBody>
      </p:sp>
      <p:pic>
        <p:nvPicPr>
          <p:cNvPr id="4"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5"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059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2891" y="2904811"/>
            <a:ext cx="10066217" cy="1569660"/>
          </a:xfrm>
          <a:prstGeom prst="rect">
            <a:avLst/>
          </a:prstGeom>
        </p:spPr>
        <p:txBody>
          <a:bodyPr wrap="square">
            <a:spAutoFit/>
          </a:bodyPr>
          <a:lstStyle/>
          <a:p>
            <a:r>
              <a:rPr lang="en-US" sz="3200" b="1" dirty="0">
                <a:solidFill>
                  <a:srgbClr val="3A343A"/>
                </a:solidFill>
                <a:latin typeface="Times New Roman" panose="02020603050405020304" pitchFamily="18" charset="0"/>
                <a:cs typeface="Times New Roman" panose="02020603050405020304" pitchFamily="18" charset="0"/>
              </a:rPr>
              <a:t>integrity, </a:t>
            </a:r>
            <a:r>
              <a:rPr lang="en-US" sz="3200" b="1" i="1" dirty="0">
                <a:solidFill>
                  <a:srgbClr val="3A343A"/>
                </a:solidFill>
                <a:latin typeface="Times New Roman" panose="02020603050405020304" pitchFamily="18" charset="0"/>
                <a:cs typeface="Times New Roman" panose="02020603050405020304" pitchFamily="18" charset="0"/>
              </a:rPr>
              <a:t>n.</a:t>
            </a:r>
            <a:r>
              <a:rPr lang="en-US" sz="3200" b="1" dirty="0">
                <a:solidFill>
                  <a:srgbClr val="3A343A"/>
                </a:solidFill>
                <a:latin typeface="Times New Roman" panose="02020603050405020304" pitchFamily="18" charset="0"/>
                <a:cs typeface="Times New Roman" panose="02020603050405020304" pitchFamily="18" charset="0"/>
              </a:rPr>
              <a:t> \in-ˈ</a:t>
            </a:r>
            <a:r>
              <a:rPr lang="en-US" sz="3200" b="1" dirty="0" err="1">
                <a:solidFill>
                  <a:srgbClr val="3A343A"/>
                </a:solidFill>
                <a:latin typeface="Times New Roman" panose="02020603050405020304" pitchFamily="18" charset="0"/>
                <a:cs typeface="Times New Roman" panose="02020603050405020304" pitchFamily="18" charset="0"/>
              </a:rPr>
              <a:t>te-grə-tē</a:t>
            </a:r>
            <a:r>
              <a:rPr lang="en-US" sz="3200" b="1" dirty="0">
                <a:solidFill>
                  <a:srgbClr val="3A343A"/>
                </a:solidFill>
                <a:latin typeface="Times New Roman" panose="02020603050405020304" pitchFamily="18" charset="0"/>
                <a:cs typeface="Times New Roman" panose="02020603050405020304" pitchFamily="18" charset="0"/>
              </a:rPr>
              <a:t>\</a:t>
            </a:r>
          </a:p>
          <a:p>
            <a:pPr>
              <a:buFont typeface="+mj-lt"/>
              <a:buAutoNum type="arabicPeriod"/>
            </a:pPr>
            <a:r>
              <a:rPr lang="en-US" sz="3200" dirty="0">
                <a:solidFill>
                  <a:srgbClr val="3A343A"/>
                </a:solidFill>
                <a:latin typeface="Times New Roman" panose="02020603050405020304" pitchFamily="18" charset="0"/>
                <a:cs typeface="Times New Roman" panose="02020603050405020304" pitchFamily="18" charset="0"/>
              </a:rPr>
              <a:t>“the quality of being honest and fair”, and</a:t>
            </a:r>
          </a:p>
          <a:p>
            <a:pPr>
              <a:buFont typeface="+mj-lt"/>
              <a:buAutoNum type="arabicPeriod"/>
            </a:pPr>
            <a:r>
              <a:rPr lang="en-US" sz="3200" dirty="0">
                <a:solidFill>
                  <a:srgbClr val="3A343A"/>
                </a:solidFill>
                <a:latin typeface="Times New Roman" panose="02020603050405020304" pitchFamily="18" charset="0"/>
                <a:cs typeface="Times New Roman" panose="02020603050405020304" pitchFamily="18" charset="0"/>
              </a:rPr>
              <a:t>“the state of being complete or whole.” (“Integrity,” </a:t>
            </a:r>
            <a:r>
              <a:rPr lang="en-US" sz="3200" dirty="0" err="1">
                <a:solidFill>
                  <a:srgbClr val="3A343A"/>
                </a:solidFill>
                <a:latin typeface="Times New Roman" panose="02020603050405020304" pitchFamily="18" charset="0"/>
                <a:cs typeface="Times New Roman" panose="02020603050405020304" pitchFamily="18" charset="0"/>
              </a:rPr>
              <a:t>n.d.</a:t>
            </a:r>
            <a:r>
              <a:rPr lang="en-US" sz="3200" dirty="0">
                <a:solidFill>
                  <a:srgbClr val="3A343A"/>
                </a:solidFill>
                <a:latin typeface="Times New Roman" panose="02020603050405020304" pitchFamily="18" charset="0"/>
                <a:cs typeface="Times New Roman" panose="02020603050405020304" pitchFamily="18" charset="0"/>
              </a:rPr>
              <a:t>)</a:t>
            </a:r>
            <a:endParaRPr lang="en-US" sz="3200" b="0" i="0" dirty="0">
              <a:solidFill>
                <a:srgbClr val="3A343A"/>
              </a:solidFill>
              <a:effectLst/>
              <a:latin typeface="Times New Roman" panose="02020603050405020304" pitchFamily="18" charset="0"/>
              <a:cs typeface="Times New Roman" panose="02020603050405020304" pitchFamily="18" charset="0"/>
            </a:endParaRPr>
          </a:p>
        </p:txBody>
      </p:sp>
      <p:sp>
        <p:nvSpPr>
          <p:cNvPr id="3" name="Title 1"/>
          <p:cNvSpPr txBox="1">
            <a:spLocks/>
          </p:cNvSpPr>
          <p:nvPr/>
        </p:nvSpPr>
        <p:spPr>
          <a:xfrm>
            <a:off x="392725" y="1848914"/>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smtClean="0">
                <a:latin typeface="Arial" panose="020B0604020202020204" pitchFamily="34" charset="0"/>
                <a:cs typeface="Arial" panose="020B0604020202020204" pitchFamily="34" charset="0"/>
              </a:rPr>
              <a:t>What is Integrity?</a:t>
            </a:r>
            <a:endParaRPr lang="en-US" b="1" dirty="0">
              <a:latin typeface="Arial" panose="020B0604020202020204" pitchFamily="34" charset="0"/>
              <a:cs typeface="Arial" panose="020B0604020202020204" pitchFamily="34" charset="0"/>
            </a:endParaRPr>
          </a:p>
        </p:txBody>
      </p:sp>
      <p:sp>
        <p:nvSpPr>
          <p:cNvPr id="4" name="TextBox 3"/>
          <p:cNvSpPr txBox="1"/>
          <p:nvPr/>
        </p:nvSpPr>
        <p:spPr>
          <a:xfrm>
            <a:off x="10773507" y="6471138"/>
            <a:ext cx="2836985" cy="261610"/>
          </a:xfrm>
          <a:prstGeom prst="rect">
            <a:avLst/>
          </a:prstGeom>
          <a:noFill/>
        </p:spPr>
        <p:txBody>
          <a:bodyPr wrap="square" rtlCol="0">
            <a:spAutoFit/>
          </a:bodyPr>
          <a:lstStyle/>
          <a:p>
            <a:r>
              <a:rPr lang="en-US" sz="1050" dirty="0" smtClean="0"/>
              <a:t>Source: </a:t>
            </a:r>
            <a:r>
              <a:rPr lang="en-US" sz="1050" dirty="0" smtClean="0">
                <a:hlinkClick r:id="rId3"/>
              </a:rPr>
              <a:t>Future Learn</a:t>
            </a:r>
            <a:endParaRPr lang="en-US" sz="1050" dirty="0"/>
          </a:p>
        </p:txBody>
      </p:sp>
      <p:pic>
        <p:nvPicPr>
          <p:cNvPr id="5" name="Shape 83" descr="Banner Image"/>
          <p:cNvPicPr preferRelativeResize="0"/>
          <p:nvPr/>
        </p:nvPicPr>
        <p:blipFill rotWithShape="1">
          <a:blip r:embed="rId4">
            <a:alphaModFix/>
          </a:blip>
          <a:srcRect r="261"/>
          <a:stretch/>
        </p:blipFill>
        <p:spPr>
          <a:xfrm>
            <a:off x="2" y="-25399"/>
            <a:ext cx="12051388" cy="1725820"/>
          </a:xfrm>
          <a:prstGeom prst="rect">
            <a:avLst/>
          </a:prstGeom>
          <a:noFill/>
          <a:ln>
            <a:noFill/>
          </a:ln>
        </p:spPr>
      </p:pic>
      <p:pic>
        <p:nvPicPr>
          <p:cNvPr id="6" name="Shape 211"/>
          <p:cNvPicPr preferRelativeResize="0"/>
          <p:nvPr/>
        </p:nvPicPr>
        <p:blipFill rotWithShape="1">
          <a:blip r:embed="rId5">
            <a:alphaModFix/>
          </a:blip>
          <a:srcRect/>
          <a:stretch/>
        </p:blipFill>
        <p:spPr>
          <a:xfrm flipH="1">
            <a:off x="14" y="3981600"/>
            <a:ext cx="2033599" cy="2876400"/>
          </a:xfrm>
          <a:prstGeom prst="rect">
            <a:avLst/>
          </a:prstGeom>
          <a:noFill/>
          <a:ln>
            <a:noFill/>
          </a:ln>
        </p:spPr>
      </p:pic>
    </p:spTree>
    <p:extLst>
      <p:ext uri="{BB962C8B-B14F-4D97-AF65-F5344CB8AC3E}">
        <p14:creationId xmlns:p14="http://schemas.microsoft.com/office/powerpoint/2010/main" val="22854416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569" y="3053617"/>
            <a:ext cx="10515600" cy="1325563"/>
          </a:xfrm>
        </p:spPr>
        <p:txBody>
          <a:bodyPr/>
          <a:lstStyle/>
          <a:p>
            <a:r>
              <a:rPr lang="en-US" dirty="0" smtClean="0">
                <a:latin typeface="Arial" panose="020B0604020202020204" pitchFamily="34" charset="0"/>
                <a:cs typeface="Arial" panose="020B0604020202020204" pitchFamily="34" charset="0"/>
              </a:rPr>
              <a:t>What is it?</a:t>
            </a:r>
            <a:endParaRPr lang="en-US" dirty="0">
              <a:latin typeface="Arial" panose="020B0604020202020204" pitchFamily="34" charset="0"/>
              <a:cs typeface="Arial" panose="020B0604020202020204" pitchFamily="34" charset="0"/>
            </a:endParaRPr>
          </a:p>
        </p:txBody>
      </p:sp>
      <p:pic>
        <p:nvPicPr>
          <p:cNvPr id="4" name="Content Placeholder 3" descr="http://img.docstoccdn.com/thumb/orig/90736907.png"/>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9827" t="18830" r="9404" b="20548"/>
          <a:stretch/>
        </p:blipFill>
        <p:spPr bwMode="auto">
          <a:xfrm>
            <a:off x="3825527" y="1848485"/>
            <a:ext cx="4919888" cy="47786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679354" y="6627168"/>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http://thevisualcommunicationguy.com</a:t>
            </a:r>
          </a:p>
        </p:txBody>
      </p:sp>
      <p:pic>
        <p:nvPicPr>
          <p:cNvPr id="6" name="Shape 83" descr="Banner Image"/>
          <p:cNvPicPr preferRelativeResize="0"/>
          <p:nvPr/>
        </p:nvPicPr>
        <p:blipFill rotWithShape="1">
          <a:blip r:embed="rId3">
            <a:alphaModFix/>
          </a:blip>
          <a:srcRect r="261"/>
          <a:stretch/>
        </p:blipFill>
        <p:spPr>
          <a:xfrm>
            <a:off x="2" y="-25399"/>
            <a:ext cx="12051388" cy="1725820"/>
          </a:xfrm>
          <a:prstGeom prst="rect">
            <a:avLst/>
          </a:prstGeom>
          <a:noFill/>
          <a:ln>
            <a:noFill/>
          </a:ln>
        </p:spPr>
      </p:pic>
    </p:spTree>
    <p:extLst>
      <p:ext uri="{BB962C8B-B14F-4D97-AF65-F5344CB8AC3E}">
        <p14:creationId xmlns:p14="http://schemas.microsoft.com/office/powerpoint/2010/main" val="24634737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64907190"/>
              </p:ext>
            </p:extLst>
          </p:nvPr>
        </p:nvGraphicFramePr>
        <p:xfrm>
          <a:off x="838200" y="2799511"/>
          <a:ext cx="10515600" cy="2403566"/>
        </p:xfrm>
        <a:graphic>
          <a:graphicData uri="http://schemas.openxmlformats.org/drawingml/2006/table">
            <a:tbl>
              <a:tblPr/>
              <a:tblGrid>
                <a:gridCol w="5248640"/>
                <a:gridCol w="5266960"/>
              </a:tblGrid>
              <a:tr h="410365">
                <a:tc>
                  <a:txBody>
                    <a:bodyPr/>
                    <a:lstStyle/>
                    <a:p>
                      <a:pPr algn="l" fontAlgn="base"/>
                      <a:r>
                        <a:rPr lang="en-US" sz="1700" b="1" dirty="0" smtClean="0">
                          <a:effectLst/>
                          <a:latin typeface="Arial" panose="020B0604020202020204" pitchFamily="34" charset="0"/>
                          <a:cs typeface="Arial" panose="020B0604020202020204" pitchFamily="34" charset="0"/>
                        </a:rPr>
                        <a:t>CITE:</a:t>
                      </a:r>
                      <a:endParaRPr lang="en-US" sz="1700" b="0" dirty="0">
                        <a:effectLst/>
                        <a:latin typeface="Arial" panose="020B0604020202020204" pitchFamily="34" charset="0"/>
                        <a:cs typeface="Arial" panose="020B0604020202020204" pitchFamily="34" charset="0"/>
                      </a:endParaRPr>
                    </a:p>
                  </a:txBody>
                  <a:tcPr marL="73279" marR="73279" marT="73279" marB="73279" anchor="b">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l" fontAlgn="base"/>
                      <a:r>
                        <a:rPr lang="en-US" sz="1700" b="1" dirty="0" smtClean="0">
                          <a:effectLst/>
                          <a:latin typeface="Arial" panose="020B0604020202020204" pitchFamily="34" charset="0"/>
                          <a:cs typeface="Arial" panose="020B0604020202020204" pitchFamily="34" charset="0"/>
                        </a:rPr>
                        <a:t>DO </a:t>
                      </a:r>
                      <a:r>
                        <a:rPr lang="en-US" sz="1700" b="1" dirty="0">
                          <a:effectLst/>
                          <a:latin typeface="Arial" panose="020B0604020202020204" pitchFamily="34" charset="0"/>
                          <a:cs typeface="Arial" panose="020B0604020202020204" pitchFamily="34" charset="0"/>
                        </a:rPr>
                        <a:t>NOT need to </a:t>
                      </a:r>
                      <a:r>
                        <a:rPr lang="en-US" sz="1700" b="1" dirty="0" smtClean="0">
                          <a:effectLst/>
                          <a:latin typeface="Arial" panose="020B0604020202020204" pitchFamily="34" charset="0"/>
                          <a:cs typeface="Arial" panose="020B0604020202020204" pitchFamily="34" charset="0"/>
                        </a:rPr>
                        <a:t>CITE:</a:t>
                      </a:r>
                      <a:endParaRPr lang="en-US" sz="1700" b="0" dirty="0">
                        <a:effectLst/>
                        <a:latin typeface="Arial" panose="020B0604020202020204" pitchFamily="34" charset="0"/>
                        <a:cs typeface="Arial" panose="020B0604020202020204" pitchFamily="34" charset="0"/>
                      </a:endParaRPr>
                    </a:p>
                  </a:txBody>
                  <a:tcPr marL="73279" marR="73279" marT="73279" marB="73279" anchor="b">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1993201">
                <a:tc>
                  <a:txBody>
                    <a:bodyPr/>
                    <a:lstStyle/>
                    <a:p>
                      <a:pPr fontAlgn="base">
                        <a:buFont typeface="Arial" panose="020B0604020202020204" pitchFamily="34" charset="0"/>
                        <a:buChar char="•"/>
                      </a:pPr>
                      <a:r>
                        <a:rPr lang="en-US" sz="1700" dirty="0">
                          <a:effectLst/>
                          <a:latin typeface="Arial" panose="020B0604020202020204" pitchFamily="34" charset="0"/>
                          <a:cs typeface="Arial" panose="020B0604020202020204" pitchFamily="34" charset="0"/>
                        </a:rPr>
                        <a:t>If you’re </a:t>
                      </a:r>
                      <a:r>
                        <a:rPr lang="en-US" sz="1700" b="1" dirty="0">
                          <a:effectLst/>
                          <a:latin typeface="Arial" panose="020B0604020202020204" pitchFamily="34" charset="0"/>
                          <a:cs typeface="Arial" panose="020B0604020202020204" pitchFamily="34" charset="0"/>
                        </a:rPr>
                        <a:t>quoting from, paraphrasing, or summarizing</a:t>
                      </a:r>
                      <a:r>
                        <a:rPr lang="en-US" sz="1700" dirty="0">
                          <a:effectLst/>
                          <a:latin typeface="Arial" panose="020B0604020202020204" pitchFamily="34" charset="0"/>
                          <a:cs typeface="Arial" panose="020B0604020202020204" pitchFamily="34" charset="0"/>
                        </a:rPr>
                        <a:t> another author's work,  in any format including: web pages, books, songs, television programs and anything else you can think of that someone else created.</a:t>
                      </a:r>
                    </a:p>
                    <a:p>
                      <a:pPr fontAlgn="base">
                        <a:buFont typeface="Arial" panose="020B0604020202020204" pitchFamily="34" charset="0"/>
                        <a:buChar char="•"/>
                      </a:pPr>
                      <a:r>
                        <a:rPr lang="en-US" sz="1700" dirty="0">
                          <a:effectLst/>
                          <a:latin typeface="Arial" panose="020B0604020202020204" pitchFamily="34" charset="0"/>
                          <a:cs typeface="Arial" panose="020B0604020202020204" pitchFamily="34" charset="0"/>
                        </a:rPr>
                        <a:t>If using an </a:t>
                      </a:r>
                      <a:r>
                        <a:rPr lang="en-US" sz="1700" b="1" dirty="0">
                          <a:effectLst/>
                          <a:latin typeface="Arial" panose="020B0604020202020204" pitchFamily="34" charset="0"/>
                          <a:cs typeface="Arial" panose="020B0604020202020204" pitchFamily="34" charset="0"/>
                        </a:rPr>
                        <a:t>image, chart, or diagram</a:t>
                      </a:r>
                      <a:r>
                        <a:rPr lang="en-US" sz="1700" dirty="0">
                          <a:effectLst/>
                          <a:latin typeface="Arial" panose="020B0604020202020204" pitchFamily="34" charset="0"/>
                          <a:cs typeface="Arial" panose="020B0604020202020204" pitchFamily="34" charset="0"/>
                        </a:rPr>
                        <a:t> created by someone else.</a:t>
                      </a:r>
                    </a:p>
                  </a:txBody>
                  <a:tcPr marL="73279" marR="73279" marT="73279" marB="7327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l" fontAlgn="base">
                        <a:buFont typeface="Arial" panose="020B0604020202020204" pitchFamily="34" charset="0"/>
                        <a:buChar char="•"/>
                      </a:pPr>
                      <a:r>
                        <a:rPr lang="en-US" sz="1700" b="0" i="0" dirty="0">
                          <a:solidFill>
                            <a:srgbClr val="404040"/>
                          </a:solidFill>
                          <a:effectLst/>
                          <a:latin typeface="Arial" panose="020B0604020202020204" pitchFamily="34" charset="0"/>
                          <a:cs typeface="Arial" panose="020B0604020202020204" pitchFamily="34" charset="0"/>
                        </a:rPr>
                        <a:t>If you're using </a:t>
                      </a:r>
                      <a:r>
                        <a:rPr lang="en-US" sz="1700" b="1" i="0" dirty="0">
                          <a:solidFill>
                            <a:srgbClr val="404040"/>
                          </a:solidFill>
                          <a:effectLst/>
                          <a:latin typeface="Arial" panose="020B0604020202020204" pitchFamily="34" charset="0"/>
                          <a:cs typeface="Arial" panose="020B0604020202020204" pitchFamily="34" charset="0"/>
                        </a:rPr>
                        <a:t>your own</a:t>
                      </a:r>
                      <a:r>
                        <a:rPr lang="en-US" sz="1700" b="0" i="0" dirty="0">
                          <a:solidFill>
                            <a:srgbClr val="404040"/>
                          </a:solidFill>
                          <a:effectLst/>
                          <a:latin typeface="Arial" panose="020B0604020202020204" pitchFamily="34" charset="0"/>
                          <a:cs typeface="Arial" panose="020B0604020202020204" pitchFamily="34" charset="0"/>
                        </a:rPr>
                        <a:t> thoughts, ideas, opinions, observations, or experimental results.</a:t>
                      </a:r>
                    </a:p>
                    <a:p>
                      <a:pPr algn="l" fontAlgn="base">
                        <a:buFont typeface="Arial" panose="020B0604020202020204" pitchFamily="34" charset="0"/>
                        <a:buChar char="•"/>
                      </a:pPr>
                      <a:r>
                        <a:rPr lang="en-US" sz="1700" b="0" i="0" dirty="0">
                          <a:solidFill>
                            <a:srgbClr val="404040"/>
                          </a:solidFill>
                          <a:effectLst/>
                          <a:latin typeface="Arial" panose="020B0604020202020204" pitchFamily="34" charset="0"/>
                          <a:cs typeface="Arial" panose="020B0604020202020204" pitchFamily="34" charset="0"/>
                        </a:rPr>
                        <a:t>If you're using </a:t>
                      </a:r>
                      <a:r>
                        <a:rPr lang="en-US" sz="1700" b="1" i="0" dirty="0">
                          <a:solidFill>
                            <a:srgbClr val="404040"/>
                          </a:solidFill>
                          <a:effectLst/>
                          <a:latin typeface="Arial" panose="020B0604020202020204" pitchFamily="34" charset="0"/>
                          <a:cs typeface="Arial" panose="020B0604020202020204" pitchFamily="34" charset="0"/>
                        </a:rPr>
                        <a:t>common knowledge</a:t>
                      </a:r>
                      <a:r>
                        <a:rPr lang="en-US" sz="1700" b="0" i="0" dirty="0">
                          <a:solidFill>
                            <a:srgbClr val="404040"/>
                          </a:solidFill>
                          <a:effectLst/>
                          <a:latin typeface="Arial" panose="020B0604020202020204" pitchFamily="34" charset="0"/>
                          <a:cs typeface="Arial" panose="020B0604020202020204" pitchFamily="34" charset="0"/>
                        </a:rPr>
                        <a:t>.</a:t>
                      </a:r>
                    </a:p>
                    <a:p>
                      <a:r>
                        <a:rPr lang="en-US" sz="1700" dirty="0">
                          <a:effectLst/>
                          <a:latin typeface="Arial" panose="020B0604020202020204" pitchFamily="34" charset="0"/>
                          <a:cs typeface="Arial" panose="020B0604020202020204" pitchFamily="34" charset="0"/>
                        </a:rPr>
                        <a:t/>
                      </a:r>
                      <a:br>
                        <a:rPr lang="en-US" sz="1700" dirty="0">
                          <a:effectLst/>
                          <a:latin typeface="Arial" panose="020B0604020202020204" pitchFamily="34" charset="0"/>
                          <a:cs typeface="Arial" panose="020B0604020202020204" pitchFamily="34" charset="0"/>
                        </a:rPr>
                      </a:br>
                      <a:endParaRPr lang="en-US" sz="1700" dirty="0">
                        <a:latin typeface="Arial" panose="020B0604020202020204" pitchFamily="34" charset="0"/>
                        <a:cs typeface="Arial" panose="020B0604020202020204" pitchFamily="34" charset="0"/>
                      </a:endParaRPr>
                    </a:p>
                  </a:txBody>
                  <a:tcPr marL="73279" marR="73279" marT="73279" marB="7327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838200" y="1945121"/>
            <a:ext cx="3786871" cy="861774"/>
          </a:xfrm>
          <a:prstGeom prst="rect">
            <a:avLst/>
          </a:prstGeom>
          <a:solidFill>
            <a:srgbClr val="FBFBF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effectLst/>
                <a:latin typeface="Arial" panose="020B0604020202020204" pitchFamily="34" charset="0"/>
                <a:cs typeface="Arial" panose="020B0604020202020204" pitchFamily="34" charset="0"/>
              </a:rPr>
              <a:t>To Cite or Not to Cite?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1" i="0" u="none" strike="noStrike" cap="none" normalizeH="0" baseline="0" dirty="0" smtClean="0">
              <a:ln>
                <a:noFill/>
              </a:ln>
              <a:effectLst/>
              <a:latin typeface="Arial" panose="020B0604020202020204" pitchFamily="34" charset="0"/>
              <a:cs typeface="Arial" panose="020B0604020202020204" pitchFamily="34" charset="0"/>
            </a:endParaRPr>
          </a:p>
        </p:txBody>
      </p:sp>
      <p:pic>
        <p:nvPicPr>
          <p:cNvPr id="6"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7"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14812291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10" name="Rectangle 7"/>
          <p:cNvSpPr>
            <a:spLocks noChangeArrowheads="1"/>
          </p:cNvSpPr>
          <p:nvPr/>
        </p:nvSpPr>
        <p:spPr bwMode="auto">
          <a:xfrm>
            <a:off x="1281725" y="2558756"/>
            <a:ext cx="10371014" cy="316236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57132" rIns="91440" bIns="5713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lang="en-US" altLang="en-US" dirty="0">
                <a:cs typeface="Arial" panose="020B0604020202020204" pitchFamily="34" charset="0"/>
              </a:rPr>
              <a:t>Common knowledge generally refers to information that most people know. </a:t>
            </a:r>
            <a:endParaRPr lang="en-US" altLang="en-US" dirty="0" smtClean="0">
              <a:cs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lang="en-US" altLang="en-US" dirty="0">
              <a:cs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n-US" altLang="en-US" dirty="0" smtClean="0">
                <a:cs typeface="Arial" panose="020B0604020202020204" pitchFamily="34" charset="0"/>
              </a:rPr>
              <a:t>Examples</a:t>
            </a:r>
            <a:r>
              <a:rPr lang="en-US" altLang="en-US" dirty="0">
                <a:cs typeface="Arial" panose="020B0604020202020204" pitchFamily="34" charset="0"/>
              </a:rPr>
              <a:t>:</a:t>
            </a:r>
          </a:p>
          <a:p>
            <a:pPr marL="0" marR="0" lvl="0" indent="0" defTabSz="914400" rtl="0" eaLnBrk="0" fontAlgn="base" latinLnBrk="0" hangingPunct="0">
              <a:lnSpc>
                <a:spcPct val="100000"/>
              </a:lnSpc>
              <a:spcBef>
                <a:spcPct val="0"/>
              </a:spcBef>
              <a:spcAft>
                <a:spcPct val="0"/>
              </a:spcAft>
              <a:buClrTx/>
              <a:buSzTx/>
              <a:buFontTx/>
              <a:buChar char="•"/>
              <a:tabLst/>
            </a:pPr>
            <a:r>
              <a:rPr lang="en-US" altLang="en-US" dirty="0">
                <a:cs typeface="Arial" panose="020B0604020202020204" pitchFamily="34" charset="0"/>
              </a:rPr>
              <a:t>George Washington was the first president of the United States.</a:t>
            </a:r>
          </a:p>
          <a:p>
            <a:pPr marL="0" marR="0" lvl="0" indent="0" defTabSz="914400" rtl="0" eaLnBrk="0" fontAlgn="base" latinLnBrk="0" hangingPunct="0">
              <a:lnSpc>
                <a:spcPct val="100000"/>
              </a:lnSpc>
              <a:spcBef>
                <a:spcPct val="0"/>
              </a:spcBef>
              <a:spcAft>
                <a:spcPct val="0"/>
              </a:spcAft>
              <a:buClrTx/>
              <a:buSzTx/>
              <a:buFontTx/>
              <a:buChar char="•"/>
              <a:tabLst/>
            </a:pPr>
            <a:r>
              <a:rPr lang="en-US" altLang="en-US" dirty="0">
                <a:cs typeface="Arial" panose="020B0604020202020204" pitchFamily="34" charset="0"/>
              </a:rPr>
              <a:t>Orange juice is a good source of vitamin C.</a:t>
            </a:r>
          </a:p>
          <a:p>
            <a:pPr marL="0" marR="0" lvl="0" indent="0" defTabSz="914400" rtl="0" eaLnBrk="0" fontAlgn="base" latinLnBrk="0" hangingPunct="0">
              <a:lnSpc>
                <a:spcPct val="100000"/>
              </a:lnSpc>
              <a:spcBef>
                <a:spcPct val="0"/>
              </a:spcBef>
              <a:spcAft>
                <a:spcPct val="0"/>
              </a:spcAft>
              <a:buClrTx/>
              <a:buSzTx/>
              <a:buFontTx/>
              <a:buChar char="•"/>
              <a:tabLst/>
            </a:pPr>
            <a:r>
              <a:rPr lang="en-US" altLang="en-US" dirty="0">
                <a:cs typeface="Arial" panose="020B0604020202020204" pitchFamily="34" charset="0"/>
              </a:rPr>
              <a:t>1 is less than 10.</a:t>
            </a:r>
          </a:p>
          <a:p>
            <a:pPr marL="0" marR="0" lvl="0" indent="0" defTabSz="914400" rtl="0" eaLnBrk="0" fontAlgn="base" latinLnBrk="0" hangingPunct="0">
              <a:lnSpc>
                <a:spcPct val="100000"/>
              </a:lnSpc>
              <a:spcBef>
                <a:spcPct val="0"/>
              </a:spcBef>
              <a:spcAft>
                <a:spcPct val="0"/>
              </a:spcAft>
              <a:buClrTx/>
              <a:buSzTx/>
              <a:buFontTx/>
              <a:buChar char="•"/>
              <a:tabLst/>
            </a:pPr>
            <a:r>
              <a:rPr lang="en-US" altLang="en-US" dirty="0">
                <a:cs typeface="Arial" panose="020B0604020202020204" pitchFamily="34" charset="0"/>
              </a:rPr>
              <a:t>China is a country in Asia</a:t>
            </a:r>
            <a:r>
              <a:rPr lang="en-US" altLang="en-US" dirty="0" smtClean="0">
                <a:cs typeface="Arial" panose="020B0604020202020204" pitchFamily="34" charset="0"/>
              </a:rPr>
              <a:t>.</a:t>
            </a:r>
          </a:p>
          <a:p>
            <a:pPr marL="0" marR="0" lvl="0" indent="0" defTabSz="914400" rtl="0" eaLnBrk="0" fontAlgn="base" latinLnBrk="0" hangingPunct="0">
              <a:lnSpc>
                <a:spcPct val="100000"/>
              </a:lnSpc>
              <a:spcBef>
                <a:spcPct val="0"/>
              </a:spcBef>
              <a:spcAft>
                <a:spcPct val="0"/>
              </a:spcAft>
              <a:buClrTx/>
              <a:buSzTx/>
              <a:buFontTx/>
              <a:buChar char="•"/>
              <a:tabLst/>
            </a:pPr>
            <a:endParaRPr lang="en-US" altLang="en-US" dirty="0">
              <a:cs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tabLst/>
            </a:pPr>
            <a:endParaRPr lang="en-US" altLang="en-US" dirty="0">
              <a:cs typeface="Arial" panose="020B0604020202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n-US" altLang="en-US" dirty="0">
                <a:cs typeface="Arial" panose="020B0604020202020204" pitchFamily="34" charset="0"/>
              </a:rPr>
              <a:t>Be Careful!</a:t>
            </a:r>
          </a:p>
          <a:p>
            <a:pPr marL="0" marR="0" lvl="0" indent="0" defTabSz="914400" rtl="0" eaLnBrk="0" fontAlgn="base" latinLnBrk="0" hangingPunct="0">
              <a:lnSpc>
                <a:spcPct val="100000"/>
              </a:lnSpc>
              <a:spcBef>
                <a:spcPct val="0"/>
              </a:spcBef>
              <a:spcAft>
                <a:spcPct val="0"/>
              </a:spcAft>
              <a:buClrTx/>
              <a:buSzTx/>
              <a:buFontTx/>
              <a:buNone/>
              <a:tabLst/>
            </a:pPr>
            <a:r>
              <a:rPr lang="en-US" altLang="en-US" dirty="0">
                <a:cs typeface="Arial" panose="020B0604020202020204" pitchFamily="34" charset="0"/>
              </a:rPr>
              <a:t>The criteria for determining what is and what is not common knowledge can be somewhat unclear. </a:t>
            </a:r>
          </a:p>
        </p:txBody>
      </p:sp>
      <p:sp>
        <p:nvSpPr>
          <p:cNvPr id="11" name="AutoShape 8" descr="data:image/png;base64,iVBORw0KGgoAAAANSUhEUgAAAmYAAAA/CAIAAADFUJPLAAAI3ElEQVR4nO2dW5rjJhBGe0mzwFncbMhrIA9JetxCwE9dEJLP+fxo6oKgjh0nna8CAAAAAl9XFwAAAHAPUCYAAIAEygQAAJBAmQAAABIoEwAAQAJlAgAASKBMAAAACZQJAAAggTIBAAAkUCYAAIAEygQAAJBAmQAAABIoEwAu4PX71+v3r/1j7sBn7tWeXQ+U+W+C1itjoRIqKoUYof828dUJNbUbU41ExRG7u3ULgb04KwyMFltP7B6+fv8qf778z+tH3j9fC55g3YhzN/TWwl9i9pAnPtV1VGH6Noplj5VZ/nydvvo5zAuHcb53sxVfTyEW2c+lvPo12w7csBFD2OGuJrUQGDbkYTlnQac2pbyp1P6LoEfQ91Zswf+wMm6TyPsU1k+UYR+UiefZq6j5ZtjA4aZltOycluN/MHuaQ7wPtoWdOO/L/fFPD319uPtvG36oeX8erWvmV069S+Zz3NrV7wuW14LnnHRaEB9T7475aO6Ycr2FyMMzbCvPdhH0Fl7Clyf9OfoPoWG7Zo9Wq0Ll3iXtlWF5fVvN29g/uhldTz2XGvW3zLqy7IV1hNO1gfGHZ9qQqHWTPc9s2IgzlFjbzi0cyhtG64850V7DSo5ZfubtiHOqWc8IC7kIp4OsE6pTrd7XMFQUh6epvH+2i9Y7+xmnzkAdynCEavsa8LQ8VfYhlPnKGJU56wy/0mJNZogQq8w6YKDqYn2j1x/VQsjgm1JmZ61TnPpD6YgzcHD4g4S/LUqZ2b58f0CGY6CsvZcyS8SFfawyPTmc9/nWyiztpx6unPW+eUALneUdgU1FmJrmnbz9Vbsps7gfwVSubN6FZy5jeLw9/YaM2cD5lp3Xudx8OHdX5vCj2cOU6ZkLmyjzXi0Mg9Q9KtHMX0cOyw1y2lOZqXczG+fTPITqOAZlPkqZUfUZFu5wLcNv7497GKGcq5Rp9konoKP2H6FCHpahO38jU9ZEmXn8qGFlrpso0wnKHK9CmYeAUcq5UJnldMRb8+6mzDJ5hv++OTppK+aeyizup7CVMhdkR5ko82SVYeHjlVnHN5+eq5RZ4p7FhsospdT2Og0bO2HFU4Eyk1jpy4Iyn6dMW4l/56B5YWg9tgjZyqxTlMZXin7AC5VZgi7AnsqcslfgxFG2FGVmEP+payYjykxdvq8yf4gBZZ4FjFLODsosd2vBHPM0bNKXEj3vVspcdjeTWPwVs6BMlFl+DsGpKsXp+TBlehJtosxyqxY8YTvPDmWGVIUy16z1LzfzfGXOVtlS5tTCqGI8EZYp05xrH2WWcvzlb9sWPGFbyswYN/129ldmakkZJJ0fPSnKTF2+qTLrCTI1iz9WmbZ0WynzUP+2LXjCts42yiw/d8O8IShzzVr/cjMfoUw9n1OZ+pDdU5n9YTGcsLMZt1JmMVkTZSqpd1bm6+efzPX4Ui8pA5SpLAn85rDe9LZpE6DM4e1qKXNqoV6J4WWbFGrwUeW9NmeUs5syy7w1UaaSejdltq7S4T15JWWAMp3z7aqyZ9dupMxWQcOzODV6WrfU/BInhTOa2OaUcjZUZtm+hcDIKLPvTkNVKHPN2nq5f75dUva+yixCrYoypxaKZRhegZPiENapzDrvsMLdlFn2biEwcvaQ3VaZrbf5xXmVMu+YN9w9zvl2Vdmza1Hmc37LbKVuLdlWmWXjFqIiLxiy91Lm6ZvvosySeX7EpJcrU1mCMifo19qvpnMcdZEoZQRGCL+9U50qo2dnZZZdW/CEPUTOHrJ3VGb9/qnyUOaatf7lZj5ImUUYH4ZbN9vGhyizLmD2Y4qttkBllrMWnAHFXE9S5mnknZXpKW8TZS5LjTJRJsoc5/Uox7N1YqJAZZbRNt5LmafFtz4NRKVGmWtAmZO1G/ksZZbGBFFK6SxEmXq1s9tuyBKrzNLdyScpM3zooEyUmbTWv9zMRyvzO/2sMqcWKnH8LWQkagV0npLy/xeauyiztDdzc2UqX5GT5k5/Z+6lTL3CC5V5SXaUiTLjFypx/C1kJGoFjKr5Rsos27QQG7P1aSYq9U2VWayPYytlLigAZS5WpqHNgCt9uAz61DMvbAX5HGWe1nMvZZY9WogNmDRkzZ9BDVlQ5oUFoMyPU+Z/RZt/4UCZpgieDRxGzlNm2aCF8IDh1vwbUC5vw4vwDGVm14Ay9y87Xpnmi3TVlt1XmXVVt1NmWdJCbJFT3/aiPhUNI5zkNSXKuAjmZ3G5MusaUstAmfuXHfNby4VX4i7KrP8hQIgy/YUNY2Yrs+S3EPi5xGAI/8lU11ozThXsVOZqDYQQ9xnonc5MuJ0y616W5V18QlDmCmWeqiVKmcUxkpwBo5SpZ7QFNMesg4hxTiVkuxoe8+k+ezn+2PJUYWs08Hr7XTz8I53/lL4aP9vfVJmeOXBV2eYTcrEyi3tWXqVMwyzLU2ZeNGVPoj7Lp7aweIicFjD07qv6m9f+pKdB3rN8t5Z0ETwX3PYI/I/+NKa4t3p5p88FZS5Y7kka/C/Be3q+ZMf1CK0LI76ylVniBKZPnFhlllICB1xHV/Wkaz0yz2QsjTnbOTwhU/40Y6e11kL9IrzHP/Tu8aVe0rDCwCtmE+dw808rv1CZU/PtwgG+/oTcWJmd46tvnHIHWm+bfX3HrI+aeSif74lvubKrUVKpC3AOOP1htVw1Ow3FpmxHxbMJs1nq6dN/6P1ddXbUyiX6KXY/h/HLSDD9zdfvXauejOXZh1Ycv0ktmyuP/EuY5nlnWNg/oLPK7EcY5tJf/YBTm9ZpyrPWU39IC844gQ8r6okcqhpO2/CkYqLUi2Cr3BbwdJ8DN/a0SMUorfqdu5e9/KqnnNdycfxeEKxM27k0L4RH8uzD4Bw0nozZibbiILPs9mN1AguwPZr4/98CAMAOLPMlfA4oEwCeCcqEcFAmADwTlAnhoEwAeCD4EjJAmQDwNPAlJIEyAeBRvP7/j9bwJYSDMgHgOXz78upC4JmgTAB4FPgS8kCZAAAAEigTAABAAmUCAABIoEwAAAAJlAkAACDxDw6TeURQoBx5AAAAAElFTkSuQmCC"/>
          <p:cNvSpPr>
            <a:spLocks noChangeAspect="1" noChangeArrowheads="1"/>
          </p:cNvSpPr>
          <p:nvPr/>
        </p:nvSpPr>
        <p:spPr bwMode="auto">
          <a:xfrm>
            <a:off x="351692" y="4125058"/>
            <a:ext cx="3257550" cy="333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pic>
        <p:nvPicPr>
          <p:cNvPr id="6" name="Shape 83" descr="Banner Image"/>
          <p:cNvPicPr preferRelativeResize="0"/>
          <p:nvPr/>
        </p:nvPicPr>
        <p:blipFill rotWithShape="1">
          <a:blip r:embed="rId3">
            <a:alphaModFix/>
          </a:blip>
          <a:srcRect r="261"/>
          <a:stretch/>
        </p:blipFill>
        <p:spPr>
          <a:xfrm>
            <a:off x="2" y="-25399"/>
            <a:ext cx="12051388" cy="1725820"/>
          </a:xfrm>
          <a:prstGeom prst="rect">
            <a:avLst/>
          </a:prstGeom>
          <a:noFill/>
          <a:ln>
            <a:noFill/>
          </a:ln>
        </p:spPr>
      </p:pic>
      <p:sp>
        <p:nvSpPr>
          <p:cNvPr id="3" name="TextBox 2"/>
          <p:cNvSpPr txBox="1"/>
          <p:nvPr/>
        </p:nvSpPr>
        <p:spPr>
          <a:xfrm>
            <a:off x="1000369" y="1837201"/>
            <a:ext cx="4306276" cy="584775"/>
          </a:xfrm>
          <a:prstGeom prst="rect">
            <a:avLst/>
          </a:prstGeom>
          <a:noFill/>
        </p:spPr>
        <p:txBody>
          <a:bodyPr wrap="square" rtlCol="0">
            <a:spAutoFit/>
          </a:bodyPr>
          <a:lstStyle/>
          <a:p>
            <a:pPr lvl="0" algn="ctr" eaLnBrk="0" fontAlgn="base" hangingPunct="0">
              <a:spcBef>
                <a:spcPct val="0"/>
              </a:spcBef>
              <a:spcAft>
                <a:spcPct val="0"/>
              </a:spcAft>
            </a:pPr>
            <a:r>
              <a:rPr lang="en-US" altLang="en-US" sz="3200" b="1" dirty="0">
                <a:solidFill>
                  <a:srgbClr val="222222"/>
                </a:solidFill>
                <a:latin typeface="Arial" panose="020B0604020202020204" pitchFamily="34" charset="0"/>
                <a:cs typeface="Arial" panose="020B0604020202020204" pitchFamily="34" charset="0"/>
              </a:rPr>
              <a:t>Common </a:t>
            </a:r>
            <a:r>
              <a:rPr lang="en-US" altLang="en-US" sz="3200" b="1" dirty="0" smtClean="0">
                <a:solidFill>
                  <a:srgbClr val="222222"/>
                </a:solidFill>
                <a:latin typeface="Arial" panose="020B0604020202020204" pitchFamily="34" charset="0"/>
                <a:cs typeface="Arial" panose="020B0604020202020204" pitchFamily="34" charset="0"/>
              </a:rPr>
              <a:t>Knowledge</a:t>
            </a:r>
            <a:endParaRPr lang="en-US" altLang="en-US" sz="3200" dirty="0">
              <a:solidFill>
                <a:srgbClr val="222222"/>
              </a:solidFill>
              <a:latin typeface="Arial" panose="020B0604020202020204" pitchFamily="34" charset="0"/>
              <a:cs typeface="Arial" panose="020B0604020202020204" pitchFamily="34" charset="0"/>
            </a:endParaRPr>
          </a:p>
        </p:txBody>
      </p:sp>
      <p:sp>
        <p:nvSpPr>
          <p:cNvPr id="8" name="TextBox 7"/>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37222203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423" y="2491380"/>
            <a:ext cx="10515600" cy="1325563"/>
          </a:xfrm>
        </p:spPr>
        <p:txBody>
          <a:bodyPr/>
          <a:lstStyle/>
          <a:p>
            <a:r>
              <a:rPr lang="en-US" dirty="0" smtClean="0">
                <a:latin typeface="Arial" panose="020B0604020202020204" pitchFamily="34" charset="0"/>
                <a:cs typeface="Arial" panose="020B0604020202020204" pitchFamily="34" charset="0"/>
              </a:rPr>
              <a:t>Reference </a:t>
            </a:r>
            <a:r>
              <a:rPr lang="en-US" dirty="0" smtClean="0">
                <a:latin typeface="Arial" panose="020B0604020202020204" pitchFamily="34" charset="0"/>
                <a:cs typeface="Arial" panose="020B0604020202020204" pitchFamily="34" charset="0"/>
              </a:rPr>
              <a:t>Help</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ÐÐ°ÑÑÐ¸Ð½ÐºÐ¸ Ð¿Ð¾ Ð·Ð°Ð¿ÑÐ¾ÑÑ endnote mendeley zotero comparison"/>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061727" y="2115527"/>
            <a:ext cx="5631143"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65996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716" y="1903785"/>
            <a:ext cx="11744568" cy="1325563"/>
          </a:xfrm>
        </p:spPr>
        <p:txBody>
          <a:bodyPr>
            <a:normAutofit fontScale="90000"/>
          </a:bodyPr>
          <a:lstStyle/>
          <a:p>
            <a:r>
              <a:rPr lang="en-US" b="1" dirty="0" smtClean="0">
                <a:latin typeface="Arial" panose="020B0604020202020204" pitchFamily="34" charset="0"/>
                <a:cs typeface="Arial" panose="020B0604020202020204" pitchFamily="34" charset="0"/>
              </a:rPr>
              <a:t>Academic </a:t>
            </a:r>
            <a:r>
              <a:rPr lang="en-US" b="1" dirty="0">
                <a:latin typeface="Arial" panose="020B0604020202020204" pitchFamily="34" charset="0"/>
                <a:cs typeface="Arial" panose="020B0604020202020204" pitchFamily="34" charset="0"/>
              </a:rPr>
              <a:t>Integrity in Nazarbayev University</a:t>
            </a:r>
            <a:br>
              <a:rPr lang="en-US" b="1"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06507" y="2918259"/>
            <a:ext cx="2991330" cy="2804687"/>
          </a:xfrm>
          <a:prstGeom prst="rect">
            <a:avLst/>
          </a:prstGeom>
        </p:spPr>
      </p:pic>
      <p:pic>
        <p:nvPicPr>
          <p:cNvPr id="9" name="Content Placeholder 3"/>
          <p:cNvPicPr>
            <a:picLocks noGrp="1" noChangeAspect="1"/>
          </p:cNvPicPr>
          <p:nvPr>
            <p:ph idx="1"/>
          </p:nvPr>
        </p:nvPicPr>
        <p:blipFill>
          <a:blip r:embed="rId6"/>
          <a:stretch>
            <a:fillRect/>
          </a:stretch>
        </p:blipFill>
        <p:spPr>
          <a:xfrm>
            <a:off x="1565896" y="2707243"/>
            <a:ext cx="2763243" cy="3931926"/>
          </a:xfrm>
          <a:prstGeom prst="rect">
            <a:avLst/>
          </a:prstGeom>
        </p:spPr>
      </p:pic>
      <p:pic>
        <p:nvPicPr>
          <p:cNvPr id="10" name="Picture 9"/>
          <p:cNvPicPr>
            <a:picLocks noChangeAspect="1"/>
          </p:cNvPicPr>
          <p:nvPr/>
        </p:nvPicPr>
        <p:blipFill>
          <a:blip r:embed="rId7"/>
          <a:stretch>
            <a:fillRect/>
          </a:stretch>
        </p:blipFill>
        <p:spPr>
          <a:xfrm>
            <a:off x="5056194" y="2821353"/>
            <a:ext cx="3023258" cy="3505567"/>
          </a:xfrm>
          <a:prstGeom prst="rect">
            <a:avLst/>
          </a:prstGeom>
        </p:spPr>
      </p:pic>
      <p:sp>
        <p:nvSpPr>
          <p:cNvPr id="11" name="TextBox 10"/>
          <p:cNvSpPr txBox="1"/>
          <p:nvPr/>
        </p:nvSpPr>
        <p:spPr>
          <a:xfrm>
            <a:off x="1477107" y="6639169"/>
            <a:ext cx="3157415" cy="200055"/>
          </a:xfrm>
          <a:prstGeom prst="rect">
            <a:avLst/>
          </a:prstGeom>
          <a:noFill/>
        </p:spPr>
        <p:txBody>
          <a:bodyPr wrap="square" rtlCol="0">
            <a:spAutoFit/>
          </a:bodyPr>
          <a:lstStyle/>
          <a:p>
            <a:r>
              <a:rPr lang="en-US" sz="700" dirty="0"/>
              <a:t>https://nu.edu.kz/wp-content/uploads/2017/08/Student-Handbook-2017.pdf</a:t>
            </a:r>
          </a:p>
        </p:txBody>
      </p:sp>
      <p:sp>
        <p:nvSpPr>
          <p:cNvPr id="12" name="Rectangle 11"/>
          <p:cNvSpPr/>
          <p:nvPr/>
        </p:nvSpPr>
        <p:spPr>
          <a:xfrm>
            <a:off x="4853353" y="6608392"/>
            <a:ext cx="6096000" cy="230832"/>
          </a:xfrm>
          <a:prstGeom prst="rect">
            <a:avLst/>
          </a:prstGeom>
        </p:spPr>
        <p:txBody>
          <a:bodyPr>
            <a:spAutoFit/>
          </a:bodyPr>
          <a:lstStyle/>
          <a:p>
            <a:r>
              <a:rPr lang="en-US" sz="900" dirty="0"/>
              <a:t>https://seng.nu.edu.kz/wp-content/uploads/2015/06/Student-Code-of-Conduct.pdf</a:t>
            </a:r>
            <a:endParaRPr lang="en-US" sz="900" dirty="0"/>
          </a:p>
        </p:txBody>
      </p:sp>
      <p:sp>
        <p:nvSpPr>
          <p:cNvPr id="13" name="TextBox 12"/>
          <p:cNvSpPr txBox="1"/>
          <p:nvPr/>
        </p:nvSpPr>
        <p:spPr>
          <a:xfrm>
            <a:off x="9997372" y="5873613"/>
            <a:ext cx="1070708" cy="246221"/>
          </a:xfrm>
          <a:prstGeom prst="rect">
            <a:avLst/>
          </a:prstGeom>
          <a:noFill/>
        </p:spPr>
        <p:txBody>
          <a:bodyPr wrap="square" rtlCol="0">
            <a:spAutoFit/>
          </a:bodyPr>
          <a:lstStyle/>
          <a:p>
            <a:r>
              <a:rPr lang="en-US" sz="1000" dirty="0" smtClean="0"/>
              <a:t>Turnitin.com</a:t>
            </a:r>
            <a:endParaRPr lang="en-US" sz="1000" dirty="0"/>
          </a:p>
        </p:txBody>
      </p:sp>
      <p:sp>
        <p:nvSpPr>
          <p:cNvPr id="14" name="TextBox 13"/>
          <p:cNvSpPr txBox="1"/>
          <p:nvPr/>
        </p:nvSpPr>
        <p:spPr>
          <a:xfrm>
            <a:off x="5348088" y="2839065"/>
            <a:ext cx="3094892"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Student Code of Conduct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32312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232" y="1946700"/>
            <a:ext cx="10515600" cy="1325563"/>
          </a:xfrm>
        </p:spPr>
        <p:txBody>
          <a:bodyPr>
            <a:normAutofit fontScale="90000"/>
          </a:bodyPr>
          <a:lstStyle/>
          <a:p>
            <a:r>
              <a:rPr lang="en-US" b="1" dirty="0" smtClean="0"/>
              <a:t>Academic </a:t>
            </a:r>
            <a:r>
              <a:rPr lang="en-US" b="1" dirty="0"/>
              <a:t>Integrity in Nazarbayev </a:t>
            </a:r>
            <a:r>
              <a:rPr lang="en-US" b="1" dirty="0" smtClean="0"/>
              <a:t>University Library</a:t>
            </a:r>
            <a:r>
              <a:rPr lang="en-US" b="1" dirty="0"/>
              <a:t/>
            </a:r>
            <a:br>
              <a:rPr lang="en-US" b="1" dirty="0"/>
            </a:br>
            <a:endParaRPr lang="en-US" dirty="0">
              <a:latin typeface="Arial" panose="020B0604020202020204" pitchFamily="34" charset="0"/>
              <a:cs typeface="Arial" panose="020B0604020202020204" pitchFamily="34" charset="0"/>
            </a:endParaRPr>
          </a:p>
        </p:txBody>
      </p:sp>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7" name="Picture 6"/>
          <p:cNvPicPr>
            <a:picLocks noChangeAspect="1"/>
          </p:cNvPicPr>
          <p:nvPr/>
        </p:nvPicPr>
        <p:blipFill>
          <a:blip r:embed="rId3"/>
          <a:stretch>
            <a:fillRect/>
          </a:stretch>
        </p:blipFill>
        <p:spPr>
          <a:xfrm>
            <a:off x="6492008" y="2609481"/>
            <a:ext cx="4267824" cy="4226119"/>
          </a:xfrm>
          <a:prstGeom prst="rect">
            <a:avLst/>
          </a:prstGeom>
        </p:spPr>
      </p:pic>
      <p:pic>
        <p:nvPicPr>
          <p:cNvPr id="8" name="Picture 7"/>
          <p:cNvPicPr>
            <a:picLocks noChangeAspect="1"/>
          </p:cNvPicPr>
          <p:nvPr/>
        </p:nvPicPr>
        <p:blipFill>
          <a:blip r:embed="rId4"/>
          <a:stretch>
            <a:fillRect/>
          </a:stretch>
        </p:blipFill>
        <p:spPr>
          <a:xfrm>
            <a:off x="828139" y="2631881"/>
            <a:ext cx="4911486" cy="4101173"/>
          </a:xfrm>
          <a:prstGeom prst="rect">
            <a:avLst/>
          </a:prstGeom>
        </p:spPr>
      </p:pic>
      <p:sp>
        <p:nvSpPr>
          <p:cNvPr id="10" name="TextBox 9"/>
          <p:cNvSpPr txBox="1"/>
          <p:nvPr/>
        </p:nvSpPr>
        <p:spPr>
          <a:xfrm>
            <a:off x="10935677" y="6611779"/>
            <a:ext cx="1154943"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l</a:t>
            </a:r>
            <a:r>
              <a:rPr lang="en-US" sz="1000" dirty="0" smtClean="0">
                <a:latin typeface="Arial" panose="020B0604020202020204" pitchFamily="34" charset="0"/>
                <a:cs typeface="Arial" panose="020B0604020202020204" pitchFamily="34" charset="0"/>
              </a:rPr>
              <a:t>ibrary.nu.edu.kz</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72994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17" y="-62994"/>
            <a:ext cx="10515600" cy="1325563"/>
          </a:xfrm>
        </p:spPr>
        <p:txBody>
          <a:bodyPr/>
          <a:lstStyle/>
          <a:p>
            <a:r>
              <a:rPr lang="en-US" dirty="0" smtClean="0">
                <a:latin typeface="Arial" panose="020B0604020202020204" pitchFamily="34" charset="0"/>
                <a:cs typeface="Arial" panose="020B0604020202020204" pitchFamily="34" charset="0"/>
              </a:rPr>
              <a:t>NU Librarians </a:t>
            </a:r>
            <a:r>
              <a:rPr lang="en-US" dirty="0" smtClean="0">
                <a:latin typeface="Arial" panose="020B0604020202020204" pitchFamily="34" charset="0"/>
                <a:cs typeface="Arial" panose="020B0604020202020204" pitchFamily="34" charset="0"/>
              </a:rPr>
              <a:t>Study</a:t>
            </a:r>
            <a:endParaRPr lang="en-US"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06379" y="1149559"/>
            <a:ext cx="7183865" cy="3042126"/>
          </a:xfrm>
        </p:spPr>
      </p:pic>
      <p:sp>
        <p:nvSpPr>
          <p:cNvPr id="5" name="TextBox 4"/>
          <p:cNvSpPr txBox="1"/>
          <p:nvPr/>
        </p:nvSpPr>
        <p:spPr>
          <a:xfrm>
            <a:off x="6026893" y="3707301"/>
            <a:ext cx="4650153" cy="261610"/>
          </a:xfrm>
          <a:prstGeom prst="rect">
            <a:avLst/>
          </a:prstGeom>
          <a:noFill/>
        </p:spPr>
        <p:txBody>
          <a:bodyPr wrap="square" rtlCol="0">
            <a:spAutoFit/>
          </a:bodyPr>
          <a:lstStyle/>
          <a:p>
            <a:r>
              <a:rPr lang="en-US" sz="1100" dirty="0" err="1" smtClean="0">
                <a:hlinkClick r:id="rId3"/>
              </a:rPr>
              <a:t>Akademialyq</a:t>
            </a:r>
            <a:r>
              <a:rPr lang="en-US" sz="1100" dirty="0" smtClean="0">
                <a:hlinkClick r:id="rId3"/>
              </a:rPr>
              <a:t> </a:t>
            </a:r>
            <a:r>
              <a:rPr lang="en-US" sz="1100" dirty="0" err="1" smtClean="0">
                <a:hlinkClick r:id="rId3"/>
              </a:rPr>
              <a:t>adaldyq</a:t>
            </a:r>
            <a:r>
              <a:rPr lang="en-US" sz="1100" dirty="0" smtClean="0">
                <a:hlinkClick r:id="rId3"/>
              </a:rPr>
              <a:t> </a:t>
            </a:r>
            <a:r>
              <a:rPr lang="en-US" sz="1100" dirty="0" err="1" smtClean="0">
                <a:hlinkClick r:id="rId3"/>
              </a:rPr>
              <a:t>ligasy</a:t>
            </a:r>
            <a:endParaRPr lang="en-US" sz="1100" dirty="0"/>
          </a:p>
        </p:txBody>
      </p:sp>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881" y="1144869"/>
            <a:ext cx="4706534" cy="3132785"/>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1735014" y="4704861"/>
            <a:ext cx="10269417" cy="2031325"/>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References:</a:t>
            </a:r>
          </a:p>
          <a:p>
            <a:pPr marL="342900" indent="-342900">
              <a:buAutoNum type="arabicPeriod"/>
            </a:pPr>
            <a:r>
              <a:rPr lang="en-US" sz="1400" dirty="0" err="1" smtClean="0"/>
              <a:t>Alenzuela</a:t>
            </a:r>
            <a:r>
              <a:rPr lang="en-US" sz="1400" dirty="0"/>
              <a:t>, R., </a:t>
            </a:r>
            <a:r>
              <a:rPr lang="en-US" sz="1400" dirty="0" err="1"/>
              <a:t>Groen</a:t>
            </a:r>
            <a:r>
              <a:rPr lang="en-US" sz="1400" dirty="0"/>
              <a:t>, C., Kamilova, Y., Terzi, P., &amp; </a:t>
            </a:r>
            <a:r>
              <a:rPr lang="en-US" sz="1400" dirty="0" err="1"/>
              <a:t>Zvonareva</a:t>
            </a:r>
            <a:r>
              <a:rPr lang="en-US" sz="1400" dirty="0"/>
              <a:t>, D. (2017). </a:t>
            </a:r>
            <a:r>
              <a:rPr lang="en-US" sz="1400" i="1" dirty="0"/>
              <a:t>Building a Culture of Integrity through Library Initiatives, Academic Collaboration and Administrative Support</a:t>
            </a:r>
            <a:r>
              <a:rPr lang="en-US" sz="1400" dirty="0"/>
              <a:t>. KAZGUU University. Nazarbayev University. Retrieved from </a:t>
            </a:r>
            <a:r>
              <a:rPr lang="en-US" sz="1400" dirty="0">
                <a:hlinkClick r:id="rId6"/>
              </a:rPr>
              <a:t>http://ezproxy.nu.edu.kz:2048/login?url=http://</a:t>
            </a:r>
            <a:r>
              <a:rPr lang="en-US" sz="1400" dirty="0" smtClean="0">
                <a:hlinkClick r:id="rId6"/>
              </a:rPr>
              <a:t>search.ebscohost.com/login.aspx?direct=true&amp;db=ir01052a&amp;AN=nur.123456789.2380&amp;site=eds-live&amp;scope=site</a:t>
            </a:r>
            <a:endParaRPr lang="en-US" sz="1400" dirty="0" smtClean="0"/>
          </a:p>
          <a:p>
            <a:pPr marL="342900" indent="-342900">
              <a:buAutoNum type="arabicPeriod"/>
            </a:pPr>
            <a:r>
              <a:rPr lang="en-US" sz="1400" dirty="0" smtClean="0">
                <a:latin typeface="Arial" panose="020B0604020202020204" pitchFamily="34" charset="0"/>
                <a:cs typeface="Arial" panose="020B0604020202020204" pitchFamily="34" charset="0"/>
              </a:rPr>
              <a:t>2. </a:t>
            </a:r>
            <a:r>
              <a:rPr lang="en-US" sz="1400" dirty="0"/>
              <a:t>Joseph </a:t>
            </a:r>
            <a:r>
              <a:rPr lang="en-US" sz="1400" dirty="0" err="1"/>
              <a:t>Marmol</a:t>
            </a:r>
            <a:r>
              <a:rPr lang="en-US" sz="1400" dirty="0"/>
              <a:t> Yap, Carlene </a:t>
            </a:r>
            <a:r>
              <a:rPr lang="en-US" sz="1400" dirty="0" err="1"/>
              <a:t>Groen</a:t>
            </a:r>
            <a:r>
              <a:rPr lang="en-US" sz="1400" dirty="0"/>
              <a:t>, Yelizaveta Kamilova, </a:t>
            </a:r>
            <a:r>
              <a:rPr lang="en-US" sz="1400" dirty="0" err="1"/>
              <a:t>Paschalia</a:t>
            </a:r>
            <a:r>
              <a:rPr lang="en-US" sz="1400" dirty="0"/>
              <a:t> Terzi &amp; Darya </a:t>
            </a:r>
            <a:r>
              <a:rPr lang="en-US" sz="1400" dirty="0" err="1"/>
              <a:t>Zvonareva</a:t>
            </a:r>
            <a:r>
              <a:rPr lang="en-US" sz="1400" dirty="0"/>
              <a:t> (2018) What Went Wrong? A Five-School Review of Master’s Theses Reference </a:t>
            </a:r>
            <a:r>
              <a:rPr lang="en-US" sz="1400" dirty="0" err="1"/>
              <a:t>List,The</a:t>
            </a:r>
            <a:r>
              <a:rPr lang="en-US" sz="1400" dirty="0"/>
              <a:t> Reference Librarian, 59:4, </a:t>
            </a:r>
            <a:r>
              <a:rPr lang="en-US" sz="1400" dirty="0" smtClean="0"/>
              <a:t>225-234</a:t>
            </a:r>
            <a:r>
              <a:rPr lang="en-US" sz="1400" dirty="0"/>
              <a:t>, DOI: </a:t>
            </a:r>
            <a:r>
              <a:rPr lang="en-US" sz="1400" u="sng" dirty="0">
                <a:hlinkClick r:id="rId7"/>
              </a:rPr>
              <a:t>10.1080/02763877.2018.1503989</a:t>
            </a:r>
            <a:endParaRPr lang="en-US" sz="1400" dirty="0">
              <a:latin typeface="Arial" panose="020B0604020202020204" pitchFamily="34" charset="0"/>
              <a:cs typeface="Arial" panose="020B0604020202020204" pitchFamily="34" charset="0"/>
            </a:endParaRPr>
          </a:p>
          <a:p>
            <a:endParaRPr lang="en-US" sz="1400" dirty="0" smtClean="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713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124" y="1799407"/>
            <a:ext cx="10515600" cy="1325563"/>
          </a:xfrm>
        </p:spPr>
        <p:txBody>
          <a:bodyPr/>
          <a:lstStyle/>
          <a:p>
            <a:r>
              <a:rPr lang="en-US" dirty="0" smtClean="0">
                <a:latin typeface="Arial" panose="020B0604020202020204" pitchFamily="34" charset="0"/>
                <a:cs typeface="Arial" panose="020B0604020202020204" pitchFamily="34" charset="0"/>
              </a:rPr>
              <a:t>5 minute </a:t>
            </a:r>
            <a:r>
              <a:rPr lang="en-US" dirty="0" smtClean="0">
                <a:latin typeface="Arial" panose="020B0604020202020204" pitchFamily="34" charset="0"/>
                <a:cs typeface="Arial" panose="020B0604020202020204" pitchFamily="34" charset="0"/>
              </a:rPr>
              <a:t>activity!!!</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94323" y="3606592"/>
            <a:ext cx="10515600" cy="4351338"/>
          </a:xfrm>
        </p:spPr>
        <p:txBody>
          <a:bodyPr>
            <a:normAutofit/>
          </a:bodyPr>
          <a:lstStyle/>
          <a:p>
            <a:pPr marL="0" indent="0" algn="ctr">
              <a:buNone/>
            </a:pPr>
            <a:r>
              <a:rPr lang="en-US" sz="8800" dirty="0" smtClean="0">
                <a:latin typeface="Arial" panose="020B0604020202020204" pitchFamily="34" charset="0"/>
                <a:cs typeface="Arial" panose="020B0604020202020204" pitchFamily="34" charset="0"/>
              </a:rPr>
              <a:t>Kahoot.it</a:t>
            </a:r>
            <a:endParaRPr lang="en-US" sz="8800" dirty="0">
              <a:latin typeface="Arial" panose="020B0604020202020204" pitchFamily="34" charset="0"/>
              <a:cs typeface="Arial" panose="020B0604020202020204" pitchFamily="34" charset="0"/>
            </a:endParaRPr>
          </a:p>
        </p:txBody>
      </p:sp>
      <p:pic>
        <p:nvPicPr>
          <p:cNvPr id="4"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pic>
        <p:nvPicPr>
          <p:cNvPr id="6" name="Shape 83" descr="Banner Image"/>
          <p:cNvPicPr preferRelativeResize="0"/>
          <p:nvPr/>
        </p:nvPicPr>
        <p:blipFill rotWithShape="1">
          <a:blip r:embed="rId3">
            <a:alphaModFix/>
          </a:blip>
          <a:srcRect r="261"/>
          <a:stretch/>
        </p:blipFill>
        <p:spPr>
          <a:xfrm>
            <a:off x="2" y="-25399"/>
            <a:ext cx="12051388" cy="1725820"/>
          </a:xfrm>
          <a:prstGeom prst="rect">
            <a:avLst/>
          </a:prstGeom>
          <a:noFill/>
          <a:ln>
            <a:noFill/>
          </a:ln>
        </p:spPr>
      </p:pic>
    </p:spTree>
    <p:extLst>
      <p:ext uri="{BB962C8B-B14F-4D97-AF65-F5344CB8AC3E}">
        <p14:creationId xmlns:p14="http://schemas.microsoft.com/office/powerpoint/2010/main" val="26628232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80000">
            <a:alpha val="0"/>
          </a:srgbClr>
        </a:solidFill>
        <a:effectLst/>
      </p:bgPr>
    </p:bg>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2396499" y="909495"/>
            <a:ext cx="4004301" cy="2143997"/>
          </a:xfrm>
          <a:prstGeom prst="rect">
            <a:avLst/>
          </a:prstGeom>
          <a:noFill/>
          <a:ln>
            <a:noFill/>
          </a:ln>
        </p:spPr>
        <p:txBody>
          <a:bodyPr vert="horz" wrap="square" lIns="121900" tIns="121900" rIns="121900" bIns="121900" rtlCol="0" anchor="ctr" anchorCtr="0">
            <a:noAutofit/>
          </a:bodyPr>
          <a:lstStyle/>
          <a:p>
            <a:pPr indent="-406390"/>
            <a:r>
              <a:rPr lang="en-US" dirty="0" smtClean="0">
                <a:solidFill>
                  <a:schemeClr val="tx1"/>
                </a:solidFill>
                <a:latin typeface="Times New Roman" panose="02020603050405020304" pitchFamily="18" charset="0"/>
                <a:cs typeface="Times New Roman" panose="02020603050405020304" pitchFamily="18" charset="0"/>
              </a:rPr>
              <a:t>Questions?</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2842955" y="2808633"/>
            <a:ext cx="4415692" cy="3785652"/>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Yelizaveta Kamilova, MLIS</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Reference Librarian,</a:t>
            </a:r>
          </a:p>
          <a:p>
            <a:r>
              <a:rPr lang="en-US" sz="2000" dirty="0">
                <a:latin typeface="Times New Roman" panose="02020603050405020304" pitchFamily="18" charset="0"/>
                <a:cs typeface="Times New Roman" panose="02020603050405020304" pitchFamily="18" charset="0"/>
              </a:rPr>
              <a:t> Subject Librarian for SHSS</a:t>
            </a:r>
          </a:p>
          <a:p>
            <a:r>
              <a:rPr lang="en-US" sz="2000" dirty="0">
                <a:latin typeface="Times New Roman" panose="02020603050405020304" pitchFamily="18" charset="0"/>
                <a:cs typeface="Times New Roman" panose="02020603050405020304" pitchFamily="18" charset="0"/>
              </a:rPr>
              <a:t> Coordinator for ILL</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Tel</a:t>
            </a:r>
            <a:r>
              <a:rPr lang="en-US" sz="2000" dirty="0">
                <a:latin typeface="Times New Roman" panose="02020603050405020304" pitchFamily="18" charset="0"/>
                <a:cs typeface="Times New Roman" panose="02020603050405020304" pitchFamily="18" charset="0"/>
              </a:rPr>
              <a:t>: 8(7172)</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70 6581 ,</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Email</a:t>
            </a:r>
            <a:r>
              <a:rPr lang="en-US" sz="2000" dirty="0">
                <a:latin typeface="Times New Roman" panose="02020603050405020304" pitchFamily="18" charset="0"/>
                <a:cs typeface="Times New Roman" panose="02020603050405020304" pitchFamily="18" charset="0"/>
              </a:rPr>
              <a:t>:</a:t>
            </a:r>
            <a:r>
              <a:rPr lang="en-US" sz="2000" dirty="0">
                <a:solidFill>
                  <a:schemeClr val="bg1"/>
                </a:solidFill>
                <a:latin typeface="Times New Roman" panose="02020603050405020304" pitchFamily="18" charset="0"/>
                <a:cs typeface="Times New Roman" panose="02020603050405020304" pitchFamily="18" charset="0"/>
              </a:rPr>
              <a:t> </a:t>
            </a:r>
            <a:r>
              <a:rPr lang="en-US" sz="2000" dirty="0">
                <a:solidFill>
                  <a:schemeClr val="bg1"/>
                </a:solidFill>
                <a:latin typeface="Times New Roman" panose="02020603050405020304" pitchFamily="18" charset="0"/>
                <a:cs typeface="Times New Roman" panose="02020603050405020304" pitchFamily="18" charset="0"/>
                <a:hlinkClick r:id="rId3"/>
              </a:rPr>
              <a:t>yelizaveta.kamilova@nu.edu.kz</a:t>
            </a:r>
            <a:endParaRPr lang="en-US" sz="2000" dirty="0">
              <a:solidFill>
                <a:schemeClr val="bg1"/>
              </a:solidFill>
              <a:latin typeface="Times New Roman" panose="02020603050405020304" pitchFamily="18" charset="0"/>
              <a:cs typeface="Times New Roman" panose="02020603050405020304" pitchFamily="18" charset="0"/>
            </a:endParaRPr>
          </a:p>
          <a:p>
            <a:r>
              <a:rPr lang="en-US" sz="2000" dirty="0">
                <a:solidFill>
                  <a:schemeClr val="bg1"/>
                </a:solidFill>
                <a:latin typeface="Times New Roman" panose="02020603050405020304" pitchFamily="18" charset="0"/>
                <a:cs typeface="Times New Roman" panose="02020603050405020304" pitchFamily="18" charset="0"/>
              </a:rPr>
              <a:t/>
            </a:r>
            <a:br>
              <a:rPr lang="en-US" sz="2000" dirty="0">
                <a:solidFill>
                  <a:schemeClr val="bg1"/>
                </a:solidFill>
                <a:latin typeface="Times New Roman" panose="02020603050405020304" pitchFamily="18" charset="0"/>
                <a:cs typeface="Times New Roman" panose="02020603050405020304" pitchFamily="18" charset="0"/>
              </a:rPr>
            </a:br>
            <a:endParaRPr lang="en-US" sz="2000" dirty="0">
              <a:solidFill>
                <a:schemeClr val="bg1"/>
              </a:solidFill>
              <a:latin typeface="Times New Roman" panose="02020603050405020304" pitchFamily="18" charset="0"/>
              <a:cs typeface="Times New Roman" panose="02020603050405020304" pitchFamily="18" charset="0"/>
            </a:endParaRPr>
          </a:p>
          <a:p>
            <a:endParaRPr lang="en-US" sz="2000" dirty="0">
              <a:solidFill>
                <a:schemeClr val="bg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4"/>
          <a:stretch>
            <a:fillRect/>
          </a:stretch>
        </p:blipFill>
        <p:spPr>
          <a:xfrm>
            <a:off x="7426459" y="1903339"/>
            <a:ext cx="2152360" cy="3212234"/>
          </a:xfrm>
          <a:prstGeom prst="rect">
            <a:avLst/>
          </a:prstGeom>
        </p:spPr>
      </p:pic>
    </p:spTree>
    <p:extLst>
      <p:ext uri="{BB962C8B-B14F-4D97-AF65-F5344CB8AC3E}">
        <p14:creationId xmlns:p14="http://schemas.microsoft.com/office/powerpoint/2010/main" val="1206698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232" y="1946700"/>
            <a:ext cx="10515600" cy="1325563"/>
          </a:xfrm>
        </p:spPr>
        <p:txBody>
          <a:bodyPr/>
          <a:lstStyle/>
          <a:p>
            <a:r>
              <a:rPr lang="en-US" b="1" dirty="0">
                <a:latin typeface="Arial" panose="020B0604020202020204" pitchFamily="34" charset="0"/>
                <a:cs typeface="Arial" panose="020B0604020202020204" pitchFamily="34" charset="0"/>
              </a:rPr>
              <a:t>What is Academic Integrity?</a:t>
            </a:r>
          </a:p>
        </p:txBody>
      </p:sp>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3">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
          </p:nvPr>
        </p:nvSpPr>
        <p:spPr>
          <a:xfrm>
            <a:off x="1344245" y="3337170"/>
            <a:ext cx="9415587" cy="1714378"/>
          </a:xfrm>
        </p:spPr>
        <p:txBody>
          <a:bodyPr>
            <a:noAutofit/>
          </a:bodyPr>
          <a:lstStyle/>
          <a:p>
            <a:r>
              <a:rPr lang="en-US" sz="1800" dirty="0">
                <a:latin typeface="Arial" panose="020B0604020202020204" pitchFamily="34" charset="0"/>
                <a:cs typeface="Arial" panose="020B0604020202020204" pitchFamily="34" charset="0"/>
              </a:rPr>
              <a:t>Academic integrity means acting with the values of honesty, trust, fairness, respect and responsibility in learning, teaching and research. It is important for students, teachers, researchers and professional staff to act in an honest way, be responsible for their actions, and show fairness in every part of their work. All students and staff should be an example to others of how to act with integrity in their study and work. Academic integrity is important for an individual’s and a school’s reputation.</a:t>
            </a:r>
          </a:p>
          <a:p>
            <a:pPr marL="0" indent="0">
              <a:buNone/>
            </a:pPr>
            <a:r>
              <a:rPr lang="en-US" sz="1800" dirty="0" smtClean="0">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p:txBody>
      </p:sp>
      <p:sp>
        <p:nvSpPr>
          <p:cNvPr id="8" name="TextBox 7"/>
          <p:cNvSpPr txBox="1"/>
          <p:nvPr/>
        </p:nvSpPr>
        <p:spPr>
          <a:xfrm>
            <a:off x="10199076" y="6630071"/>
            <a:ext cx="2235200" cy="307777"/>
          </a:xfrm>
          <a:prstGeom prst="rect">
            <a:avLst/>
          </a:prstGeom>
          <a:noFill/>
        </p:spPr>
        <p:txBody>
          <a:bodyPr wrap="square" rtlCol="0">
            <a:spAutoFit/>
          </a:bodyPr>
          <a:lstStyle/>
          <a:p>
            <a:r>
              <a:rPr lang="en-US" sz="700" dirty="0">
                <a:latin typeface="Arial" panose="020B0604020202020204" pitchFamily="34" charset="0"/>
                <a:cs typeface="Arial" panose="020B0604020202020204" pitchFamily="34" charset="0"/>
              </a:rPr>
              <a:t>(Exemplary Academic Integrity Project, </a:t>
            </a:r>
            <a:r>
              <a:rPr lang="en-US" sz="700" cap="small" dirty="0">
                <a:latin typeface="Arial" panose="020B0604020202020204" pitchFamily="34" charset="0"/>
                <a:cs typeface="Arial" panose="020B0604020202020204" pitchFamily="34" charset="0"/>
                <a:hlinkClick r:id="rId5"/>
              </a:rPr>
              <a:t>2013</a:t>
            </a:r>
            <a:r>
              <a:rPr lang="en-US" sz="700" dirty="0">
                <a:latin typeface="Arial" panose="020B0604020202020204" pitchFamily="34" charset="0"/>
                <a:cs typeface="Arial" panose="020B0604020202020204" pitchFamily="34" charset="0"/>
              </a:rPr>
              <a:t>)</a:t>
            </a:r>
          </a:p>
          <a:p>
            <a:endParaRPr lang="en-US" sz="700" dirty="0"/>
          </a:p>
        </p:txBody>
      </p:sp>
    </p:spTree>
    <p:extLst>
      <p:ext uri="{BB962C8B-B14F-4D97-AF65-F5344CB8AC3E}">
        <p14:creationId xmlns:p14="http://schemas.microsoft.com/office/powerpoint/2010/main" val="4026449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738" y="1810971"/>
            <a:ext cx="10515600" cy="1325563"/>
          </a:xfrm>
        </p:spPr>
        <p:txBody>
          <a:bodyPr/>
          <a:lstStyle/>
          <a:p>
            <a:r>
              <a:rPr lang="en-US" b="1" dirty="0">
                <a:latin typeface="Arial" panose="020B0604020202020204" pitchFamily="34" charset="0"/>
                <a:cs typeface="Arial" panose="020B0604020202020204" pitchFamily="34" charset="0"/>
              </a:rPr>
              <a:t>What is Academic </a:t>
            </a:r>
            <a:r>
              <a:rPr lang="en-US" b="1" dirty="0" smtClean="0">
                <a:latin typeface="Arial" panose="020B0604020202020204" pitchFamily="34" charset="0"/>
                <a:cs typeface="Arial" panose="020B0604020202020204" pitchFamily="34" charset="0"/>
              </a:rPr>
              <a:t>Dishonesty?</a:t>
            </a:r>
            <a:endParaRPr lang="en-US" dirty="0"/>
          </a:p>
        </p:txBody>
      </p:sp>
      <p:sp>
        <p:nvSpPr>
          <p:cNvPr id="3" name="Content Placeholder 2"/>
          <p:cNvSpPr>
            <a:spLocks noGrp="1"/>
          </p:cNvSpPr>
          <p:nvPr>
            <p:ph idx="1"/>
          </p:nvPr>
        </p:nvSpPr>
        <p:spPr>
          <a:xfrm>
            <a:off x="1367692" y="3136534"/>
            <a:ext cx="8753232" cy="1946032"/>
          </a:xfrm>
        </p:spPr>
        <p:txBody>
          <a:bodyPr>
            <a:noAutofit/>
          </a:bodyPr>
          <a:lstStyle/>
          <a:p>
            <a:r>
              <a:rPr lang="en-US" sz="1600" dirty="0">
                <a:latin typeface="Arial" panose="020B0604020202020204" pitchFamily="34" charset="0"/>
                <a:cs typeface="Arial" panose="020B0604020202020204" pitchFamily="34" charset="0"/>
              </a:rPr>
              <a:t>Scholastic dishonesty, also known as academic dishonesty or misconduct, is the defined by the </a:t>
            </a:r>
            <a:r>
              <a:rPr lang="en-US" sz="1600" dirty="0">
                <a:latin typeface="Arial" panose="020B0604020202020204" pitchFamily="34" charset="0"/>
                <a:cs typeface="Arial" panose="020B0604020202020204" pitchFamily="34" charset="0"/>
                <a:hlinkClick r:id="rId2"/>
              </a:rPr>
              <a:t>DCCCD Student Code of Conduct</a:t>
            </a:r>
            <a:r>
              <a:rPr lang="en-US" sz="1600" dirty="0">
                <a:latin typeface="Arial" panose="020B0604020202020204" pitchFamily="34" charset="0"/>
                <a:cs typeface="Arial" panose="020B0604020202020204" pitchFamily="34" charset="0"/>
              </a:rPr>
              <a:t> as acting in an unethical, dishonest manner. It includes, but is not limited to:</a:t>
            </a:r>
          </a:p>
          <a:p>
            <a:r>
              <a:rPr lang="en-US" sz="1600" dirty="0">
                <a:latin typeface="Arial" panose="020B0604020202020204" pitchFamily="34" charset="0"/>
                <a:cs typeface="Arial" panose="020B0604020202020204" pitchFamily="34" charset="0"/>
              </a:rPr>
              <a:t>cheating;</a:t>
            </a:r>
          </a:p>
          <a:p>
            <a:r>
              <a:rPr lang="en-US" sz="1600" dirty="0">
                <a:latin typeface="Arial" panose="020B0604020202020204" pitchFamily="34" charset="0"/>
                <a:cs typeface="Arial" panose="020B0604020202020204" pitchFamily="34" charset="0"/>
              </a:rPr>
              <a:t>plagiarism;</a:t>
            </a:r>
          </a:p>
          <a:p>
            <a:r>
              <a:rPr lang="en-US" sz="1600" dirty="0">
                <a:latin typeface="Arial" panose="020B0604020202020204" pitchFamily="34" charset="0"/>
                <a:cs typeface="Arial" panose="020B0604020202020204" pitchFamily="34" charset="0"/>
              </a:rPr>
              <a:t>falsifying or fabricating information;</a:t>
            </a:r>
          </a:p>
          <a:p>
            <a:r>
              <a:rPr lang="en-US" sz="1600" dirty="0">
                <a:latin typeface="Arial" panose="020B0604020202020204" pitchFamily="34" charset="0"/>
                <a:cs typeface="Arial" panose="020B0604020202020204" pitchFamily="34" charset="0"/>
              </a:rPr>
              <a:t>misrepresentation;</a:t>
            </a:r>
          </a:p>
          <a:p>
            <a:r>
              <a:rPr lang="en-US" sz="1600" dirty="0">
                <a:latin typeface="Arial" panose="020B0604020202020204" pitchFamily="34" charset="0"/>
                <a:cs typeface="Arial" panose="020B0604020202020204" pitchFamily="34" charset="0"/>
              </a:rPr>
              <a:t>facilitating scholastic dishonesty; </a:t>
            </a:r>
            <a:endParaRPr lang="en-US" sz="1600" dirty="0" smtClean="0">
              <a:latin typeface="Arial" panose="020B0604020202020204" pitchFamily="34" charset="0"/>
              <a:cs typeface="Arial" panose="020B0604020202020204" pitchFamily="34" charset="0"/>
            </a:endParaRPr>
          </a:p>
          <a:p>
            <a:r>
              <a:rPr lang="en-US" sz="1600" dirty="0" smtClean="0">
                <a:latin typeface="Arial" panose="020B0604020202020204" pitchFamily="34" charset="0"/>
                <a:cs typeface="Arial" panose="020B0604020202020204" pitchFamily="34" charset="0"/>
              </a:rPr>
              <a:t>collusion</a:t>
            </a:r>
            <a:r>
              <a:rPr lang="en-US" sz="1600" dirty="0">
                <a:latin typeface="Arial" panose="020B0604020202020204" pitchFamily="34" charset="0"/>
                <a:cs typeface="Arial" panose="020B0604020202020204" pitchFamily="34" charset="0"/>
              </a:rPr>
              <a:t>.</a:t>
            </a:r>
          </a:p>
          <a:p>
            <a:endParaRPr lang="en-US" sz="1600" dirty="0">
              <a:latin typeface="Arial" panose="020B0604020202020204" pitchFamily="34" charset="0"/>
              <a:cs typeface="Arial" panose="020B0604020202020204" pitchFamily="34" charset="0"/>
            </a:endParaRPr>
          </a:p>
        </p:txBody>
      </p:sp>
      <p:pic>
        <p:nvPicPr>
          <p:cNvPr id="4" name="Shape 211"/>
          <p:cNvPicPr preferRelativeResize="0"/>
          <p:nvPr/>
        </p:nvPicPr>
        <p:blipFill rotWithShape="1">
          <a:blip r:embed="rId3">
            <a:alphaModFix/>
          </a:blip>
          <a:srcRect/>
          <a:stretch/>
        </p:blipFill>
        <p:spPr>
          <a:xfrm flipH="1">
            <a:off x="14" y="3981600"/>
            <a:ext cx="2033599" cy="2876400"/>
          </a:xfrm>
          <a:prstGeom prst="rect">
            <a:avLst/>
          </a:prstGeom>
          <a:noFill/>
          <a:ln>
            <a:noFill/>
          </a:ln>
        </p:spPr>
      </p:pic>
      <p:pic>
        <p:nvPicPr>
          <p:cNvPr id="5" name="Shape 83" descr="Banner Image"/>
          <p:cNvPicPr preferRelativeResize="0"/>
          <p:nvPr/>
        </p:nvPicPr>
        <p:blipFill rotWithShape="1">
          <a:blip r:embed="rId4">
            <a:alphaModFix/>
          </a:blip>
          <a:srcRect r="261"/>
          <a:stretch/>
        </p:blipFill>
        <p:spPr>
          <a:xfrm>
            <a:off x="2" y="-25399"/>
            <a:ext cx="12051388" cy="1725820"/>
          </a:xfrm>
          <a:prstGeom prst="rect">
            <a:avLst/>
          </a:prstGeom>
          <a:noFill/>
          <a:ln>
            <a:noFill/>
          </a:ln>
        </p:spPr>
      </p:pic>
    </p:spTree>
    <p:extLst>
      <p:ext uri="{BB962C8B-B14F-4D97-AF65-F5344CB8AC3E}">
        <p14:creationId xmlns:p14="http://schemas.microsoft.com/office/powerpoint/2010/main" val="2888893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5416" y="3486821"/>
            <a:ext cx="10994292" cy="1206380"/>
          </a:xfrm>
        </p:spPr>
        <p:txBody>
          <a:bodyPr>
            <a:noAutofit/>
          </a:bodyPr>
          <a:lstStyle/>
          <a:p>
            <a:pPr marL="0" indent="0" fontAlgn="base">
              <a:buNone/>
            </a:pPr>
            <a:r>
              <a:rPr lang="en-US" dirty="0">
                <a:latin typeface="Arial" panose="020B0604020202020204" pitchFamily="34" charset="0"/>
                <a:cs typeface="Arial" panose="020B0604020202020204" pitchFamily="34" charset="0"/>
              </a:rPr>
              <a:t>Plagiarism is the act of copying someone else’s work, borrowing someone else’s ideas, or reusing your own ideas verbatim. </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0" y="0"/>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305169" y="2086708"/>
            <a:ext cx="5814646" cy="707886"/>
          </a:xfrm>
          <a:prstGeom prst="rect">
            <a:avLst/>
          </a:prstGeom>
          <a:noFill/>
        </p:spPr>
        <p:txBody>
          <a:bodyPr wrap="square" rtlCol="0">
            <a:spAutoFit/>
          </a:bodyPr>
          <a:lstStyle/>
          <a:p>
            <a:r>
              <a:rPr lang="en-US" sz="4000" b="1" dirty="0">
                <a:latin typeface="Arial" panose="020B0604020202020204" pitchFamily="34" charset="0"/>
                <a:cs typeface="Arial" panose="020B0604020202020204" pitchFamily="34" charset="0"/>
              </a:rPr>
              <a:t>What is </a:t>
            </a:r>
            <a:r>
              <a:rPr lang="en-US" sz="4000" b="1" dirty="0" smtClean="0">
                <a:latin typeface="Arial" panose="020B0604020202020204" pitchFamily="34" charset="0"/>
                <a:cs typeface="Arial" panose="020B0604020202020204" pitchFamily="34" charset="0"/>
              </a:rPr>
              <a:t>Plagiarism?</a:t>
            </a:r>
            <a:endParaRPr lang="en-US" sz="4000" b="1" dirty="0">
              <a:latin typeface="Arial" panose="020B0604020202020204" pitchFamily="34" charset="0"/>
              <a:cs typeface="Arial" panose="020B0604020202020204" pitchFamily="34" charset="0"/>
            </a:endParaRPr>
          </a:p>
        </p:txBody>
      </p:sp>
      <p:sp>
        <p:nvSpPr>
          <p:cNvPr id="9" name="TextBox 8"/>
          <p:cNvSpPr txBox="1"/>
          <p:nvPr/>
        </p:nvSpPr>
        <p:spPr>
          <a:xfrm>
            <a:off x="10128738" y="6519446"/>
            <a:ext cx="221175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Merriam-Webster Online Dictionary (2010)</a:t>
            </a:r>
          </a:p>
          <a:p>
            <a:endParaRPr lang="en-US" sz="800" dirty="0"/>
          </a:p>
        </p:txBody>
      </p:sp>
    </p:spTree>
    <p:extLst>
      <p:ext uri="{BB962C8B-B14F-4D97-AF65-F5344CB8AC3E}">
        <p14:creationId xmlns:p14="http://schemas.microsoft.com/office/powerpoint/2010/main" val="1207764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5115" y="311287"/>
            <a:ext cx="10023070" cy="6481584"/>
          </a:xfrm>
          <a:prstGeom prst="rect">
            <a:avLst/>
          </a:prstGeom>
        </p:spPr>
      </p:pic>
      <p:pic>
        <p:nvPicPr>
          <p:cNvPr id="6" name="Shape 211"/>
          <p:cNvPicPr preferRelativeResize="0"/>
          <p:nvPr/>
        </p:nvPicPr>
        <p:blipFill rotWithShape="1">
          <a:blip r:embed="rId3">
            <a:alphaModFix/>
          </a:blip>
          <a:srcRect/>
          <a:stretch/>
        </p:blipFill>
        <p:spPr>
          <a:xfrm flipH="1">
            <a:off x="14" y="3981600"/>
            <a:ext cx="2033599" cy="2876400"/>
          </a:xfrm>
          <a:prstGeom prst="rect">
            <a:avLst/>
          </a:prstGeom>
          <a:noFill/>
          <a:ln>
            <a:noFill/>
          </a:ln>
        </p:spPr>
      </p:pic>
    </p:spTree>
    <p:extLst>
      <p:ext uri="{BB962C8B-B14F-4D97-AF65-F5344CB8AC3E}">
        <p14:creationId xmlns:p14="http://schemas.microsoft.com/office/powerpoint/2010/main" val="567695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8584" y="6535371"/>
            <a:ext cx="6314831" cy="322629"/>
          </a:xfrm>
        </p:spPr>
        <p:txBody>
          <a:bodyPr>
            <a:normAutofit/>
          </a:bodyPr>
          <a:lstStyle/>
          <a:p>
            <a:r>
              <a:rPr lang="en-US" sz="800" i="1" dirty="0" smtClean="0">
                <a:latin typeface="Arial" panose="020B0604020202020204" pitchFamily="34" charset="0"/>
                <a:cs typeface="Arial" panose="020B0604020202020204" pitchFamily="34" charset="0"/>
              </a:rPr>
              <a:t>The </a:t>
            </a:r>
            <a:r>
              <a:rPr lang="en-US" sz="800" i="1" dirty="0">
                <a:latin typeface="Arial" panose="020B0604020202020204" pitchFamily="34" charset="0"/>
                <a:cs typeface="Arial" panose="020B0604020202020204" pitchFamily="34" charset="0"/>
              </a:rPr>
              <a:t>Visual Communication Guy.</a:t>
            </a:r>
            <a:r>
              <a:rPr lang="en-US" sz="800" dirty="0">
                <a:latin typeface="Arial" panose="020B0604020202020204" pitchFamily="34" charset="0"/>
                <a:cs typeface="Arial" panose="020B0604020202020204" pitchFamily="34" charset="0"/>
              </a:rPr>
              <a:t> </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45663" y="114289"/>
            <a:ext cx="9864798" cy="6383105"/>
          </a:xfrm>
        </p:spPr>
      </p:pic>
      <p:pic>
        <p:nvPicPr>
          <p:cNvPr id="5" name="Shape 211"/>
          <p:cNvPicPr preferRelativeResize="0"/>
          <p:nvPr/>
        </p:nvPicPr>
        <p:blipFill rotWithShape="1">
          <a:blip r:embed="rId3">
            <a:alphaModFix/>
          </a:blip>
          <a:srcRect/>
          <a:stretch/>
        </p:blipFill>
        <p:spPr>
          <a:xfrm flipH="1">
            <a:off x="14" y="3981600"/>
            <a:ext cx="2033599" cy="2876400"/>
          </a:xfrm>
          <a:prstGeom prst="rect">
            <a:avLst/>
          </a:prstGeom>
          <a:noFill/>
          <a:ln>
            <a:noFill/>
          </a:ln>
        </p:spPr>
      </p:pic>
    </p:spTree>
    <p:extLst>
      <p:ext uri="{BB962C8B-B14F-4D97-AF65-F5344CB8AC3E}">
        <p14:creationId xmlns:p14="http://schemas.microsoft.com/office/powerpoint/2010/main" val="3976804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6709" y="3218420"/>
            <a:ext cx="8753230" cy="1500982"/>
          </a:xfrm>
        </p:spPr>
        <p:txBody>
          <a:bodyPr>
            <a:noAutofit/>
          </a:bodyPr>
          <a:lstStyle/>
          <a:p>
            <a:pPr algn="ctr"/>
            <a:r>
              <a:rPr lang="en-US" sz="6600" dirty="0" smtClean="0">
                <a:solidFill>
                  <a:srgbClr val="C00000"/>
                </a:solidFill>
                <a:latin typeface="Arial" panose="020B0604020202020204" pitchFamily="34" charset="0"/>
                <a:cs typeface="Arial" panose="020B0604020202020204" pitchFamily="34" charset="0"/>
              </a:rPr>
              <a:t>TOP 10 </a:t>
            </a:r>
            <a:r>
              <a:rPr lang="en-US" sz="6600" dirty="0" smtClean="0">
                <a:latin typeface="Arial" panose="020B0604020202020204" pitchFamily="34" charset="0"/>
                <a:cs typeface="Arial" panose="020B0604020202020204" pitchFamily="34" charset="0"/>
              </a:rPr>
              <a:t/>
            </a:r>
            <a:br>
              <a:rPr lang="en-US" sz="6600" dirty="0" smtClean="0">
                <a:latin typeface="Arial" panose="020B0604020202020204" pitchFamily="34" charset="0"/>
                <a:cs typeface="Arial" panose="020B0604020202020204" pitchFamily="34" charset="0"/>
              </a:rPr>
            </a:br>
            <a:r>
              <a:rPr lang="en-US" sz="6600" dirty="0" smtClean="0">
                <a:latin typeface="Arial" panose="020B0604020202020204" pitchFamily="34" charset="0"/>
                <a:cs typeface="Arial" panose="020B0604020202020204" pitchFamily="34" charset="0"/>
              </a:rPr>
              <a:t>Types of Plagiarism</a:t>
            </a:r>
            <a:endParaRPr lang="en-US" sz="6600" dirty="0">
              <a:latin typeface="Arial" panose="020B0604020202020204" pitchFamily="34" charset="0"/>
              <a:cs typeface="Arial" panose="020B0604020202020204" pitchFamily="34" charset="0"/>
            </a:endParaRPr>
          </a:p>
        </p:txBody>
      </p:sp>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2" y="-25399"/>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0347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77217" y="3244334"/>
            <a:ext cx="237566" cy="369332"/>
          </a:xfrm>
          <a:prstGeom prst="rect">
            <a:avLst/>
          </a:prstGeom>
        </p:spPr>
        <p:txBody>
          <a:bodyPr wrap="none">
            <a:spAutoFit/>
          </a:bodyPr>
          <a:lstStyle/>
          <a:p>
            <a:r>
              <a:rPr lang="en-US" dirty="0"/>
              <a:t> </a:t>
            </a:r>
          </a:p>
        </p:txBody>
      </p:sp>
      <p:pic>
        <p:nvPicPr>
          <p:cNvPr id="5" name="Shape 83" descr="Banner Image"/>
          <p:cNvPicPr preferRelativeResize="0"/>
          <p:nvPr/>
        </p:nvPicPr>
        <p:blipFill rotWithShape="1">
          <a:blip r:embed="rId2">
            <a:alphaModFix/>
          </a:blip>
          <a:srcRect r="261"/>
          <a:stretch/>
        </p:blipFill>
        <p:spPr>
          <a:xfrm>
            <a:off x="0" y="21248"/>
            <a:ext cx="12051388" cy="1725820"/>
          </a:xfrm>
          <a:prstGeom prst="rect">
            <a:avLst/>
          </a:prstGeom>
          <a:noFill/>
          <a:ln>
            <a:noFill/>
          </a:ln>
        </p:spPr>
      </p:pic>
      <p:pic>
        <p:nvPicPr>
          <p:cNvPr id="6" name="Picture 2" descr="https://lh4.googleusercontent.com/_yBUIkXYYosQglgEyAI_YHgW3ecywSR0komNKLgvjNWCStvoNIQT_ECzEd7QirGSCfjFT_XTMxOvgJi0mwT9pALZN0evOmH0w8yqerrtk2XKQ7X3X2l1rZ4leyOeg7_9cuNogYeY-Z_QonyP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917" y="3968911"/>
            <a:ext cx="2302143" cy="3043761"/>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470877" y="1880861"/>
            <a:ext cx="10515600" cy="1325563"/>
          </a:xfrm>
        </p:spPr>
        <p:txBody>
          <a:bodyPr>
            <a:normAutofit/>
          </a:bodyPr>
          <a:lstStyle/>
          <a:p>
            <a:r>
              <a:rPr lang="en-US" sz="4800" dirty="0" smtClean="0">
                <a:latin typeface="Arial" panose="020B0604020202020204" pitchFamily="34" charset="0"/>
                <a:cs typeface="Arial" panose="020B0604020202020204" pitchFamily="34" charset="0"/>
              </a:rPr>
              <a:t>#1. Clone </a:t>
            </a:r>
            <a:endParaRPr lang="en-US" sz="4800" dirty="0">
              <a:latin typeface="Arial" panose="020B0604020202020204" pitchFamily="34" charset="0"/>
              <a:cs typeface="Arial" panose="020B0604020202020204" pitchFamily="34" charset="0"/>
            </a:endParaRPr>
          </a:p>
        </p:txBody>
      </p:sp>
      <p:sp>
        <p:nvSpPr>
          <p:cNvPr id="8" name="TextBox 7"/>
          <p:cNvSpPr txBox="1"/>
          <p:nvPr/>
        </p:nvSpPr>
        <p:spPr>
          <a:xfrm>
            <a:off x="470877" y="2802837"/>
            <a:ext cx="8909540" cy="523220"/>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Submitting another's work, word for word as one’s own</a:t>
            </a:r>
            <a:endParaRPr lang="en-US" sz="2800"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698318921"/>
              </p:ext>
            </p:extLst>
          </p:nvPr>
        </p:nvGraphicFramePr>
        <p:xfrm>
          <a:off x="2368060" y="3429000"/>
          <a:ext cx="7143750" cy="3124200"/>
        </p:xfrm>
        <a:graphic>
          <a:graphicData uri="http://schemas.openxmlformats.org/drawingml/2006/table">
            <a:tbl>
              <a:tblPr/>
              <a:tblGrid>
                <a:gridCol w="3571875"/>
                <a:gridCol w="3571875"/>
              </a:tblGrid>
              <a:tr h="0">
                <a:tc>
                  <a:txBody>
                    <a:bodyPr/>
                    <a:lstStyle/>
                    <a:p>
                      <a:pPr fontAlgn="ctr"/>
                      <a:r>
                        <a:rPr lang="en-US" dirty="0">
                          <a:effectLst/>
                        </a:rPr>
                        <a:t>Original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c>
                  <a:txBody>
                    <a:bodyPr/>
                    <a:lstStyle/>
                    <a:p>
                      <a:pPr fontAlgn="ctr"/>
                      <a:r>
                        <a:rPr lang="en-US">
                          <a:effectLst/>
                        </a:rPr>
                        <a:t>Plagiarized work</a:t>
                      </a: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8F8F8"/>
                    </a:solidFill>
                  </a:tcPr>
                </a:tc>
              </a:tr>
              <a:tr h="0">
                <a:tc>
                  <a:txBody>
                    <a:bodyPr/>
                    <a:lstStyle/>
                    <a:p>
                      <a:pPr algn="l" fontAlgn="ctr"/>
                      <a:r>
                        <a:rPr lang="en-US" b="1" i="1">
                          <a:effectLst/>
                        </a:rPr>
                        <a:t>Source – A study on satirical internet memes</a:t>
                      </a:r>
                      <a:endParaRPr lang="en-US">
                        <a:effectLst/>
                      </a:endParaRPr>
                    </a:p>
                    <a:p>
                      <a:pPr algn="l" fontAlgn="ctr"/>
                      <a:r>
                        <a:rPr lang="en-US" i="1">
                          <a:effectLst/>
                        </a:rPr>
                        <a:t>Memes can be considered as cultural analogues to genes. The funny or witty language used in satirical memes implicitly mock some so called existed cultural notions and contemporary situations.</a:t>
                      </a:r>
                      <a:endParaRPr lang="en-US">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ctr"/>
                      <a:r>
                        <a:rPr lang="en-US" b="1" i="1" dirty="0">
                          <a:solidFill>
                            <a:srgbClr val="FF0000"/>
                          </a:solidFill>
                          <a:effectLst/>
                        </a:rPr>
                        <a:t>A study on satirical internet memes</a:t>
                      </a:r>
                      <a:endParaRPr lang="en-US" dirty="0">
                        <a:solidFill>
                          <a:srgbClr val="FF0000"/>
                        </a:solidFill>
                        <a:effectLst/>
                      </a:endParaRPr>
                    </a:p>
                    <a:p>
                      <a:pPr algn="l" fontAlgn="ctr"/>
                      <a:r>
                        <a:rPr lang="en-US" i="1" dirty="0">
                          <a:solidFill>
                            <a:srgbClr val="FF0000"/>
                          </a:solidFill>
                          <a:effectLst/>
                        </a:rPr>
                        <a:t>Memes can be considered as cultural analogues to genes. The funny or witty language used in satirical memes implicitly mock some so called existed cultural notions and contemporary situations.</a:t>
                      </a:r>
                      <a:endParaRPr lang="en-US" dirty="0">
                        <a:solidFill>
                          <a:srgbClr val="FF0000"/>
                        </a:solidFill>
                        <a:effectLst/>
                      </a:endParaRPr>
                    </a:p>
                  </a:txBody>
                  <a:tcPr marL="76200" marR="95250" marT="95250" marB="952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r>
            </a:tbl>
          </a:graphicData>
        </a:graphic>
      </p:graphicFrame>
      <p:sp>
        <p:nvSpPr>
          <p:cNvPr id="10" name="TextBox 9"/>
          <p:cNvSpPr txBox="1"/>
          <p:nvPr/>
        </p:nvSpPr>
        <p:spPr>
          <a:xfrm>
            <a:off x="10367108" y="6598513"/>
            <a:ext cx="36497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Source: myassignmenthelp.com</a:t>
            </a:r>
          </a:p>
        </p:txBody>
      </p:sp>
    </p:spTree>
    <p:extLst>
      <p:ext uri="{BB962C8B-B14F-4D97-AF65-F5344CB8AC3E}">
        <p14:creationId xmlns:p14="http://schemas.microsoft.com/office/powerpoint/2010/main" val="3583615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1547</TotalTime>
  <Words>1347</Words>
  <Application>Microsoft Office PowerPoint</Application>
  <PresentationFormat>Widescreen</PresentationFormat>
  <Paragraphs>196</Paragraphs>
  <Slides>28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Proxima Nova</vt:lpstr>
      <vt:lpstr>Times New Roman</vt:lpstr>
      <vt:lpstr>Office Theme</vt:lpstr>
      <vt:lpstr>PowerPoint Presentation</vt:lpstr>
      <vt:lpstr>PowerPoint Presentation</vt:lpstr>
      <vt:lpstr>What is Academic Integrity?</vt:lpstr>
      <vt:lpstr>What is Academic Dishonesty?</vt:lpstr>
      <vt:lpstr>PowerPoint Presentation</vt:lpstr>
      <vt:lpstr>PowerPoint Presentation</vt:lpstr>
      <vt:lpstr>The Visual Communication Guy. </vt:lpstr>
      <vt:lpstr>TOP 10  Types of Plagiarism</vt:lpstr>
      <vt:lpstr>#1. Clone </vt:lpstr>
      <vt:lpstr>#2. CTRL- C </vt:lpstr>
      <vt:lpstr># 3. FIND-REPLACE </vt:lpstr>
      <vt:lpstr>#4. REMIX </vt:lpstr>
      <vt:lpstr>#5. RECYCLE </vt:lpstr>
      <vt:lpstr>#6. MASHUP </vt:lpstr>
      <vt:lpstr>#7. HYBRID</vt:lpstr>
      <vt:lpstr>#8. 404 ERROR </vt:lpstr>
      <vt:lpstr>#9. AGGREGATOR </vt:lpstr>
      <vt:lpstr>#10. RE-TWEET </vt:lpstr>
      <vt:lpstr>How to avoid plagiarism</vt:lpstr>
      <vt:lpstr>What is it?</vt:lpstr>
      <vt:lpstr>PowerPoint Presentation</vt:lpstr>
      <vt:lpstr>PowerPoint Presentation</vt:lpstr>
      <vt:lpstr>Reference Help</vt:lpstr>
      <vt:lpstr>Academic Integrity in Nazarbayev University </vt:lpstr>
      <vt:lpstr>Academic Integrity in Nazarbayev University Library </vt:lpstr>
      <vt:lpstr>NU Librarians Study</vt:lpstr>
      <vt:lpstr>5 minute activity!!!</vt:lpstr>
      <vt:lpstr>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Yelizaveta Kamilova</dc:creator>
  <cp:lastModifiedBy>Yelizaveta Kamilova</cp:lastModifiedBy>
  <cp:revision>47</cp:revision>
  <dcterms:created xsi:type="dcterms:W3CDTF">2018-09-21T09:21:10Z</dcterms:created>
  <dcterms:modified xsi:type="dcterms:W3CDTF">2018-10-02T12:34:15Z</dcterms:modified>
</cp:coreProperties>
</file>