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90C2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21212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90C2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491096" y="1568322"/>
            <a:ext cx="4788534" cy="4721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90C2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68112" y="383285"/>
            <a:ext cx="2255774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90C2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005" y="2052573"/>
            <a:ext cx="11349989" cy="3439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121212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9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pt-online.org/29741" TargetMode="External"/><Relationship Id="rId3" Type="http://schemas.openxmlformats.org/officeDocument/2006/relationships/hyperlink" Target="http://www.childrenspace.by/meditsina/voprosy-pitaniya-i-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89024" y="87629"/>
            <a:ext cx="97174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ОСОБЕННОСТИ </a:t>
            </a:r>
            <a:r>
              <a:rPr dirty="0" sz="2400" spc="-20" b="1">
                <a:solidFill>
                  <a:srgbClr val="000000"/>
                </a:solidFill>
                <a:latin typeface="Times New Roman"/>
                <a:cs typeface="Times New Roman"/>
              </a:rPr>
              <a:t>ПИТАНИЯ 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ПРИ ГИПОТРОФИИ У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ДЕТЕЙ 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dirty="0" sz="2400" spc="-12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ДЦП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74635" y="624840"/>
            <a:ext cx="4579620" cy="1784985"/>
          </a:xfrm>
          <a:prstGeom prst="rect">
            <a:avLst/>
          </a:prstGeom>
          <a:ln w="9144">
            <a:solidFill>
              <a:srgbClr val="C55A11"/>
            </a:solidFill>
          </a:ln>
        </p:spPr>
        <p:txBody>
          <a:bodyPr wrap="square" lIns="0" tIns="36830" rIns="0" bIns="0" rtlCol="0" vert="horz">
            <a:spAutoFit/>
          </a:bodyPr>
          <a:lstStyle/>
          <a:p>
            <a:pPr marL="92075" marR="81915">
              <a:lnSpc>
                <a:spcPct val="100000"/>
              </a:lnSpc>
              <a:spcBef>
                <a:spcPts val="290"/>
              </a:spcBef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Приобретенные гипотрофии при ДЦП определяются течением самой  болезни:</a:t>
            </a:r>
            <a:endParaRPr sz="1100">
              <a:latin typeface="Calibri"/>
              <a:cs typeface="Calibri"/>
            </a:endParaRPr>
          </a:p>
          <a:p>
            <a:pPr marL="250825" marR="467359" indent="-127000">
              <a:lnSpc>
                <a:spcPct val="100000"/>
              </a:lnSpc>
            </a:pP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-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повышенный расход энергии,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снижение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мышечной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жировой 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массы,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поведенческие</a:t>
            </a:r>
            <a:r>
              <a:rPr dirty="0" sz="1100" spc="-50" b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особенности;</a:t>
            </a:r>
            <a:endParaRPr sz="1100">
              <a:latin typeface="Calibri"/>
              <a:cs typeface="Calibri"/>
            </a:endParaRPr>
          </a:p>
          <a:p>
            <a:pPr marL="264160" indent="-172720">
              <a:lnSpc>
                <a:spcPct val="100000"/>
              </a:lnSpc>
              <a:buFont typeface="Calibri"/>
              <a:buChar char="-"/>
              <a:tabLst>
                <a:tab pos="264160" algn="l"/>
                <a:tab pos="264795" algn="l"/>
              </a:tabLst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сложность </a:t>
            </a:r>
            <a:r>
              <a:rPr dirty="0" sz="1100" spc="5" b="1">
                <a:solidFill>
                  <a:srgbClr val="121212"/>
                </a:solidFill>
                <a:latin typeface="Calibri"/>
                <a:cs typeface="Calibri"/>
              </a:rPr>
              <a:t>со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вскармливанием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результате нарушений жевания</a:t>
            </a:r>
            <a:r>
              <a:rPr dirty="0" sz="1100" spc="100" b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</a:t>
            </a:r>
            <a:endParaRPr sz="11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глотания;</a:t>
            </a:r>
            <a:endParaRPr sz="1100">
              <a:latin typeface="Calibri"/>
              <a:cs typeface="Calibri"/>
            </a:endParaRPr>
          </a:p>
          <a:p>
            <a:pPr marL="92075" marR="81915">
              <a:lnSpc>
                <a:spcPct val="100000"/>
              </a:lnSpc>
              <a:buFont typeface="Calibri"/>
              <a:buChar char="-"/>
              <a:tabLst>
                <a:tab pos="264160" algn="l"/>
                <a:tab pos="264795" algn="l"/>
                <a:tab pos="1223010" algn="l"/>
                <a:tab pos="1911350" algn="l"/>
                <a:tab pos="2120265" algn="l"/>
                <a:tab pos="2917825" algn="l"/>
                <a:tab pos="3897629" algn="l"/>
              </a:tabLst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з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а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м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е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д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ленн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о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е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	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р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а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з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вит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и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е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	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	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р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ез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у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л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ьт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а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те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	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о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р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е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ж</a:t>
            </a:r>
            <a:r>
              <a:rPr dirty="0" sz="1100" spc="5" b="1">
                <a:solidFill>
                  <a:srgbClr val="121212"/>
                </a:solidFill>
                <a:latin typeface="Calibri"/>
                <a:cs typeface="Calibri"/>
              </a:rPr>
              <a:t>д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ени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я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	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м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о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з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г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о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ы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х 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центров, обеспечивающих питание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</a:t>
            </a:r>
            <a:r>
              <a:rPr dirty="0" sz="1100" spc="-65" b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рост;</a:t>
            </a:r>
            <a:endParaRPr sz="1100">
              <a:latin typeface="Calibri"/>
              <a:cs typeface="Calibri"/>
            </a:endParaRPr>
          </a:p>
          <a:p>
            <a:pPr marL="92075" marR="81915">
              <a:lnSpc>
                <a:spcPct val="100000"/>
              </a:lnSpc>
              <a:buFont typeface="Calibri"/>
              <a:buChar char="-"/>
              <a:tabLst>
                <a:tab pos="264160" algn="l"/>
                <a:tab pos="264795" algn="l"/>
              </a:tabLst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зубной кариес, гипоплазия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эмали и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другие стоматологические 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проблемы..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23157" y="2452496"/>
            <a:ext cx="63360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5" b="1">
                <a:solidFill>
                  <a:srgbClr val="121212"/>
                </a:solidFill>
                <a:latin typeface="Times New Roman"/>
                <a:cs typeface="Times New Roman"/>
              </a:rPr>
              <a:t>Диетотерапия </a:t>
            </a:r>
            <a:r>
              <a:rPr dirty="0" sz="2400" spc="-5" b="1">
                <a:solidFill>
                  <a:srgbClr val="121212"/>
                </a:solidFill>
                <a:latin typeface="Times New Roman"/>
                <a:cs typeface="Times New Roman"/>
              </a:rPr>
              <a:t>при </a:t>
            </a:r>
            <a:r>
              <a:rPr dirty="0" sz="2400" spc="-10" b="1">
                <a:solidFill>
                  <a:srgbClr val="121212"/>
                </a:solidFill>
                <a:latin typeface="Times New Roman"/>
                <a:cs typeface="Times New Roman"/>
              </a:rPr>
              <a:t>гипотрофии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у детей с</a:t>
            </a:r>
            <a:r>
              <a:rPr dirty="0" sz="2400" spc="5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ДЦП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67100" y="624840"/>
            <a:ext cx="3830320" cy="1800225"/>
          </a:xfrm>
          <a:prstGeom prst="rect">
            <a:avLst/>
          </a:prstGeom>
          <a:ln w="12192">
            <a:solidFill>
              <a:srgbClr val="C55A11"/>
            </a:solidFill>
          </a:ln>
        </p:spPr>
        <p:txBody>
          <a:bodyPr wrap="square" lIns="0" tIns="36830" rIns="0" bIns="0" rtlCol="0" vert="horz">
            <a:spAutoFit/>
          </a:bodyPr>
          <a:lstStyle/>
          <a:p>
            <a:pPr marL="92710" marR="103505">
              <a:lnSpc>
                <a:spcPct val="100000"/>
              </a:lnSpc>
              <a:spcBef>
                <a:spcPts val="290"/>
              </a:spcBef>
            </a:pPr>
            <a:r>
              <a:rPr dirty="0" sz="1100" b="1">
                <a:latin typeface="Calibri"/>
                <a:cs typeface="Calibri"/>
              </a:rPr>
              <a:t>У </a:t>
            </a:r>
            <a:r>
              <a:rPr dirty="0" sz="1100" spc="-5" b="1">
                <a:latin typeface="Calibri"/>
                <a:cs typeface="Calibri"/>
              </a:rPr>
              <a:t>пациентов </a:t>
            </a:r>
            <a:r>
              <a:rPr dirty="0" sz="1100" b="1">
                <a:latin typeface="Calibri"/>
                <a:cs typeface="Calibri"/>
              </a:rPr>
              <a:t>с детским </a:t>
            </a:r>
            <a:r>
              <a:rPr dirty="0" sz="1100" spc="-5" b="1">
                <a:latin typeface="Calibri"/>
                <a:cs typeface="Calibri"/>
              </a:rPr>
              <a:t>церебральным параличом </a:t>
            </a:r>
            <a:r>
              <a:rPr dirty="0" sz="1100" b="1">
                <a:latin typeface="Calibri"/>
                <a:cs typeface="Calibri"/>
              </a:rPr>
              <a:t>имеются  выраженные </a:t>
            </a:r>
            <a:r>
              <a:rPr dirty="0" sz="1100" spc="-5" b="1">
                <a:latin typeface="Calibri"/>
                <a:cs typeface="Calibri"/>
              </a:rPr>
              <a:t>затруднения </a:t>
            </a:r>
            <a:r>
              <a:rPr dirty="0" sz="1100" b="1">
                <a:latin typeface="Calibri"/>
                <a:cs typeface="Calibri"/>
              </a:rPr>
              <a:t>с </a:t>
            </a:r>
            <a:r>
              <a:rPr dirty="0" sz="1100" spc="-5" b="1">
                <a:latin typeface="Calibri"/>
                <a:cs typeface="Calibri"/>
              </a:rPr>
              <a:t>приемом </a:t>
            </a:r>
            <a:r>
              <a:rPr dirty="0" sz="1100" b="1">
                <a:latin typeface="Calibri"/>
                <a:cs typeface="Calibri"/>
              </a:rPr>
              <a:t>пищи, </a:t>
            </a:r>
            <a:r>
              <a:rPr dirty="0" sz="1100" spc="-5" b="1">
                <a:latin typeface="Calibri"/>
                <a:cs typeface="Calibri"/>
              </a:rPr>
              <a:t>что приводит  </a:t>
            </a:r>
            <a:r>
              <a:rPr dirty="0" sz="1100" b="1">
                <a:latin typeface="Calibri"/>
                <a:cs typeface="Calibri"/>
              </a:rPr>
              <a:t>к </a:t>
            </a:r>
            <a:r>
              <a:rPr dirty="0" sz="1100" spc="-5" b="1">
                <a:latin typeface="Calibri"/>
                <a:cs typeface="Calibri"/>
              </a:rPr>
              <a:t>гипотрофии.</a:t>
            </a:r>
            <a:endParaRPr sz="1100">
              <a:latin typeface="Calibri"/>
              <a:cs typeface="Calibri"/>
            </a:endParaRPr>
          </a:p>
          <a:p>
            <a:pPr algn="just" marL="92710" marR="83185">
              <a:lnSpc>
                <a:spcPct val="100000"/>
              </a:lnSpc>
            </a:pPr>
            <a:r>
              <a:rPr dirty="0" sz="1100" spc="-5" b="1">
                <a:solidFill>
                  <a:srgbClr val="C00000"/>
                </a:solidFill>
                <a:latin typeface="Calibri"/>
                <a:cs typeface="Calibri"/>
              </a:rPr>
              <a:t>Гипотрофия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—характеризуется относительным снижением  массы тела ребёнка по отношению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к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его длине,  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нарушающее правильное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развитие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функции отдельных  органов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систем.</a:t>
            </a:r>
            <a:endParaRPr sz="1100">
              <a:latin typeface="Calibri"/>
              <a:cs typeface="Calibri"/>
            </a:endParaRPr>
          </a:p>
          <a:p>
            <a:pPr algn="just" marL="92710" marR="84455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(</a:t>
            </a:r>
            <a:r>
              <a:rPr dirty="0" sz="1100" spc="-5" b="1" i="1">
                <a:solidFill>
                  <a:srgbClr val="121212"/>
                </a:solidFill>
                <a:latin typeface="Calibri"/>
                <a:cs typeface="Calibri"/>
              </a:rPr>
              <a:t>Обучающий скрининг </a:t>
            </a:r>
            <a:r>
              <a:rPr dirty="0" sz="1100" b="1" i="1">
                <a:solidFill>
                  <a:srgbClr val="121212"/>
                </a:solidFill>
                <a:latin typeface="Calibri"/>
                <a:cs typeface="Calibri"/>
              </a:rPr>
              <a:t>тест </a:t>
            </a:r>
            <a:r>
              <a:rPr dirty="0" sz="1100" spc="-5" b="1" i="1">
                <a:solidFill>
                  <a:srgbClr val="121212"/>
                </a:solidFill>
                <a:latin typeface="Calibri"/>
                <a:cs typeface="Calibri"/>
              </a:rPr>
              <a:t>на гипотрофию </a:t>
            </a:r>
            <a:r>
              <a:rPr dirty="0" sz="1100" b="1" i="1">
                <a:solidFill>
                  <a:srgbClr val="121212"/>
                </a:solidFill>
                <a:latin typeface="Calibri"/>
                <a:cs typeface="Calibri"/>
              </a:rPr>
              <a:t>см. в  </a:t>
            </a:r>
            <a:r>
              <a:rPr dirty="0" sz="1100" b="1" i="1">
                <a:solidFill>
                  <a:srgbClr val="121212"/>
                </a:solidFill>
                <a:latin typeface="Calibri"/>
                <a:cs typeface="Calibri"/>
              </a:rPr>
              <a:t>кармашке</a:t>
            </a:r>
            <a:r>
              <a:rPr dirty="0" sz="1100" spc="-35" b="1" i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b="1" i="1">
                <a:solidFill>
                  <a:srgbClr val="121212"/>
                </a:solidFill>
                <a:latin typeface="Calibri"/>
                <a:cs typeface="Calibri"/>
              </a:rPr>
              <a:t>1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91321" y="2892679"/>
            <a:ext cx="3586479" cy="697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Родителям ребенка </a:t>
            </a:r>
            <a:r>
              <a:rPr dirty="0" sz="1100" spc="-10" b="1">
                <a:solidFill>
                  <a:srgbClr val="121212"/>
                </a:solidFill>
                <a:latin typeface="Calibri"/>
                <a:cs typeface="Calibri"/>
              </a:rPr>
              <a:t>необходимо соблюдать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правила  кормления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и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обратить внимание на положение при  кормлении, требование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к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пище. (Памятка «Кормление  пациентов </a:t>
            </a:r>
            <a:r>
              <a:rPr dirty="0" sz="1100" b="1">
                <a:solidFill>
                  <a:srgbClr val="121212"/>
                </a:solidFill>
                <a:latin typeface="Calibri"/>
                <a:cs typeface="Calibri"/>
              </a:rPr>
              <a:t>в</a:t>
            </a:r>
            <a:r>
              <a:rPr dirty="0" sz="1100" spc="-20" b="1">
                <a:solidFill>
                  <a:srgbClr val="121212"/>
                </a:solidFill>
                <a:latin typeface="Calibri"/>
                <a:cs typeface="Calibri"/>
              </a:rPr>
              <a:t> </a:t>
            </a:r>
            <a:r>
              <a:rPr dirty="0" sz="1100" spc="-5" b="1">
                <a:solidFill>
                  <a:srgbClr val="121212"/>
                </a:solidFill>
                <a:latin typeface="Calibri"/>
                <a:cs typeface="Calibri"/>
              </a:rPr>
              <a:t>Кармашке3)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222" y="2894202"/>
            <a:ext cx="4065270" cy="697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dirty="0" u="sng" sz="1100" spc="-28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При </a:t>
            </a:r>
            <a:r>
              <a:rPr dirty="0" u="sng" sz="11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гипотрофии </a:t>
            </a:r>
            <a:r>
              <a:rPr dirty="0" u="sng" sz="11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 </a:t>
            </a:r>
            <a:r>
              <a:rPr dirty="0" u="sng" sz="11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степени </a:t>
            </a:r>
            <a:r>
              <a:rPr dirty="0" sz="1100" spc="-5" b="1">
                <a:latin typeface="Calibri"/>
                <a:cs typeface="Calibri"/>
              </a:rPr>
              <a:t>достаточно просто </a:t>
            </a:r>
            <a:r>
              <a:rPr dirty="0" sz="1100" spc="-10" b="1">
                <a:latin typeface="Calibri"/>
                <a:cs typeface="Calibri"/>
              </a:rPr>
              <a:t>наладить  </a:t>
            </a:r>
            <a:r>
              <a:rPr dirty="0" sz="1100" spc="-5" b="1">
                <a:latin typeface="Calibri"/>
                <a:cs typeface="Calibri"/>
              </a:rPr>
              <a:t>правильное питание ребенка, упорядочить режим кормлений,  позаботиться </a:t>
            </a:r>
            <a:r>
              <a:rPr dirty="0" sz="1100" b="1">
                <a:latin typeface="Calibri"/>
                <a:cs typeface="Calibri"/>
              </a:rPr>
              <a:t>о </a:t>
            </a:r>
            <a:r>
              <a:rPr dirty="0" sz="1100" spc="-5" b="1">
                <a:latin typeface="Calibri"/>
                <a:cs typeface="Calibri"/>
              </a:rPr>
              <a:t>том, чтобы </a:t>
            </a:r>
            <a:r>
              <a:rPr dirty="0" sz="1100" b="1">
                <a:latin typeface="Calibri"/>
                <a:cs typeface="Calibri"/>
              </a:rPr>
              <a:t>в </a:t>
            </a:r>
            <a:r>
              <a:rPr dirty="0" sz="1100" spc="-5" b="1">
                <a:latin typeface="Calibri"/>
                <a:cs typeface="Calibri"/>
              </a:rPr>
              <a:t>его рацион входило достаточное  </a:t>
            </a:r>
            <a:r>
              <a:rPr dirty="0" sz="1100" b="1">
                <a:latin typeface="Calibri"/>
                <a:cs typeface="Calibri"/>
              </a:rPr>
              <a:t>количество </a:t>
            </a:r>
            <a:r>
              <a:rPr dirty="0" sz="1100" spc="-5" b="1">
                <a:latin typeface="Calibri"/>
                <a:cs typeface="Calibri"/>
              </a:rPr>
              <a:t>белковой пищи </a:t>
            </a:r>
            <a:r>
              <a:rPr dirty="0" sz="1100" b="1">
                <a:latin typeface="Calibri"/>
                <a:cs typeface="Calibri"/>
              </a:rPr>
              <a:t>и </a:t>
            </a:r>
            <a:r>
              <a:rPr dirty="0" sz="1100" spc="-5" b="1">
                <a:latin typeface="Calibri"/>
                <a:cs typeface="Calibri"/>
              </a:rPr>
              <a:t>продуктов, богатых</a:t>
            </a:r>
            <a:r>
              <a:rPr dirty="0" sz="1100" spc="-50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витаминами.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7352" y="6411874"/>
            <a:ext cx="39655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 marR="5080" indent="-457834">
              <a:lnSpc>
                <a:spcPct val="100000"/>
              </a:lnSpc>
              <a:spcBef>
                <a:spcPts val="100"/>
              </a:spcBef>
            </a:pPr>
            <a:r>
              <a:rPr dirty="0" sz="600" spc="-5">
                <a:latin typeface="Calibri"/>
                <a:cs typeface="Calibri"/>
              </a:rPr>
              <a:t>Bandini, L. </a:t>
            </a:r>
            <a:r>
              <a:rPr dirty="0" sz="600">
                <a:latin typeface="Calibri"/>
                <a:cs typeface="Calibri"/>
              </a:rPr>
              <a:t>G., </a:t>
            </a:r>
            <a:r>
              <a:rPr dirty="0" sz="600" spc="-5">
                <a:latin typeface="Calibri"/>
                <a:cs typeface="Calibri"/>
              </a:rPr>
              <a:t>Schoeller, </a:t>
            </a:r>
            <a:r>
              <a:rPr dirty="0" sz="600">
                <a:latin typeface="Calibri"/>
                <a:cs typeface="Calibri"/>
              </a:rPr>
              <a:t>D. A., </a:t>
            </a:r>
            <a:r>
              <a:rPr dirty="0" sz="600" spc="-5">
                <a:latin typeface="Calibri"/>
                <a:cs typeface="Calibri"/>
              </a:rPr>
              <a:t>Fukagawa, N. </a:t>
            </a:r>
            <a:r>
              <a:rPr dirty="0" sz="600">
                <a:latin typeface="Calibri"/>
                <a:cs typeface="Calibri"/>
              </a:rPr>
              <a:t>K., </a:t>
            </a:r>
            <a:r>
              <a:rPr dirty="0" sz="600" spc="-5">
                <a:latin typeface="Calibri"/>
                <a:cs typeface="Calibri"/>
              </a:rPr>
              <a:t>Wykes, L. </a:t>
            </a:r>
            <a:r>
              <a:rPr dirty="0" sz="600">
                <a:latin typeface="Calibri"/>
                <a:cs typeface="Calibri"/>
              </a:rPr>
              <a:t>J., &amp; </a:t>
            </a:r>
            <a:r>
              <a:rPr dirty="0" sz="600" spc="-5">
                <a:latin typeface="Calibri"/>
                <a:cs typeface="Calibri"/>
              </a:rPr>
              <a:t>Dietz, W. H. (1991). Body composition and energy expenditure </a:t>
            </a:r>
            <a:r>
              <a:rPr dirty="0" sz="600" spc="-10">
                <a:latin typeface="Calibri"/>
                <a:cs typeface="Calibri"/>
              </a:rPr>
              <a:t>in  </a:t>
            </a:r>
            <a:r>
              <a:rPr dirty="0" sz="600" spc="-5">
                <a:latin typeface="Calibri"/>
                <a:cs typeface="Calibri"/>
              </a:rPr>
              <a:t>adolescents with cerebral palsy or myelodysplasia. </a:t>
            </a:r>
            <a:r>
              <a:rPr dirty="0" sz="600" spc="-5" i="1">
                <a:latin typeface="Calibri"/>
                <a:cs typeface="Calibri"/>
              </a:rPr>
              <a:t>Pediatric Research, 29</a:t>
            </a:r>
            <a:r>
              <a:rPr dirty="0" sz="600" spc="-5">
                <a:latin typeface="Calibri"/>
                <a:cs typeface="Calibri"/>
              </a:rPr>
              <a:t>(1),</a:t>
            </a:r>
            <a:r>
              <a:rPr dirty="0" sz="600" spc="90">
                <a:latin typeface="Calibri"/>
                <a:cs typeface="Calibri"/>
              </a:rPr>
              <a:t> </a:t>
            </a:r>
            <a:r>
              <a:rPr dirty="0" sz="600" spc="-5">
                <a:latin typeface="Calibri"/>
                <a:cs typeface="Calibri"/>
              </a:rPr>
              <a:t>70-77.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4304" y="3737609"/>
            <a:ext cx="4071620" cy="1367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u="sng" sz="1100" spc="-48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Г</a:t>
            </a:r>
            <a:r>
              <a:rPr dirty="0" sz="1100" spc="250" b="1">
                <a:latin typeface="Calibri"/>
                <a:cs typeface="Calibri"/>
              </a:rPr>
              <a:t> </a:t>
            </a:r>
            <a:r>
              <a:rPr dirty="0" u="sng" sz="11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ипотрофия II </a:t>
            </a:r>
            <a:r>
              <a:rPr dirty="0" u="sng" sz="11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и </a:t>
            </a:r>
            <a:r>
              <a:rPr dirty="0" u="sng" sz="11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 </a:t>
            </a:r>
            <a:r>
              <a:rPr dirty="0" u="sng" sz="11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степени </a:t>
            </a:r>
            <a:r>
              <a:rPr dirty="0" sz="1100" spc="-5" b="1">
                <a:latin typeface="Calibri"/>
                <a:cs typeface="Calibri"/>
              </a:rPr>
              <a:t>как правило, лечится </a:t>
            </a:r>
            <a:r>
              <a:rPr dirty="0" sz="1100" b="1">
                <a:latin typeface="Calibri"/>
                <a:cs typeface="Calibri"/>
              </a:rPr>
              <a:t>в </a:t>
            </a:r>
            <a:r>
              <a:rPr dirty="0" sz="1100" spc="-5" b="1">
                <a:latin typeface="Calibri"/>
                <a:cs typeface="Calibri"/>
              </a:rPr>
              <a:t>стационарных  </a:t>
            </a:r>
            <a:r>
              <a:rPr dirty="0" sz="1100" b="1">
                <a:latin typeface="Calibri"/>
                <a:cs typeface="Calibri"/>
              </a:rPr>
              <a:t>условиях и </a:t>
            </a:r>
            <a:r>
              <a:rPr dirty="0" sz="1100" spc="-5" b="1">
                <a:latin typeface="Calibri"/>
                <a:cs typeface="Calibri"/>
              </a:rPr>
              <a:t>требует значительно больших</a:t>
            </a:r>
            <a:r>
              <a:rPr dirty="0" sz="1100" spc="-6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усилий.</a:t>
            </a:r>
            <a:endParaRPr sz="11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latin typeface="Calibri"/>
                <a:cs typeface="Calibri"/>
              </a:rPr>
              <a:t>Проводя лечебное питание, врач ведет расчеты основных  пищевых веществ </a:t>
            </a:r>
            <a:r>
              <a:rPr dirty="0" sz="1100" spc="-10" b="1">
                <a:latin typeface="Calibri"/>
                <a:cs typeface="Calibri"/>
              </a:rPr>
              <a:t>рациона </a:t>
            </a:r>
            <a:r>
              <a:rPr dirty="0" sz="1100" spc="-5" b="1">
                <a:latin typeface="Calibri"/>
                <a:cs typeface="Calibri"/>
              </a:rPr>
              <a:t>ребенка на </a:t>
            </a:r>
            <a:r>
              <a:rPr dirty="0" sz="1100" b="1">
                <a:latin typeface="Calibri"/>
                <a:cs typeface="Calibri"/>
              </a:rPr>
              <a:t>1 кг </a:t>
            </a:r>
            <a:r>
              <a:rPr dirty="0" sz="1100" spc="-5" b="1">
                <a:latin typeface="Calibri"/>
                <a:cs typeface="Calibri"/>
              </a:rPr>
              <a:t>его массы тела. </a:t>
            </a:r>
            <a:r>
              <a:rPr dirty="0" sz="1100" b="1">
                <a:latin typeface="Calibri"/>
                <a:cs typeface="Calibri"/>
              </a:rPr>
              <a:t>При  </a:t>
            </a:r>
            <a:r>
              <a:rPr dirty="0" sz="1100" spc="-5" b="1">
                <a:latin typeface="Calibri"/>
                <a:cs typeface="Calibri"/>
              </a:rPr>
              <a:t>этом количество белков </a:t>
            </a:r>
            <a:r>
              <a:rPr dirty="0" sz="1100" b="1">
                <a:latin typeface="Calibri"/>
                <a:cs typeface="Calibri"/>
              </a:rPr>
              <a:t>и </a:t>
            </a:r>
            <a:r>
              <a:rPr dirty="0" sz="1100" spc="-5" b="1">
                <a:latin typeface="Calibri"/>
                <a:cs typeface="Calibri"/>
              </a:rPr>
              <a:t>углеводов рассчитывается исходя из  возрастных физиологических норм </a:t>
            </a:r>
            <a:r>
              <a:rPr dirty="0" sz="1100" spc="-10" b="1">
                <a:latin typeface="Calibri"/>
                <a:cs typeface="Calibri"/>
              </a:rPr>
              <a:t>на </a:t>
            </a:r>
            <a:r>
              <a:rPr dirty="0" sz="1100" b="1">
                <a:latin typeface="Calibri"/>
                <a:cs typeface="Calibri"/>
              </a:rPr>
              <a:t>ту </a:t>
            </a:r>
            <a:r>
              <a:rPr dirty="0" sz="1100" spc="-5" b="1">
                <a:latin typeface="Calibri"/>
                <a:cs typeface="Calibri"/>
              </a:rPr>
              <a:t>массу тела, которую  ребенок должен иметь </a:t>
            </a:r>
            <a:r>
              <a:rPr dirty="0" sz="1100" spc="-10" b="1">
                <a:latin typeface="Calibri"/>
                <a:cs typeface="Calibri"/>
              </a:rPr>
              <a:t>по </a:t>
            </a:r>
            <a:r>
              <a:rPr dirty="0" sz="1100" spc="-5" b="1">
                <a:latin typeface="Calibri"/>
                <a:cs typeface="Calibri"/>
              </a:rPr>
              <a:t>возрасту. (Нормы </a:t>
            </a:r>
            <a:r>
              <a:rPr dirty="0" sz="1100" spc="-10" b="1">
                <a:latin typeface="Calibri"/>
                <a:cs typeface="Calibri"/>
              </a:rPr>
              <a:t>питания </a:t>
            </a:r>
            <a:r>
              <a:rPr dirty="0" sz="1100" spc="-5" b="1">
                <a:latin typeface="Calibri"/>
                <a:cs typeface="Calibri"/>
              </a:rPr>
              <a:t>по возрасту  </a:t>
            </a:r>
            <a:r>
              <a:rPr dirty="0" sz="1100" b="1">
                <a:latin typeface="Calibri"/>
                <a:cs typeface="Calibri"/>
              </a:rPr>
              <a:t>в </a:t>
            </a:r>
            <a:r>
              <a:rPr dirty="0" sz="1100" spc="-5" b="1">
                <a:latin typeface="Calibri"/>
                <a:cs typeface="Calibri"/>
              </a:rPr>
              <a:t>кармашке</a:t>
            </a:r>
            <a:r>
              <a:rPr dirty="0" sz="1100" spc="-2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2)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4304" y="5246623"/>
            <a:ext cx="4060190" cy="69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Calibri"/>
                <a:cs typeface="Calibri"/>
              </a:rPr>
              <a:t>Для </a:t>
            </a:r>
            <a:r>
              <a:rPr dirty="0" sz="1100" spc="-5" b="1">
                <a:latin typeface="Calibri"/>
                <a:cs typeface="Calibri"/>
              </a:rPr>
              <a:t>обогащения рациона ребенка белком </a:t>
            </a:r>
            <a:r>
              <a:rPr dirty="0" sz="1100" b="1">
                <a:latin typeface="Calibri"/>
                <a:cs typeface="Calibri"/>
              </a:rPr>
              <a:t>можно </a:t>
            </a:r>
            <a:r>
              <a:rPr dirty="0" sz="1100" spc="-5" b="1">
                <a:latin typeface="Calibri"/>
                <a:cs typeface="Calibri"/>
              </a:rPr>
              <a:t>использовать </a:t>
            </a:r>
            <a:r>
              <a:rPr dirty="0" sz="1100" b="1">
                <a:latin typeface="Calibri"/>
                <a:cs typeface="Calibri"/>
              </a:rPr>
              <a:t>и  </a:t>
            </a:r>
            <a:r>
              <a:rPr dirty="0" sz="1100" spc="-5" b="1">
                <a:latin typeface="Calibri"/>
                <a:cs typeface="Calibri"/>
              </a:rPr>
              <a:t>новые </a:t>
            </a:r>
            <a:r>
              <a:rPr dirty="0" sz="1100" b="1">
                <a:latin typeface="Calibri"/>
                <a:cs typeface="Calibri"/>
              </a:rPr>
              <a:t>диетические </a:t>
            </a:r>
            <a:r>
              <a:rPr dirty="0" sz="1100" spc="-5" b="1">
                <a:latin typeface="Calibri"/>
                <a:cs typeface="Calibri"/>
              </a:rPr>
              <a:t>специализированные высокобелковые</a:t>
            </a:r>
            <a:r>
              <a:rPr dirty="0" sz="1100" spc="-40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смеси</a:t>
            </a:r>
            <a:endParaRPr sz="1100">
              <a:latin typeface="Calibri"/>
              <a:cs typeface="Calibri"/>
            </a:endParaRPr>
          </a:p>
          <a:p>
            <a:pPr marL="12700" marR="579755">
              <a:lnSpc>
                <a:spcPct val="100000"/>
              </a:lnSpc>
              <a:spcBef>
                <a:spcPts val="5"/>
              </a:spcBef>
            </a:pPr>
            <a:r>
              <a:rPr dirty="0" sz="1100" b="1">
                <a:latin typeface="Calibri"/>
                <a:cs typeface="Calibri"/>
              </a:rPr>
              <a:t>- </a:t>
            </a:r>
            <a:r>
              <a:rPr dirty="0" sz="1100" b="1" i="1">
                <a:latin typeface="Calibri"/>
                <a:cs typeface="Calibri"/>
              </a:rPr>
              <a:t>"Сывороточные </a:t>
            </a:r>
            <a:r>
              <a:rPr dirty="0" sz="1100" spc="-5" b="1" i="1">
                <a:latin typeface="Calibri"/>
                <a:cs typeface="Calibri"/>
              </a:rPr>
              <a:t>гидролизаты" </a:t>
            </a:r>
            <a:r>
              <a:rPr dirty="0" sz="1100" b="1" i="1">
                <a:latin typeface="Calibri"/>
                <a:cs typeface="Calibri"/>
              </a:rPr>
              <a:t>, например такие</a:t>
            </a:r>
            <a:r>
              <a:rPr dirty="0" sz="1100" spc="-145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как:  </a:t>
            </a:r>
            <a:r>
              <a:rPr dirty="0" sz="1100" b="1" i="1">
                <a:latin typeface="Calibri"/>
                <a:cs typeface="Calibri"/>
              </a:rPr>
              <a:t>Фрисопеп, Нутрилон Пепти ТСЦ,</a:t>
            </a:r>
            <a:r>
              <a:rPr dirty="0" sz="1100" spc="-105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Алфаре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2420" y="623316"/>
            <a:ext cx="2906268" cy="19324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12420" y="112776"/>
            <a:ext cx="1153668" cy="3230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291321" y="3662298"/>
            <a:ext cx="3586479" cy="1200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Calibri"/>
                <a:cs typeface="Calibri"/>
              </a:rPr>
              <a:t>И </a:t>
            </a:r>
            <a:r>
              <a:rPr dirty="0" sz="1100" spc="-5" b="1">
                <a:latin typeface="Calibri"/>
                <a:cs typeface="Calibri"/>
              </a:rPr>
              <a:t>еще один момент следует учитывать при организации  питания </a:t>
            </a:r>
            <a:r>
              <a:rPr dirty="0" sz="1100" b="1">
                <a:latin typeface="Calibri"/>
                <a:cs typeface="Calibri"/>
              </a:rPr>
              <a:t>детей, </a:t>
            </a:r>
            <a:r>
              <a:rPr dirty="0" sz="1100" spc="-5" b="1">
                <a:latin typeface="Calibri"/>
                <a:cs typeface="Calibri"/>
              </a:rPr>
              <a:t>страдающих гипотрофией. </a:t>
            </a:r>
            <a:r>
              <a:rPr dirty="0" sz="1100" b="1">
                <a:latin typeface="Calibri"/>
                <a:cs typeface="Calibri"/>
              </a:rPr>
              <a:t>При </a:t>
            </a:r>
            <a:r>
              <a:rPr dirty="0" sz="1100" spc="-5" b="1">
                <a:latin typeface="Calibri"/>
                <a:cs typeface="Calibri"/>
              </a:rPr>
              <a:t>всех видах  гипотрофии, даже при незначительном </a:t>
            </a:r>
            <a:r>
              <a:rPr dirty="0" sz="1100" spc="-10" b="1">
                <a:latin typeface="Calibri"/>
                <a:cs typeface="Calibri"/>
              </a:rPr>
              <a:t>дефиците </a:t>
            </a:r>
            <a:r>
              <a:rPr dirty="0" sz="1100" spc="-5" b="1">
                <a:latin typeface="Calibri"/>
                <a:cs typeface="Calibri"/>
              </a:rPr>
              <a:t>массы  тела, </a:t>
            </a:r>
            <a:r>
              <a:rPr dirty="0" sz="1100" b="1">
                <a:latin typeface="Calibri"/>
                <a:cs typeface="Calibri"/>
              </a:rPr>
              <a:t>у </a:t>
            </a:r>
            <a:r>
              <a:rPr dirty="0" sz="1100" spc="-5" b="1">
                <a:latin typeface="Calibri"/>
                <a:cs typeface="Calibri"/>
              </a:rPr>
              <a:t>детей отмечаются явления гиповитаминоза.  Поэтому </a:t>
            </a:r>
            <a:r>
              <a:rPr dirty="0" sz="1100" b="1">
                <a:latin typeface="Calibri"/>
                <a:cs typeface="Calibri"/>
              </a:rPr>
              <a:t>в </a:t>
            </a:r>
            <a:r>
              <a:rPr dirty="0" sz="1100" spc="-5" b="1">
                <a:latin typeface="Calibri"/>
                <a:cs typeface="Calibri"/>
              </a:rPr>
              <a:t>питание таких детей следует вводить  максимальное количество свежих овощей, фруктов,  ягод, </a:t>
            </a:r>
            <a:r>
              <a:rPr dirty="0" sz="1100" b="1">
                <a:latin typeface="Calibri"/>
                <a:cs typeface="Calibri"/>
              </a:rPr>
              <a:t>а </a:t>
            </a:r>
            <a:r>
              <a:rPr dirty="0" sz="1100" spc="-5" b="1">
                <a:latin typeface="Calibri"/>
                <a:cs typeface="Calibri"/>
              </a:rPr>
              <a:t>при их недостатке </a:t>
            </a:r>
            <a:r>
              <a:rPr dirty="0" sz="1100" b="1">
                <a:latin typeface="Calibri"/>
                <a:cs typeface="Calibri"/>
              </a:rPr>
              <a:t>— витаминные</a:t>
            </a:r>
            <a:r>
              <a:rPr dirty="0" sz="1100" spc="-80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препараты.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57700" y="2915411"/>
            <a:ext cx="3569207" cy="2673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453128" y="2910839"/>
            <a:ext cx="3578860" cy="2682240"/>
          </a:xfrm>
          <a:custGeom>
            <a:avLst/>
            <a:gdLst/>
            <a:ahLst/>
            <a:cxnLst/>
            <a:rect l="l" t="t" r="r" b="b"/>
            <a:pathLst>
              <a:path w="3578859" h="2682240">
                <a:moveTo>
                  <a:pt x="0" y="2682239"/>
                </a:moveTo>
                <a:lnTo>
                  <a:pt x="3578352" y="2682239"/>
                </a:lnTo>
                <a:lnTo>
                  <a:pt x="3578352" y="0"/>
                </a:lnTo>
                <a:lnTo>
                  <a:pt x="0" y="0"/>
                </a:lnTo>
                <a:lnTo>
                  <a:pt x="0" y="2682239"/>
                </a:lnTo>
                <a:close/>
              </a:path>
            </a:pathLst>
          </a:custGeom>
          <a:ln w="9143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4501896" y="5867400"/>
            <a:ext cx="1103630" cy="883919"/>
          </a:xfrm>
          <a:prstGeom prst="rect">
            <a:avLst/>
          </a:prstGeom>
          <a:solidFill>
            <a:srgbClr val="FFFFFF"/>
          </a:solidFill>
          <a:ln w="12192">
            <a:solidFill>
              <a:srgbClr val="FF0000"/>
            </a:solidFill>
          </a:ln>
        </p:spPr>
        <p:txBody>
          <a:bodyPr wrap="square" lIns="0" tIns="996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85"/>
              </a:spcBef>
            </a:pPr>
            <a:r>
              <a:rPr dirty="0" sz="1100" b="1" i="1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algn="ctr" marL="262890" marR="254635">
              <a:lnSpc>
                <a:spcPct val="100000"/>
              </a:lnSpc>
            </a:pPr>
            <a:r>
              <a:rPr dirty="0" sz="1100" b="1" i="1">
                <a:latin typeface="Calibri"/>
                <a:cs typeface="Calibri"/>
              </a:rPr>
              <a:t>С</a:t>
            </a:r>
            <a:r>
              <a:rPr dirty="0" sz="1100" spc="5" b="1" i="1">
                <a:latin typeface="Calibri"/>
                <a:cs typeface="Calibri"/>
              </a:rPr>
              <a:t>к</a:t>
            </a:r>
            <a:r>
              <a:rPr dirty="0" sz="1100" b="1" i="1">
                <a:latin typeface="Calibri"/>
                <a:cs typeface="Calibri"/>
              </a:rPr>
              <a:t>р</a:t>
            </a:r>
            <a:r>
              <a:rPr dirty="0" sz="1100" spc="5" b="1" i="1">
                <a:latin typeface="Calibri"/>
                <a:cs typeface="Calibri"/>
              </a:rPr>
              <a:t>и</a:t>
            </a:r>
            <a:r>
              <a:rPr dirty="0" sz="1100" b="1" i="1">
                <a:latin typeface="Calibri"/>
                <a:cs typeface="Calibri"/>
              </a:rPr>
              <a:t>нинг </a:t>
            </a:r>
            <a:r>
              <a:rPr dirty="0" sz="1100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тест</a:t>
            </a:r>
            <a:r>
              <a:rPr dirty="0" sz="1100" spc="-60" b="1" i="1">
                <a:latin typeface="Calibri"/>
                <a:cs typeface="Calibri"/>
              </a:rPr>
              <a:t> </a:t>
            </a:r>
            <a:r>
              <a:rPr dirty="0" sz="1100" b="1" i="1">
                <a:latin typeface="Calibri"/>
                <a:cs typeface="Calibri"/>
              </a:rPr>
              <a:t>на</a:t>
            </a:r>
            <a:endParaRPr sz="11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1100" spc="-5" b="1" i="1">
                <a:latin typeface="Calibri"/>
                <a:cs typeface="Calibri"/>
              </a:rPr>
              <a:t>гипотрофию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05855" y="5867400"/>
            <a:ext cx="1102360" cy="889000"/>
          </a:xfrm>
          <a:prstGeom prst="rect">
            <a:avLst/>
          </a:prstGeom>
          <a:solidFill>
            <a:srgbClr val="FFFFFF"/>
          </a:solidFill>
          <a:ln w="12192">
            <a:solidFill>
              <a:srgbClr val="FF0000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40"/>
              </a:spcBef>
            </a:pPr>
            <a:r>
              <a:rPr dirty="0" sz="1100" b="1" i="1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algn="ctr" marL="256540" marR="247650" indent="-2540">
              <a:lnSpc>
                <a:spcPct val="100000"/>
              </a:lnSpc>
            </a:pPr>
            <a:r>
              <a:rPr dirty="0" sz="1100" b="1" i="1">
                <a:latin typeface="Calibri"/>
                <a:cs typeface="Calibri"/>
              </a:rPr>
              <a:t>Нормы  </a:t>
            </a:r>
            <a:r>
              <a:rPr dirty="0" sz="1100" b="1" i="1">
                <a:latin typeface="Calibri"/>
                <a:cs typeface="Calibri"/>
              </a:rPr>
              <a:t>питания  детей</a:t>
            </a:r>
            <a:r>
              <a:rPr dirty="0" sz="1100" spc="-95" b="1" i="1">
                <a:latin typeface="Calibri"/>
                <a:cs typeface="Calibri"/>
              </a:rPr>
              <a:t> </a:t>
            </a:r>
            <a:r>
              <a:rPr dirty="0" sz="1100" spc="-5" b="1" i="1">
                <a:latin typeface="Calibri"/>
                <a:cs typeface="Calibri"/>
              </a:rPr>
              <a:t>по  </a:t>
            </a:r>
            <a:r>
              <a:rPr dirty="0" sz="1100" b="1" i="1">
                <a:latin typeface="Calibri"/>
                <a:cs typeface="Calibri"/>
              </a:rPr>
              <a:t>в</a:t>
            </a:r>
            <a:r>
              <a:rPr dirty="0" sz="1100" spc="5" b="1" i="1">
                <a:latin typeface="Calibri"/>
                <a:cs typeface="Calibri"/>
              </a:rPr>
              <a:t>о</a:t>
            </a:r>
            <a:r>
              <a:rPr dirty="0" sz="1100" spc="-5" b="1" i="1">
                <a:latin typeface="Calibri"/>
                <a:cs typeface="Calibri"/>
              </a:rPr>
              <a:t>з</a:t>
            </a:r>
            <a:r>
              <a:rPr dirty="0" sz="1100" b="1" i="1">
                <a:latin typeface="Calibri"/>
                <a:cs typeface="Calibri"/>
              </a:rPr>
              <a:t>расту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08292" y="5867400"/>
            <a:ext cx="1103630" cy="883919"/>
          </a:xfrm>
          <a:prstGeom prst="rect">
            <a:avLst/>
          </a:prstGeom>
          <a:solidFill>
            <a:srgbClr val="FFFFFF"/>
          </a:solidFill>
          <a:ln w="12192">
            <a:solidFill>
              <a:srgbClr val="FF0000"/>
            </a:solidFill>
          </a:ln>
        </p:spPr>
        <p:txBody>
          <a:bodyPr wrap="square" lIns="0" tIns="9969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785"/>
              </a:spcBef>
            </a:pPr>
            <a:r>
              <a:rPr dirty="0" sz="1100" b="1" i="1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algn="ctr" marL="211454" marR="203200" indent="-635">
              <a:lnSpc>
                <a:spcPct val="100000"/>
              </a:lnSpc>
            </a:pPr>
            <a:r>
              <a:rPr dirty="0" sz="1100" b="1" i="1">
                <a:latin typeface="Calibri"/>
                <a:cs typeface="Calibri"/>
              </a:rPr>
              <a:t>Правила  </a:t>
            </a:r>
            <a:r>
              <a:rPr dirty="0" sz="1100" b="1" i="1">
                <a:latin typeface="Calibri"/>
                <a:cs typeface="Calibri"/>
              </a:rPr>
              <a:t>к</a:t>
            </a:r>
            <a:r>
              <a:rPr dirty="0" sz="1100" spc="5" b="1" i="1">
                <a:latin typeface="Calibri"/>
                <a:cs typeface="Calibri"/>
              </a:rPr>
              <a:t>о</a:t>
            </a:r>
            <a:r>
              <a:rPr dirty="0" sz="1100" b="1" i="1">
                <a:latin typeface="Calibri"/>
                <a:cs typeface="Calibri"/>
              </a:rPr>
              <a:t>рм</a:t>
            </a:r>
            <a:r>
              <a:rPr dirty="0" sz="1100" spc="-5" b="1" i="1">
                <a:latin typeface="Calibri"/>
                <a:cs typeface="Calibri"/>
              </a:rPr>
              <a:t>лен</a:t>
            </a:r>
            <a:r>
              <a:rPr dirty="0" sz="1100" spc="-10" b="1" i="1">
                <a:latin typeface="Calibri"/>
                <a:cs typeface="Calibri"/>
              </a:rPr>
              <a:t>и</a:t>
            </a:r>
            <a:r>
              <a:rPr dirty="0" sz="1100" b="1" i="1">
                <a:latin typeface="Calibri"/>
                <a:cs typeface="Calibri"/>
              </a:rPr>
              <a:t>я  </a:t>
            </a:r>
            <a:r>
              <a:rPr dirty="0" sz="1100" b="1" i="1">
                <a:latin typeface="Calibri"/>
                <a:cs typeface="Calibri"/>
              </a:rPr>
              <a:t>детей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14154" y="6596583"/>
            <a:ext cx="215519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>
                <a:latin typeface="Calibri"/>
                <a:cs typeface="Calibri"/>
              </a:rPr>
              <a:t>Бакалавр </a:t>
            </a:r>
            <a:r>
              <a:rPr dirty="0" sz="600" spc="-5">
                <a:latin typeface="Calibri"/>
                <a:cs typeface="Calibri"/>
              </a:rPr>
              <a:t>прикладного сестринского </a:t>
            </a:r>
            <a:r>
              <a:rPr dirty="0" sz="600">
                <a:latin typeface="Calibri"/>
                <a:cs typeface="Calibri"/>
              </a:rPr>
              <a:t>дела </a:t>
            </a:r>
            <a:r>
              <a:rPr dirty="0" sz="600" spc="-5">
                <a:latin typeface="Calibri"/>
                <a:cs typeface="Calibri"/>
              </a:rPr>
              <a:t>_выпускники 2019</a:t>
            </a:r>
            <a:r>
              <a:rPr dirty="0" sz="600" spc="-15">
                <a:latin typeface="Calibri"/>
                <a:cs typeface="Calibri"/>
              </a:rPr>
              <a:t> </a:t>
            </a:r>
            <a:r>
              <a:rPr dirty="0" sz="600" spc="-5">
                <a:latin typeface="Calibri"/>
                <a:cs typeface="Calibri"/>
              </a:rPr>
              <a:t>года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291321" y="4973573"/>
            <a:ext cx="3586479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74090" algn="l"/>
                <a:tab pos="1519555" algn="l"/>
                <a:tab pos="1792605" algn="l"/>
                <a:tab pos="2927985" algn="l"/>
              </a:tabLst>
            </a:pPr>
            <a:r>
              <a:rPr dirty="0" sz="1100" spc="-5" b="1">
                <a:latin typeface="Calibri"/>
                <a:cs typeface="Calibri"/>
              </a:rPr>
              <a:t>Недоедание	</a:t>
            </a:r>
            <a:r>
              <a:rPr dirty="0" sz="1100" spc="-10" b="1">
                <a:latin typeface="Calibri"/>
                <a:cs typeface="Calibri"/>
              </a:rPr>
              <a:t>ведёт	</a:t>
            </a:r>
            <a:r>
              <a:rPr dirty="0" sz="1100" b="1">
                <a:latin typeface="Calibri"/>
                <a:cs typeface="Calibri"/>
              </a:rPr>
              <a:t>к	</a:t>
            </a:r>
            <a:r>
              <a:rPr dirty="0" sz="1100" spc="-5" b="1">
                <a:latin typeface="Calibri"/>
                <a:cs typeface="Calibri"/>
              </a:rPr>
              <a:t>авитаминозам,	снижению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91321" y="5141214"/>
            <a:ext cx="3586479" cy="528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latin typeface="Calibri"/>
                <a:cs typeface="Calibri"/>
              </a:rPr>
              <a:t>способности </a:t>
            </a:r>
            <a:r>
              <a:rPr dirty="0" sz="1100" b="1">
                <a:latin typeface="Calibri"/>
                <a:cs typeface="Calibri"/>
              </a:rPr>
              <a:t>к </a:t>
            </a:r>
            <a:r>
              <a:rPr dirty="0" sz="1100" spc="-5" b="1">
                <a:latin typeface="Calibri"/>
                <a:cs typeface="Calibri"/>
              </a:rPr>
              <a:t>заживлению, усталости, нарушению  концентрации внимания, ухудшению интеллектуальных  способностей, снижению выносливости,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ухудшению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291321" y="5644083"/>
            <a:ext cx="35852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3420" algn="l"/>
                <a:tab pos="1277620" algn="l"/>
                <a:tab pos="2044064" algn="l"/>
                <a:tab pos="2600325" algn="l"/>
                <a:tab pos="2830195" algn="l"/>
              </a:tabLst>
            </a:pPr>
            <a:r>
              <a:rPr dirty="0" sz="1100" b="1">
                <a:latin typeface="Calibri"/>
                <a:cs typeface="Calibri"/>
              </a:rPr>
              <a:t>к</a:t>
            </a:r>
            <a:r>
              <a:rPr dirty="0" sz="1100" spc="-10" b="1">
                <a:latin typeface="Calibri"/>
                <a:cs typeface="Calibri"/>
              </a:rPr>
              <a:t>а</a:t>
            </a:r>
            <a:r>
              <a:rPr dirty="0" sz="1100" spc="-5" b="1">
                <a:latin typeface="Calibri"/>
                <a:cs typeface="Calibri"/>
              </a:rPr>
              <a:t>че</a:t>
            </a:r>
            <a:r>
              <a:rPr dirty="0" sz="1100" spc="-10" b="1">
                <a:latin typeface="Calibri"/>
                <a:cs typeface="Calibri"/>
              </a:rPr>
              <a:t>с</a:t>
            </a:r>
            <a:r>
              <a:rPr dirty="0" sz="1100" b="1">
                <a:latin typeface="Calibri"/>
                <a:cs typeface="Calibri"/>
              </a:rPr>
              <a:t>т</a:t>
            </a:r>
            <a:r>
              <a:rPr dirty="0" sz="1100" spc="5" b="1">
                <a:latin typeface="Calibri"/>
                <a:cs typeface="Calibri"/>
              </a:rPr>
              <a:t>в</a:t>
            </a:r>
            <a:r>
              <a:rPr dirty="0" sz="1100" b="1">
                <a:latin typeface="Calibri"/>
                <a:cs typeface="Calibri"/>
              </a:rPr>
              <a:t>а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b="1">
                <a:latin typeface="Calibri"/>
                <a:cs typeface="Calibri"/>
              </a:rPr>
              <a:t>жи</a:t>
            </a:r>
            <a:r>
              <a:rPr dirty="0" sz="1100" spc="-5" b="1">
                <a:latin typeface="Calibri"/>
                <a:cs typeface="Calibri"/>
              </a:rPr>
              <a:t>зни</a:t>
            </a:r>
            <a:r>
              <a:rPr dirty="0" sz="1100" b="1">
                <a:latin typeface="Calibri"/>
                <a:cs typeface="Calibri"/>
              </a:rPr>
              <a:t>,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-5" b="1">
                <a:latin typeface="Calibri"/>
                <a:cs typeface="Calibri"/>
              </a:rPr>
              <a:t>х</a:t>
            </a:r>
            <a:r>
              <a:rPr dirty="0" sz="1100" spc="-10" b="1">
                <a:latin typeface="Calibri"/>
                <a:cs typeface="Calibri"/>
              </a:rPr>
              <a:t>ру</a:t>
            </a:r>
            <a:r>
              <a:rPr dirty="0" sz="1100" spc="-15" b="1">
                <a:latin typeface="Calibri"/>
                <a:cs typeface="Calibri"/>
              </a:rPr>
              <a:t>п</a:t>
            </a:r>
            <a:r>
              <a:rPr dirty="0" sz="1100" b="1">
                <a:latin typeface="Calibri"/>
                <a:cs typeface="Calibri"/>
              </a:rPr>
              <a:t>к</a:t>
            </a:r>
            <a:r>
              <a:rPr dirty="0" sz="1100" spc="-10" b="1">
                <a:latin typeface="Calibri"/>
                <a:cs typeface="Calibri"/>
              </a:rPr>
              <a:t>о</a:t>
            </a:r>
            <a:r>
              <a:rPr dirty="0" sz="1100" spc="5" b="1">
                <a:latin typeface="Calibri"/>
                <a:cs typeface="Calibri"/>
              </a:rPr>
              <a:t>с</a:t>
            </a:r>
            <a:r>
              <a:rPr dirty="0" sz="1100" b="1">
                <a:latin typeface="Calibri"/>
                <a:cs typeface="Calibri"/>
              </a:rPr>
              <a:t>ти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b="1">
                <a:latin typeface="Calibri"/>
                <a:cs typeface="Calibri"/>
              </a:rPr>
              <a:t>к</a:t>
            </a:r>
            <a:r>
              <a:rPr dirty="0" sz="1100" spc="-20" b="1">
                <a:latin typeface="Calibri"/>
                <a:cs typeface="Calibri"/>
              </a:rPr>
              <a:t>о</a:t>
            </a:r>
            <a:r>
              <a:rPr dirty="0" sz="1100" spc="5" b="1">
                <a:latin typeface="Calibri"/>
                <a:cs typeface="Calibri"/>
              </a:rPr>
              <a:t>с</a:t>
            </a:r>
            <a:r>
              <a:rPr dirty="0" sz="1100" spc="-15" b="1">
                <a:latin typeface="Calibri"/>
                <a:cs typeface="Calibri"/>
              </a:rPr>
              <a:t>т</a:t>
            </a:r>
            <a:r>
              <a:rPr dirty="0" sz="1100" spc="-5" b="1">
                <a:latin typeface="Calibri"/>
                <a:cs typeface="Calibri"/>
              </a:rPr>
              <a:t>е</a:t>
            </a:r>
            <a:r>
              <a:rPr dirty="0" sz="1100" b="1">
                <a:latin typeface="Calibri"/>
                <a:cs typeface="Calibri"/>
              </a:rPr>
              <a:t>й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b="1">
                <a:latin typeface="Calibri"/>
                <a:cs typeface="Calibri"/>
              </a:rPr>
              <a:t>и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-5" b="1">
                <a:latin typeface="Calibri"/>
                <a:cs typeface="Calibri"/>
              </a:rPr>
              <a:t>пе</a:t>
            </a:r>
            <a:r>
              <a:rPr dirty="0" sz="1100" spc="-20" b="1">
                <a:latin typeface="Calibri"/>
                <a:cs typeface="Calibri"/>
              </a:rPr>
              <a:t>р</a:t>
            </a:r>
            <a:r>
              <a:rPr dirty="0" sz="1100" spc="-5" b="1">
                <a:latin typeface="Calibri"/>
                <a:cs typeface="Calibri"/>
              </a:rPr>
              <a:t>ел</a:t>
            </a:r>
            <a:r>
              <a:rPr dirty="0" sz="1100" spc="-10" b="1">
                <a:latin typeface="Calibri"/>
                <a:cs typeface="Calibri"/>
              </a:rPr>
              <a:t>о</a:t>
            </a:r>
            <a:r>
              <a:rPr dirty="0" sz="1100" b="1">
                <a:latin typeface="Calibri"/>
                <a:cs typeface="Calibri"/>
              </a:rPr>
              <a:t>м</a:t>
            </a:r>
            <a:r>
              <a:rPr dirty="0" sz="1100" spc="-10" b="1">
                <a:latin typeface="Calibri"/>
                <a:cs typeface="Calibri"/>
              </a:rPr>
              <a:t>а</a:t>
            </a:r>
            <a:r>
              <a:rPr dirty="0" sz="1100" b="1">
                <a:latin typeface="Calibri"/>
                <a:cs typeface="Calibri"/>
              </a:rPr>
              <a:t>м,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291321" y="5811723"/>
            <a:ext cx="3570604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latin typeface="Calibri"/>
                <a:cs typeface="Calibri"/>
              </a:rPr>
              <a:t>ухудшению моторных навыков </a:t>
            </a:r>
            <a:r>
              <a:rPr dirty="0" sz="1100" b="1">
                <a:latin typeface="Calibri"/>
                <a:cs typeface="Calibri"/>
              </a:rPr>
              <a:t>и </a:t>
            </a:r>
            <a:r>
              <a:rPr dirty="0" sz="1100" spc="-5" b="1">
                <a:latin typeface="Calibri"/>
                <a:cs typeface="Calibri"/>
              </a:rPr>
              <a:t>усилению</a:t>
            </a:r>
            <a:r>
              <a:rPr dirty="0" sz="1100" spc="-15" b="1">
                <a:latin typeface="Calibri"/>
                <a:cs typeface="Calibri"/>
              </a:rPr>
              <a:t> </a:t>
            </a:r>
            <a:r>
              <a:rPr dirty="0" sz="1100" b="1">
                <a:latin typeface="Calibri"/>
                <a:cs typeface="Calibri"/>
              </a:rPr>
              <a:t>спастичности.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57700" y="4424171"/>
            <a:ext cx="1038225" cy="107759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34290" rIns="0" bIns="0" rtlCol="0" vert="horz">
            <a:spAutoFit/>
          </a:bodyPr>
          <a:lstStyle/>
          <a:p>
            <a:pPr marL="92075" marR="231775">
              <a:lnSpc>
                <a:spcPct val="100000"/>
              </a:lnSpc>
              <a:spcBef>
                <a:spcPts val="270"/>
              </a:spcBef>
            </a:pPr>
            <a:r>
              <a:rPr dirty="0" sz="1600" spc="-30">
                <a:solidFill>
                  <a:srgbClr val="FFFFFF"/>
                </a:solidFill>
                <a:latin typeface="Calibri"/>
                <a:cs typeface="Calibri"/>
              </a:rPr>
              <a:t>Тарелка 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пит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ния 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для  детей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168" y="338327"/>
            <a:ext cx="2106168" cy="588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7840" y="1122629"/>
            <a:ext cx="364299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solidFill>
                  <a:srgbClr val="000000"/>
                </a:solidFill>
                <a:latin typeface="Times New Roman"/>
                <a:cs typeface="Times New Roman"/>
              </a:rPr>
              <a:t>Недоедание</a:t>
            </a:r>
            <a:r>
              <a:rPr dirty="0" spc="-6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pc="-15" b="1">
                <a:solidFill>
                  <a:srgbClr val="000000"/>
                </a:solidFill>
                <a:latin typeface="Times New Roman"/>
                <a:cs typeface="Times New Roman"/>
              </a:rPr>
              <a:t>ведёт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7840" y="1673479"/>
            <a:ext cx="10534650" cy="49041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b="1">
                <a:latin typeface="Times New Roman"/>
                <a:cs typeface="Times New Roman"/>
              </a:rPr>
              <a:t>к авитаминозам,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снижению </a:t>
            </a:r>
            <a:r>
              <a:rPr dirty="0" sz="3200" b="1">
                <a:latin typeface="Times New Roman"/>
                <a:cs typeface="Times New Roman"/>
              </a:rPr>
              <a:t>способности к</a:t>
            </a:r>
            <a:r>
              <a:rPr dirty="0" sz="3200" spc="-15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заживлению,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b="1">
                <a:latin typeface="Times New Roman"/>
                <a:cs typeface="Times New Roman"/>
              </a:rPr>
              <a:t>к </a:t>
            </a:r>
            <a:r>
              <a:rPr dirty="0" sz="3200" spc="-5" b="1">
                <a:latin typeface="Times New Roman"/>
                <a:cs typeface="Times New Roman"/>
              </a:rPr>
              <a:t>усталости,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нарушению </a:t>
            </a:r>
            <a:r>
              <a:rPr dirty="0" sz="3200" b="1">
                <a:latin typeface="Times New Roman"/>
                <a:cs typeface="Times New Roman"/>
              </a:rPr>
              <a:t>концентрации</a:t>
            </a:r>
            <a:r>
              <a:rPr dirty="0" sz="3200" spc="-1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внимания,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35" b="1">
                <a:latin typeface="Times New Roman"/>
                <a:cs typeface="Times New Roman"/>
              </a:rPr>
              <a:t>ухудшению </a:t>
            </a:r>
            <a:r>
              <a:rPr dirty="0" sz="3200" spc="-5" b="1">
                <a:latin typeface="Times New Roman"/>
                <a:cs typeface="Times New Roman"/>
              </a:rPr>
              <a:t>интеллектуальных</a:t>
            </a:r>
            <a:r>
              <a:rPr dirty="0" sz="3200" spc="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способностей,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снижению</a:t>
            </a:r>
            <a:r>
              <a:rPr dirty="0" sz="3200" spc="-1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выносливости,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35" b="1">
                <a:latin typeface="Times New Roman"/>
                <a:cs typeface="Times New Roman"/>
              </a:rPr>
              <a:t>ухудшению </a:t>
            </a:r>
            <a:r>
              <a:rPr dirty="0" sz="3200" spc="-15" b="1">
                <a:latin typeface="Times New Roman"/>
                <a:cs typeface="Times New Roman"/>
              </a:rPr>
              <a:t>качества</a:t>
            </a:r>
            <a:r>
              <a:rPr dirty="0" sz="3200" spc="5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жизни,</a:t>
            </a: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хрупкости костей </a:t>
            </a:r>
            <a:r>
              <a:rPr dirty="0" sz="3200" b="1">
                <a:latin typeface="Times New Roman"/>
                <a:cs typeface="Times New Roman"/>
              </a:rPr>
              <a:t>и</a:t>
            </a:r>
            <a:r>
              <a:rPr dirty="0" sz="3200" spc="-20" b="1">
                <a:latin typeface="Times New Roman"/>
                <a:cs typeface="Times New Roman"/>
              </a:rPr>
              <a:t> </a:t>
            </a:r>
            <a:r>
              <a:rPr dirty="0" sz="3200" spc="-10" b="1">
                <a:latin typeface="Times New Roman"/>
                <a:cs typeface="Times New Roman"/>
              </a:rPr>
              <a:t>переломам,</a:t>
            </a:r>
            <a:endParaRPr sz="3200">
              <a:latin typeface="Times New Roman"/>
              <a:cs typeface="Times New Roman"/>
            </a:endParaRPr>
          </a:p>
          <a:p>
            <a:pPr marL="469900" marR="508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  <a:tab pos="3167380" algn="l"/>
                <a:tab pos="5634990" algn="l"/>
                <a:tab pos="7869555" algn="l"/>
                <a:tab pos="8722995" algn="l"/>
              </a:tabLst>
            </a:pPr>
            <a:r>
              <a:rPr dirty="0" sz="3200" b="1">
                <a:latin typeface="Times New Roman"/>
                <a:cs typeface="Times New Roman"/>
              </a:rPr>
              <a:t>у</a:t>
            </a:r>
            <a:r>
              <a:rPr dirty="0" sz="3200" spc="-120" b="1">
                <a:latin typeface="Times New Roman"/>
                <a:cs typeface="Times New Roman"/>
              </a:rPr>
              <a:t>х</a:t>
            </a:r>
            <a:r>
              <a:rPr dirty="0" sz="3200" spc="-200" b="1">
                <a:latin typeface="Times New Roman"/>
                <a:cs typeface="Times New Roman"/>
              </a:rPr>
              <a:t>у</a:t>
            </a:r>
            <a:r>
              <a:rPr dirty="0" sz="3200" b="1">
                <a:latin typeface="Times New Roman"/>
                <a:cs typeface="Times New Roman"/>
              </a:rPr>
              <a:t>дшению</a:t>
            </a:r>
            <a:r>
              <a:rPr dirty="0" sz="3200" b="1">
                <a:latin typeface="Times New Roman"/>
                <a:cs typeface="Times New Roman"/>
              </a:rPr>
              <a:t>	</a:t>
            </a:r>
            <a:r>
              <a:rPr dirty="0" sz="3200" spc="-50" b="1">
                <a:latin typeface="Times New Roman"/>
                <a:cs typeface="Times New Roman"/>
              </a:rPr>
              <a:t>м</a:t>
            </a:r>
            <a:r>
              <a:rPr dirty="0" sz="3200" spc="-30" b="1">
                <a:latin typeface="Times New Roman"/>
                <a:cs typeface="Times New Roman"/>
              </a:rPr>
              <a:t>о</a:t>
            </a:r>
            <a:r>
              <a:rPr dirty="0" sz="3200" spc="-50" b="1">
                <a:latin typeface="Times New Roman"/>
                <a:cs typeface="Times New Roman"/>
              </a:rPr>
              <a:t>т</a:t>
            </a:r>
            <a:r>
              <a:rPr dirty="0" sz="3200" b="1">
                <a:latin typeface="Times New Roman"/>
                <a:cs typeface="Times New Roman"/>
              </a:rPr>
              <a:t>орн</a:t>
            </a:r>
            <a:r>
              <a:rPr dirty="0" sz="3200" spc="-20" b="1">
                <a:latin typeface="Times New Roman"/>
                <a:cs typeface="Times New Roman"/>
              </a:rPr>
              <a:t>ы</a:t>
            </a:r>
            <a:r>
              <a:rPr dirty="0" sz="3200" b="1">
                <a:latin typeface="Times New Roman"/>
                <a:cs typeface="Times New Roman"/>
              </a:rPr>
              <a:t>х</a:t>
            </a:r>
            <a:r>
              <a:rPr dirty="0" sz="3200" b="1">
                <a:latin typeface="Times New Roman"/>
                <a:cs typeface="Times New Roman"/>
              </a:rPr>
              <a:t>	</a:t>
            </a:r>
            <a:r>
              <a:rPr dirty="0" sz="3200" spc="-5" b="1">
                <a:latin typeface="Times New Roman"/>
                <a:cs typeface="Times New Roman"/>
              </a:rPr>
              <a:t>нав</a:t>
            </a:r>
            <a:r>
              <a:rPr dirty="0" sz="3200" spc="-15" b="1">
                <a:latin typeface="Times New Roman"/>
                <a:cs typeface="Times New Roman"/>
              </a:rPr>
              <a:t>ы</a:t>
            </a:r>
            <a:r>
              <a:rPr dirty="0" sz="3200" spc="-35" b="1">
                <a:latin typeface="Times New Roman"/>
                <a:cs typeface="Times New Roman"/>
              </a:rPr>
              <a:t>к</a:t>
            </a:r>
            <a:r>
              <a:rPr dirty="0" sz="3200" spc="-80" b="1">
                <a:latin typeface="Times New Roman"/>
                <a:cs typeface="Times New Roman"/>
              </a:rPr>
              <a:t>о</a:t>
            </a:r>
            <a:r>
              <a:rPr dirty="0" sz="3200" b="1">
                <a:latin typeface="Times New Roman"/>
                <a:cs typeface="Times New Roman"/>
              </a:rPr>
              <a:t>в</a:t>
            </a:r>
            <a:r>
              <a:rPr dirty="0" sz="3200" b="1">
                <a:latin typeface="Times New Roman"/>
                <a:cs typeface="Times New Roman"/>
              </a:rPr>
              <a:t>	</a:t>
            </a:r>
            <a:r>
              <a:rPr dirty="0" sz="3200" b="1">
                <a:latin typeface="Times New Roman"/>
                <a:cs typeface="Times New Roman"/>
              </a:rPr>
              <a:t>и</a:t>
            </a:r>
            <a:r>
              <a:rPr dirty="0" sz="3200" b="1">
                <a:latin typeface="Times New Roman"/>
                <a:cs typeface="Times New Roman"/>
              </a:rPr>
              <a:t>	</a:t>
            </a:r>
            <a:r>
              <a:rPr dirty="0" sz="3200" spc="-90" b="1">
                <a:latin typeface="Times New Roman"/>
                <a:cs typeface="Times New Roman"/>
              </a:rPr>
              <a:t>у</a:t>
            </a:r>
            <a:r>
              <a:rPr dirty="0" sz="3200" b="1">
                <a:latin typeface="Times New Roman"/>
                <a:cs typeface="Times New Roman"/>
              </a:rPr>
              <a:t>си</a:t>
            </a:r>
            <a:r>
              <a:rPr dirty="0" sz="3200" spc="5" b="1">
                <a:latin typeface="Times New Roman"/>
                <a:cs typeface="Times New Roman"/>
              </a:rPr>
              <a:t>л</a:t>
            </a:r>
            <a:r>
              <a:rPr dirty="0" sz="3200" b="1">
                <a:latin typeface="Times New Roman"/>
                <a:cs typeface="Times New Roman"/>
              </a:rPr>
              <a:t>ен</a:t>
            </a:r>
            <a:r>
              <a:rPr dirty="0" sz="3200" spc="5" b="1">
                <a:latin typeface="Times New Roman"/>
                <a:cs typeface="Times New Roman"/>
              </a:rPr>
              <a:t>и</a:t>
            </a:r>
            <a:r>
              <a:rPr dirty="0" sz="3200" b="1">
                <a:latin typeface="Times New Roman"/>
                <a:cs typeface="Times New Roman"/>
              </a:rPr>
              <a:t>ю  </a:t>
            </a:r>
            <a:r>
              <a:rPr dirty="0" sz="3200" b="1">
                <a:latin typeface="Times New Roman"/>
                <a:cs typeface="Times New Roman"/>
              </a:rPr>
              <a:t>спастичности.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" y="425195"/>
            <a:ext cx="1912620" cy="536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50240" y="1236344"/>
            <a:ext cx="10892155" cy="3101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800" spc="-25" b="1">
                <a:solidFill>
                  <a:srgbClr val="121212"/>
                </a:solidFill>
                <a:latin typeface="Times New Roman"/>
                <a:cs typeface="Times New Roman"/>
              </a:rPr>
              <a:t>Родителям </a:t>
            </a:r>
            <a:r>
              <a:rPr dirty="0" sz="2800" spc="-15" b="1">
                <a:solidFill>
                  <a:srgbClr val="121212"/>
                </a:solidFill>
                <a:latin typeface="Times New Roman"/>
                <a:cs typeface="Times New Roman"/>
              </a:rPr>
              <a:t>ребенка </a:t>
            </a:r>
            <a:r>
              <a:rPr dirty="0" sz="2800" spc="-40" b="1">
                <a:solidFill>
                  <a:srgbClr val="121212"/>
                </a:solidFill>
                <a:latin typeface="Times New Roman"/>
                <a:cs typeface="Times New Roman"/>
              </a:rPr>
              <a:t>необходимо </a:t>
            </a:r>
            <a:r>
              <a:rPr dirty="0" sz="2800" spc="-35" b="1">
                <a:solidFill>
                  <a:srgbClr val="121212"/>
                </a:solidFill>
                <a:latin typeface="Times New Roman"/>
                <a:cs typeface="Times New Roman"/>
              </a:rPr>
              <a:t>соблюдать </a:t>
            </a:r>
            <a:r>
              <a:rPr dirty="0" sz="2800" spc="-5" b="1">
                <a:solidFill>
                  <a:srgbClr val="121212"/>
                </a:solidFill>
                <a:latin typeface="Times New Roman"/>
                <a:cs typeface="Times New Roman"/>
              </a:rPr>
              <a:t>правила </a:t>
            </a:r>
            <a:r>
              <a:rPr dirty="0" sz="2800" spc="-15" b="1">
                <a:solidFill>
                  <a:srgbClr val="121212"/>
                </a:solidFill>
                <a:latin typeface="Times New Roman"/>
                <a:cs typeface="Times New Roman"/>
              </a:rPr>
              <a:t>кормления </a:t>
            </a:r>
            <a:r>
              <a:rPr dirty="0" sz="2800" spc="-5" b="1">
                <a:solidFill>
                  <a:srgbClr val="121212"/>
                </a:solidFill>
                <a:latin typeface="Times New Roman"/>
                <a:cs typeface="Times New Roman"/>
              </a:rPr>
              <a:t>и  </a:t>
            </a:r>
            <a:r>
              <a:rPr dirty="0" sz="2800" spc="-15" b="1">
                <a:solidFill>
                  <a:srgbClr val="121212"/>
                </a:solidFill>
                <a:latin typeface="Times New Roman"/>
                <a:cs typeface="Times New Roman"/>
              </a:rPr>
              <a:t>обратить </a:t>
            </a:r>
            <a:r>
              <a:rPr dirty="0" sz="2800" spc="-5" b="1">
                <a:solidFill>
                  <a:srgbClr val="121212"/>
                </a:solidFill>
                <a:latin typeface="Times New Roman"/>
                <a:cs typeface="Times New Roman"/>
              </a:rPr>
              <a:t>внимание на </a:t>
            </a:r>
            <a:r>
              <a:rPr dirty="0" sz="2800" spc="-20" b="1">
                <a:solidFill>
                  <a:srgbClr val="121212"/>
                </a:solidFill>
                <a:latin typeface="Times New Roman"/>
                <a:cs typeface="Times New Roman"/>
              </a:rPr>
              <a:t>положение </a:t>
            </a:r>
            <a:r>
              <a:rPr dirty="0" sz="2800" spc="-10" b="1">
                <a:solidFill>
                  <a:srgbClr val="121212"/>
                </a:solidFill>
                <a:latin typeface="Times New Roman"/>
                <a:cs typeface="Times New Roman"/>
              </a:rPr>
              <a:t>при </a:t>
            </a:r>
            <a:r>
              <a:rPr dirty="0" sz="2800" spc="-15" b="1">
                <a:solidFill>
                  <a:srgbClr val="121212"/>
                </a:solidFill>
                <a:latin typeface="Times New Roman"/>
                <a:cs typeface="Times New Roman"/>
              </a:rPr>
              <a:t>кормлении, требование </a:t>
            </a:r>
            <a:r>
              <a:rPr dirty="0" sz="2800" spc="-5" b="1">
                <a:solidFill>
                  <a:srgbClr val="121212"/>
                </a:solidFill>
                <a:latin typeface="Times New Roman"/>
                <a:cs typeface="Times New Roman"/>
              </a:rPr>
              <a:t>к  </a:t>
            </a:r>
            <a:r>
              <a:rPr dirty="0" sz="2800" spc="-10" b="1">
                <a:solidFill>
                  <a:srgbClr val="121212"/>
                </a:solidFill>
                <a:latin typeface="Times New Roman"/>
                <a:cs typeface="Times New Roman"/>
              </a:rPr>
              <a:t>пище.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100">
              <a:latin typeface="Times New Roman"/>
              <a:cs typeface="Times New Roman"/>
            </a:endParaRPr>
          </a:p>
          <a:p>
            <a:pPr algn="ctr" marL="2557145">
              <a:lnSpc>
                <a:spcPct val="100000"/>
              </a:lnSpc>
              <a:spcBef>
                <a:spcPts val="1935"/>
              </a:spcBef>
            </a:pPr>
            <a:r>
              <a:rPr dirty="0" sz="2400" spc="-10" b="1">
                <a:solidFill>
                  <a:srgbClr val="121212"/>
                </a:solidFill>
                <a:latin typeface="Times New Roman"/>
                <a:cs typeface="Times New Roman"/>
              </a:rPr>
              <a:t>Памятка</a:t>
            </a:r>
            <a:endParaRPr sz="2400">
              <a:latin typeface="Times New Roman"/>
              <a:cs typeface="Times New Roman"/>
            </a:endParaRPr>
          </a:p>
          <a:p>
            <a:pPr algn="ctr" marL="4407535" marR="1843405" indent="-1905">
              <a:lnSpc>
                <a:spcPct val="100000"/>
              </a:lnSpc>
            </a:pP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«Кормление пациентов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с  </a:t>
            </a:r>
            <a:r>
              <a:rPr dirty="0" sz="2400" spc="-5" b="1">
                <a:solidFill>
                  <a:srgbClr val="121212"/>
                </a:solidFill>
                <a:latin typeface="Times New Roman"/>
                <a:cs typeface="Times New Roman"/>
              </a:rPr>
              <a:t>ограниченными</a:t>
            </a:r>
            <a:r>
              <a:rPr dirty="0" sz="2400" spc="35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возможностями»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54024" y="2609088"/>
            <a:ext cx="3619500" cy="35722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58158" y="378409"/>
            <a:ext cx="331152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121212"/>
                </a:solidFill>
                <a:latin typeface="Times New Roman"/>
                <a:cs typeface="Times New Roman"/>
              </a:rPr>
              <a:t>Правила</a:t>
            </a:r>
            <a:r>
              <a:rPr dirty="0" sz="2800" spc="-45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121212"/>
                </a:solidFill>
                <a:latin typeface="Times New Roman"/>
                <a:cs typeface="Times New Roman"/>
              </a:rPr>
              <a:t>кормления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7335" y="1274063"/>
            <a:ext cx="1258824" cy="1717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302764" y="1269491"/>
            <a:ext cx="1268095" cy="1727200"/>
          </a:xfrm>
          <a:custGeom>
            <a:avLst/>
            <a:gdLst/>
            <a:ahLst/>
            <a:cxnLst/>
            <a:rect l="l" t="t" r="r" b="b"/>
            <a:pathLst>
              <a:path w="1268095" h="1727200">
                <a:moveTo>
                  <a:pt x="0" y="1726691"/>
                </a:moveTo>
                <a:lnTo>
                  <a:pt x="1267967" y="1726691"/>
                </a:lnTo>
                <a:lnTo>
                  <a:pt x="1267967" y="0"/>
                </a:lnTo>
                <a:lnTo>
                  <a:pt x="0" y="0"/>
                </a:lnTo>
                <a:lnTo>
                  <a:pt x="0" y="1726691"/>
                </a:lnTo>
                <a:close/>
              </a:path>
            </a:pathLst>
          </a:custGeom>
          <a:ln w="9143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56959" y="3352800"/>
            <a:ext cx="181355" cy="457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309359" y="3505200"/>
            <a:ext cx="181355" cy="457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565006" y="1000505"/>
            <a:ext cx="3020695" cy="35007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 b="1">
                <a:latin typeface="Times New Roman"/>
                <a:cs typeface="Times New Roman"/>
              </a:rPr>
              <a:t>ПРАВИЛА</a:t>
            </a:r>
            <a:r>
              <a:rPr dirty="0" sz="1200" spc="5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КОРМЛЕНИЯ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  <a:buAutoNum type="arabicPeriod"/>
              <a:tabLst>
                <a:tab pos="349885" algn="l"/>
              </a:tabLst>
            </a:pPr>
            <a:r>
              <a:rPr dirty="0" sz="1200" spc="-10">
                <a:latin typeface="Times New Roman"/>
                <a:cs typeface="Times New Roman"/>
              </a:rPr>
              <a:t>Желательно, чтобы </a:t>
            </a:r>
            <a:r>
              <a:rPr dirty="0" sz="1200" spc="-15">
                <a:latin typeface="Times New Roman"/>
                <a:cs typeface="Times New Roman"/>
              </a:rPr>
              <a:t>глаза </a:t>
            </a:r>
            <a:r>
              <a:rPr dirty="0" sz="1200" spc="-10">
                <a:latin typeface="Times New Roman"/>
                <a:cs typeface="Times New Roman"/>
              </a:rPr>
              <a:t>матери  находились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15">
                <a:latin typeface="Times New Roman"/>
                <a:cs typeface="Times New Roman"/>
              </a:rPr>
              <a:t>одном </a:t>
            </a:r>
            <a:r>
              <a:rPr dirty="0" sz="1200" spc="-5">
                <a:latin typeface="Times New Roman"/>
                <a:cs typeface="Times New Roman"/>
              </a:rPr>
              <a:t>уровне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15">
                <a:latin typeface="Times New Roman"/>
                <a:cs typeface="Times New Roman"/>
              </a:rPr>
              <a:t>глазами  </a:t>
            </a:r>
            <a:r>
              <a:rPr dirty="0" sz="1200" spc="-5">
                <a:latin typeface="Times New Roman"/>
                <a:cs typeface="Times New Roman"/>
              </a:rPr>
              <a:t>ребёнка.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71450" algn="l"/>
              </a:tabLst>
            </a:pPr>
            <a:r>
              <a:rPr dirty="0" sz="1200" spc="-15">
                <a:latin typeface="Times New Roman"/>
                <a:cs typeface="Times New Roman"/>
              </a:rPr>
              <a:t>Ложку </a:t>
            </a:r>
            <a:r>
              <a:rPr dirty="0" sz="1200" spc="-10">
                <a:latin typeface="Times New Roman"/>
                <a:cs typeface="Times New Roman"/>
              </a:rPr>
              <a:t>рекомендуется </a:t>
            </a:r>
            <a:r>
              <a:rPr dirty="0" sz="1200" spc="-5">
                <a:latin typeface="Times New Roman"/>
                <a:cs typeface="Times New Roman"/>
              </a:rPr>
              <a:t>подносить спереди </a:t>
            </a:r>
            <a:r>
              <a:rPr dirty="0" sz="1200">
                <a:latin typeface="Times New Roman"/>
                <a:cs typeface="Times New Roman"/>
              </a:rPr>
              <a:t>и  </a:t>
            </a:r>
            <a:r>
              <a:rPr dirty="0" sz="1200" spc="-5">
                <a:latin typeface="Times New Roman"/>
                <a:cs typeface="Times New Roman"/>
              </a:rPr>
              <a:t>прямо.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  <a:buAutoNum type="arabicPeriod"/>
              <a:tabLst>
                <a:tab pos="167005" algn="l"/>
              </a:tabLst>
            </a:pPr>
            <a:r>
              <a:rPr dirty="0" sz="1200" spc="-5">
                <a:latin typeface="Times New Roman"/>
                <a:cs typeface="Times New Roman"/>
              </a:rPr>
              <a:t>Пища подается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15">
                <a:latin typeface="Times New Roman"/>
                <a:cs typeface="Times New Roman"/>
              </a:rPr>
              <a:t>комфортном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5">
                <a:latin typeface="Times New Roman"/>
                <a:cs typeface="Times New Roman"/>
              </a:rPr>
              <a:t>пациента  темпе.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00000"/>
              </a:lnSpc>
              <a:buAutoNum type="arabicPeriod"/>
              <a:tabLst>
                <a:tab pos="187960" algn="l"/>
              </a:tabLst>
            </a:pPr>
            <a:r>
              <a:rPr dirty="0" sz="1200" spc="-10">
                <a:latin typeface="Times New Roman"/>
                <a:cs typeface="Times New Roman"/>
              </a:rPr>
              <a:t>Перед </a:t>
            </a:r>
            <a:r>
              <a:rPr dirty="0" sz="1200">
                <a:latin typeface="Times New Roman"/>
                <a:cs typeface="Times New Roman"/>
              </a:rPr>
              <a:t>тем, </a:t>
            </a:r>
            <a:r>
              <a:rPr dirty="0" sz="1200" spc="-5">
                <a:latin typeface="Times New Roman"/>
                <a:cs typeface="Times New Roman"/>
              </a:rPr>
              <a:t>как </a:t>
            </a:r>
            <a:r>
              <a:rPr dirty="0" sz="1200" spc="-10">
                <a:latin typeface="Times New Roman"/>
                <a:cs typeface="Times New Roman"/>
              </a:rPr>
              <a:t>давать </a:t>
            </a:r>
            <a:r>
              <a:rPr dirty="0" sz="1200" spc="-5">
                <a:latin typeface="Times New Roman"/>
                <a:cs typeface="Times New Roman"/>
              </a:rPr>
              <a:t>следующую </a:t>
            </a:r>
            <a:r>
              <a:rPr dirty="0" sz="1200" spc="-30">
                <a:latin typeface="Times New Roman"/>
                <a:cs typeface="Times New Roman"/>
              </a:rPr>
              <a:t>ложку,  </a:t>
            </a:r>
            <a:r>
              <a:rPr dirty="0" sz="1200" spc="-10">
                <a:latin typeface="Times New Roman"/>
                <a:cs typeface="Times New Roman"/>
              </a:rPr>
              <a:t>нужно убедиться, </a:t>
            </a:r>
            <a:r>
              <a:rPr dirty="0" sz="1200" spc="-5">
                <a:latin typeface="Times New Roman"/>
                <a:cs typeface="Times New Roman"/>
              </a:rPr>
              <a:t>что полость рта полностью  </a:t>
            </a:r>
            <a:r>
              <a:rPr dirty="0" sz="1200" spc="-10">
                <a:latin typeface="Times New Roman"/>
                <a:cs typeface="Times New Roman"/>
              </a:rPr>
              <a:t>свободна от предыдущей </a:t>
            </a:r>
            <a:r>
              <a:rPr dirty="0" sz="1200">
                <a:latin typeface="Times New Roman"/>
                <a:cs typeface="Times New Roman"/>
              </a:rPr>
              <a:t>порции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пищи.</a:t>
            </a:r>
            <a:endParaRPr sz="1200">
              <a:latin typeface="Times New Roman"/>
              <a:cs typeface="Times New Roman"/>
            </a:endParaRPr>
          </a:p>
          <a:p>
            <a:pPr algn="just" marL="177165" indent="-165100">
              <a:lnSpc>
                <a:spcPct val="100000"/>
              </a:lnSpc>
              <a:buAutoNum type="arabicPeriod"/>
              <a:tabLst>
                <a:tab pos="177800" algn="l"/>
              </a:tabLst>
            </a:pP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20">
                <a:latin typeface="Times New Roman"/>
                <a:cs typeface="Times New Roman"/>
              </a:rPr>
              <a:t>ходе </a:t>
            </a:r>
            <a:r>
              <a:rPr dirty="0" sz="1200">
                <a:latin typeface="Times New Roman"/>
                <a:cs typeface="Times New Roman"/>
              </a:rPr>
              <a:t>процесса питания </a:t>
            </a:r>
            <a:r>
              <a:rPr dirty="0" sz="1200" spc="-5">
                <a:latin typeface="Times New Roman"/>
                <a:cs typeface="Times New Roman"/>
              </a:rPr>
              <a:t>перемежайте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две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- три </a:t>
            </a:r>
            <a:r>
              <a:rPr dirty="0" sz="1200" spc="-10">
                <a:latin typeface="Times New Roman"/>
                <a:cs typeface="Times New Roman"/>
              </a:rPr>
              <a:t>ложки еды одной </a:t>
            </a:r>
            <a:r>
              <a:rPr dirty="0" sz="1200">
                <a:latin typeface="Times New Roman"/>
                <a:cs typeface="Times New Roman"/>
              </a:rPr>
              <a:t>- </a:t>
            </a:r>
            <a:r>
              <a:rPr dirty="0" sz="1200" spc="-15">
                <a:latin typeface="Times New Roman"/>
                <a:cs typeface="Times New Roman"/>
              </a:rPr>
              <a:t>двумя </a:t>
            </a:r>
            <a:r>
              <a:rPr dirty="0" sz="1200" spc="-10">
                <a:latin typeface="Times New Roman"/>
                <a:cs typeface="Times New Roman"/>
              </a:rPr>
              <a:t>ложками воды.  </a:t>
            </a:r>
            <a:r>
              <a:rPr dirty="0" sz="1200" spc="-5">
                <a:latin typeface="Times New Roman"/>
                <a:cs typeface="Times New Roman"/>
              </a:rPr>
              <a:t>Это </a:t>
            </a:r>
            <a:r>
              <a:rPr dirty="0" sz="1200" spc="-10">
                <a:latin typeface="Times New Roman"/>
                <a:cs typeface="Times New Roman"/>
              </a:rPr>
              <a:t>позволяет очистить </a:t>
            </a:r>
            <a:r>
              <a:rPr dirty="0" sz="1200" spc="-5">
                <a:latin typeface="Times New Roman"/>
                <a:cs typeface="Times New Roman"/>
              </a:rPr>
              <a:t>слизистые </a:t>
            </a:r>
            <a:r>
              <a:rPr dirty="0" sz="1200" spc="-10">
                <a:latin typeface="Times New Roman"/>
                <a:cs typeface="Times New Roman"/>
              </a:rPr>
              <a:t>от </a:t>
            </a:r>
            <a:r>
              <a:rPr dirty="0" sz="1200" spc="-5">
                <a:latin typeface="Times New Roman"/>
                <a:cs typeface="Times New Roman"/>
              </a:rPr>
              <a:t>следов  густой пищи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облегчить </a:t>
            </a:r>
            <a:r>
              <a:rPr dirty="0" sz="1200" spc="-15">
                <a:latin typeface="Times New Roman"/>
                <a:cs typeface="Times New Roman"/>
              </a:rPr>
              <a:t>проглатывание  </a:t>
            </a:r>
            <a:r>
              <a:rPr dirty="0" sz="1200" spc="-10">
                <a:latin typeface="Times New Roman"/>
                <a:cs typeface="Times New Roman"/>
              </a:rPr>
              <a:t>следующей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порции.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6. </a:t>
            </a:r>
            <a:r>
              <a:rPr dirty="0" sz="1200" spc="-5">
                <a:latin typeface="Times New Roman"/>
                <a:cs typeface="Times New Roman"/>
              </a:rPr>
              <a:t>Допускаются </a:t>
            </a:r>
            <a:r>
              <a:rPr dirty="0" sz="1200">
                <a:latin typeface="Times New Roman"/>
                <a:cs typeface="Times New Roman"/>
              </a:rPr>
              <a:t>1 - 2 </a:t>
            </a:r>
            <a:r>
              <a:rPr dirty="0" sz="1200" spc="-5">
                <a:latin typeface="Times New Roman"/>
                <a:cs typeface="Times New Roman"/>
              </a:rPr>
              <a:t>минутные перерывы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для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отдыха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5">
                <a:latin typeface="Times New Roman"/>
                <a:cs typeface="Times New Roman"/>
              </a:rPr>
              <a:t>восстановления дыхания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пациента.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65006" y="4841875"/>
            <a:ext cx="3021965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Нельзя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насильно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кормить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поить 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ребенка!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Запрещается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закладывание,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вливание 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пищи напитков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рот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 </a:t>
            </a:r>
            <a:r>
              <a:rPr dirty="0" u="heavy" sz="1200" spc="-1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вдохе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при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плаче! 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u="heavy" sz="12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Подача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проглатывание еды 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производится </a:t>
            </a:r>
            <a:r>
              <a:rPr dirty="0" u="heavy" sz="1200" spc="-1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под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контролем </a:t>
            </a:r>
            <a:r>
              <a:rPr dirty="0" u="heavy" sz="12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вдоха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dirty="0" sz="1200" b="1">
                <a:latin typeface="Times New Roman"/>
                <a:cs typeface="Times New Roman"/>
              </a:rPr>
              <a:t>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выдоха.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00000"/>
              </a:lnSpc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Если пациент закашлялся, </a:t>
            </a:r>
            <a:r>
              <a:rPr dirty="0" u="heavy" sz="12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кормление 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u="heavy" sz="12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необходимо 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на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время</a:t>
            </a:r>
            <a:r>
              <a:rPr dirty="0" u="heavy" sz="12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прервать.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775" y="978789"/>
            <a:ext cx="2983865" cy="20377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Times New Roman"/>
                <a:cs typeface="Times New Roman"/>
              </a:rPr>
              <a:t>ПОЛОЖЕНИЕ </a:t>
            </a:r>
            <a:r>
              <a:rPr dirty="0" sz="1200" spc="-5" b="1">
                <a:latin typeface="Times New Roman"/>
                <a:cs typeface="Times New Roman"/>
              </a:rPr>
              <a:t>ПРИ </a:t>
            </a:r>
            <a:r>
              <a:rPr dirty="0" sz="1200" spc="-10" b="1">
                <a:latin typeface="Times New Roman"/>
                <a:cs typeface="Times New Roman"/>
              </a:rPr>
              <a:t>КОРМЛЕНИЕ</a:t>
            </a:r>
            <a:r>
              <a:rPr dirty="0" sz="1200" spc="-5" b="1">
                <a:latin typeface="Times New Roman"/>
                <a:cs typeface="Times New Roman"/>
              </a:rPr>
              <a:t> СИДЯ</a:t>
            </a:r>
            <a:endParaRPr sz="1200">
              <a:latin typeface="Times New Roman"/>
              <a:cs typeface="Times New Roman"/>
            </a:endParaRPr>
          </a:p>
          <a:p>
            <a:pPr marL="12700" marR="1578610">
              <a:lnSpc>
                <a:spcPct val="100000"/>
              </a:lnSpc>
              <a:buAutoNum type="arabicPeriod"/>
              <a:tabLst>
                <a:tab pos="165100" algn="l"/>
              </a:tabLst>
            </a:pPr>
            <a:r>
              <a:rPr dirty="0" sz="1200" spc="-10">
                <a:latin typeface="Times New Roman"/>
                <a:cs typeface="Times New Roman"/>
              </a:rPr>
              <a:t>Положение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головы  </a:t>
            </a:r>
            <a:r>
              <a:rPr dirty="0" sz="1200" spc="-5">
                <a:latin typeface="Times New Roman"/>
                <a:cs typeface="Times New Roman"/>
              </a:rPr>
              <a:t>прямо перед собой  (физиологическое)</a:t>
            </a:r>
            <a:endParaRPr sz="1200">
              <a:latin typeface="Times New Roman"/>
              <a:cs typeface="Times New Roman"/>
            </a:endParaRPr>
          </a:p>
          <a:p>
            <a:pPr marL="12700" marR="1503680">
              <a:lnSpc>
                <a:spcPct val="100000"/>
              </a:lnSpc>
              <a:buAutoNum type="arabicPeriod"/>
              <a:tabLst>
                <a:tab pos="165100" algn="l"/>
              </a:tabLst>
            </a:pPr>
            <a:r>
              <a:rPr dirty="0" sz="1200" spc="-40">
                <a:latin typeface="Times New Roman"/>
                <a:cs typeface="Times New Roman"/>
              </a:rPr>
              <a:t>Угол </a:t>
            </a:r>
            <a:r>
              <a:rPr dirty="0" sz="1200">
                <a:latin typeface="Times New Roman"/>
                <a:cs typeface="Times New Roman"/>
              </a:rPr>
              <a:t>90 </a:t>
            </a:r>
            <a:r>
              <a:rPr dirty="0" sz="1200" spc="-10">
                <a:latin typeface="Times New Roman"/>
                <a:cs typeface="Times New Roman"/>
              </a:rPr>
              <a:t>градусов  </a:t>
            </a:r>
            <a:r>
              <a:rPr dirty="0" sz="1200" spc="-5">
                <a:latin typeface="Times New Roman"/>
                <a:cs typeface="Times New Roman"/>
              </a:rPr>
              <a:t>нижней челюсти  </a:t>
            </a:r>
            <a:r>
              <a:rPr dirty="0" sz="1200" spc="-10">
                <a:latin typeface="Times New Roman"/>
                <a:cs typeface="Times New Roman"/>
              </a:rPr>
              <a:t>3.Кормление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проводят  </a:t>
            </a:r>
            <a:r>
              <a:rPr dirty="0" sz="1200">
                <a:latin typeface="Times New Roman"/>
                <a:cs typeface="Times New Roman"/>
              </a:rPr>
              <a:t>в </a:t>
            </a:r>
            <a:r>
              <a:rPr dirty="0" sz="1200" spc="-10">
                <a:latin typeface="Times New Roman"/>
                <a:cs typeface="Times New Roman"/>
              </a:rPr>
              <a:t>положении </a:t>
            </a:r>
            <a:r>
              <a:rPr dirty="0" sz="1200" spc="-5">
                <a:latin typeface="Times New Roman"/>
                <a:cs typeface="Times New Roman"/>
              </a:rPr>
              <a:t>сидя </a:t>
            </a:r>
            <a:r>
              <a:rPr dirty="0" sz="1200">
                <a:latin typeface="Times New Roman"/>
                <a:cs typeface="Times New Roman"/>
              </a:rPr>
              <a:t>с  опорой </a:t>
            </a:r>
            <a:r>
              <a:rPr dirty="0" sz="1200" spc="-15">
                <a:latin typeface="Times New Roman"/>
                <a:cs typeface="Times New Roman"/>
              </a:rPr>
              <a:t>под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30">
                <a:latin typeface="Times New Roman"/>
                <a:cs typeface="Times New Roman"/>
              </a:rPr>
              <a:t>спину.</a:t>
            </a:r>
            <a:endParaRPr sz="1200">
              <a:latin typeface="Times New Roman"/>
              <a:cs typeface="Times New Roman"/>
            </a:endParaRPr>
          </a:p>
          <a:p>
            <a:pPr marL="12700" marR="1710055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4. </a:t>
            </a:r>
            <a:r>
              <a:rPr dirty="0" sz="1200" spc="-5">
                <a:latin typeface="Times New Roman"/>
                <a:cs typeface="Times New Roman"/>
              </a:rPr>
              <a:t>Правило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прямых  </a:t>
            </a:r>
            <a:r>
              <a:rPr dirty="0" sz="1200" spc="-25">
                <a:latin typeface="Times New Roman"/>
                <a:cs typeface="Times New Roman"/>
              </a:rPr>
              <a:t>углов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(90-90-90)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71586" y="4281042"/>
            <a:ext cx="3873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пи</a:t>
            </a:r>
            <a:r>
              <a:rPr dirty="0" sz="1200" spc="-15">
                <a:latin typeface="Times New Roman"/>
                <a:cs typeface="Times New Roman"/>
              </a:rPr>
              <a:t>щ</a:t>
            </a:r>
            <a:r>
              <a:rPr dirty="0" sz="1200"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42535" y="4463922"/>
            <a:ext cx="3715385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поднимают </a:t>
            </a:r>
            <a:r>
              <a:rPr dirty="0" sz="1200">
                <a:latin typeface="Times New Roman"/>
                <a:cs typeface="Times New Roman"/>
              </a:rPr>
              <a:t>до </a:t>
            </a:r>
            <a:r>
              <a:rPr dirty="0" sz="1200" spc="-30">
                <a:latin typeface="Times New Roman"/>
                <a:cs typeface="Times New Roman"/>
              </a:rPr>
              <a:t>угла </a:t>
            </a:r>
            <a:r>
              <a:rPr dirty="0" sz="1200">
                <a:latin typeface="Times New Roman"/>
                <a:cs typeface="Times New Roman"/>
              </a:rPr>
              <a:t>45º - 60º так, </a:t>
            </a:r>
            <a:r>
              <a:rPr dirty="0" sz="1200" spc="-5">
                <a:latin typeface="Times New Roman"/>
                <a:cs typeface="Times New Roman"/>
              </a:rPr>
              <a:t>чтобы её "линия сгиба"  </a:t>
            </a:r>
            <a:r>
              <a:rPr dirty="0" sz="1200">
                <a:latin typeface="Times New Roman"/>
                <a:cs typeface="Times New Roman"/>
              </a:rPr>
              <a:t>попадала на </a:t>
            </a:r>
            <a:r>
              <a:rPr dirty="0" sz="1200" spc="-5">
                <a:latin typeface="Times New Roman"/>
                <a:cs typeface="Times New Roman"/>
              </a:rPr>
              <a:t>область тазобедренных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суставов.</a:t>
            </a:r>
            <a:endParaRPr sz="1200">
              <a:latin typeface="Times New Roman"/>
              <a:cs typeface="Times New Roman"/>
            </a:endParaRPr>
          </a:p>
          <a:p>
            <a:pPr marL="198120" indent="-186055">
              <a:lnSpc>
                <a:spcPct val="100000"/>
              </a:lnSpc>
              <a:buAutoNum type="arabicPeriod" startAt="2"/>
              <a:tabLst>
                <a:tab pos="198755" algn="l"/>
              </a:tabLst>
            </a:pPr>
            <a:r>
              <a:rPr dirty="0" sz="1200" spc="-10">
                <a:latin typeface="Times New Roman"/>
                <a:cs typeface="Times New Roman"/>
              </a:rPr>
              <a:t>Противопоказано положение </a:t>
            </a:r>
            <a:r>
              <a:rPr dirty="0" sz="1200" spc="-5">
                <a:latin typeface="Times New Roman"/>
                <a:cs typeface="Times New Roman"/>
              </a:rPr>
              <a:t>пациента </a:t>
            </a:r>
            <a:r>
              <a:rPr dirty="0" sz="1200">
                <a:latin typeface="Times New Roman"/>
                <a:cs typeface="Times New Roman"/>
              </a:rPr>
              <a:t>с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согнутыми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шеей </a:t>
            </a: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20">
                <a:latin typeface="Times New Roman"/>
                <a:cs typeface="Times New Roman"/>
              </a:rPr>
              <a:t>грудным </a:t>
            </a:r>
            <a:r>
              <a:rPr dirty="0" sz="1200" spc="-10">
                <a:latin typeface="Times New Roman"/>
                <a:cs typeface="Times New Roman"/>
              </a:rPr>
              <a:t>отделом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позвоночника.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buAutoNum type="arabicPeriod" startAt="3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Спина </a:t>
            </a:r>
            <a:r>
              <a:rPr dirty="0" sz="1200" spc="-10">
                <a:latin typeface="Times New Roman"/>
                <a:cs typeface="Times New Roman"/>
              </a:rPr>
              <a:t>во </a:t>
            </a:r>
            <a:r>
              <a:rPr dirty="0" sz="1200" spc="-5">
                <a:latin typeface="Times New Roman"/>
                <a:cs typeface="Times New Roman"/>
              </a:rPr>
              <a:t>время </a:t>
            </a:r>
            <a:r>
              <a:rPr dirty="0" sz="1200" spc="-10">
                <a:latin typeface="Times New Roman"/>
                <a:cs typeface="Times New Roman"/>
              </a:rPr>
              <a:t>еды </a:t>
            </a:r>
            <a:r>
              <a:rPr dirty="0" sz="1200" spc="-5">
                <a:latin typeface="Times New Roman"/>
                <a:cs typeface="Times New Roman"/>
              </a:rPr>
              <a:t>должна </a:t>
            </a:r>
            <a:r>
              <a:rPr dirty="0" sz="1200">
                <a:latin typeface="Times New Roman"/>
                <a:cs typeface="Times New Roman"/>
              </a:rPr>
              <a:t>быть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прямой.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04944" y="5475732"/>
            <a:ext cx="3485388" cy="1301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651497" y="5479541"/>
            <a:ext cx="1008380" cy="1171575"/>
          </a:xfrm>
          <a:custGeom>
            <a:avLst/>
            <a:gdLst/>
            <a:ahLst/>
            <a:cxnLst/>
            <a:rect l="l" t="t" r="r" b="b"/>
            <a:pathLst>
              <a:path w="1008379" h="1171575">
                <a:moveTo>
                  <a:pt x="0" y="0"/>
                </a:moveTo>
                <a:lnTo>
                  <a:pt x="1007999" y="1171575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505193" y="5549646"/>
            <a:ext cx="1057275" cy="1155700"/>
          </a:xfrm>
          <a:custGeom>
            <a:avLst/>
            <a:gdLst/>
            <a:ahLst/>
            <a:cxnLst/>
            <a:rect l="l" t="t" r="r" b="b"/>
            <a:pathLst>
              <a:path w="1057275" h="1155700">
                <a:moveTo>
                  <a:pt x="0" y="1155699"/>
                </a:moveTo>
                <a:lnTo>
                  <a:pt x="1057275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833372" y="4229100"/>
            <a:ext cx="447040" cy="230504"/>
          </a:xfrm>
          <a:custGeom>
            <a:avLst/>
            <a:gdLst/>
            <a:ahLst/>
            <a:cxnLst/>
            <a:rect l="l" t="t" r="r" b="b"/>
            <a:pathLst>
              <a:path w="447039" h="230504">
                <a:moveTo>
                  <a:pt x="0" y="230124"/>
                </a:moveTo>
                <a:lnTo>
                  <a:pt x="446531" y="230124"/>
                </a:lnTo>
                <a:lnTo>
                  <a:pt x="446531" y="0"/>
                </a:lnTo>
                <a:lnTo>
                  <a:pt x="0" y="0"/>
                </a:lnTo>
                <a:lnTo>
                  <a:pt x="0" y="230124"/>
                </a:lnTo>
                <a:close/>
              </a:path>
            </a:pathLst>
          </a:custGeom>
          <a:solidFill>
            <a:srgbClr val="E6B81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4518405" y="1070864"/>
            <a:ext cx="3356610" cy="3418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68402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Ребенка </a:t>
            </a:r>
            <a:r>
              <a:rPr dirty="0" sz="1200">
                <a:latin typeface="Times New Roman"/>
                <a:cs typeface="Times New Roman"/>
              </a:rPr>
              <a:t>с </a:t>
            </a:r>
            <a:r>
              <a:rPr dirty="0" sz="1200" spc="-10">
                <a:latin typeface="Times New Roman"/>
                <a:cs typeface="Times New Roman"/>
              </a:rPr>
              <a:t>достаточным  контролем головы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можно  кормить, </a:t>
            </a:r>
            <a:r>
              <a:rPr dirty="0" sz="1200" spc="-5">
                <a:latin typeface="Times New Roman"/>
                <a:cs typeface="Times New Roman"/>
              </a:rPr>
              <a:t>держа </a:t>
            </a:r>
            <a:r>
              <a:rPr dirty="0" sz="1200">
                <a:latin typeface="Times New Roman"/>
                <a:cs typeface="Times New Roman"/>
              </a:rPr>
              <a:t>на  </a:t>
            </a:r>
            <a:r>
              <a:rPr dirty="0" sz="1200" spc="-10">
                <a:latin typeface="Times New Roman"/>
                <a:cs typeface="Times New Roman"/>
              </a:rPr>
              <a:t>коленях; </a:t>
            </a:r>
            <a:r>
              <a:rPr dirty="0" sz="1200">
                <a:latin typeface="Times New Roman"/>
                <a:cs typeface="Times New Roman"/>
              </a:rPr>
              <a:t>при </a:t>
            </a:r>
            <a:r>
              <a:rPr dirty="0" sz="1200" spc="-10">
                <a:latin typeface="Times New Roman"/>
                <a:cs typeface="Times New Roman"/>
              </a:rPr>
              <a:t>этом </a:t>
            </a:r>
            <a:r>
              <a:rPr dirty="0" sz="1200" spc="-20">
                <a:latin typeface="Times New Roman"/>
                <a:cs typeface="Times New Roman"/>
              </a:rPr>
              <a:t>мать  </a:t>
            </a:r>
            <a:r>
              <a:rPr dirty="0" sz="1200" spc="-10">
                <a:latin typeface="Times New Roman"/>
                <a:cs typeface="Times New Roman"/>
              </a:rPr>
              <a:t>одну </a:t>
            </a:r>
            <a:r>
              <a:rPr dirty="0" sz="1200">
                <a:latin typeface="Times New Roman"/>
                <a:cs typeface="Times New Roman"/>
              </a:rPr>
              <a:t>ногу </a:t>
            </a:r>
            <a:r>
              <a:rPr dirty="0" sz="1200" spc="-5">
                <a:latin typeface="Times New Roman"/>
                <a:cs typeface="Times New Roman"/>
              </a:rPr>
              <a:t>ставит </a:t>
            </a:r>
            <a:r>
              <a:rPr dirty="0" sz="1200">
                <a:latin typeface="Times New Roman"/>
                <a:cs typeface="Times New Roman"/>
              </a:rPr>
              <a:t>на  </a:t>
            </a:r>
            <a:r>
              <a:rPr dirty="0" sz="1200" spc="-25">
                <a:latin typeface="Times New Roman"/>
                <a:cs typeface="Times New Roman"/>
              </a:rPr>
              <a:t>подставку, </a:t>
            </a:r>
            <a:r>
              <a:rPr dirty="0" sz="1200" spc="-5">
                <a:latin typeface="Times New Roman"/>
                <a:cs typeface="Times New Roman"/>
              </a:rPr>
              <a:t>чтобы </a:t>
            </a:r>
            <a:r>
              <a:rPr dirty="0" sz="1200" spc="-10">
                <a:latin typeface="Times New Roman"/>
                <a:cs typeface="Times New Roman"/>
              </a:rPr>
              <a:t>согнуть  бедра </a:t>
            </a:r>
            <a:r>
              <a:rPr dirty="0" sz="1200" spc="-5">
                <a:latin typeface="Times New Roman"/>
                <a:cs typeface="Times New Roman"/>
              </a:rPr>
              <a:t>ребенка </a:t>
            </a:r>
            <a:r>
              <a:rPr dirty="0" sz="1200">
                <a:latin typeface="Times New Roman"/>
                <a:cs typeface="Times New Roman"/>
              </a:rPr>
              <a:t>и тем  </a:t>
            </a:r>
            <a:r>
              <a:rPr dirty="0" sz="1200" spc="-5">
                <a:latin typeface="Times New Roman"/>
                <a:cs typeface="Times New Roman"/>
              </a:rPr>
              <a:t>самым </a:t>
            </a:r>
            <a:r>
              <a:rPr dirty="0" sz="1200" spc="-10">
                <a:latin typeface="Times New Roman"/>
                <a:cs typeface="Times New Roman"/>
              </a:rPr>
              <a:t>предупредить  </a:t>
            </a:r>
            <a:r>
              <a:rPr dirty="0" sz="1200" spc="-5">
                <a:latin typeface="Times New Roman"/>
                <a:cs typeface="Times New Roman"/>
              </a:rPr>
              <a:t>разгибание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ног</a:t>
            </a:r>
            <a:endParaRPr sz="1200">
              <a:latin typeface="Times New Roman"/>
              <a:cs typeface="Times New Roman"/>
            </a:endParaRPr>
          </a:p>
          <a:p>
            <a:pPr marL="12700" marR="176657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(чтобы ребенок </a:t>
            </a:r>
            <a:r>
              <a:rPr dirty="0" sz="1200">
                <a:latin typeface="Times New Roman"/>
                <a:cs typeface="Times New Roman"/>
              </a:rPr>
              <a:t>не  </a:t>
            </a:r>
            <a:r>
              <a:rPr dirty="0" sz="1200" spc="-5">
                <a:latin typeface="Times New Roman"/>
                <a:cs typeface="Times New Roman"/>
              </a:rPr>
              <a:t>выгибал </a:t>
            </a:r>
            <a:r>
              <a:rPr dirty="0" sz="1200" spc="-15">
                <a:latin typeface="Times New Roman"/>
                <a:cs typeface="Times New Roman"/>
              </a:rPr>
              <a:t>туловище </a:t>
            </a:r>
            <a:r>
              <a:rPr dirty="0" sz="1200">
                <a:latin typeface="Times New Roman"/>
                <a:cs typeface="Times New Roman"/>
              </a:rPr>
              <a:t>и не  </a:t>
            </a:r>
            <a:r>
              <a:rPr dirty="0" sz="1200" spc="-5">
                <a:latin typeface="Times New Roman"/>
                <a:cs typeface="Times New Roman"/>
              </a:rPr>
              <a:t>запрокидывал </a:t>
            </a:r>
            <a:r>
              <a:rPr dirty="0" sz="1200" spc="-15">
                <a:latin typeface="Times New Roman"/>
                <a:cs typeface="Times New Roman"/>
              </a:rPr>
              <a:t>голову </a:t>
            </a:r>
            <a:r>
              <a:rPr dirty="0" sz="1200">
                <a:latin typeface="Times New Roman"/>
                <a:cs typeface="Times New Roman"/>
              </a:rPr>
              <a:t>–  ноги </a:t>
            </a:r>
            <a:r>
              <a:rPr dirty="0" sz="1200" spc="-10">
                <a:latin typeface="Times New Roman"/>
                <a:cs typeface="Times New Roman"/>
              </a:rPr>
              <a:t>согнуть </a:t>
            </a:r>
            <a:r>
              <a:rPr dirty="0" sz="1200">
                <a:latin typeface="Times New Roman"/>
                <a:cs typeface="Times New Roman"/>
              </a:rPr>
              <a:t>в  </a:t>
            </a:r>
            <a:r>
              <a:rPr dirty="0" sz="1200" spc="-5">
                <a:latin typeface="Times New Roman"/>
                <a:cs typeface="Times New Roman"/>
              </a:rPr>
              <a:t>тазобедренных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суставах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и </a:t>
            </a:r>
            <a:r>
              <a:rPr dirty="0" sz="1200" spc="-10">
                <a:latin typeface="Times New Roman"/>
                <a:cs typeface="Times New Roman"/>
              </a:rPr>
              <a:t>поддерживать </a:t>
            </a:r>
            <a:r>
              <a:rPr dirty="0" sz="1200">
                <a:latin typeface="Times New Roman"/>
                <a:cs typeface="Times New Roman"/>
              </a:rPr>
              <a:t>их </a:t>
            </a:r>
            <a:r>
              <a:rPr dirty="0" sz="1200" spc="-15">
                <a:latin typeface="Times New Roman"/>
                <a:cs typeface="Times New Roman"/>
              </a:rPr>
              <a:t>под </a:t>
            </a:r>
            <a:r>
              <a:rPr dirty="0" sz="1200" spc="-10">
                <a:latin typeface="Times New Roman"/>
                <a:cs typeface="Times New Roman"/>
              </a:rPr>
              <a:t>коленями, </a:t>
            </a:r>
            <a:r>
              <a:rPr dirty="0" sz="1200" spc="-5">
                <a:latin typeface="Times New Roman"/>
                <a:cs typeface="Times New Roman"/>
              </a:rPr>
              <a:t>чтобы </a:t>
            </a:r>
            <a:r>
              <a:rPr dirty="0" sz="1200">
                <a:latin typeface="Times New Roman"/>
                <a:cs typeface="Times New Roman"/>
              </a:rPr>
              <a:t>ноги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были  </a:t>
            </a:r>
            <a:r>
              <a:rPr dirty="0" sz="1200" spc="-5">
                <a:latin typeface="Times New Roman"/>
                <a:cs typeface="Times New Roman"/>
              </a:rPr>
              <a:t>выше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ягодиц.</a:t>
            </a:r>
            <a:endParaRPr sz="120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spcBef>
                <a:spcPts val="790"/>
              </a:spcBef>
            </a:pPr>
            <a:r>
              <a:rPr dirty="0" sz="1200" spc="-10" b="1">
                <a:latin typeface="Times New Roman"/>
                <a:cs typeface="Times New Roman"/>
              </a:rPr>
              <a:t>ПОЛОЖЕНИЕ </a:t>
            </a:r>
            <a:r>
              <a:rPr dirty="0" sz="1200" spc="-5" b="1">
                <a:latin typeface="Times New Roman"/>
                <a:cs typeface="Times New Roman"/>
              </a:rPr>
              <a:t>ПРИ </a:t>
            </a:r>
            <a:r>
              <a:rPr dirty="0" sz="1200" spc="-10" b="1">
                <a:latin typeface="Times New Roman"/>
                <a:cs typeface="Times New Roman"/>
              </a:rPr>
              <a:t>КОРМЛЕНИИ</a:t>
            </a:r>
            <a:r>
              <a:rPr dirty="0" sz="1200" spc="4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ЛЕЖА</a:t>
            </a:r>
            <a:endParaRPr sz="1200">
              <a:latin typeface="Times New Roman"/>
              <a:cs typeface="Times New Roman"/>
            </a:endParaRPr>
          </a:p>
          <a:p>
            <a:pPr marL="36830">
              <a:lnSpc>
                <a:spcPct val="100000"/>
              </a:lnSpc>
              <a:tabLst>
                <a:tab pos="280035" algn="l"/>
                <a:tab pos="1022985" algn="l"/>
                <a:tab pos="1525905" algn="l"/>
                <a:tab pos="2164080" algn="l"/>
                <a:tab pos="2662555" algn="l"/>
              </a:tabLst>
            </a:pPr>
            <a:r>
              <a:rPr dirty="0" sz="1200">
                <a:latin typeface="Times New Roman"/>
                <a:cs typeface="Times New Roman"/>
              </a:rPr>
              <a:t>1.	</a:t>
            </a:r>
            <a:r>
              <a:rPr dirty="0" sz="1200" spc="-20">
                <a:latin typeface="Times New Roman"/>
                <a:cs typeface="Times New Roman"/>
              </a:rPr>
              <a:t>Головной	</a:t>
            </a:r>
            <a:r>
              <a:rPr dirty="0" sz="1200" spc="-15">
                <a:latin typeface="Times New Roman"/>
                <a:cs typeface="Times New Roman"/>
              </a:rPr>
              <a:t>конец	</a:t>
            </a:r>
            <a:r>
              <a:rPr dirty="0" sz="1200" spc="-10">
                <a:latin typeface="Times New Roman"/>
                <a:cs typeface="Times New Roman"/>
              </a:rPr>
              <a:t>кровати	</a:t>
            </a:r>
            <a:r>
              <a:rPr dirty="0" sz="1200" spc="-5">
                <a:latin typeface="Times New Roman"/>
                <a:cs typeface="Times New Roman"/>
              </a:rPr>
              <a:t>перед	приемом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18159" y="3259835"/>
            <a:ext cx="3425952" cy="2398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468883" y="5802883"/>
            <a:ext cx="350837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latin typeface="Times New Roman"/>
                <a:cs typeface="Times New Roman"/>
              </a:rPr>
              <a:t>Удобно </a:t>
            </a:r>
            <a:r>
              <a:rPr dirty="0" sz="1200">
                <a:latin typeface="Times New Roman"/>
                <a:cs typeface="Times New Roman"/>
              </a:rPr>
              <a:t>для </a:t>
            </a:r>
            <a:r>
              <a:rPr dirty="0" sz="1200" spc="-15">
                <a:latin typeface="Times New Roman"/>
                <a:cs typeface="Times New Roman"/>
              </a:rPr>
              <a:t>кормления </a:t>
            </a:r>
            <a:r>
              <a:rPr dirty="0" sz="1200" spc="-10">
                <a:latin typeface="Times New Roman"/>
                <a:cs typeface="Times New Roman"/>
              </a:rPr>
              <a:t>положение </a:t>
            </a:r>
            <a:r>
              <a:rPr dirty="0" sz="1200" spc="-5">
                <a:latin typeface="Times New Roman"/>
                <a:cs typeface="Times New Roman"/>
              </a:rPr>
              <a:t>спереди </a:t>
            </a:r>
            <a:r>
              <a:rPr dirty="0" sz="1200" spc="-10">
                <a:latin typeface="Times New Roman"/>
                <a:cs typeface="Times New Roman"/>
              </a:rPr>
              <a:t>от матери  лицом </a:t>
            </a:r>
            <a:r>
              <a:rPr dirty="0" sz="1200">
                <a:latin typeface="Times New Roman"/>
                <a:cs typeface="Times New Roman"/>
              </a:rPr>
              <a:t>к ней. </a:t>
            </a:r>
            <a:r>
              <a:rPr dirty="0" sz="1200" spc="-10">
                <a:latin typeface="Times New Roman"/>
                <a:cs typeface="Times New Roman"/>
              </a:rPr>
              <a:t>Ребенка: </a:t>
            </a:r>
            <a:r>
              <a:rPr dirty="0" sz="1200" spc="-5">
                <a:latin typeface="Times New Roman"/>
                <a:cs typeface="Times New Roman"/>
              </a:rPr>
              <a:t>располагают </a:t>
            </a:r>
            <a:r>
              <a:rPr dirty="0" sz="1200">
                <a:latin typeface="Times New Roman"/>
                <a:cs typeface="Times New Roman"/>
              </a:rPr>
              <a:t>на </a:t>
            </a:r>
            <a:r>
              <a:rPr dirty="0" sz="1200" spc="-5">
                <a:latin typeface="Times New Roman"/>
                <a:cs typeface="Times New Roman"/>
              </a:rPr>
              <a:t>специальном  сидении либо </a:t>
            </a:r>
            <a:r>
              <a:rPr dirty="0" sz="1200" spc="-15">
                <a:latin typeface="Times New Roman"/>
                <a:cs typeface="Times New Roman"/>
              </a:rPr>
              <a:t>под </a:t>
            </a:r>
            <a:r>
              <a:rPr dirty="0" sz="1200">
                <a:latin typeface="Times New Roman"/>
                <a:cs typeface="Times New Roman"/>
              </a:rPr>
              <a:t>спину </a:t>
            </a:r>
            <a:r>
              <a:rPr dirty="0" sz="1200" spc="-10">
                <a:latin typeface="Times New Roman"/>
                <a:cs typeface="Times New Roman"/>
              </a:rPr>
              <a:t>подкладывают </a:t>
            </a:r>
            <a:r>
              <a:rPr dirty="0" sz="1200" spc="-5">
                <a:latin typeface="Times New Roman"/>
                <a:cs typeface="Times New Roman"/>
              </a:rPr>
              <a:t>клин,  </a:t>
            </a:r>
            <a:r>
              <a:rPr dirty="0" sz="1200" spc="-30">
                <a:latin typeface="Times New Roman"/>
                <a:cs typeface="Times New Roman"/>
              </a:rPr>
              <a:t>подушку.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553200" y="1190795"/>
            <a:ext cx="1412495" cy="20245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738376" y="36651"/>
            <a:ext cx="8145780" cy="75819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121212"/>
                </a:solidFill>
                <a:latin typeface="Times New Roman"/>
                <a:cs typeface="Times New Roman"/>
              </a:rPr>
              <a:t>Памятка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«Кормление пациентов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с </a:t>
            </a:r>
            <a:r>
              <a:rPr dirty="0" sz="2400" spc="-5" b="1">
                <a:solidFill>
                  <a:srgbClr val="121212"/>
                </a:solidFill>
                <a:latin typeface="Times New Roman"/>
                <a:cs typeface="Times New Roman"/>
              </a:rPr>
              <a:t>ограниченными</a:t>
            </a:r>
            <a:r>
              <a:rPr dirty="0" sz="2400" spc="17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возможностями»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ТРЕБОВАНИЕ </a:t>
            </a:r>
            <a:r>
              <a:rPr dirty="0"/>
              <a:t>К</a:t>
            </a:r>
            <a:r>
              <a:rPr dirty="0" spc="-10"/>
              <a:t> </a:t>
            </a:r>
            <a:r>
              <a:rPr dirty="0"/>
              <a:t>ПИЩЕ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</a:pPr>
            <a:r>
              <a:rPr dirty="0" spc="-5" b="0">
                <a:latin typeface="Times New Roman"/>
                <a:cs typeface="Times New Roman"/>
              </a:rPr>
              <a:t>Наиболее </a:t>
            </a:r>
            <a:r>
              <a:rPr dirty="0" spc="-15" b="0">
                <a:latin typeface="Times New Roman"/>
                <a:cs typeface="Times New Roman"/>
              </a:rPr>
              <a:t>комфортная </a:t>
            </a:r>
            <a:r>
              <a:rPr dirty="0" spc="-10" b="0">
                <a:latin typeface="Times New Roman"/>
                <a:cs typeface="Times New Roman"/>
              </a:rPr>
              <a:t>консистенция содержимого  употребляемого </a:t>
            </a:r>
            <a:r>
              <a:rPr dirty="0" spc="-25" b="0">
                <a:latin typeface="Times New Roman"/>
                <a:cs typeface="Times New Roman"/>
              </a:rPr>
              <a:t>блюда </a:t>
            </a:r>
            <a:r>
              <a:rPr dirty="0" b="0">
                <a:latin typeface="Times New Roman"/>
                <a:cs typeface="Times New Roman"/>
              </a:rPr>
              <a:t>для </a:t>
            </a:r>
            <a:r>
              <a:rPr dirty="0" spc="-5" b="0">
                <a:latin typeface="Times New Roman"/>
                <a:cs typeface="Times New Roman"/>
              </a:rPr>
              <a:t>пациентов </a:t>
            </a:r>
            <a:r>
              <a:rPr dirty="0" b="0">
                <a:latin typeface="Times New Roman"/>
                <a:cs typeface="Times New Roman"/>
              </a:rPr>
              <a:t>с </a:t>
            </a:r>
            <a:r>
              <a:rPr dirty="0" spc="-5" b="0">
                <a:latin typeface="Times New Roman"/>
                <a:cs typeface="Times New Roman"/>
              </a:rPr>
              <a:t>нарушением акта  жевания </a:t>
            </a:r>
            <a:r>
              <a:rPr dirty="0" b="0">
                <a:latin typeface="Times New Roman"/>
                <a:cs typeface="Times New Roman"/>
              </a:rPr>
              <a:t>и </a:t>
            </a:r>
            <a:r>
              <a:rPr dirty="0" spc="-15" b="0">
                <a:latin typeface="Times New Roman"/>
                <a:cs typeface="Times New Roman"/>
              </a:rPr>
              <a:t>глотания </a:t>
            </a:r>
            <a:r>
              <a:rPr dirty="0" b="0">
                <a:latin typeface="Times New Roman"/>
                <a:cs typeface="Times New Roman"/>
              </a:rPr>
              <a:t>- </a:t>
            </a:r>
            <a:r>
              <a:rPr dirty="0" spc="-5" b="0">
                <a:latin typeface="Times New Roman"/>
                <a:cs typeface="Times New Roman"/>
              </a:rPr>
              <a:t>пюреобразная </a:t>
            </a:r>
            <a:r>
              <a:rPr dirty="0" b="0">
                <a:latin typeface="Times New Roman"/>
                <a:cs typeface="Times New Roman"/>
              </a:rPr>
              <a:t>или </a:t>
            </a:r>
            <a:r>
              <a:rPr dirty="0" spc="-5" b="0">
                <a:latin typeface="Times New Roman"/>
                <a:cs typeface="Times New Roman"/>
              </a:rPr>
              <a:t>кашеобразная </a:t>
            </a:r>
            <a:r>
              <a:rPr dirty="0" b="0">
                <a:latin typeface="Times New Roman"/>
                <a:cs typeface="Times New Roman"/>
              </a:rPr>
              <a:t>с  </a:t>
            </a:r>
            <a:r>
              <a:rPr dirty="0" spc="-20" b="0">
                <a:latin typeface="Times New Roman"/>
                <a:cs typeface="Times New Roman"/>
              </a:rPr>
              <a:t>гладкой </a:t>
            </a:r>
            <a:r>
              <a:rPr dirty="0" b="0">
                <a:latin typeface="Times New Roman"/>
                <a:cs typeface="Times New Roman"/>
              </a:rPr>
              <a:t>поверхностью (кисель, </a:t>
            </a:r>
            <a:r>
              <a:rPr dirty="0" spc="-5" b="0">
                <a:latin typeface="Times New Roman"/>
                <a:cs typeface="Times New Roman"/>
              </a:rPr>
              <a:t>протертая </a:t>
            </a:r>
            <a:r>
              <a:rPr dirty="0" b="0">
                <a:latin typeface="Times New Roman"/>
                <a:cs typeface="Times New Roman"/>
              </a:rPr>
              <a:t>овсяная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каша).</a:t>
            </a:r>
          </a:p>
          <a:p>
            <a:pPr algn="just" marL="12700" marR="5715">
              <a:lnSpc>
                <a:spcPct val="100000"/>
              </a:lnSpc>
            </a:pPr>
            <a:r>
              <a:rPr dirty="0" spc="-5" b="0">
                <a:latin typeface="Times New Roman"/>
                <a:cs typeface="Times New Roman"/>
              </a:rPr>
              <a:t>Предпочтительно </a:t>
            </a:r>
            <a:r>
              <a:rPr dirty="0" spc="-15" b="0">
                <a:latin typeface="Times New Roman"/>
                <a:cs typeface="Times New Roman"/>
              </a:rPr>
              <a:t>измельчить </a:t>
            </a:r>
            <a:r>
              <a:rPr dirty="0" spc="-5" b="0">
                <a:latin typeface="Times New Roman"/>
                <a:cs typeface="Times New Roman"/>
              </a:rPr>
              <a:t>или протереть </a:t>
            </a:r>
            <a:r>
              <a:rPr dirty="0" spc="-15" b="0">
                <a:latin typeface="Times New Roman"/>
                <a:cs typeface="Times New Roman"/>
              </a:rPr>
              <a:t>любую  подготовленную </a:t>
            </a:r>
            <a:r>
              <a:rPr dirty="0" spc="5" b="0">
                <a:latin typeface="Times New Roman"/>
                <a:cs typeface="Times New Roman"/>
              </a:rPr>
              <a:t>для  </a:t>
            </a:r>
            <a:r>
              <a:rPr dirty="0" spc="-15" b="0">
                <a:latin typeface="Times New Roman"/>
                <a:cs typeface="Times New Roman"/>
              </a:rPr>
              <a:t>кормления </a:t>
            </a:r>
            <a:r>
              <a:rPr dirty="0" spc="-5" b="0">
                <a:latin typeface="Times New Roman"/>
                <a:cs typeface="Times New Roman"/>
              </a:rPr>
              <a:t>пищу </a:t>
            </a:r>
            <a:r>
              <a:rPr dirty="0" b="0">
                <a:latin typeface="Times New Roman"/>
                <a:cs typeface="Times New Roman"/>
              </a:rPr>
              <a:t>и довести её </a:t>
            </a:r>
            <a:r>
              <a:rPr dirty="0" spc="-10" b="0">
                <a:latin typeface="Times New Roman"/>
                <a:cs typeface="Times New Roman"/>
              </a:rPr>
              <a:t>до  </a:t>
            </a:r>
            <a:r>
              <a:rPr dirty="0" spc="-5" b="0">
                <a:latin typeface="Times New Roman"/>
                <a:cs typeface="Times New Roman"/>
              </a:rPr>
              <a:t>консистенции </a:t>
            </a:r>
            <a:r>
              <a:rPr dirty="0" spc="-10" b="0">
                <a:latin typeface="Times New Roman"/>
                <a:cs typeface="Times New Roman"/>
              </a:rPr>
              <a:t>густой </a:t>
            </a:r>
            <a:r>
              <a:rPr dirty="0" b="0">
                <a:latin typeface="Times New Roman"/>
                <a:cs typeface="Times New Roman"/>
              </a:rPr>
              <a:t>сметаны.</a:t>
            </a:r>
          </a:p>
          <a:p>
            <a:pPr algn="just" marL="12700">
              <a:lnSpc>
                <a:spcPct val="100000"/>
              </a:lnSpc>
            </a:pPr>
            <a:r>
              <a:rPr dirty="0" b="0">
                <a:latin typeface="Times New Roman"/>
                <a:cs typeface="Times New Roman"/>
              </a:rPr>
              <a:t>В </a:t>
            </a:r>
            <a:r>
              <a:rPr dirty="0" spc="-5" b="0">
                <a:latin typeface="Times New Roman"/>
                <a:cs typeface="Times New Roman"/>
              </a:rPr>
              <a:t>водянистый </a:t>
            </a:r>
            <a:r>
              <a:rPr dirty="0" spc="-15" b="0">
                <a:latin typeface="Times New Roman"/>
                <a:cs typeface="Times New Roman"/>
              </a:rPr>
              <a:t>суп </a:t>
            </a:r>
            <a:r>
              <a:rPr dirty="0" spc="-10" b="0">
                <a:latin typeface="Times New Roman"/>
                <a:cs typeface="Times New Roman"/>
              </a:rPr>
              <a:t>можно </a:t>
            </a:r>
            <a:r>
              <a:rPr dirty="0" b="0">
                <a:latin typeface="Times New Roman"/>
                <a:cs typeface="Times New Roman"/>
              </a:rPr>
              <a:t>добавить </a:t>
            </a:r>
            <a:r>
              <a:rPr dirty="0" spc="-5" b="0">
                <a:latin typeface="Times New Roman"/>
                <a:cs typeface="Times New Roman"/>
              </a:rPr>
              <a:t>хлебный </a:t>
            </a:r>
            <a:r>
              <a:rPr dirty="0" b="0">
                <a:latin typeface="Times New Roman"/>
                <a:cs typeface="Times New Roman"/>
              </a:rPr>
              <a:t>мякиш,</a:t>
            </a:r>
            <a:r>
              <a:rPr dirty="0" spc="340" b="0">
                <a:latin typeface="Times New Roman"/>
                <a:cs typeface="Times New Roman"/>
              </a:rPr>
              <a:t> </a:t>
            </a:r>
            <a:r>
              <a:rPr dirty="0" spc="-10" b="0">
                <a:latin typeface="Times New Roman"/>
                <a:cs typeface="Times New Roman"/>
              </a:rPr>
              <a:t>дать</a:t>
            </a:r>
          </a:p>
          <a:p>
            <a:pPr algn="just" marL="12700">
              <a:lnSpc>
                <a:spcPct val="100000"/>
              </a:lnSpc>
            </a:pPr>
            <a:r>
              <a:rPr dirty="0" spc="-10" b="0">
                <a:latin typeface="Times New Roman"/>
                <a:cs typeface="Times New Roman"/>
              </a:rPr>
              <a:t>набухнуть, </a:t>
            </a:r>
            <a:r>
              <a:rPr dirty="0" spc="-5" b="0">
                <a:latin typeface="Times New Roman"/>
                <a:cs typeface="Times New Roman"/>
              </a:rPr>
              <a:t>затем</a:t>
            </a:r>
            <a:r>
              <a:rPr dirty="0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перемешать.</a:t>
            </a:r>
          </a:p>
          <a:p>
            <a:pPr algn="just" marL="12700" marR="5715">
              <a:lnSpc>
                <a:spcPct val="100000"/>
              </a:lnSpc>
              <a:spcBef>
                <a:spcPts val="5"/>
              </a:spcBef>
            </a:pPr>
            <a:r>
              <a:rPr dirty="0" spc="-15" b="0">
                <a:latin typeface="Times New Roman"/>
                <a:cs typeface="Times New Roman"/>
              </a:rPr>
              <a:t>Слишком </a:t>
            </a:r>
            <a:r>
              <a:rPr dirty="0" spc="-5" b="0">
                <a:latin typeface="Times New Roman"/>
                <a:cs typeface="Times New Roman"/>
              </a:rPr>
              <a:t>густое картофельное </a:t>
            </a:r>
            <a:r>
              <a:rPr dirty="0" b="0">
                <a:latin typeface="Times New Roman"/>
                <a:cs typeface="Times New Roman"/>
              </a:rPr>
              <a:t>пюре </a:t>
            </a:r>
            <a:r>
              <a:rPr dirty="0" spc="-10" b="0">
                <a:latin typeface="Times New Roman"/>
                <a:cs typeface="Times New Roman"/>
              </a:rPr>
              <a:t>можно </a:t>
            </a:r>
            <a:r>
              <a:rPr dirty="0" b="0">
                <a:latin typeface="Times New Roman"/>
                <a:cs typeface="Times New Roman"/>
              </a:rPr>
              <a:t>развести </a:t>
            </a:r>
            <a:r>
              <a:rPr dirty="0" spc="-10" b="0">
                <a:latin typeface="Times New Roman"/>
                <a:cs typeface="Times New Roman"/>
              </a:rPr>
              <a:t>водой,  </a:t>
            </a:r>
            <a:r>
              <a:rPr dirty="0" spc="-20" b="0">
                <a:latin typeface="Times New Roman"/>
                <a:cs typeface="Times New Roman"/>
              </a:rPr>
              <a:t>бульоном </a:t>
            </a:r>
            <a:r>
              <a:rPr dirty="0" b="0">
                <a:latin typeface="Times New Roman"/>
                <a:cs typeface="Times New Roman"/>
              </a:rPr>
              <a:t>или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 spc="-15" b="0">
                <a:latin typeface="Times New Roman"/>
                <a:cs typeface="Times New Roman"/>
              </a:rPr>
              <a:t>молоком.</a:t>
            </a:r>
          </a:p>
          <a:p>
            <a:pPr algn="just" marL="12700" marR="5080">
              <a:lnSpc>
                <a:spcPct val="100000"/>
              </a:lnSpc>
            </a:pPr>
            <a:r>
              <a:rPr dirty="0" spc="-10" b="0">
                <a:latin typeface="Times New Roman"/>
                <a:cs typeface="Times New Roman"/>
              </a:rPr>
              <a:t>Особого </a:t>
            </a:r>
            <a:r>
              <a:rPr dirty="0" spc="-5" b="0">
                <a:latin typeface="Times New Roman"/>
                <a:cs typeface="Times New Roman"/>
              </a:rPr>
              <a:t>внимания </a:t>
            </a:r>
            <a:r>
              <a:rPr dirty="0" spc="-10" b="0">
                <a:latin typeface="Times New Roman"/>
                <a:cs typeface="Times New Roman"/>
              </a:rPr>
              <a:t>требуют продукты, </a:t>
            </a:r>
            <a:r>
              <a:rPr dirty="0" spc="-5" b="0">
                <a:latin typeface="Times New Roman"/>
                <a:cs typeface="Times New Roman"/>
              </a:rPr>
              <a:t>содержащие  </a:t>
            </a:r>
            <a:r>
              <a:rPr dirty="0" spc="-10" b="0">
                <a:latin typeface="Times New Roman"/>
                <a:cs typeface="Times New Roman"/>
              </a:rPr>
              <a:t>всевозможные </a:t>
            </a:r>
            <a:r>
              <a:rPr dirty="0" spc="-5" b="0">
                <a:latin typeface="Times New Roman"/>
                <a:cs typeface="Times New Roman"/>
              </a:rPr>
              <a:t>включения. </a:t>
            </a:r>
            <a:r>
              <a:rPr dirty="0" spc="-20" b="0">
                <a:latin typeface="Times New Roman"/>
                <a:cs typeface="Times New Roman"/>
              </a:rPr>
              <a:t>Необходимо </a:t>
            </a:r>
            <a:r>
              <a:rPr dirty="0" spc="-5" b="0">
                <a:latin typeface="Times New Roman"/>
                <a:cs typeface="Times New Roman"/>
              </a:rPr>
              <a:t>следить за  отсутствием пленок </a:t>
            </a:r>
            <a:r>
              <a:rPr dirty="0" b="0">
                <a:latin typeface="Times New Roman"/>
                <a:cs typeface="Times New Roman"/>
              </a:rPr>
              <a:t>в </a:t>
            </a:r>
            <a:r>
              <a:rPr dirty="0" spc="-5" b="0">
                <a:latin typeface="Times New Roman"/>
                <a:cs typeface="Times New Roman"/>
              </a:rPr>
              <a:t>овсяной </a:t>
            </a:r>
            <a:r>
              <a:rPr dirty="0" spc="-10" b="0">
                <a:latin typeface="Times New Roman"/>
                <a:cs typeface="Times New Roman"/>
              </a:rPr>
              <a:t>каше, </a:t>
            </a:r>
            <a:r>
              <a:rPr dirty="0" spc="-30" b="0">
                <a:latin typeface="Times New Roman"/>
                <a:cs typeface="Times New Roman"/>
              </a:rPr>
              <a:t>комков </a:t>
            </a:r>
            <a:r>
              <a:rPr dirty="0" b="0">
                <a:latin typeface="Times New Roman"/>
                <a:cs typeface="Times New Roman"/>
              </a:rPr>
              <a:t>- в </a:t>
            </a:r>
            <a:r>
              <a:rPr dirty="0" spc="-5" b="0">
                <a:latin typeface="Times New Roman"/>
                <a:cs typeface="Times New Roman"/>
              </a:rPr>
              <a:t>манной </a:t>
            </a:r>
            <a:r>
              <a:rPr dirty="0" b="0">
                <a:latin typeface="Times New Roman"/>
                <a:cs typeface="Times New Roman"/>
              </a:rPr>
              <a:t>и  </a:t>
            </a:r>
            <a:r>
              <a:rPr dirty="0" spc="-5" b="0">
                <a:latin typeface="Times New Roman"/>
                <a:cs typeface="Times New Roman"/>
              </a:rPr>
              <a:t>рисовой. Йогурты </a:t>
            </a:r>
            <a:r>
              <a:rPr dirty="0" b="0">
                <a:latin typeface="Times New Roman"/>
                <a:cs typeface="Times New Roman"/>
              </a:rPr>
              <a:t>и кисели </a:t>
            </a:r>
            <a:r>
              <a:rPr dirty="0" spc="-5" b="0">
                <a:latin typeface="Times New Roman"/>
                <a:cs typeface="Times New Roman"/>
              </a:rPr>
              <a:t>выбирайте без </a:t>
            </a:r>
            <a:r>
              <a:rPr dirty="0" spc="-20" b="0">
                <a:latin typeface="Times New Roman"/>
                <a:cs typeface="Times New Roman"/>
              </a:rPr>
              <a:t>кусочков </a:t>
            </a:r>
            <a:r>
              <a:rPr dirty="0" spc="-15" b="0">
                <a:latin typeface="Times New Roman"/>
                <a:cs typeface="Times New Roman"/>
              </a:rPr>
              <a:t>фруктов </a:t>
            </a:r>
            <a:r>
              <a:rPr dirty="0" b="0">
                <a:latin typeface="Times New Roman"/>
                <a:cs typeface="Times New Roman"/>
              </a:rPr>
              <a:t>и  </a:t>
            </a:r>
            <a:r>
              <a:rPr dirty="0" spc="-15" b="0">
                <a:latin typeface="Times New Roman"/>
                <a:cs typeface="Times New Roman"/>
              </a:rPr>
              <a:t>ягод.</a:t>
            </a:r>
          </a:p>
          <a:p>
            <a:pPr algn="just" marL="12700">
              <a:lnSpc>
                <a:spcPct val="100000"/>
              </a:lnSpc>
            </a:pPr>
            <a:r>
              <a:rPr dirty="0" spc="-15" b="0">
                <a:latin typeface="Times New Roman"/>
                <a:cs typeface="Times New Roman"/>
              </a:rPr>
              <a:t>Температура </a:t>
            </a:r>
            <a:r>
              <a:rPr dirty="0" b="0">
                <a:latin typeface="Times New Roman"/>
                <a:cs typeface="Times New Roman"/>
              </a:rPr>
              <a:t>пищи </a:t>
            </a:r>
            <a:r>
              <a:rPr dirty="0" spc="-5" b="0">
                <a:latin typeface="Times New Roman"/>
                <a:cs typeface="Times New Roman"/>
              </a:rPr>
              <a:t>должна </a:t>
            </a:r>
            <a:r>
              <a:rPr dirty="0" b="0">
                <a:latin typeface="Times New Roman"/>
                <a:cs typeface="Times New Roman"/>
              </a:rPr>
              <a:t>быть</a:t>
            </a:r>
            <a:r>
              <a:rPr dirty="0" spc="-45" b="0">
                <a:latin typeface="Times New Roman"/>
                <a:cs typeface="Times New Roman"/>
              </a:rPr>
              <a:t> </a:t>
            </a:r>
            <a:r>
              <a:rPr dirty="0" spc="-15" b="0">
                <a:latin typeface="Times New Roman"/>
                <a:cs typeface="Times New Roman"/>
              </a:rPr>
              <a:t>комнатной.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</a:pPr>
            <a:r>
              <a:rPr dirty="0" i="1">
                <a:latin typeface="Times New Roman"/>
                <a:cs typeface="Times New Roman"/>
              </a:rPr>
              <a:t>Вкусная </a:t>
            </a:r>
            <a:r>
              <a:rPr dirty="0" spc="-15" i="1">
                <a:latin typeface="Times New Roman"/>
                <a:cs typeface="Times New Roman"/>
              </a:rPr>
              <a:t>еда </a:t>
            </a:r>
            <a:r>
              <a:rPr dirty="0" spc="-10" i="1">
                <a:latin typeface="Times New Roman"/>
                <a:cs typeface="Times New Roman"/>
              </a:rPr>
              <a:t>воспринимается </a:t>
            </a:r>
            <a:r>
              <a:rPr dirty="0" spc="-15" i="1">
                <a:latin typeface="Times New Roman"/>
                <a:cs typeface="Times New Roman"/>
              </a:rPr>
              <a:t>более охотно. </a:t>
            </a:r>
            <a:r>
              <a:rPr dirty="0" spc="-5" i="1">
                <a:latin typeface="Times New Roman"/>
                <a:cs typeface="Times New Roman"/>
              </a:rPr>
              <a:t>Быстрее </a:t>
            </a:r>
            <a:r>
              <a:rPr dirty="0" i="1">
                <a:latin typeface="Times New Roman"/>
                <a:cs typeface="Times New Roman"/>
              </a:rPr>
              <a:t>и  </a:t>
            </a:r>
            <a:r>
              <a:rPr dirty="0" spc="-5" i="1">
                <a:latin typeface="Times New Roman"/>
                <a:cs typeface="Times New Roman"/>
              </a:rPr>
              <a:t>качественнее</a:t>
            </a:r>
            <a:r>
              <a:rPr dirty="0" spc="-40" i="1">
                <a:latin typeface="Times New Roman"/>
                <a:cs typeface="Times New Roman"/>
              </a:rPr>
              <a:t> </a:t>
            </a:r>
            <a:r>
              <a:rPr dirty="0" spc="-5" i="1">
                <a:latin typeface="Times New Roman"/>
                <a:cs typeface="Times New Roman"/>
              </a:rPr>
              <a:t>проглатывается.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6381" y="1575053"/>
            <a:ext cx="4829810" cy="49345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" b="1">
                <a:latin typeface="Times New Roman"/>
                <a:cs typeface="Times New Roman"/>
              </a:rPr>
              <a:t>ПОСЛЕ ПРИЕМА</a:t>
            </a:r>
            <a:r>
              <a:rPr dirty="0" sz="1400" spc="-1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ПИЩИ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400" spc="5">
                <a:latin typeface="Times New Roman"/>
                <a:cs typeface="Times New Roman"/>
              </a:rPr>
              <a:t>После</a:t>
            </a:r>
            <a:r>
              <a:rPr dirty="0" sz="1400" spc="36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приема пищи </a:t>
            </a:r>
            <a:r>
              <a:rPr dirty="0" sz="1400" spc="-10">
                <a:latin typeface="Times New Roman"/>
                <a:cs typeface="Times New Roman"/>
              </a:rPr>
              <a:t>обязательно очистите </a:t>
            </a:r>
            <a:r>
              <a:rPr dirty="0" sz="1400">
                <a:latin typeface="Times New Roman"/>
                <a:cs typeface="Times New Roman"/>
              </a:rPr>
              <a:t>полость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рта</a:t>
            </a:r>
            <a:endParaRPr sz="14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пациента </a:t>
            </a:r>
            <a:r>
              <a:rPr dirty="0" sz="1400" spc="-10">
                <a:latin typeface="Times New Roman"/>
                <a:cs typeface="Times New Roman"/>
              </a:rPr>
              <a:t>от остатков еды </a:t>
            </a:r>
            <a:r>
              <a:rPr dirty="0" sz="1400">
                <a:latin typeface="Times New Roman"/>
                <a:cs typeface="Times New Roman"/>
              </a:rPr>
              <a:t>и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напитков.</a:t>
            </a:r>
            <a:endParaRPr sz="14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Особое </a:t>
            </a:r>
            <a:r>
              <a:rPr dirty="0" sz="1400" spc="-5">
                <a:latin typeface="Times New Roman"/>
                <a:cs typeface="Times New Roman"/>
              </a:rPr>
              <a:t>внимание </a:t>
            </a:r>
            <a:r>
              <a:rPr dirty="0" sz="1400" spc="-15">
                <a:latin typeface="Times New Roman"/>
                <a:cs typeface="Times New Roman"/>
              </a:rPr>
              <a:t>уделите </a:t>
            </a:r>
            <a:r>
              <a:rPr dirty="0" sz="1400" spc="-10">
                <a:latin typeface="Times New Roman"/>
                <a:cs typeface="Times New Roman"/>
              </a:rPr>
              <a:t>щечным карманам </a:t>
            </a:r>
            <a:r>
              <a:rPr dirty="0" sz="1400">
                <a:latin typeface="Times New Roman"/>
                <a:cs typeface="Times New Roman"/>
              </a:rPr>
              <a:t>и </a:t>
            </a:r>
            <a:r>
              <a:rPr dirty="0" sz="1400" spc="-5">
                <a:latin typeface="Times New Roman"/>
                <a:cs typeface="Times New Roman"/>
              </a:rPr>
              <a:t>состоянию  </a:t>
            </a:r>
            <a:r>
              <a:rPr dirty="0" sz="1400" spc="10">
                <a:latin typeface="Times New Roman"/>
                <a:cs typeface="Times New Roman"/>
              </a:rPr>
              <a:t>десен.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u="heavy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Внимание!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По </a:t>
            </a:r>
            <a:r>
              <a:rPr dirty="0" sz="1400" spc="-10">
                <a:latin typeface="Times New Roman"/>
                <a:cs typeface="Times New Roman"/>
              </a:rPr>
              <a:t>окончании еды переводить </a:t>
            </a:r>
            <a:r>
              <a:rPr dirty="0" sz="1400">
                <a:latin typeface="Times New Roman"/>
                <a:cs typeface="Times New Roman"/>
              </a:rPr>
              <a:t>пациента в  </a:t>
            </a:r>
            <a:r>
              <a:rPr dirty="0" sz="1400" spc="-5">
                <a:latin typeface="Times New Roman"/>
                <a:cs typeface="Times New Roman"/>
              </a:rPr>
              <a:t>горизонтальное </a:t>
            </a:r>
            <a:r>
              <a:rPr dirty="0" sz="1400" spc="-10">
                <a:latin typeface="Times New Roman"/>
                <a:cs typeface="Times New Roman"/>
              </a:rPr>
              <a:t>положение </a:t>
            </a:r>
            <a:r>
              <a:rPr dirty="0" sz="1400" spc="-5">
                <a:latin typeface="Times New Roman"/>
                <a:cs typeface="Times New Roman"/>
              </a:rPr>
              <a:t>сразу </a:t>
            </a:r>
            <a:r>
              <a:rPr dirty="0" sz="1400">
                <a:latin typeface="Times New Roman"/>
                <a:cs typeface="Times New Roman"/>
              </a:rPr>
              <a:t>нельзя! </a:t>
            </a:r>
            <a:r>
              <a:rPr dirty="0" sz="1400" spc="-15">
                <a:latin typeface="Times New Roman"/>
                <a:cs typeface="Times New Roman"/>
              </a:rPr>
              <a:t>Так </a:t>
            </a:r>
            <a:r>
              <a:rPr dirty="0" sz="1400" spc="-10">
                <a:latin typeface="Times New Roman"/>
                <a:cs typeface="Times New Roman"/>
              </a:rPr>
              <a:t>как </a:t>
            </a:r>
            <a:r>
              <a:rPr dirty="0" sz="1400" spc="-15">
                <a:latin typeface="Times New Roman"/>
                <a:cs typeface="Times New Roman"/>
              </a:rPr>
              <a:t>может  </a:t>
            </a:r>
            <a:r>
              <a:rPr dirty="0" sz="1400" spc="-5">
                <a:latin typeface="Times New Roman"/>
                <a:cs typeface="Times New Roman"/>
              </a:rPr>
              <a:t>возникнуть </a:t>
            </a:r>
            <a:r>
              <a:rPr dirty="0" sz="1400" spc="-10">
                <a:latin typeface="Times New Roman"/>
                <a:cs typeface="Times New Roman"/>
              </a:rPr>
              <a:t>рефлюкс </a:t>
            </a:r>
            <a:r>
              <a:rPr dirty="0" sz="1400">
                <a:latin typeface="Times New Roman"/>
                <a:cs typeface="Times New Roman"/>
              </a:rPr>
              <a:t>(регургитация, </a:t>
            </a:r>
            <a:r>
              <a:rPr dirty="0" sz="1400" spc="-5">
                <a:latin typeface="Times New Roman"/>
                <a:cs typeface="Times New Roman"/>
              </a:rPr>
              <a:t>обратное забрасывание)  пищи из </a:t>
            </a:r>
            <a:r>
              <a:rPr dirty="0" sz="1400" spc="-25">
                <a:latin typeface="Times New Roman"/>
                <a:cs typeface="Times New Roman"/>
              </a:rPr>
              <a:t>желудка 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-10">
                <a:latin typeface="Times New Roman"/>
                <a:cs typeface="Times New Roman"/>
              </a:rPr>
              <a:t>пищевод </a:t>
            </a:r>
            <a:r>
              <a:rPr dirty="0" sz="1400">
                <a:latin typeface="Times New Roman"/>
                <a:cs typeface="Times New Roman"/>
              </a:rPr>
              <a:t>и далее в полость </a:t>
            </a:r>
            <a:r>
              <a:rPr dirty="0" sz="1400" spc="-5">
                <a:latin typeface="Times New Roman"/>
                <a:cs typeface="Times New Roman"/>
              </a:rPr>
              <a:t>рта. 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-15">
                <a:latin typeface="Times New Roman"/>
                <a:cs typeface="Times New Roman"/>
              </a:rPr>
              <a:t>этом  </a:t>
            </a:r>
            <a:r>
              <a:rPr dirty="0" sz="1400" spc="-5">
                <a:latin typeface="Times New Roman"/>
                <a:cs typeface="Times New Roman"/>
              </a:rPr>
              <a:t>случае человеку угрожает аспирация (поперхивание)  продуктами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питания.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Times New Roman"/>
                <a:cs typeface="Times New Roman"/>
              </a:rPr>
              <a:t>Даже 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-5">
                <a:latin typeface="Times New Roman"/>
                <a:cs typeface="Times New Roman"/>
              </a:rPr>
              <a:t>возвышенном </a:t>
            </a:r>
            <a:r>
              <a:rPr dirty="0" sz="1400" spc="-10">
                <a:latin typeface="Times New Roman"/>
                <a:cs typeface="Times New Roman"/>
              </a:rPr>
              <a:t>положении </a:t>
            </a:r>
            <a:r>
              <a:rPr dirty="0" sz="1400">
                <a:latin typeface="Times New Roman"/>
                <a:cs typeface="Times New Roman"/>
              </a:rPr>
              <a:t>имеется </a:t>
            </a:r>
            <a:r>
              <a:rPr dirty="0" sz="1400" spc="-5">
                <a:latin typeface="Times New Roman"/>
                <a:cs typeface="Times New Roman"/>
              </a:rPr>
              <a:t>возможность  возникновения отрыжки </a:t>
            </a:r>
            <a:r>
              <a:rPr dirty="0" sz="1400">
                <a:latin typeface="Times New Roman"/>
                <a:cs typeface="Times New Roman"/>
              </a:rPr>
              <a:t>или </a:t>
            </a:r>
            <a:r>
              <a:rPr dirty="0" sz="1400" spc="-10">
                <a:latin typeface="Times New Roman"/>
                <a:cs typeface="Times New Roman"/>
              </a:rPr>
              <a:t>рвотных </a:t>
            </a:r>
            <a:r>
              <a:rPr dirty="0" sz="1400" spc="-5">
                <a:latin typeface="Times New Roman"/>
                <a:cs typeface="Times New Roman"/>
              </a:rPr>
              <a:t>движений. </a:t>
            </a:r>
            <a:r>
              <a:rPr dirty="0" sz="1400" spc="-10">
                <a:latin typeface="Times New Roman"/>
                <a:cs typeface="Times New Roman"/>
              </a:rPr>
              <a:t>Чтобы  избежать </a:t>
            </a:r>
            <a:r>
              <a:rPr dirty="0" sz="1400" spc="-5">
                <a:latin typeface="Times New Roman"/>
                <a:cs typeface="Times New Roman"/>
              </a:rPr>
              <a:t>этих </a:t>
            </a:r>
            <a:r>
              <a:rPr dirty="0" sz="1400" spc="-10">
                <a:latin typeface="Times New Roman"/>
                <a:cs typeface="Times New Roman"/>
              </a:rPr>
              <a:t>нежелательных </a:t>
            </a:r>
            <a:r>
              <a:rPr dirty="0" sz="1400" spc="-5">
                <a:latin typeface="Times New Roman"/>
                <a:cs typeface="Times New Roman"/>
              </a:rPr>
              <a:t>явлений, </a:t>
            </a:r>
            <a:r>
              <a:rPr dirty="0" sz="1400" spc="-10">
                <a:latin typeface="Times New Roman"/>
                <a:cs typeface="Times New Roman"/>
              </a:rPr>
              <a:t>понаблюдайте </a:t>
            </a:r>
            <a:r>
              <a:rPr dirty="0" sz="1400">
                <a:latin typeface="Times New Roman"/>
                <a:cs typeface="Times New Roman"/>
              </a:rPr>
              <a:t>ещё </a:t>
            </a:r>
            <a:r>
              <a:rPr dirty="0" sz="1400" spc="-5">
                <a:latin typeface="Times New Roman"/>
                <a:cs typeface="Times New Roman"/>
              </a:rPr>
              <a:t>10 </a:t>
            </a:r>
            <a:r>
              <a:rPr dirty="0" sz="1400">
                <a:latin typeface="Times New Roman"/>
                <a:cs typeface="Times New Roman"/>
              </a:rPr>
              <a:t>-  15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минут.</a:t>
            </a:r>
            <a:endParaRPr sz="14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</a:pPr>
            <a:r>
              <a:rPr dirty="0" sz="1400" spc="-15">
                <a:latin typeface="Times New Roman"/>
                <a:cs typeface="Times New Roman"/>
              </a:rPr>
              <a:t>Желательно </a:t>
            </a:r>
            <a:r>
              <a:rPr dirty="0" sz="1400">
                <a:latin typeface="Times New Roman"/>
                <a:cs typeface="Times New Roman"/>
              </a:rPr>
              <a:t>не </a:t>
            </a:r>
            <a:r>
              <a:rPr dirty="0" sz="1400" spc="-15">
                <a:latin typeface="Times New Roman"/>
                <a:cs typeface="Times New Roman"/>
              </a:rPr>
              <a:t>начинать </a:t>
            </a:r>
            <a:r>
              <a:rPr dirty="0" sz="1400" spc="-5">
                <a:latin typeface="Times New Roman"/>
                <a:cs typeface="Times New Roman"/>
              </a:rPr>
              <a:t>занятия связанные </a:t>
            </a:r>
            <a:r>
              <a:rPr dirty="0" sz="1400">
                <a:latin typeface="Times New Roman"/>
                <a:cs typeface="Times New Roman"/>
              </a:rPr>
              <a:t>с </a:t>
            </a:r>
            <a:r>
              <a:rPr dirty="0" sz="1400" spc="-5">
                <a:latin typeface="Times New Roman"/>
                <a:cs typeface="Times New Roman"/>
              </a:rPr>
              <a:t>выраженными  </a:t>
            </a:r>
            <a:r>
              <a:rPr dirty="0" sz="1400">
                <a:latin typeface="Times New Roman"/>
                <a:cs typeface="Times New Roman"/>
              </a:rPr>
              <a:t>физическими или </a:t>
            </a:r>
            <a:r>
              <a:rPr dirty="0" sz="1400" spc="-5">
                <a:latin typeface="Times New Roman"/>
                <a:cs typeface="Times New Roman"/>
              </a:rPr>
              <a:t>эмоциональными нагрузками (ЛФК,  логопедический массаж) </a:t>
            </a:r>
            <a:r>
              <a:rPr dirty="0" sz="1400">
                <a:latin typeface="Times New Roman"/>
                <a:cs typeface="Times New Roman"/>
              </a:rPr>
              <a:t>в </a:t>
            </a:r>
            <a:r>
              <a:rPr dirty="0" sz="1400" spc="-5">
                <a:latin typeface="Times New Roman"/>
                <a:cs typeface="Times New Roman"/>
              </a:rPr>
              <a:t>течение </a:t>
            </a:r>
            <a:r>
              <a:rPr dirty="0" sz="1400">
                <a:latin typeface="Times New Roman"/>
                <a:cs typeface="Times New Roman"/>
              </a:rPr>
              <a:t>часа </a:t>
            </a:r>
            <a:r>
              <a:rPr dirty="0" sz="1400" spc="5">
                <a:latin typeface="Times New Roman"/>
                <a:cs typeface="Times New Roman"/>
              </a:rPr>
              <a:t>после </a:t>
            </a:r>
            <a:r>
              <a:rPr dirty="0" sz="1400" spc="-15">
                <a:latin typeface="Times New Roman"/>
                <a:cs typeface="Times New Roman"/>
              </a:rPr>
              <a:t>кормления.  </a:t>
            </a:r>
            <a:r>
              <a:rPr dirty="0" sz="1400">
                <a:latin typeface="Times New Roman"/>
                <a:cs typeface="Times New Roman"/>
              </a:rPr>
              <a:t>Дайте </a:t>
            </a:r>
            <a:r>
              <a:rPr dirty="0" sz="1400" spc="-5">
                <a:latin typeface="Times New Roman"/>
                <a:cs typeface="Times New Roman"/>
              </a:rPr>
              <a:t>пациенту </a:t>
            </a:r>
            <a:r>
              <a:rPr dirty="0" sz="1400" spc="-10">
                <a:latin typeface="Times New Roman"/>
                <a:cs typeface="Times New Roman"/>
              </a:rPr>
              <a:t>отдохнуть </a:t>
            </a:r>
            <a:r>
              <a:rPr dirty="0" sz="1400">
                <a:latin typeface="Times New Roman"/>
                <a:cs typeface="Times New Roman"/>
              </a:rPr>
              <a:t>и прийти в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себя.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400" b="1" i="1">
                <a:latin typeface="Times New Roman"/>
                <a:cs typeface="Times New Roman"/>
              </a:rPr>
              <a:t>Строго </a:t>
            </a:r>
            <a:r>
              <a:rPr dirty="0" sz="1400" spc="-15" b="1" i="1">
                <a:latin typeface="Times New Roman"/>
                <a:cs typeface="Times New Roman"/>
              </a:rPr>
              <a:t>следуя </a:t>
            </a:r>
            <a:r>
              <a:rPr dirty="0" sz="1400" spc="-10" b="1" i="1">
                <a:latin typeface="Times New Roman"/>
                <a:cs typeface="Times New Roman"/>
              </a:rPr>
              <a:t>рекомендациям </a:t>
            </a:r>
            <a:r>
              <a:rPr dirty="0" sz="1400" spc="-5" b="1" i="1">
                <a:latin typeface="Times New Roman"/>
                <a:cs typeface="Times New Roman"/>
              </a:rPr>
              <a:t>по </a:t>
            </a:r>
            <a:r>
              <a:rPr dirty="0" sz="1400" spc="-20" b="1" i="1">
                <a:latin typeface="Times New Roman"/>
                <a:cs typeface="Times New Roman"/>
              </a:rPr>
              <a:t>кормлению, </a:t>
            </a:r>
            <a:r>
              <a:rPr dirty="0" sz="1400" spc="-15" b="1" i="1">
                <a:latin typeface="Times New Roman"/>
                <a:cs typeface="Times New Roman"/>
              </a:rPr>
              <a:t>легко  </a:t>
            </a:r>
            <a:r>
              <a:rPr dirty="0" sz="1400" spc="-10" b="1" i="1">
                <a:latin typeface="Times New Roman"/>
                <a:cs typeface="Times New Roman"/>
              </a:rPr>
              <a:t>избежать смертельно </a:t>
            </a:r>
            <a:r>
              <a:rPr dirty="0" sz="1400" spc="-5" b="1" i="1">
                <a:latin typeface="Times New Roman"/>
                <a:cs typeface="Times New Roman"/>
              </a:rPr>
              <a:t>опасной угрозы аспирации пищи </a:t>
            </a:r>
            <a:r>
              <a:rPr dirty="0" sz="1400" b="1" i="1">
                <a:latin typeface="Times New Roman"/>
                <a:cs typeface="Times New Roman"/>
              </a:rPr>
              <a:t>и  </a:t>
            </a:r>
            <a:r>
              <a:rPr dirty="0" sz="1400" spc="-10" b="1" i="1">
                <a:latin typeface="Times New Roman"/>
                <a:cs typeface="Times New Roman"/>
              </a:rPr>
              <a:t>напитков.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920620" y="360426"/>
            <a:ext cx="8152765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121212"/>
                </a:solidFill>
                <a:latin typeface="Times New Roman"/>
                <a:cs typeface="Times New Roman"/>
              </a:rPr>
              <a:t>Памятка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«Кормление </a:t>
            </a:r>
            <a:r>
              <a:rPr dirty="0" sz="2400" spc="-15" b="1">
                <a:solidFill>
                  <a:srgbClr val="121212"/>
                </a:solidFill>
                <a:latin typeface="Times New Roman"/>
                <a:cs typeface="Times New Roman"/>
              </a:rPr>
              <a:t>пациентов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с </a:t>
            </a:r>
            <a:r>
              <a:rPr dirty="0" sz="2400" spc="-5" b="1">
                <a:solidFill>
                  <a:srgbClr val="121212"/>
                </a:solidFill>
                <a:latin typeface="Times New Roman"/>
                <a:cs typeface="Times New Roman"/>
              </a:rPr>
              <a:t>ограниченными</a:t>
            </a:r>
            <a:r>
              <a:rPr dirty="0" sz="2400" spc="8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121212"/>
                </a:solidFill>
                <a:latin typeface="Times New Roman"/>
                <a:cs typeface="Times New Roman"/>
              </a:rPr>
              <a:t>возможностями»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Литература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2373" y="1062227"/>
            <a:ext cx="10728325" cy="5446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74700" marR="993775" indent="-762635">
              <a:lnSpc>
                <a:spcPct val="134800"/>
              </a:lnSpc>
              <a:spcBef>
                <a:spcPts val="95"/>
              </a:spcBef>
            </a:pPr>
            <a:r>
              <a:rPr dirty="0" sz="2400">
                <a:latin typeface="Times New Roman"/>
                <a:cs typeface="Times New Roman"/>
              </a:rPr>
              <a:t>Bandini, L. </a:t>
            </a:r>
            <a:r>
              <a:rPr dirty="0" sz="2400" spc="-5">
                <a:latin typeface="Times New Roman"/>
                <a:cs typeface="Times New Roman"/>
              </a:rPr>
              <a:t>G., </a:t>
            </a:r>
            <a:r>
              <a:rPr dirty="0" sz="2400" spc="-10">
                <a:latin typeface="Times New Roman"/>
                <a:cs typeface="Times New Roman"/>
              </a:rPr>
              <a:t>Schoeller, </a:t>
            </a:r>
            <a:r>
              <a:rPr dirty="0" sz="2400" spc="-5">
                <a:latin typeface="Times New Roman"/>
                <a:cs typeface="Times New Roman"/>
              </a:rPr>
              <a:t>D. A., </a:t>
            </a:r>
            <a:r>
              <a:rPr dirty="0" sz="2400">
                <a:latin typeface="Times New Roman"/>
                <a:cs typeface="Times New Roman"/>
              </a:rPr>
              <a:t>Fukagawa, </a:t>
            </a:r>
            <a:r>
              <a:rPr dirty="0" sz="2400" spc="-5">
                <a:latin typeface="Times New Roman"/>
                <a:cs typeface="Times New Roman"/>
              </a:rPr>
              <a:t>N. K., </a:t>
            </a:r>
            <a:r>
              <a:rPr dirty="0" sz="2400" spc="-30">
                <a:latin typeface="Times New Roman"/>
                <a:cs typeface="Times New Roman"/>
              </a:rPr>
              <a:t>Wykes, </a:t>
            </a:r>
            <a:r>
              <a:rPr dirty="0" sz="2400">
                <a:latin typeface="Times New Roman"/>
                <a:cs typeface="Times New Roman"/>
              </a:rPr>
              <a:t>L. </a:t>
            </a:r>
            <a:r>
              <a:rPr dirty="0" sz="2400" spc="-5">
                <a:latin typeface="Times New Roman"/>
                <a:cs typeface="Times New Roman"/>
              </a:rPr>
              <a:t>J., </a:t>
            </a:r>
            <a:r>
              <a:rPr dirty="0" sz="2400">
                <a:latin typeface="Times New Roman"/>
                <a:cs typeface="Times New Roman"/>
              </a:rPr>
              <a:t>&amp; Dietz, </a:t>
            </a:r>
            <a:r>
              <a:rPr dirty="0" sz="2400" spc="-120">
                <a:latin typeface="Times New Roman"/>
                <a:cs typeface="Times New Roman"/>
              </a:rPr>
              <a:t>W. </a:t>
            </a:r>
            <a:r>
              <a:rPr dirty="0" sz="2400" spc="-5">
                <a:latin typeface="Times New Roman"/>
                <a:cs typeface="Times New Roman"/>
              </a:rPr>
              <a:t>H.  </a:t>
            </a:r>
            <a:r>
              <a:rPr dirty="0" sz="2400">
                <a:latin typeface="Times New Roman"/>
                <a:cs typeface="Times New Roman"/>
              </a:rPr>
              <a:t>(1991). Body </a:t>
            </a:r>
            <a:r>
              <a:rPr dirty="0" sz="2400" spc="-5">
                <a:latin typeface="Times New Roman"/>
                <a:cs typeface="Times New Roman"/>
              </a:rPr>
              <a:t>composition </a:t>
            </a:r>
            <a:r>
              <a:rPr dirty="0" sz="2400">
                <a:latin typeface="Times New Roman"/>
                <a:cs typeface="Times New Roman"/>
              </a:rPr>
              <a:t>and </a:t>
            </a:r>
            <a:r>
              <a:rPr dirty="0" sz="2400" spc="-10">
                <a:latin typeface="Times New Roman"/>
                <a:cs typeface="Times New Roman"/>
              </a:rPr>
              <a:t>energy </a:t>
            </a:r>
            <a:r>
              <a:rPr dirty="0" sz="2400">
                <a:latin typeface="Times New Roman"/>
                <a:cs typeface="Times New Roman"/>
              </a:rPr>
              <a:t>expenditure in adolescents with  cerebral palsy or myelodysplasia. </a:t>
            </a:r>
            <a:r>
              <a:rPr dirty="0" sz="2400" i="1">
                <a:latin typeface="Times New Roman"/>
                <a:cs typeface="Times New Roman"/>
              </a:rPr>
              <a:t>Pediatric </a:t>
            </a:r>
            <a:r>
              <a:rPr dirty="0" sz="2400" spc="-10" i="1">
                <a:latin typeface="Times New Roman"/>
                <a:cs typeface="Times New Roman"/>
              </a:rPr>
              <a:t>Research, </a:t>
            </a:r>
            <a:r>
              <a:rPr dirty="0" sz="2400" i="1">
                <a:latin typeface="Times New Roman"/>
                <a:cs typeface="Times New Roman"/>
              </a:rPr>
              <a:t>29</a:t>
            </a:r>
            <a:r>
              <a:rPr dirty="0" sz="2400">
                <a:latin typeface="Times New Roman"/>
                <a:cs typeface="Times New Roman"/>
              </a:rPr>
              <a:t>(1),</a:t>
            </a:r>
            <a:r>
              <a:rPr dirty="0" sz="2400" spc="-1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70-77.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 spc="-5">
                <a:latin typeface="Times New Roman"/>
                <a:cs typeface="Times New Roman"/>
              </a:rPr>
              <a:t>Барановский, </a:t>
            </a:r>
            <a:r>
              <a:rPr dirty="0" sz="2400" spc="-10">
                <a:latin typeface="Times New Roman"/>
                <a:cs typeface="Times New Roman"/>
              </a:rPr>
              <a:t>А. </a:t>
            </a:r>
            <a:r>
              <a:rPr dirty="0" sz="2400">
                <a:latin typeface="Times New Roman"/>
                <a:cs typeface="Times New Roman"/>
              </a:rPr>
              <a:t>Ю. (2012). </a:t>
            </a:r>
            <a:r>
              <a:rPr dirty="0" sz="2400" spc="-10" i="1">
                <a:latin typeface="Times New Roman"/>
                <a:cs typeface="Times New Roman"/>
              </a:rPr>
              <a:t>Диетология: </a:t>
            </a:r>
            <a:r>
              <a:rPr dirty="0" sz="2400" spc="-25" i="1">
                <a:latin typeface="Times New Roman"/>
                <a:cs typeface="Times New Roman"/>
              </a:rPr>
              <a:t>руководство</a:t>
            </a:r>
            <a:r>
              <a:rPr dirty="0" sz="2400" spc="-25">
                <a:latin typeface="Times New Roman"/>
                <a:cs typeface="Times New Roman"/>
              </a:rPr>
              <a:t>: </a:t>
            </a:r>
            <a:r>
              <a:rPr dirty="0" sz="2400" spc="-15">
                <a:latin typeface="Times New Roman"/>
                <a:cs typeface="Times New Roman"/>
              </a:rPr>
              <a:t>Издательский дом"</a:t>
            </a:r>
            <a:r>
              <a:rPr dirty="0" sz="2400" spc="15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Питер".</a:t>
            </a:r>
            <a:endParaRPr sz="2400">
              <a:latin typeface="Times New Roman"/>
              <a:cs typeface="Times New Roman"/>
            </a:endParaRPr>
          </a:p>
          <a:p>
            <a:pPr marL="774700" marR="6522084" indent="-762635">
              <a:lnSpc>
                <a:spcPts val="3890"/>
              </a:lnSpc>
              <a:spcBef>
                <a:spcPts val="285"/>
              </a:spcBef>
            </a:pPr>
            <a:r>
              <a:rPr dirty="0" sz="2400" spc="-10">
                <a:latin typeface="Times New Roman"/>
                <a:cs typeface="Times New Roman"/>
              </a:rPr>
              <a:t>Изображения использованы </a:t>
            </a:r>
            <a:r>
              <a:rPr dirty="0" sz="2400" spc="-5">
                <a:latin typeface="Times New Roman"/>
                <a:cs typeface="Times New Roman"/>
              </a:rPr>
              <a:t>из:  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ht</a:t>
            </a:r>
            <a:r>
              <a:rPr dirty="0" u="heavy" sz="2400" spc="5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t</a:t>
            </a:r>
            <a:r>
              <a:rPr dirty="0" u="heavy" sz="2400" spc="-5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ps: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/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/</a:t>
            </a:r>
            <a:r>
              <a:rPr dirty="0" u="heavy" sz="2400" spc="-1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p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pt-on</a:t>
            </a:r>
            <a:r>
              <a:rPr dirty="0" u="heavy" sz="2400" spc="-1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l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i</a:t>
            </a:r>
            <a:r>
              <a:rPr dirty="0" u="heavy" sz="2400" spc="-1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n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e.o</a:t>
            </a:r>
            <a:r>
              <a:rPr dirty="0" u="heavy" sz="2400" spc="-45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r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g</a:t>
            </a:r>
            <a:r>
              <a:rPr dirty="0" u="heavy" sz="2400" spc="-1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/</a:t>
            </a:r>
            <a:r>
              <a:rPr dirty="0" u="heavy" sz="2400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2"/>
              </a:rPr>
              <a:t>29741</a:t>
            </a:r>
            <a:endParaRPr sz="240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  <a:spcBef>
                <a:spcPts val="700"/>
              </a:spcBef>
            </a:pPr>
            <a:r>
              <a:rPr dirty="0" u="heavy" sz="2400" spc="-5">
                <a:solidFill>
                  <a:srgbClr val="99C93B"/>
                </a:solidFill>
                <a:uFill>
                  <a:solidFill>
                    <a:srgbClr val="99C93B"/>
                  </a:solidFill>
                </a:uFill>
                <a:latin typeface="Times New Roman"/>
                <a:cs typeface="Times New Roman"/>
                <a:hlinkClick r:id="rId3"/>
              </a:rPr>
              <a:t>http://www.childrenspace.by/meditsina/voprosy-pitaniya-i-</a:t>
            </a:r>
            <a:endParaRPr sz="2400">
              <a:latin typeface="Times New Roman"/>
              <a:cs typeface="Times New Roman"/>
            </a:endParaRPr>
          </a:p>
          <a:p>
            <a:pPr marL="774700" marR="1166495">
              <a:lnSpc>
                <a:spcPts val="3890"/>
              </a:lnSpc>
              <a:spcBef>
                <a:spcPts val="285"/>
              </a:spcBef>
            </a:pPr>
            <a:r>
              <a:rPr dirty="0" sz="2400" spc="-5">
                <a:latin typeface="Times New Roman"/>
                <a:cs typeface="Times New Roman"/>
              </a:rPr>
              <a:t>kormleniya/item/134-shvedskaya-regionalnaya-programma-pomoshchi-  detyam-s-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dtsp-pitanie-i-pribavka-v-vese.html</a:t>
            </a:r>
            <a:endParaRPr sz="240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  <a:spcBef>
                <a:spcPts val="700"/>
              </a:spcBef>
            </a:pPr>
            <a:r>
              <a:rPr dirty="0" sz="2400" spc="-5">
                <a:latin typeface="Times New Roman"/>
                <a:cs typeface="Times New Roman"/>
              </a:rPr>
              <a:t>Get-your-kids-to-like-healthy-foods-728x484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 spc="-25">
                <a:latin typeface="Times New Roman"/>
                <a:cs typeface="Times New Roman"/>
              </a:rPr>
              <a:t>Студенкин, </a:t>
            </a:r>
            <a:r>
              <a:rPr dirty="0" sz="2400">
                <a:latin typeface="Times New Roman"/>
                <a:cs typeface="Times New Roman"/>
              </a:rPr>
              <a:t>В. М. (2012). </a:t>
            </a:r>
            <a:r>
              <a:rPr dirty="0" sz="2400" spc="-15">
                <a:latin typeface="Times New Roman"/>
                <a:cs typeface="Times New Roman"/>
              </a:rPr>
              <a:t>Нейродиетология </a:t>
            </a:r>
            <a:r>
              <a:rPr dirty="0" sz="2400" spc="-20">
                <a:latin typeface="Times New Roman"/>
                <a:cs typeface="Times New Roman"/>
              </a:rPr>
              <a:t>детского</a:t>
            </a:r>
            <a:r>
              <a:rPr dirty="0" sz="2400" spc="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возраста.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66790" y="2295906"/>
            <a:ext cx="4037965" cy="1977389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708025">
              <a:lnSpc>
                <a:spcPct val="100000"/>
              </a:lnSpc>
              <a:spcBef>
                <a:spcPts val="105"/>
              </a:spcBef>
            </a:pPr>
            <a:r>
              <a:rPr dirty="0" sz="3200" spc="35" b="1">
                <a:latin typeface="Times New Roman"/>
                <a:cs typeface="Times New Roman"/>
              </a:rPr>
              <a:t>О</a:t>
            </a:r>
            <a:r>
              <a:rPr dirty="0" sz="3200" spc="-5" b="1">
                <a:latin typeface="Times New Roman"/>
                <a:cs typeface="Times New Roman"/>
              </a:rPr>
              <a:t>СО</a:t>
            </a:r>
            <a:r>
              <a:rPr dirty="0" sz="3200" spc="10" b="1">
                <a:latin typeface="Times New Roman"/>
                <a:cs typeface="Times New Roman"/>
              </a:rPr>
              <a:t>Б</a:t>
            </a:r>
            <a:r>
              <a:rPr dirty="0" sz="3200" b="1">
                <a:latin typeface="Times New Roman"/>
                <a:cs typeface="Times New Roman"/>
              </a:rPr>
              <a:t>ЕНН</a:t>
            </a:r>
            <a:r>
              <a:rPr dirty="0" sz="3200" spc="35" b="1">
                <a:latin typeface="Times New Roman"/>
                <a:cs typeface="Times New Roman"/>
              </a:rPr>
              <a:t>О</a:t>
            </a:r>
            <a:r>
              <a:rPr dirty="0" sz="3200" spc="-5" b="1">
                <a:latin typeface="Times New Roman"/>
                <a:cs typeface="Times New Roman"/>
              </a:rPr>
              <a:t>СТИ  </a:t>
            </a:r>
            <a:r>
              <a:rPr dirty="0" sz="3200" spc="-25" b="1">
                <a:latin typeface="Times New Roman"/>
                <a:cs typeface="Times New Roman"/>
              </a:rPr>
              <a:t>ПИТАНИЯ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ПРИ</a:t>
            </a:r>
            <a:r>
              <a:rPr dirty="0" sz="3200" spc="-7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ГИПОТРОФИИ  У ДЕТЕЙ С</a:t>
            </a:r>
            <a:r>
              <a:rPr dirty="0" sz="3200" spc="-40" b="1">
                <a:latin typeface="Times New Roman"/>
                <a:cs typeface="Times New Roman"/>
              </a:rPr>
              <a:t> </a:t>
            </a:r>
            <a:r>
              <a:rPr dirty="0" sz="3200" spc="5" b="1">
                <a:latin typeface="Times New Roman"/>
                <a:cs typeface="Times New Roman"/>
              </a:rPr>
              <a:t>ДЦП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93776" y="1187195"/>
            <a:ext cx="5350764" cy="35570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5279" y="315468"/>
            <a:ext cx="2255520" cy="6309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48405" y="339979"/>
            <a:ext cx="7800975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>
                <a:latin typeface="Times New Roman"/>
                <a:cs typeface="Times New Roman"/>
              </a:rPr>
              <a:t>Бакалавр </a:t>
            </a:r>
            <a:r>
              <a:rPr dirty="0" sz="2200" spc="-15">
                <a:latin typeface="Times New Roman"/>
                <a:cs typeface="Times New Roman"/>
              </a:rPr>
              <a:t>прикладного </a:t>
            </a:r>
            <a:r>
              <a:rPr dirty="0" sz="2200" spc="-10">
                <a:latin typeface="Times New Roman"/>
                <a:cs typeface="Times New Roman"/>
              </a:rPr>
              <a:t>сестринского </a:t>
            </a:r>
            <a:r>
              <a:rPr dirty="0" sz="2200" spc="-5">
                <a:latin typeface="Times New Roman"/>
                <a:cs typeface="Times New Roman"/>
              </a:rPr>
              <a:t>дела _выпускники 2019</a:t>
            </a:r>
            <a:r>
              <a:rPr dirty="0" sz="2200" spc="150">
                <a:latin typeface="Times New Roman"/>
                <a:cs typeface="Times New Roman"/>
              </a:rPr>
              <a:t> </a:t>
            </a:r>
            <a:r>
              <a:rPr dirty="0" sz="2200" spc="-35">
                <a:latin typeface="Times New Roman"/>
                <a:cs typeface="Times New Roman"/>
              </a:rPr>
              <a:t>года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7600" y="4961382"/>
            <a:ext cx="5782945" cy="16916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5">
                <a:latin typeface="Times New Roman"/>
                <a:cs typeface="Times New Roman"/>
              </a:rPr>
              <a:t>Подготовили: </a:t>
            </a:r>
            <a:r>
              <a:rPr dirty="0" sz="1800" spc="-10">
                <a:latin typeface="Times New Roman"/>
                <a:cs typeface="Times New Roman"/>
              </a:rPr>
              <a:t>Молдагалиева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Гульнар</a:t>
            </a:r>
            <a:endParaRPr sz="1800">
              <a:latin typeface="Times New Roman"/>
              <a:cs typeface="Times New Roman"/>
            </a:endParaRPr>
          </a:p>
          <a:p>
            <a:pPr marL="1384300" marR="1998980">
              <a:lnSpc>
                <a:spcPct val="100000"/>
              </a:lnSpc>
            </a:pPr>
            <a:r>
              <a:rPr dirty="0" sz="1800" spc="-10">
                <a:latin typeface="Times New Roman"/>
                <a:cs typeface="Times New Roman"/>
              </a:rPr>
              <a:t>Баймуханбетова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 spc="-15">
                <a:latin typeface="Times New Roman"/>
                <a:cs typeface="Times New Roman"/>
              </a:rPr>
              <a:t>Ботакоз  </a:t>
            </a:r>
            <a:r>
              <a:rPr dirty="0" sz="1800" spc="-10">
                <a:latin typeface="Times New Roman"/>
                <a:cs typeface="Times New Roman"/>
              </a:rPr>
              <a:t>Жалбырова </a:t>
            </a:r>
            <a:r>
              <a:rPr dirty="0" sz="1800" spc="-15">
                <a:latin typeface="Times New Roman"/>
                <a:cs typeface="Times New Roman"/>
              </a:rPr>
              <a:t>Думанкуль  </a:t>
            </a:r>
            <a:r>
              <a:rPr dirty="0" sz="1800" spc="-20">
                <a:latin typeface="Times New Roman"/>
                <a:cs typeface="Times New Roman"/>
              </a:rPr>
              <a:t>Булхаирова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Алия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1800" spc="-5">
                <a:latin typeface="Times New Roman"/>
                <a:cs typeface="Times New Roman"/>
              </a:rPr>
              <a:t>Астана</a:t>
            </a:r>
            <a:r>
              <a:rPr dirty="0" sz="1800" spc="-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2017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872990" y="855725"/>
            <a:ext cx="6852284" cy="5633085"/>
          </a:xfrm>
          <a:custGeom>
            <a:avLst/>
            <a:gdLst/>
            <a:ahLst/>
            <a:cxnLst/>
            <a:rect l="l" t="t" r="r" b="b"/>
            <a:pathLst>
              <a:path w="6852284" h="5633085">
                <a:moveTo>
                  <a:pt x="0" y="5632704"/>
                </a:moveTo>
                <a:lnTo>
                  <a:pt x="6851904" y="5632704"/>
                </a:lnTo>
                <a:lnTo>
                  <a:pt x="6851904" y="0"/>
                </a:lnTo>
                <a:lnTo>
                  <a:pt x="0" y="0"/>
                </a:lnTo>
                <a:lnTo>
                  <a:pt x="0" y="5632704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2776" y="96011"/>
            <a:ext cx="1152144" cy="323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38327" y="938783"/>
            <a:ext cx="4396740" cy="4279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29844" y="22352"/>
            <a:ext cx="10994390" cy="65189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7188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90C225"/>
                </a:solidFill>
                <a:latin typeface="Times New Roman"/>
                <a:cs typeface="Times New Roman"/>
              </a:rPr>
              <a:t>ОСОБЕННОСТИ </a:t>
            </a:r>
            <a:r>
              <a:rPr dirty="0" sz="2400" spc="-20" b="1">
                <a:solidFill>
                  <a:srgbClr val="90C225"/>
                </a:solidFill>
                <a:latin typeface="Times New Roman"/>
                <a:cs typeface="Times New Roman"/>
              </a:rPr>
              <a:t>ПИТАНИЯ </a:t>
            </a:r>
            <a:r>
              <a:rPr dirty="0" sz="2400" b="1">
                <a:solidFill>
                  <a:srgbClr val="90C225"/>
                </a:solidFill>
                <a:latin typeface="Times New Roman"/>
                <a:cs typeface="Times New Roman"/>
              </a:rPr>
              <a:t>ПРИ ГИПОТРОФИИ У </a:t>
            </a:r>
            <a:r>
              <a:rPr dirty="0" sz="2400" spc="-5" b="1">
                <a:solidFill>
                  <a:srgbClr val="90C225"/>
                </a:solidFill>
                <a:latin typeface="Times New Roman"/>
                <a:cs typeface="Times New Roman"/>
              </a:rPr>
              <a:t>ДЕТЕЙ </a:t>
            </a:r>
            <a:r>
              <a:rPr dirty="0" sz="2400" b="1">
                <a:solidFill>
                  <a:srgbClr val="90C225"/>
                </a:solidFill>
                <a:latin typeface="Times New Roman"/>
                <a:cs typeface="Times New Roman"/>
              </a:rPr>
              <a:t>С</a:t>
            </a:r>
            <a:r>
              <a:rPr dirty="0" sz="2400" spc="-110" b="1">
                <a:solidFill>
                  <a:srgbClr val="90C225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0C225"/>
                </a:solidFill>
                <a:latin typeface="Times New Roman"/>
                <a:cs typeface="Times New Roman"/>
              </a:rPr>
              <a:t>ДЦП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50">
              <a:latin typeface="Times New Roman"/>
              <a:cs typeface="Times New Roman"/>
            </a:endParaRPr>
          </a:p>
          <a:p>
            <a:pPr marL="4434205" marR="208915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Детский </a:t>
            </a:r>
            <a:r>
              <a:rPr dirty="0" sz="2400" spc="-5">
                <a:latin typeface="Times New Roman"/>
                <a:cs typeface="Times New Roman"/>
              </a:rPr>
              <a:t>церебральный </a:t>
            </a:r>
            <a:r>
              <a:rPr dirty="0" sz="2400">
                <a:latin typeface="Times New Roman"/>
                <a:cs typeface="Times New Roman"/>
              </a:rPr>
              <a:t>паралич — </a:t>
            </a:r>
            <a:r>
              <a:rPr dirty="0" sz="2400" spc="-20">
                <a:latin typeface="Times New Roman"/>
                <a:cs typeface="Times New Roman"/>
              </a:rPr>
              <a:t>одна </a:t>
            </a:r>
            <a:r>
              <a:rPr dirty="0" sz="2400" spc="-5">
                <a:latin typeface="Times New Roman"/>
                <a:cs typeface="Times New Roman"/>
              </a:rPr>
              <a:t>из </a:t>
            </a:r>
            <a:r>
              <a:rPr dirty="0" sz="2400" spc="-10">
                <a:latin typeface="Times New Roman"/>
                <a:cs typeface="Times New Roman"/>
              </a:rPr>
              <a:t>форм  </a:t>
            </a:r>
            <a:r>
              <a:rPr dirty="0" sz="2400" spc="-20">
                <a:latin typeface="Times New Roman"/>
                <a:cs typeface="Times New Roman"/>
              </a:rPr>
              <a:t>патологии </a:t>
            </a:r>
            <a:r>
              <a:rPr dirty="0" sz="2400" spc="-5">
                <a:latin typeface="Times New Roman"/>
                <a:cs typeface="Times New Roman"/>
              </a:rPr>
              <a:t>нервной </a:t>
            </a:r>
            <a:r>
              <a:rPr dirty="0" sz="2400">
                <a:latin typeface="Times New Roman"/>
                <a:cs typeface="Times New Roman"/>
              </a:rPr>
              <a:t>системы, </a:t>
            </a:r>
            <a:r>
              <a:rPr dirty="0" sz="2400" spc="-15">
                <a:latin typeface="Times New Roman"/>
                <a:cs typeface="Times New Roman"/>
              </a:rPr>
              <a:t>являющихся  </a:t>
            </a:r>
            <a:r>
              <a:rPr dirty="0" sz="2400" spc="-5">
                <a:latin typeface="Times New Roman"/>
                <a:cs typeface="Times New Roman"/>
              </a:rPr>
              <a:t>мишенью </a:t>
            </a:r>
            <a:r>
              <a:rPr dirty="0" sz="2400">
                <a:latin typeface="Times New Roman"/>
                <a:cs typeface="Times New Roman"/>
              </a:rPr>
              <a:t>для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 spc="-15">
                <a:latin typeface="Times New Roman"/>
                <a:cs typeface="Times New Roman"/>
              </a:rPr>
              <a:t>нейродиетологии.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/>
              <a:cs typeface="Times New Roman"/>
            </a:endParaRPr>
          </a:p>
          <a:p>
            <a:pPr marL="4434205" marR="847725">
              <a:lnSpc>
                <a:spcPct val="100000"/>
              </a:lnSpc>
              <a:tabLst>
                <a:tab pos="4802505" algn="l"/>
              </a:tabLst>
            </a:pPr>
            <a:r>
              <a:rPr dirty="0" sz="2400">
                <a:latin typeface="Times New Roman"/>
                <a:cs typeface="Times New Roman"/>
              </a:rPr>
              <a:t>У	</a:t>
            </a:r>
            <a:r>
              <a:rPr dirty="0" sz="2400" spc="-10">
                <a:latin typeface="Times New Roman"/>
                <a:cs typeface="Times New Roman"/>
              </a:rPr>
              <a:t>пациентов </a:t>
            </a:r>
            <a:r>
              <a:rPr dirty="0" sz="2400">
                <a:latin typeface="Times New Roman"/>
                <a:cs typeface="Times New Roman"/>
              </a:rPr>
              <a:t>с </a:t>
            </a:r>
            <a:r>
              <a:rPr dirty="0" sz="2400" spc="-5">
                <a:latin typeface="Times New Roman"/>
                <a:cs typeface="Times New Roman"/>
              </a:rPr>
              <a:t>ДЦП </a:t>
            </a:r>
            <a:r>
              <a:rPr dirty="0" sz="2400" spc="-10">
                <a:latin typeface="Times New Roman"/>
                <a:cs typeface="Times New Roman"/>
              </a:rPr>
              <a:t>имеются выраженные  </a:t>
            </a:r>
            <a:r>
              <a:rPr dirty="0" sz="2400" spc="-20">
                <a:latin typeface="Times New Roman"/>
                <a:cs typeface="Times New Roman"/>
              </a:rPr>
              <a:t>затруднения </a:t>
            </a:r>
            <a:r>
              <a:rPr dirty="0" sz="2400">
                <a:latin typeface="Times New Roman"/>
                <a:cs typeface="Times New Roman"/>
              </a:rPr>
              <a:t>с </a:t>
            </a:r>
            <a:r>
              <a:rPr dirty="0" sz="2400" spc="-10">
                <a:latin typeface="Times New Roman"/>
                <a:cs typeface="Times New Roman"/>
              </a:rPr>
              <a:t>приемом </a:t>
            </a:r>
            <a:r>
              <a:rPr dirty="0" sz="2400" spc="-5">
                <a:latin typeface="Times New Roman"/>
                <a:cs typeface="Times New Roman"/>
              </a:rPr>
              <a:t>пищи, </a:t>
            </a:r>
            <a:r>
              <a:rPr dirty="0" sz="2400" spc="-15">
                <a:latin typeface="Times New Roman"/>
                <a:cs typeface="Times New Roman"/>
              </a:rPr>
              <a:t>что приводит  </a:t>
            </a:r>
            <a:r>
              <a:rPr dirty="0" sz="2400" b="1">
                <a:latin typeface="Times New Roman"/>
                <a:cs typeface="Times New Roman"/>
              </a:rPr>
              <a:t>к</a:t>
            </a:r>
            <a:r>
              <a:rPr dirty="0" sz="2400" spc="5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гипотрофии.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4434205" marR="5080">
              <a:lnSpc>
                <a:spcPct val="100000"/>
              </a:lnSpc>
            </a:pPr>
            <a:r>
              <a:rPr dirty="0" sz="2400" spc="-20" b="1">
                <a:solidFill>
                  <a:srgbClr val="121212"/>
                </a:solidFill>
                <a:latin typeface="Times New Roman"/>
                <a:cs typeface="Times New Roman"/>
              </a:rPr>
              <a:t>Гипотрофия </a:t>
            </a:r>
            <a:r>
              <a:rPr dirty="0" sz="2400" b="1">
                <a:solidFill>
                  <a:srgbClr val="121212"/>
                </a:solidFill>
                <a:latin typeface="Times New Roman"/>
                <a:cs typeface="Times New Roman"/>
              </a:rPr>
              <a:t>— </a:t>
            </a:r>
            <a:r>
              <a:rPr dirty="0" sz="2400" spc="-10">
                <a:solidFill>
                  <a:srgbClr val="121212"/>
                </a:solidFill>
                <a:latin typeface="Times New Roman"/>
                <a:cs typeface="Times New Roman"/>
              </a:rPr>
              <a:t>характеризуется 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относительным  </a:t>
            </a:r>
            <a:r>
              <a:rPr dirty="0" sz="2400" spc="-5">
                <a:solidFill>
                  <a:srgbClr val="121212"/>
                </a:solidFill>
                <a:latin typeface="Times New Roman"/>
                <a:cs typeface="Times New Roman"/>
              </a:rPr>
              <a:t>снижением массы тела ребёнка по отношению 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к  </a:t>
            </a:r>
            <a:r>
              <a:rPr dirty="0" sz="2400" spc="-20">
                <a:solidFill>
                  <a:srgbClr val="121212"/>
                </a:solidFill>
                <a:latin typeface="Times New Roman"/>
                <a:cs typeface="Times New Roman"/>
              </a:rPr>
              <a:t>его 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длине, </a:t>
            </a:r>
            <a:r>
              <a:rPr dirty="0" sz="2400" spc="-5">
                <a:solidFill>
                  <a:srgbClr val="121212"/>
                </a:solidFill>
                <a:latin typeface="Times New Roman"/>
                <a:cs typeface="Times New Roman"/>
              </a:rPr>
              <a:t>нарушающее правильное развитие 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и  </a:t>
            </a:r>
            <a:r>
              <a:rPr dirty="0" sz="2400" spc="-10">
                <a:solidFill>
                  <a:srgbClr val="121212"/>
                </a:solidFill>
                <a:latin typeface="Times New Roman"/>
                <a:cs typeface="Times New Roman"/>
              </a:rPr>
              <a:t>функции отдельных 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органов и систем. (</a:t>
            </a:r>
            <a:r>
              <a:rPr dirty="0" sz="2400">
                <a:latin typeface="Times New Roman"/>
                <a:cs typeface="Times New Roman"/>
              </a:rPr>
              <a:t>Bandini,</a:t>
            </a:r>
            <a:r>
              <a:rPr dirty="0" sz="2400" spc="-8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L.  </a:t>
            </a:r>
            <a:r>
              <a:rPr dirty="0" sz="2400" spc="-5">
                <a:latin typeface="Times New Roman"/>
                <a:cs typeface="Times New Roman"/>
              </a:rPr>
              <a:t>G.,1991)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121212"/>
                </a:solidFill>
                <a:latin typeface="Times New Roman"/>
                <a:cs typeface="Times New Roman"/>
              </a:rPr>
              <a:t>(</a:t>
            </a:r>
            <a:r>
              <a:rPr dirty="0" sz="2400" spc="-5" i="1">
                <a:solidFill>
                  <a:srgbClr val="121212"/>
                </a:solidFill>
                <a:latin typeface="Times New Roman"/>
                <a:cs typeface="Times New Roman"/>
              </a:rPr>
              <a:t>Обучающий </a:t>
            </a:r>
            <a:r>
              <a:rPr dirty="0" sz="2400" i="1">
                <a:solidFill>
                  <a:srgbClr val="121212"/>
                </a:solidFill>
                <a:latin typeface="Times New Roman"/>
                <a:cs typeface="Times New Roman"/>
              </a:rPr>
              <a:t>скрининг </a:t>
            </a:r>
            <a:r>
              <a:rPr dirty="0" sz="2400" spc="-15" i="1">
                <a:solidFill>
                  <a:srgbClr val="121212"/>
                </a:solidFill>
                <a:latin typeface="Times New Roman"/>
                <a:cs typeface="Times New Roman"/>
              </a:rPr>
              <a:t>тест </a:t>
            </a:r>
            <a:r>
              <a:rPr dirty="0" sz="2400" spc="-5" i="1">
                <a:solidFill>
                  <a:srgbClr val="121212"/>
                </a:solidFill>
                <a:latin typeface="Times New Roman"/>
                <a:cs typeface="Times New Roman"/>
              </a:rPr>
              <a:t>на гипотрофию </a:t>
            </a:r>
            <a:r>
              <a:rPr dirty="0" sz="2400" i="1">
                <a:solidFill>
                  <a:srgbClr val="121212"/>
                </a:solidFill>
                <a:latin typeface="Times New Roman"/>
                <a:cs typeface="Times New Roman"/>
              </a:rPr>
              <a:t>см. в </a:t>
            </a:r>
            <a:r>
              <a:rPr dirty="0" sz="2400" spc="-30" i="1">
                <a:solidFill>
                  <a:srgbClr val="121212"/>
                </a:solidFill>
                <a:latin typeface="Times New Roman"/>
                <a:cs typeface="Times New Roman"/>
              </a:rPr>
              <a:t>кармашке</a:t>
            </a:r>
            <a:r>
              <a:rPr dirty="0" sz="2400" i="1">
                <a:solidFill>
                  <a:srgbClr val="121212"/>
                </a:solidFill>
                <a:latin typeface="Times New Roman"/>
                <a:cs typeface="Times New Roman"/>
              </a:rPr>
              <a:t> 1</a:t>
            </a:r>
            <a:r>
              <a:rPr dirty="0" sz="2400">
                <a:solidFill>
                  <a:srgbClr val="121212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3419" y="568451"/>
            <a:ext cx="11328400" cy="5447030"/>
          </a:xfrm>
          <a:custGeom>
            <a:avLst/>
            <a:gdLst/>
            <a:ahLst/>
            <a:cxnLst/>
            <a:rect l="l" t="t" r="r" b="b"/>
            <a:pathLst>
              <a:path w="11328400" h="5447030">
                <a:moveTo>
                  <a:pt x="0" y="5446776"/>
                </a:moveTo>
                <a:lnTo>
                  <a:pt x="11327892" y="5446776"/>
                </a:lnTo>
                <a:lnTo>
                  <a:pt x="11327892" y="0"/>
                </a:lnTo>
                <a:lnTo>
                  <a:pt x="0" y="0"/>
                </a:lnTo>
                <a:lnTo>
                  <a:pt x="0" y="544677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06370" y="587756"/>
            <a:ext cx="7299959" cy="10020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 indent="9271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121212"/>
                </a:solidFill>
                <a:latin typeface="Times New Roman"/>
                <a:cs typeface="Times New Roman"/>
              </a:rPr>
              <a:t>Приобретенные </a:t>
            </a:r>
            <a:r>
              <a:rPr dirty="0" sz="3200" spc="-5" b="1">
                <a:solidFill>
                  <a:srgbClr val="121212"/>
                </a:solidFill>
                <a:latin typeface="Times New Roman"/>
                <a:cs typeface="Times New Roman"/>
              </a:rPr>
              <a:t>гипотрофии при </a:t>
            </a:r>
            <a:r>
              <a:rPr dirty="0" sz="3200" b="1">
                <a:solidFill>
                  <a:srgbClr val="121212"/>
                </a:solidFill>
                <a:latin typeface="Times New Roman"/>
                <a:cs typeface="Times New Roman"/>
              </a:rPr>
              <a:t>ДЦП  </a:t>
            </a:r>
            <a:r>
              <a:rPr dirty="0" sz="3200" spc="-5" b="1">
                <a:solidFill>
                  <a:srgbClr val="121212"/>
                </a:solidFill>
                <a:latin typeface="Times New Roman"/>
                <a:cs typeface="Times New Roman"/>
              </a:rPr>
              <a:t>определяются </a:t>
            </a:r>
            <a:r>
              <a:rPr dirty="0" sz="3200" spc="-10" b="1">
                <a:solidFill>
                  <a:srgbClr val="121212"/>
                </a:solidFill>
                <a:latin typeface="Times New Roman"/>
                <a:cs typeface="Times New Roman"/>
              </a:rPr>
              <a:t>течением </a:t>
            </a:r>
            <a:r>
              <a:rPr dirty="0" sz="3200" b="1">
                <a:solidFill>
                  <a:srgbClr val="121212"/>
                </a:solidFill>
                <a:latin typeface="Times New Roman"/>
                <a:cs typeface="Times New Roman"/>
              </a:rPr>
              <a:t>самой</a:t>
            </a:r>
            <a:r>
              <a:rPr dirty="0" sz="3200" spc="-4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121212"/>
                </a:solidFill>
                <a:latin typeface="Times New Roman"/>
                <a:cs typeface="Times New Roman"/>
              </a:rPr>
              <a:t>болезни: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629920" marR="633730" indent="-266700">
              <a:lnSpc>
                <a:spcPct val="100000"/>
              </a:lnSpc>
              <a:spcBef>
                <a:spcPts val="95"/>
              </a:spcBef>
              <a:tabLst>
                <a:tab pos="660400" algn="l"/>
              </a:tabLst>
            </a:pPr>
            <a:r>
              <a:rPr dirty="0" spc="-5"/>
              <a:t>-		</a:t>
            </a:r>
            <a:r>
              <a:rPr dirty="0" spc="-15"/>
              <a:t>повышенный </a:t>
            </a:r>
            <a:r>
              <a:rPr dirty="0" spc="-45"/>
              <a:t>расход </a:t>
            </a:r>
            <a:r>
              <a:rPr dirty="0" spc="-10"/>
              <a:t>энергии, </a:t>
            </a:r>
            <a:r>
              <a:rPr dirty="0" spc="-15"/>
              <a:t>снижение мышечной </a:t>
            </a:r>
            <a:r>
              <a:rPr dirty="0" spc="-5"/>
              <a:t>и </a:t>
            </a:r>
            <a:r>
              <a:rPr dirty="0" spc="-20"/>
              <a:t>жировой  </a:t>
            </a:r>
            <a:r>
              <a:rPr dirty="0" spc="-10"/>
              <a:t>массы, </a:t>
            </a:r>
            <a:r>
              <a:rPr dirty="0" spc="-15"/>
              <a:t>поведенческие</a:t>
            </a:r>
            <a:r>
              <a:rPr dirty="0" spc="35"/>
              <a:t> </a:t>
            </a:r>
            <a:r>
              <a:rPr dirty="0" spc="-10"/>
              <a:t>особенности;</a:t>
            </a:r>
          </a:p>
          <a:p>
            <a:pPr marL="629920" marR="5080" indent="-266700">
              <a:lnSpc>
                <a:spcPct val="100000"/>
              </a:lnSpc>
              <a:spcBef>
                <a:spcPts val="5"/>
              </a:spcBef>
              <a:buFont typeface="Times New Roman"/>
              <a:buChar char="-"/>
              <a:tabLst>
                <a:tab pos="624205" algn="l"/>
                <a:tab pos="624840" algn="l"/>
              </a:tabLst>
            </a:pPr>
            <a:r>
              <a:rPr dirty="0" spc="-15"/>
              <a:t>сложность </a:t>
            </a:r>
            <a:r>
              <a:rPr dirty="0" spc="-5"/>
              <a:t>со </a:t>
            </a:r>
            <a:r>
              <a:rPr dirty="0" spc="-10"/>
              <a:t>вскармливанием </a:t>
            </a:r>
            <a:r>
              <a:rPr dirty="0" spc="-5"/>
              <a:t>в </a:t>
            </a:r>
            <a:r>
              <a:rPr dirty="0" spc="-30"/>
              <a:t>результате </a:t>
            </a:r>
            <a:r>
              <a:rPr dirty="0" spc="-10"/>
              <a:t>нарушений жевания </a:t>
            </a:r>
            <a:r>
              <a:rPr dirty="0" spc="-5"/>
              <a:t>и  </a:t>
            </a:r>
            <a:r>
              <a:rPr dirty="0" spc="-20"/>
              <a:t>глотания;</a:t>
            </a:r>
          </a:p>
          <a:p>
            <a:pPr marL="629920" marR="1270635" indent="-266700">
              <a:lnSpc>
                <a:spcPct val="100000"/>
              </a:lnSpc>
              <a:buFont typeface="Times New Roman"/>
              <a:buChar char="-"/>
              <a:tabLst>
                <a:tab pos="624205" algn="l"/>
                <a:tab pos="624840" algn="l"/>
                <a:tab pos="2201545" algn="l"/>
              </a:tabLst>
            </a:pPr>
            <a:r>
              <a:rPr dirty="0" spc="-10"/>
              <a:t>замедленное </a:t>
            </a:r>
            <a:r>
              <a:rPr dirty="0" spc="-5"/>
              <a:t>развитие в </a:t>
            </a:r>
            <a:r>
              <a:rPr dirty="0" spc="-35"/>
              <a:t>результате </a:t>
            </a:r>
            <a:r>
              <a:rPr dirty="0" spc="-15"/>
              <a:t>повреждения </a:t>
            </a:r>
            <a:r>
              <a:rPr dirty="0" spc="-25"/>
              <a:t>мозговых  </a:t>
            </a:r>
            <a:r>
              <a:rPr dirty="0" spc="-15"/>
              <a:t>центров,	</a:t>
            </a:r>
            <a:r>
              <a:rPr dirty="0" spc="-10"/>
              <a:t>обеспечивающих </a:t>
            </a:r>
            <a:r>
              <a:rPr dirty="0" spc="-5"/>
              <a:t>питание и</a:t>
            </a:r>
            <a:r>
              <a:rPr dirty="0" spc="55"/>
              <a:t> </a:t>
            </a:r>
            <a:r>
              <a:rPr dirty="0" spc="-5"/>
              <a:t>рост;</a:t>
            </a:r>
          </a:p>
          <a:p>
            <a:pPr marL="629920" marR="716280" indent="-266700">
              <a:lnSpc>
                <a:spcPct val="100000"/>
              </a:lnSpc>
              <a:buFont typeface="Times New Roman"/>
              <a:buChar char="-"/>
              <a:tabLst>
                <a:tab pos="624205" algn="l"/>
                <a:tab pos="624840" algn="l"/>
              </a:tabLst>
            </a:pPr>
            <a:r>
              <a:rPr dirty="0" spc="-20"/>
              <a:t>зубной </a:t>
            </a:r>
            <a:r>
              <a:rPr dirty="0" spc="-10"/>
              <a:t>кариес, </a:t>
            </a:r>
            <a:r>
              <a:rPr dirty="0" spc="-5"/>
              <a:t>гипоплазия </a:t>
            </a:r>
            <a:r>
              <a:rPr dirty="0" spc="-10"/>
              <a:t>эмали </a:t>
            </a:r>
            <a:r>
              <a:rPr dirty="0" spc="-5"/>
              <a:t>и </a:t>
            </a:r>
            <a:r>
              <a:rPr dirty="0" spc="-10"/>
              <a:t>другие </a:t>
            </a:r>
            <a:r>
              <a:rPr dirty="0" spc="-20"/>
              <a:t>стоматологические  </a:t>
            </a:r>
            <a:r>
              <a:rPr dirty="0" spc="-15"/>
              <a:t>проблемы. </a:t>
            </a:r>
            <a:r>
              <a:rPr dirty="0" sz="2400" spc="-5">
                <a:latin typeface="Trebuchet MS"/>
                <a:cs typeface="Trebuchet MS"/>
              </a:rPr>
              <a:t>(</a:t>
            </a:r>
            <a:r>
              <a:rPr dirty="0" sz="2400" spc="-5">
                <a:solidFill>
                  <a:srgbClr val="000000"/>
                </a:solidFill>
              </a:rPr>
              <a:t>Bandini, </a:t>
            </a:r>
            <a:r>
              <a:rPr dirty="0" sz="2400">
                <a:solidFill>
                  <a:srgbClr val="000000"/>
                </a:solidFill>
              </a:rPr>
              <a:t>L.</a:t>
            </a:r>
            <a:r>
              <a:rPr dirty="0" sz="2400" spc="35">
                <a:solidFill>
                  <a:srgbClr val="000000"/>
                </a:solidFill>
              </a:rPr>
              <a:t> </a:t>
            </a:r>
            <a:r>
              <a:rPr dirty="0" sz="2400">
                <a:solidFill>
                  <a:srgbClr val="000000"/>
                </a:solidFill>
              </a:rPr>
              <a:t>G.,1991)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0520" y="284988"/>
            <a:ext cx="2028444" cy="5669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DBF4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604334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372343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231506" y="328676"/>
            <a:ext cx="3582035" cy="330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 b="1">
                <a:solidFill>
                  <a:srgbClr val="000000"/>
                </a:solidFill>
                <a:latin typeface="Times New Roman"/>
                <a:cs typeface="Times New Roman"/>
              </a:rPr>
              <a:t>Скрининг </a:t>
            </a:r>
            <a:r>
              <a:rPr dirty="0" sz="2000" b="1">
                <a:solidFill>
                  <a:srgbClr val="000000"/>
                </a:solidFill>
                <a:latin typeface="Times New Roman"/>
                <a:cs typeface="Times New Roman"/>
              </a:rPr>
              <a:t>тест </a:t>
            </a:r>
            <a:r>
              <a:rPr dirty="0" sz="2000" spc="-5" b="1">
                <a:solidFill>
                  <a:srgbClr val="000000"/>
                </a:solidFill>
                <a:latin typeface="Times New Roman"/>
                <a:cs typeface="Times New Roman"/>
              </a:rPr>
              <a:t>на</a:t>
            </a:r>
            <a:r>
              <a:rPr dirty="0" sz="2000" spc="-6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00" spc="-5" b="1">
                <a:solidFill>
                  <a:srgbClr val="000000"/>
                </a:solidFill>
                <a:latin typeface="Times New Roman"/>
                <a:cs typeface="Times New Roman"/>
              </a:rPr>
              <a:t>гипотрофию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17107" y="995939"/>
            <a:ext cx="4572000" cy="5267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068705">
              <a:lnSpc>
                <a:spcPct val="115199"/>
              </a:lnSpc>
              <a:spcBef>
                <a:spcPts val="100"/>
              </a:spcBef>
            </a:pPr>
            <a:r>
              <a:rPr dirty="0" sz="1300" spc="-15" b="1">
                <a:latin typeface="Times New Roman"/>
                <a:cs typeface="Times New Roman"/>
              </a:rPr>
              <a:t>Гипотрофия </a:t>
            </a:r>
            <a:r>
              <a:rPr dirty="0" sz="1300" spc="-5" b="1">
                <a:latin typeface="Times New Roman"/>
                <a:cs typeface="Times New Roman"/>
              </a:rPr>
              <a:t>I степени: ДМТ </a:t>
            </a:r>
            <a:r>
              <a:rPr dirty="0" sz="1300" spc="-10" b="1">
                <a:latin typeface="Times New Roman"/>
                <a:cs typeface="Times New Roman"/>
              </a:rPr>
              <a:t>от </a:t>
            </a:r>
            <a:r>
              <a:rPr dirty="0" sz="1300" spc="-5" b="1">
                <a:latin typeface="Times New Roman"/>
                <a:cs typeface="Times New Roman"/>
              </a:rPr>
              <a:t>15 % до </a:t>
            </a:r>
            <a:r>
              <a:rPr dirty="0" sz="1300" spc="-10" b="1">
                <a:latin typeface="Times New Roman"/>
                <a:cs typeface="Times New Roman"/>
              </a:rPr>
              <a:t>20%;  </a:t>
            </a:r>
            <a:r>
              <a:rPr dirty="0" sz="1300" spc="-15" b="1">
                <a:latin typeface="Times New Roman"/>
                <a:cs typeface="Times New Roman"/>
              </a:rPr>
              <a:t>Гипотрофия </a:t>
            </a:r>
            <a:r>
              <a:rPr dirty="0" sz="1300" spc="-5" b="1">
                <a:latin typeface="Times New Roman"/>
                <a:cs typeface="Times New Roman"/>
              </a:rPr>
              <a:t>II степени: ДМТ </a:t>
            </a:r>
            <a:r>
              <a:rPr dirty="0" sz="1300" spc="-10" b="1">
                <a:latin typeface="Times New Roman"/>
                <a:cs typeface="Times New Roman"/>
              </a:rPr>
              <a:t>от </a:t>
            </a:r>
            <a:r>
              <a:rPr dirty="0" sz="1300" spc="-5" b="1">
                <a:latin typeface="Times New Roman"/>
                <a:cs typeface="Times New Roman"/>
              </a:rPr>
              <a:t>20 % до </a:t>
            </a:r>
            <a:r>
              <a:rPr dirty="0" sz="1300" spc="-10" b="1">
                <a:latin typeface="Times New Roman"/>
                <a:cs typeface="Times New Roman"/>
              </a:rPr>
              <a:t>30%;  </a:t>
            </a:r>
            <a:r>
              <a:rPr dirty="0" sz="1300" spc="-15" b="1">
                <a:latin typeface="Times New Roman"/>
                <a:cs typeface="Times New Roman"/>
              </a:rPr>
              <a:t>Гипотрофия </a:t>
            </a:r>
            <a:r>
              <a:rPr dirty="0" sz="1300" spc="-10" b="1">
                <a:latin typeface="Times New Roman"/>
                <a:cs typeface="Times New Roman"/>
              </a:rPr>
              <a:t>III </a:t>
            </a:r>
            <a:r>
              <a:rPr dirty="0" sz="1300" spc="-5" b="1">
                <a:latin typeface="Times New Roman"/>
                <a:cs typeface="Times New Roman"/>
              </a:rPr>
              <a:t>степени: ДМТ </a:t>
            </a:r>
            <a:r>
              <a:rPr dirty="0" sz="1300" spc="-10" b="1">
                <a:latin typeface="Times New Roman"/>
                <a:cs typeface="Times New Roman"/>
              </a:rPr>
              <a:t>от </a:t>
            </a:r>
            <a:r>
              <a:rPr dirty="0" sz="1300" spc="-5" b="1">
                <a:latin typeface="Times New Roman"/>
                <a:cs typeface="Times New Roman"/>
              </a:rPr>
              <a:t>30 % и </a:t>
            </a:r>
            <a:r>
              <a:rPr dirty="0" sz="1300" spc="-10" b="1">
                <a:latin typeface="Times New Roman"/>
                <a:cs typeface="Times New Roman"/>
              </a:rPr>
              <a:t>выше  </a:t>
            </a:r>
            <a:r>
              <a:rPr dirty="0" sz="1300">
                <a:latin typeface="Times New Roman"/>
                <a:cs typeface="Times New Roman"/>
              </a:rPr>
              <a:t>Дефицит </a:t>
            </a:r>
            <a:r>
              <a:rPr dirty="0" sz="1300" spc="-10">
                <a:latin typeface="Times New Roman"/>
                <a:cs typeface="Times New Roman"/>
              </a:rPr>
              <a:t>Массы </a:t>
            </a:r>
            <a:r>
              <a:rPr dirty="0" sz="1300" spc="-15">
                <a:latin typeface="Times New Roman"/>
                <a:cs typeface="Times New Roman"/>
              </a:rPr>
              <a:t>Тела </a:t>
            </a:r>
            <a:r>
              <a:rPr dirty="0" sz="1300" spc="-5">
                <a:latin typeface="Times New Roman"/>
                <a:cs typeface="Times New Roman"/>
              </a:rPr>
              <a:t>в процентах</a:t>
            </a:r>
            <a:r>
              <a:rPr dirty="0" sz="1300" spc="40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(ДМТ%).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300" spc="-5">
                <a:latin typeface="Times New Roman"/>
                <a:cs typeface="Times New Roman"/>
              </a:rPr>
              <a:t>ДМТ % </a:t>
            </a:r>
            <a:r>
              <a:rPr dirty="0" sz="1300" spc="-10">
                <a:latin typeface="Times New Roman"/>
                <a:cs typeface="Times New Roman"/>
              </a:rPr>
              <a:t>рассчитывается </a:t>
            </a:r>
            <a:r>
              <a:rPr dirty="0" sz="1300" spc="-5">
                <a:latin typeface="Times New Roman"/>
                <a:cs typeface="Times New Roman"/>
              </a:rPr>
              <a:t>по </a:t>
            </a:r>
            <a:r>
              <a:rPr dirty="0" sz="1300" spc="-10">
                <a:latin typeface="Times New Roman"/>
                <a:cs typeface="Times New Roman"/>
              </a:rPr>
              <a:t>следующей</a:t>
            </a:r>
            <a:r>
              <a:rPr dirty="0" sz="1300" spc="70">
                <a:latin typeface="Times New Roman"/>
                <a:cs typeface="Times New Roman"/>
              </a:rPr>
              <a:t> </a:t>
            </a:r>
            <a:r>
              <a:rPr dirty="0" sz="1300" spc="-25">
                <a:latin typeface="Times New Roman"/>
                <a:cs typeface="Times New Roman"/>
              </a:rPr>
              <a:t>формуле: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300" spc="-10" b="1">
                <a:latin typeface="Times New Roman"/>
                <a:cs typeface="Times New Roman"/>
              </a:rPr>
              <a:t>ДМТ%=100% </a:t>
            </a:r>
            <a:r>
              <a:rPr dirty="0" sz="1300" spc="-5" b="1">
                <a:latin typeface="Times New Roman"/>
                <a:cs typeface="Times New Roman"/>
              </a:rPr>
              <a:t>- ((ФМТ: </a:t>
            </a:r>
            <a:r>
              <a:rPr dirty="0" sz="1300" spc="-10" b="1">
                <a:latin typeface="Times New Roman"/>
                <a:cs typeface="Times New Roman"/>
              </a:rPr>
              <a:t>РМТ) </a:t>
            </a:r>
            <a:r>
              <a:rPr dirty="0" sz="1300" spc="-5" b="1">
                <a:latin typeface="Times New Roman"/>
                <a:cs typeface="Times New Roman"/>
              </a:rPr>
              <a:t>х</a:t>
            </a:r>
            <a:r>
              <a:rPr dirty="0" sz="1300" spc="75" b="1">
                <a:latin typeface="Times New Roman"/>
                <a:cs typeface="Times New Roman"/>
              </a:rPr>
              <a:t> </a:t>
            </a:r>
            <a:r>
              <a:rPr dirty="0" sz="1300" spc="-10" b="1">
                <a:latin typeface="Times New Roman"/>
                <a:cs typeface="Times New Roman"/>
              </a:rPr>
              <a:t>100%)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300" spc="-10">
                <a:latin typeface="Times New Roman"/>
                <a:cs typeface="Times New Roman"/>
              </a:rPr>
              <a:t>ФМТ </a:t>
            </a:r>
            <a:r>
              <a:rPr dirty="0" sz="1300" spc="-5">
                <a:latin typeface="Times New Roman"/>
                <a:cs typeface="Times New Roman"/>
              </a:rPr>
              <a:t>(кг)= Фактический</a:t>
            </a:r>
            <a:r>
              <a:rPr dirty="0" sz="1300" spc="80">
                <a:latin typeface="Times New Roman"/>
                <a:cs typeface="Times New Roman"/>
              </a:rPr>
              <a:t> </a:t>
            </a:r>
            <a:r>
              <a:rPr dirty="0" sz="1300">
                <a:latin typeface="Times New Roman"/>
                <a:cs typeface="Times New Roman"/>
              </a:rPr>
              <a:t>вес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300" spc="-10">
                <a:latin typeface="Times New Roman"/>
                <a:cs typeface="Times New Roman"/>
              </a:rPr>
              <a:t>РМТ </a:t>
            </a:r>
            <a:r>
              <a:rPr dirty="0" sz="1300" spc="-15">
                <a:latin typeface="Times New Roman"/>
                <a:cs typeface="Times New Roman"/>
              </a:rPr>
              <a:t>(рекомендуемая </a:t>
            </a:r>
            <a:r>
              <a:rPr dirty="0" sz="1300" spc="-5">
                <a:latin typeface="Times New Roman"/>
                <a:cs typeface="Times New Roman"/>
              </a:rPr>
              <a:t>масса тела) =25%-75% по</a:t>
            </a:r>
            <a:r>
              <a:rPr dirty="0" sz="1300" spc="15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таблице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Times New Roman"/>
              <a:cs typeface="Times New Roman"/>
            </a:endParaRPr>
          </a:p>
          <a:p>
            <a:pPr marL="53340">
              <a:lnSpc>
                <a:spcPct val="100000"/>
              </a:lnSpc>
            </a:pPr>
            <a:r>
              <a:rPr dirty="0" sz="1300" spc="-5" b="1">
                <a:latin typeface="Times New Roman"/>
                <a:cs typeface="Times New Roman"/>
              </a:rPr>
              <a:t>Примеры</a:t>
            </a:r>
            <a:r>
              <a:rPr dirty="0" sz="1300" spc="15" b="1">
                <a:latin typeface="Times New Roman"/>
                <a:cs typeface="Times New Roman"/>
              </a:rPr>
              <a:t> </a:t>
            </a:r>
            <a:r>
              <a:rPr dirty="0" sz="1300" spc="-5" b="1">
                <a:latin typeface="Times New Roman"/>
                <a:cs typeface="Times New Roman"/>
              </a:rPr>
              <a:t>расчета:</a:t>
            </a:r>
            <a:endParaRPr sz="1300">
              <a:latin typeface="Times New Roman"/>
              <a:cs typeface="Times New Roman"/>
            </a:endParaRPr>
          </a:p>
          <a:p>
            <a:pPr marL="12700" marR="5080">
              <a:lnSpc>
                <a:spcPct val="114599"/>
              </a:lnSpc>
              <a:spcBef>
                <a:spcPts val="10"/>
              </a:spcBef>
              <a:buAutoNum type="arabicPeriod"/>
              <a:tabLst>
                <a:tab pos="177800" algn="l"/>
              </a:tabLst>
            </a:pPr>
            <a:r>
              <a:rPr dirty="0" sz="1300" spc="-5">
                <a:latin typeface="Times New Roman"/>
                <a:cs typeface="Times New Roman"/>
              </a:rPr>
              <a:t>Возраст </a:t>
            </a:r>
            <a:r>
              <a:rPr dirty="0" sz="1300" spc="-10">
                <a:latin typeface="Times New Roman"/>
                <a:cs typeface="Times New Roman"/>
              </a:rPr>
              <a:t>ребенка </a:t>
            </a:r>
            <a:r>
              <a:rPr dirty="0" sz="1300" spc="-5">
                <a:latin typeface="Times New Roman"/>
                <a:cs typeface="Times New Roman"/>
              </a:rPr>
              <a:t>15 </a:t>
            </a:r>
            <a:r>
              <a:rPr dirty="0" sz="1300">
                <a:latin typeface="Times New Roman"/>
                <a:cs typeface="Times New Roman"/>
              </a:rPr>
              <a:t>месяцев </a:t>
            </a:r>
            <a:r>
              <a:rPr dirty="0" sz="1300" spc="-5">
                <a:latin typeface="Times New Roman"/>
                <a:cs typeface="Times New Roman"/>
              </a:rPr>
              <a:t>(1 </a:t>
            </a:r>
            <a:r>
              <a:rPr dirty="0" sz="1300" spc="-30">
                <a:latin typeface="Times New Roman"/>
                <a:cs typeface="Times New Roman"/>
              </a:rPr>
              <a:t>год </a:t>
            </a:r>
            <a:r>
              <a:rPr dirty="0" sz="1300" spc="-5">
                <a:latin typeface="Times New Roman"/>
                <a:cs typeface="Times New Roman"/>
              </a:rPr>
              <a:t>и 3 </a:t>
            </a:r>
            <a:r>
              <a:rPr dirty="0" sz="1300">
                <a:latin typeface="Times New Roman"/>
                <a:cs typeface="Times New Roman"/>
              </a:rPr>
              <a:t>месяца) </a:t>
            </a:r>
            <a:r>
              <a:rPr dirty="0" sz="1300" spc="-5">
                <a:latin typeface="Times New Roman"/>
                <a:cs typeface="Times New Roman"/>
              </a:rPr>
              <a:t>и он </a:t>
            </a:r>
            <a:r>
              <a:rPr dirty="0" sz="1300">
                <a:latin typeface="Times New Roman"/>
                <a:cs typeface="Times New Roman"/>
              </a:rPr>
              <a:t>весит </a:t>
            </a:r>
            <a:r>
              <a:rPr dirty="0" sz="1300" spc="-5">
                <a:latin typeface="Times New Roman"/>
                <a:cs typeface="Times New Roman"/>
              </a:rPr>
              <a:t>6 кг  </a:t>
            </a:r>
            <a:r>
              <a:rPr dirty="0" sz="1300" spc="-15">
                <a:latin typeface="Times New Roman"/>
                <a:cs typeface="Times New Roman"/>
              </a:rPr>
              <a:t>Теперь </a:t>
            </a:r>
            <a:r>
              <a:rPr dirty="0" sz="1300" spc="-10">
                <a:latin typeface="Times New Roman"/>
                <a:cs typeface="Times New Roman"/>
              </a:rPr>
              <a:t>произведем</a:t>
            </a:r>
            <a:r>
              <a:rPr dirty="0" sz="1300" spc="2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расчет: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dirty="0" sz="1300" spc="-10">
                <a:latin typeface="Times New Roman"/>
                <a:cs typeface="Times New Roman"/>
              </a:rPr>
              <a:t>ДМТ%=100% </a:t>
            </a:r>
            <a:r>
              <a:rPr dirty="0" sz="1300" spc="-5">
                <a:latin typeface="Times New Roman"/>
                <a:cs typeface="Times New Roman"/>
              </a:rPr>
              <a:t>- ((6кг: 10,8кг) х 100%)=</a:t>
            </a:r>
            <a:r>
              <a:rPr dirty="0" sz="1300" spc="15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44,4%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dirty="0" sz="1300" spc="-10">
                <a:latin typeface="Times New Roman"/>
                <a:cs typeface="Times New Roman"/>
              </a:rPr>
              <a:t>6кг- </a:t>
            </a:r>
            <a:r>
              <a:rPr dirty="0" sz="1300" spc="-5">
                <a:latin typeface="Times New Roman"/>
                <a:cs typeface="Times New Roman"/>
              </a:rPr>
              <a:t>фактический </a:t>
            </a:r>
            <a:r>
              <a:rPr dirty="0" sz="1300">
                <a:latin typeface="Times New Roman"/>
                <a:cs typeface="Times New Roman"/>
              </a:rPr>
              <a:t>вес</a:t>
            </a:r>
            <a:r>
              <a:rPr dirty="0" sz="1300" spc="6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ребенка</a:t>
            </a:r>
            <a:endParaRPr sz="1300">
              <a:latin typeface="Times New Roman"/>
              <a:cs typeface="Times New Roman"/>
            </a:endParaRPr>
          </a:p>
          <a:p>
            <a:pPr marL="12700" marR="1004569">
              <a:lnSpc>
                <a:spcPct val="114599"/>
              </a:lnSpc>
              <a:spcBef>
                <a:spcPts val="15"/>
              </a:spcBef>
            </a:pPr>
            <a:r>
              <a:rPr dirty="0" sz="1300" spc="-5">
                <a:latin typeface="Times New Roman"/>
                <a:cs typeface="Times New Roman"/>
              </a:rPr>
              <a:t>10,8кг </a:t>
            </a:r>
            <a:r>
              <a:rPr dirty="0" sz="1300" spc="-15">
                <a:latin typeface="Times New Roman"/>
                <a:cs typeface="Times New Roman"/>
              </a:rPr>
              <a:t>–рекомендуемый </a:t>
            </a:r>
            <a:r>
              <a:rPr dirty="0" sz="1300">
                <a:latin typeface="Times New Roman"/>
                <a:cs typeface="Times New Roman"/>
              </a:rPr>
              <a:t>вес, </a:t>
            </a:r>
            <a:r>
              <a:rPr dirty="0" sz="1300" spc="-10">
                <a:latin typeface="Times New Roman"/>
                <a:cs typeface="Times New Roman"/>
              </a:rPr>
              <a:t>согласно таблице.  </a:t>
            </a:r>
            <a:r>
              <a:rPr dirty="0" sz="1300" spc="-15">
                <a:latin typeface="Times New Roman"/>
                <a:cs typeface="Times New Roman"/>
              </a:rPr>
              <a:t>Значит </a:t>
            </a:r>
            <a:r>
              <a:rPr dirty="0" sz="1300" spc="-5">
                <a:latin typeface="Times New Roman"/>
                <a:cs typeface="Times New Roman"/>
              </a:rPr>
              <a:t>у </a:t>
            </a:r>
            <a:r>
              <a:rPr dirty="0" sz="1300" spc="-10">
                <a:latin typeface="Times New Roman"/>
                <a:cs typeface="Times New Roman"/>
              </a:rPr>
              <a:t>ребенка </a:t>
            </a:r>
            <a:r>
              <a:rPr dirty="0" sz="1300" spc="-5">
                <a:latin typeface="Times New Roman"/>
                <a:cs typeface="Times New Roman"/>
              </a:rPr>
              <a:t>дефицит </a:t>
            </a:r>
            <a:r>
              <a:rPr dirty="0" sz="1300" spc="-10">
                <a:latin typeface="Times New Roman"/>
                <a:cs typeface="Times New Roman"/>
              </a:rPr>
              <a:t>массы </a:t>
            </a:r>
            <a:r>
              <a:rPr dirty="0" sz="1300" spc="-5">
                <a:latin typeface="Times New Roman"/>
                <a:cs typeface="Times New Roman"/>
              </a:rPr>
              <a:t>тела III</a:t>
            </a:r>
            <a:r>
              <a:rPr dirty="0" sz="1300" spc="13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степени.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 marR="1200785">
              <a:lnSpc>
                <a:spcPct val="115100"/>
              </a:lnSpc>
              <a:buAutoNum type="arabicPeriod" startAt="2"/>
              <a:tabLst>
                <a:tab pos="177800" algn="l"/>
              </a:tabLst>
            </a:pPr>
            <a:r>
              <a:rPr dirty="0" sz="1300" spc="-5">
                <a:latin typeface="Times New Roman"/>
                <a:cs typeface="Times New Roman"/>
              </a:rPr>
              <a:t>Возраст </a:t>
            </a:r>
            <a:r>
              <a:rPr dirty="0" sz="1300" spc="-10">
                <a:latin typeface="Times New Roman"/>
                <a:cs typeface="Times New Roman"/>
              </a:rPr>
              <a:t>ребенка </a:t>
            </a:r>
            <a:r>
              <a:rPr dirty="0" sz="1300" spc="-5">
                <a:latin typeface="Times New Roman"/>
                <a:cs typeface="Times New Roman"/>
              </a:rPr>
              <a:t>6 лет и он </a:t>
            </a:r>
            <a:r>
              <a:rPr dirty="0" sz="1300">
                <a:latin typeface="Times New Roman"/>
                <a:cs typeface="Times New Roman"/>
              </a:rPr>
              <a:t>весит </a:t>
            </a:r>
            <a:r>
              <a:rPr dirty="0" sz="1300" spc="-5">
                <a:latin typeface="Times New Roman"/>
                <a:cs typeface="Times New Roman"/>
              </a:rPr>
              <a:t>15кг  ДМТ%=100%-((15кг:20кг 400гр)х100%)=26,4%  15кг-фактический </a:t>
            </a:r>
            <a:r>
              <a:rPr dirty="0" sz="1300">
                <a:latin typeface="Times New Roman"/>
                <a:cs typeface="Times New Roman"/>
              </a:rPr>
              <a:t>вес</a:t>
            </a:r>
            <a:r>
              <a:rPr dirty="0" sz="1300" spc="55">
                <a:latin typeface="Times New Roman"/>
                <a:cs typeface="Times New Roman"/>
              </a:rPr>
              <a:t> </a:t>
            </a:r>
            <a:r>
              <a:rPr dirty="0" sz="1300" spc="-10">
                <a:latin typeface="Times New Roman"/>
                <a:cs typeface="Times New Roman"/>
              </a:rPr>
              <a:t>ребенка</a:t>
            </a:r>
            <a:endParaRPr sz="1300">
              <a:latin typeface="Times New Roman"/>
              <a:cs typeface="Times New Roman"/>
            </a:endParaRPr>
          </a:p>
          <a:p>
            <a:pPr marL="12700" marR="978535">
              <a:lnSpc>
                <a:spcPct val="114599"/>
              </a:lnSpc>
              <a:spcBef>
                <a:spcPts val="10"/>
              </a:spcBef>
            </a:pPr>
            <a:r>
              <a:rPr dirty="0" sz="1300" spc="-5">
                <a:latin typeface="Times New Roman"/>
                <a:cs typeface="Times New Roman"/>
              </a:rPr>
              <a:t>20кг 400гр- </a:t>
            </a:r>
            <a:r>
              <a:rPr dirty="0" sz="1300" spc="-15">
                <a:latin typeface="Times New Roman"/>
                <a:cs typeface="Times New Roman"/>
              </a:rPr>
              <a:t>рекомендуемый </a:t>
            </a:r>
            <a:r>
              <a:rPr dirty="0" sz="1300">
                <a:latin typeface="Times New Roman"/>
                <a:cs typeface="Times New Roman"/>
              </a:rPr>
              <a:t>вес, </a:t>
            </a:r>
            <a:r>
              <a:rPr dirty="0" sz="1300" spc="-10">
                <a:latin typeface="Times New Roman"/>
                <a:cs typeface="Times New Roman"/>
              </a:rPr>
              <a:t>согласно таблице.  </a:t>
            </a:r>
            <a:r>
              <a:rPr dirty="0" sz="1300" spc="-15">
                <a:latin typeface="Times New Roman"/>
                <a:cs typeface="Times New Roman"/>
              </a:rPr>
              <a:t>Значит </a:t>
            </a:r>
            <a:r>
              <a:rPr dirty="0" sz="1300" spc="-5">
                <a:latin typeface="Times New Roman"/>
                <a:cs typeface="Times New Roman"/>
              </a:rPr>
              <a:t>у </a:t>
            </a:r>
            <a:r>
              <a:rPr dirty="0" sz="1300" spc="-10">
                <a:latin typeface="Times New Roman"/>
                <a:cs typeface="Times New Roman"/>
              </a:rPr>
              <a:t>ребенка </a:t>
            </a:r>
            <a:r>
              <a:rPr dirty="0" sz="1300" spc="-5">
                <a:latin typeface="Times New Roman"/>
                <a:cs typeface="Times New Roman"/>
              </a:rPr>
              <a:t>дефицит </a:t>
            </a:r>
            <a:r>
              <a:rPr dirty="0" sz="1300" spc="-10">
                <a:latin typeface="Times New Roman"/>
                <a:cs typeface="Times New Roman"/>
              </a:rPr>
              <a:t>массы </a:t>
            </a:r>
            <a:r>
              <a:rPr dirty="0" sz="1300" spc="-5">
                <a:latin typeface="Times New Roman"/>
                <a:cs typeface="Times New Roman"/>
              </a:rPr>
              <a:t>тела II</a:t>
            </a:r>
            <a:r>
              <a:rPr dirty="0" sz="1300" spc="110">
                <a:latin typeface="Times New Roman"/>
                <a:cs typeface="Times New Roman"/>
              </a:rPr>
              <a:t> </a:t>
            </a:r>
            <a:r>
              <a:rPr dirty="0" sz="1300" spc="-5">
                <a:latin typeface="Times New Roman"/>
                <a:cs typeface="Times New Roman"/>
              </a:rPr>
              <a:t>степени.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401300" y="1034796"/>
            <a:ext cx="1647444" cy="2229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45363" y="163068"/>
            <a:ext cx="5516880" cy="65684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0211" y="156794"/>
            <a:ext cx="948436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 b="1">
                <a:solidFill>
                  <a:srgbClr val="121212"/>
                </a:solidFill>
                <a:latin typeface="Times New Roman"/>
                <a:cs typeface="Times New Roman"/>
              </a:rPr>
              <a:t>Диетотерапия </a:t>
            </a:r>
            <a:r>
              <a:rPr dirty="0" spc="-5" b="1">
                <a:solidFill>
                  <a:srgbClr val="121212"/>
                </a:solidFill>
                <a:latin typeface="Times New Roman"/>
                <a:cs typeface="Times New Roman"/>
              </a:rPr>
              <a:t>при гипотрофии </a:t>
            </a:r>
            <a:r>
              <a:rPr dirty="0" b="1">
                <a:solidFill>
                  <a:srgbClr val="121212"/>
                </a:solidFill>
                <a:latin typeface="Times New Roman"/>
                <a:cs typeface="Times New Roman"/>
              </a:rPr>
              <a:t>у </a:t>
            </a:r>
            <a:r>
              <a:rPr dirty="0" spc="-5" b="1">
                <a:solidFill>
                  <a:srgbClr val="121212"/>
                </a:solidFill>
                <a:latin typeface="Times New Roman"/>
                <a:cs typeface="Times New Roman"/>
              </a:rPr>
              <a:t>детей </a:t>
            </a:r>
            <a:r>
              <a:rPr dirty="0" b="1">
                <a:solidFill>
                  <a:srgbClr val="121212"/>
                </a:solidFill>
                <a:latin typeface="Times New Roman"/>
                <a:cs typeface="Times New Roman"/>
              </a:rPr>
              <a:t>с</a:t>
            </a:r>
            <a:r>
              <a:rPr dirty="0" spc="-1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pc="-5" b="1">
                <a:solidFill>
                  <a:srgbClr val="121212"/>
                </a:solidFill>
                <a:latin typeface="Times New Roman"/>
                <a:cs typeface="Times New Roman"/>
              </a:rPr>
              <a:t>ДЦП</a:t>
            </a:r>
          </a:p>
        </p:txBody>
      </p:sp>
      <p:sp>
        <p:nvSpPr>
          <p:cNvPr id="3" name="object 3"/>
          <p:cNvSpPr/>
          <p:nvPr/>
        </p:nvSpPr>
        <p:spPr>
          <a:xfrm>
            <a:off x="201168" y="222504"/>
            <a:ext cx="1648968" cy="4617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78027" y="903478"/>
            <a:ext cx="11080750" cy="5574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u="heavy" sz="2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При </a:t>
            </a:r>
            <a:r>
              <a:rPr dirty="0" u="heavy" sz="24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гипотрофии I </a:t>
            </a:r>
            <a:r>
              <a:rPr dirty="0" u="heavy" sz="2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степени</a:t>
            </a:r>
            <a:r>
              <a:rPr dirty="0" sz="2400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достаточно </a:t>
            </a:r>
            <a:r>
              <a:rPr dirty="0" sz="2400" spc="-10" b="1">
                <a:latin typeface="Times New Roman"/>
                <a:cs typeface="Times New Roman"/>
              </a:rPr>
              <a:t>просто </a:t>
            </a:r>
            <a:r>
              <a:rPr dirty="0" sz="2400" spc="-5" b="1">
                <a:latin typeface="Times New Roman"/>
                <a:cs typeface="Times New Roman"/>
              </a:rPr>
              <a:t>наладить правильное </a:t>
            </a:r>
            <a:r>
              <a:rPr dirty="0" sz="2400" b="1">
                <a:latin typeface="Times New Roman"/>
                <a:cs typeface="Times New Roman"/>
              </a:rPr>
              <a:t>питание  </a:t>
            </a:r>
            <a:r>
              <a:rPr dirty="0" sz="2400" spc="-15" b="1">
                <a:latin typeface="Times New Roman"/>
                <a:cs typeface="Times New Roman"/>
              </a:rPr>
              <a:t>ребенка, </a:t>
            </a:r>
            <a:r>
              <a:rPr dirty="0" sz="2400" spc="-10" b="1">
                <a:latin typeface="Times New Roman"/>
                <a:cs typeface="Times New Roman"/>
              </a:rPr>
              <a:t>упорядочить </a:t>
            </a:r>
            <a:r>
              <a:rPr dirty="0" sz="2400" spc="-5" b="1">
                <a:latin typeface="Times New Roman"/>
                <a:cs typeface="Times New Roman"/>
              </a:rPr>
              <a:t>режим </a:t>
            </a:r>
            <a:r>
              <a:rPr dirty="0" sz="2400" spc="-10" b="1">
                <a:latin typeface="Times New Roman"/>
                <a:cs typeface="Times New Roman"/>
              </a:rPr>
              <a:t>кормлений, позаботиться </a:t>
            </a:r>
            <a:r>
              <a:rPr dirty="0" sz="2400" b="1">
                <a:latin typeface="Times New Roman"/>
                <a:cs typeface="Times New Roman"/>
              </a:rPr>
              <a:t>о </a:t>
            </a:r>
            <a:r>
              <a:rPr dirty="0" sz="2400" spc="-25" b="1">
                <a:latin typeface="Times New Roman"/>
                <a:cs typeface="Times New Roman"/>
              </a:rPr>
              <a:t>том, </a:t>
            </a:r>
            <a:r>
              <a:rPr dirty="0" sz="2400" spc="-10" b="1">
                <a:latin typeface="Times New Roman"/>
                <a:cs typeface="Times New Roman"/>
              </a:rPr>
              <a:t>чтобы </a:t>
            </a:r>
            <a:r>
              <a:rPr dirty="0" sz="2400" b="1">
                <a:latin typeface="Times New Roman"/>
                <a:cs typeface="Times New Roman"/>
              </a:rPr>
              <a:t>в </a:t>
            </a:r>
            <a:r>
              <a:rPr dirty="0" sz="2400" spc="-20" b="1">
                <a:latin typeface="Times New Roman"/>
                <a:cs typeface="Times New Roman"/>
              </a:rPr>
              <a:t>его  </a:t>
            </a:r>
            <a:r>
              <a:rPr dirty="0" sz="2400" spc="-5" b="1">
                <a:latin typeface="Times New Roman"/>
                <a:cs typeface="Times New Roman"/>
              </a:rPr>
              <a:t>рацион </a:t>
            </a:r>
            <a:r>
              <a:rPr dirty="0" sz="2400" spc="-25" b="1">
                <a:latin typeface="Times New Roman"/>
                <a:cs typeface="Times New Roman"/>
              </a:rPr>
              <a:t>входило </a:t>
            </a:r>
            <a:r>
              <a:rPr dirty="0" sz="2400" spc="-15" b="1">
                <a:latin typeface="Times New Roman"/>
                <a:cs typeface="Times New Roman"/>
              </a:rPr>
              <a:t>достаточное </a:t>
            </a:r>
            <a:r>
              <a:rPr dirty="0" sz="2400" spc="-10" b="1">
                <a:latin typeface="Times New Roman"/>
                <a:cs typeface="Times New Roman"/>
              </a:rPr>
              <a:t>количество </a:t>
            </a:r>
            <a:r>
              <a:rPr dirty="0" sz="2400" spc="-25" b="1">
                <a:latin typeface="Times New Roman"/>
                <a:cs typeface="Times New Roman"/>
              </a:rPr>
              <a:t>белковой </a:t>
            </a:r>
            <a:r>
              <a:rPr dirty="0" sz="2400" spc="-5" b="1">
                <a:latin typeface="Times New Roman"/>
                <a:cs typeface="Times New Roman"/>
              </a:rPr>
              <a:t>пищи </a:t>
            </a:r>
            <a:r>
              <a:rPr dirty="0" sz="2400" b="1">
                <a:latin typeface="Times New Roman"/>
                <a:cs typeface="Times New Roman"/>
              </a:rPr>
              <a:t>и </a:t>
            </a:r>
            <a:r>
              <a:rPr dirty="0" sz="2400" spc="-20" b="1">
                <a:latin typeface="Times New Roman"/>
                <a:cs typeface="Times New Roman"/>
              </a:rPr>
              <a:t>продуктов, </a:t>
            </a:r>
            <a:r>
              <a:rPr dirty="0" sz="2400" spc="-15" b="1">
                <a:latin typeface="Times New Roman"/>
                <a:cs typeface="Times New Roman"/>
              </a:rPr>
              <a:t>богатых  </a:t>
            </a:r>
            <a:r>
              <a:rPr dirty="0" sz="2400" spc="-5" b="1">
                <a:latin typeface="Times New Roman"/>
                <a:cs typeface="Times New Roman"/>
              </a:rPr>
              <a:t>витаминами.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00000"/>
              </a:lnSpc>
            </a:pPr>
            <a:r>
              <a:rPr dirty="0" u="heavy" sz="2400" spc="-1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Гипотрофия </a:t>
            </a:r>
            <a:r>
              <a:rPr dirty="0" u="heavy" sz="24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II </a:t>
            </a:r>
            <a:r>
              <a:rPr dirty="0" u="heavy" sz="2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 </a:t>
            </a:r>
            <a:r>
              <a:rPr dirty="0" u="heavy" sz="24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III степени</a:t>
            </a:r>
            <a:r>
              <a:rPr dirty="0" sz="2400" spc="-5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как </a:t>
            </a:r>
            <a:r>
              <a:rPr dirty="0" sz="2400" spc="-5" b="1">
                <a:latin typeface="Times New Roman"/>
                <a:cs typeface="Times New Roman"/>
              </a:rPr>
              <a:t>правило, </a:t>
            </a:r>
            <a:r>
              <a:rPr dirty="0" sz="2400" spc="-10" b="1">
                <a:latin typeface="Times New Roman"/>
                <a:cs typeface="Times New Roman"/>
              </a:rPr>
              <a:t>лечится </a:t>
            </a:r>
            <a:r>
              <a:rPr dirty="0" sz="2400" b="1">
                <a:latin typeface="Times New Roman"/>
                <a:cs typeface="Times New Roman"/>
              </a:rPr>
              <a:t>в стационарных </a:t>
            </a:r>
            <a:r>
              <a:rPr dirty="0" sz="2400" spc="-20" b="1">
                <a:latin typeface="Times New Roman"/>
                <a:cs typeface="Times New Roman"/>
              </a:rPr>
              <a:t>условиях </a:t>
            </a:r>
            <a:r>
              <a:rPr dirty="0" sz="2400" b="1">
                <a:latin typeface="Times New Roman"/>
                <a:cs typeface="Times New Roman"/>
              </a:rPr>
              <a:t>и  </a:t>
            </a:r>
            <a:r>
              <a:rPr dirty="0" sz="2400" spc="-25" b="1">
                <a:latin typeface="Times New Roman"/>
                <a:cs typeface="Times New Roman"/>
              </a:rPr>
              <a:t>требует </a:t>
            </a:r>
            <a:r>
              <a:rPr dirty="0" sz="2400" spc="-10" b="1">
                <a:latin typeface="Times New Roman"/>
                <a:cs typeface="Times New Roman"/>
              </a:rPr>
              <a:t>значительно </a:t>
            </a:r>
            <a:r>
              <a:rPr dirty="0" sz="2400" spc="-15" b="1">
                <a:latin typeface="Times New Roman"/>
                <a:cs typeface="Times New Roman"/>
              </a:rPr>
              <a:t>больших</a:t>
            </a:r>
            <a:r>
              <a:rPr dirty="0" sz="2400" spc="70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усилий.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20700">
              <a:lnSpc>
                <a:spcPct val="100000"/>
              </a:lnSpc>
            </a:pPr>
            <a:r>
              <a:rPr dirty="0" sz="2400" spc="-25" b="1">
                <a:latin typeface="Times New Roman"/>
                <a:cs typeface="Times New Roman"/>
              </a:rPr>
              <a:t>Проводя </a:t>
            </a:r>
            <a:r>
              <a:rPr dirty="0" sz="2400" spc="-10" b="1">
                <a:latin typeface="Times New Roman"/>
                <a:cs typeface="Times New Roman"/>
              </a:rPr>
              <a:t>лечебное </a:t>
            </a:r>
            <a:r>
              <a:rPr dirty="0" sz="2400" b="1">
                <a:latin typeface="Times New Roman"/>
                <a:cs typeface="Times New Roman"/>
              </a:rPr>
              <a:t>питание, </a:t>
            </a:r>
            <a:r>
              <a:rPr dirty="0" sz="2400" spc="-30" b="1">
                <a:latin typeface="Times New Roman"/>
                <a:cs typeface="Times New Roman"/>
              </a:rPr>
              <a:t>врач </a:t>
            </a:r>
            <a:r>
              <a:rPr dirty="0" sz="2400" spc="-10" b="1">
                <a:latin typeface="Times New Roman"/>
                <a:cs typeface="Times New Roman"/>
              </a:rPr>
              <a:t>ведет расчеты основных </a:t>
            </a:r>
            <a:r>
              <a:rPr dirty="0" sz="2400" spc="-5" b="1">
                <a:latin typeface="Times New Roman"/>
                <a:cs typeface="Times New Roman"/>
              </a:rPr>
              <a:t>пищевых </a:t>
            </a:r>
            <a:r>
              <a:rPr dirty="0" sz="2400" b="1">
                <a:latin typeface="Times New Roman"/>
                <a:cs typeface="Times New Roman"/>
              </a:rPr>
              <a:t>веществ  </a:t>
            </a:r>
            <a:r>
              <a:rPr dirty="0" sz="2400" spc="-5" b="1">
                <a:latin typeface="Times New Roman"/>
                <a:cs typeface="Times New Roman"/>
              </a:rPr>
              <a:t>рациона </a:t>
            </a:r>
            <a:r>
              <a:rPr dirty="0" sz="2400" spc="-15" b="1">
                <a:latin typeface="Times New Roman"/>
                <a:cs typeface="Times New Roman"/>
              </a:rPr>
              <a:t>ребенка </a:t>
            </a:r>
            <a:r>
              <a:rPr dirty="0" sz="2400" spc="-5" b="1">
                <a:latin typeface="Times New Roman"/>
                <a:cs typeface="Times New Roman"/>
              </a:rPr>
              <a:t>на </a:t>
            </a:r>
            <a:r>
              <a:rPr dirty="0" sz="2400" b="1">
                <a:latin typeface="Times New Roman"/>
                <a:cs typeface="Times New Roman"/>
              </a:rPr>
              <a:t>1 </a:t>
            </a:r>
            <a:r>
              <a:rPr dirty="0" sz="2400" spc="-5" b="1">
                <a:latin typeface="Times New Roman"/>
                <a:cs typeface="Times New Roman"/>
              </a:rPr>
              <a:t>кг </a:t>
            </a:r>
            <a:r>
              <a:rPr dirty="0" sz="2400" spc="-20" b="1">
                <a:latin typeface="Times New Roman"/>
                <a:cs typeface="Times New Roman"/>
              </a:rPr>
              <a:t>его </a:t>
            </a:r>
            <a:r>
              <a:rPr dirty="0" sz="2400" spc="-5" b="1">
                <a:latin typeface="Times New Roman"/>
                <a:cs typeface="Times New Roman"/>
              </a:rPr>
              <a:t>массы</a:t>
            </a:r>
            <a:r>
              <a:rPr dirty="0" sz="2400" spc="55" b="1">
                <a:latin typeface="Times New Roman"/>
                <a:cs typeface="Times New Roman"/>
              </a:rPr>
              <a:t> </a:t>
            </a:r>
            <a:r>
              <a:rPr dirty="0" sz="2400" spc="-5" b="1">
                <a:latin typeface="Times New Roman"/>
                <a:cs typeface="Times New Roman"/>
              </a:rPr>
              <a:t>тела.</a:t>
            </a:r>
            <a:endParaRPr sz="2400">
              <a:latin typeface="Times New Roman"/>
              <a:cs typeface="Times New Roman"/>
            </a:endParaRPr>
          </a:p>
          <a:p>
            <a:pPr marL="12700" marR="73025">
              <a:lnSpc>
                <a:spcPct val="100000"/>
              </a:lnSpc>
              <a:tabLst>
                <a:tab pos="1419225" algn="l"/>
              </a:tabLst>
            </a:pPr>
            <a:r>
              <a:rPr dirty="0" sz="2400" b="1">
                <a:latin typeface="Times New Roman"/>
                <a:cs typeface="Times New Roman"/>
              </a:rPr>
              <a:t>При </a:t>
            </a:r>
            <a:r>
              <a:rPr dirty="0" sz="2400" spc="-25" b="1">
                <a:latin typeface="Times New Roman"/>
                <a:cs typeface="Times New Roman"/>
              </a:rPr>
              <a:t>этом </a:t>
            </a:r>
            <a:r>
              <a:rPr dirty="0" sz="2400" spc="-10" b="1">
                <a:latin typeface="Times New Roman"/>
                <a:cs typeface="Times New Roman"/>
              </a:rPr>
              <a:t>количество </a:t>
            </a:r>
            <a:r>
              <a:rPr dirty="0" sz="2400" spc="-25" b="1">
                <a:latin typeface="Times New Roman"/>
                <a:cs typeface="Times New Roman"/>
              </a:rPr>
              <a:t>белков </a:t>
            </a:r>
            <a:r>
              <a:rPr dirty="0" sz="2400" b="1">
                <a:latin typeface="Times New Roman"/>
                <a:cs typeface="Times New Roman"/>
              </a:rPr>
              <a:t>и </a:t>
            </a:r>
            <a:r>
              <a:rPr dirty="0" sz="2400" spc="-35" b="1">
                <a:latin typeface="Times New Roman"/>
                <a:cs typeface="Times New Roman"/>
              </a:rPr>
              <a:t>углеводов </a:t>
            </a:r>
            <a:r>
              <a:rPr dirty="0" sz="2400" spc="-5" b="1">
                <a:latin typeface="Times New Roman"/>
                <a:cs typeface="Times New Roman"/>
              </a:rPr>
              <a:t>рассчитывается </a:t>
            </a:r>
            <a:r>
              <a:rPr dirty="0" sz="2400" spc="-40" b="1">
                <a:latin typeface="Times New Roman"/>
                <a:cs typeface="Times New Roman"/>
              </a:rPr>
              <a:t>исходя </a:t>
            </a:r>
            <a:r>
              <a:rPr dirty="0" sz="2400" spc="-5" b="1">
                <a:latin typeface="Times New Roman"/>
                <a:cs typeface="Times New Roman"/>
              </a:rPr>
              <a:t>из возрастных  </a:t>
            </a:r>
            <a:r>
              <a:rPr dirty="0" sz="2400" spc="-10" b="1">
                <a:latin typeface="Times New Roman"/>
                <a:cs typeface="Times New Roman"/>
              </a:rPr>
              <a:t>физиологических </a:t>
            </a:r>
            <a:r>
              <a:rPr dirty="0" sz="2400" spc="-15" b="1">
                <a:latin typeface="Times New Roman"/>
                <a:cs typeface="Times New Roman"/>
              </a:rPr>
              <a:t>норм </a:t>
            </a:r>
            <a:r>
              <a:rPr dirty="0" sz="2400" spc="-5" b="1">
                <a:latin typeface="Times New Roman"/>
                <a:cs typeface="Times New Roman"/>
              </a:rPr>
              <a:t>на </a:t>
            </a:r>
            <a:r>
              <a:rPr dirty="0" sz="2400" spc="-20" b="1">
                <a:latin typeface="Times New Roman"/>
                <a:cs typeface="Times New Roman"/>
              </a:rPr>
              <a:t>ту </a:t>
            </a:r>
            <a:r>
              <a:rPr dirty="0" sz="2400" spc="-10" b="1">
                <a:latin typeface="Times New Roman"/>
                <a:cs typeface="Times New Roman"/>
              </a:rPr>
              <a:t>массу </a:t>
            </a:r>
            <a:r>
              <a:rPr dirty="0" sz="2400" spc="-5" b="1">
                <a:latin typeface="Times New Roman"/>
                <a:cs typeface="Times New Roman"/>
              </a:rPr>
              <a:t>тела, </a:t>
            </a:r>
            <a:r>
              <a:rPr dirty="0" sz="2400" spc="-25" b="1">
                <a:latin typeface="Times New Roman"/>
                <a:cs typeface="Times New Roman"/>
              </a:rPr>
              <a:t>которую </a:t>
            </a:r>
            <a:r>
              <a:rPr dirty="0" sz="2400" spc="-10" b="1">
                <a:latin typeface="Times New Roman"/>
                <a:cs typeface="Times New Roman"/>
              </a:rPr>
              <a:t>ребенок </a:t>
            </a:r>
            <a:r>
              <a:rPr dirty="0" sz="2400" spc="-15" b="1">
                <a:latin typeface="Times New Roman"/>
                <a:cs typeface="Times New Roman"/>
              </a:rPr>
              <a:t>должен </a:t>
            </a:r>
            <a:r>
              <a:rPr dirty="0" sz="2400" spc="-5" b="1">
                <a:latin typeface="Times New Roman"/>
                <a:cs typeface="Times New Roman"/>
              </a:rPr>
              <a:t>иметь по  </a:t>
            </a:r>
            <a:r>
              <a:rPr dirty="0" sz="2400" spc="-35" b="1">
                <a:latin typeface="Times New Roman"/>
                <a:cs typeface="Times New Roman"/>
              </a:rPr>
              <a:t>возрасту.	</a:t>
            </a:r>
            <a:r>
              <a:rPr dirty="0" sz="2400" spc="-25" b="1">
                <a:latin typeface="Times New Roman"/>
                <a:cs typeface="Times New Roman"/>
              </a:rPr>
              <a:t>(Студенкин,</a:t>
            </a:r>
            <a:r>
              <a:rPr dirty="0" sz="2400" spc="4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2012)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9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dirty="0" sz="2400" spc="-20" b="1" i="1">
                <a:latin typeface="Times New Roman"/>
                <a:cs typeface="Times New Roman"/>
              </a:rPr>
              <a:t>(Нормы </a:t>
            </a:r>
            <a:r>
              <a:rPr dirty="0" sz="2400" spc="-5" b="1" i="1">
                <a:latin typeface="Times New Roman"/>
                <a:cs typeface="Times New Roman"/>
              </a:rPr>
              <a:t>питания по </a:t>
            </a:r>
            <a:r>
              <a:rPr dirty="0" sz="2400" spc="-20" b="1" i="1">
                <a:latin typeface="Times New Roman"/>
                <a:cs typeface="Times New Roman"/>
              </a:rPr>
              <a:t>возрасту </a:t>
            </a:r>
            <a:r>
              <a:rPr dirty="0" sz="2400" b="1" i="1">
                <a:latin typeface="Times New Roman"/>
                <a:cs typeface="Times New Roman"/>
              </a:rPr>
              <a:t>в </a:t>
            </a:r>
            <a:r>
              <a:rPr dirty="0" sz="2400" spc="-35" b="1" i="1">
                <a:latin typeface="Times New Roman"/>
                <a:cs typeface="Times New Roman"/>
              </a:rPr>
              <a:t>кармашке </a:t>
            </a:r>
            <a:r>
              <a:rPr dirty="0" sz="2400" b="1" i="1">
                <a:latin typeface="Times New Roman"/>
                <a:cs typeface="Times New Roman"/>
              </a:rPr>
              <a:t>2 </a:t>
            </a:r>
            <a:r>
              <a:rPr dirty="0" sz="2400" spc="-5" b="1" i="1">
                <a:latin typeface="Times New Roman"/>
                <a:cs typeface="Times New Roman"/>
              </a:rPr>
              <a:t>(</a:t>
            </a:r>
            <a:r>
              <a:rPr dirty="0" sz="2400" spc="-5">
                <a:latin typeface="Times New Roman"/>
                <a:cs typeface="Times New Roman"/>
              </a:rPr>
              <a:t>Барановский, А. </a:t>
            </a:r>
            <a:r>
              <a:rPr dirty="0" sz="2400">
                <a:latin typeface="Times New Roman"/>
                <a:cs typeface="Times New Roman"/>
              </a:rPr>
              <a:t>Ю.</a:t>
            </a:r>
            <a:r>
              <a:rPr dirty="0" sz="2400" spc="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(2012))</a:t>
            </a:r>
            <a:r>
              <a:rPr dirty="0" sz="2400" b="1" i="1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05728" y="120395"/>
            <a:ext cx="5986272" cy="5687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750177" y="5980887"/>
            <a:ext cx="49053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 i="1">
                <a:latin typeface="Calibri"/>
                <a:cs typeface="Calibri"/>
              </a:rPr>
              <a:t>Нормы питания детей по</a:t>
            </a:r>
            <a:r>
              <a:rPr dirty="0" sz="2400" spc="-185" b="1" i="1">
                <a:latin typeface="Calibri"/>
                <a:cs typeface="Calibri"/>
              </a:rPr>
              <a:t> </a:t>
            </a:r>
            <a:r>
              <a:rPr dirty="0" sz="2400" spc="-5" b="1" i="1">
                <a:latin typeface="Calibri"/>
                <a:cs typeface="Calibri"/>
              </a:rPr>
              <a:t>возрасту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3593" y="144018"/>
            <a:ext cx="5327650" cy="2904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solidFill>
                  <a:srgbClr val="121212"/>
                </a:solidFill>
                <a:latin typeface="Times New Roman"/>
                <a:cs typeface="Times New Roman"/>
              </a:rPr>
              <a:t>Диетотерапия </a:t>
            </a:r>
            <a:r>
              <a:rPr dirty="0" sz="2000" spc="-5" b="1">
                <a:solidFill>
                  <a:srgbClr val="121212"/>
                </a:solidFill>
                <a:latin typeface="Times New Roman"/>
                <a:cs typeface="Times New Roman"/>
              </a:rPr>
              <a:t>при гипотрофии </a:t>
            </a:r>
            <a:r>
              <a:rPr dirty="0" sz="2000" b="1">
                <a:solidFill>
                  <a:srgbClr val="121212"/>
                </a:solidFill>
                <a:latin typeface="Times New Roman"/>
                <a:cs typeface="Times New Roman"/>
              </a:rPr>
              <a:t>у </a:t>
            </a:r>
            <a:r>
              <a:rPr dirty="0" sz="2000" spc="-5" b="1">
                <a:solidFill>
                  <a:srgbClr val="121212"/>
                </a:solidFill>
                <a:latin typeface="Times New Roman"/>
                <a:cs typeface="Times New Roman"/>
              </a:rPr>
              <a:t>детей </a:t>
            </a:r>
            <a:r>
              <a:rPr dirty="0" sz="2000" b="1">
                <a:solidFill>
                  <a:srgbClr val="121212"/>
                </a:solidFill>
                <a:latin typeface="Times New Roman"/>
                <a:cs typeface="Times New Roman"/>
              </a:rPr>
              <a:t>с</a:t>
            </a:r>
            <a:r>
              <a:rPr dirty="0" sz="2000" spc="-5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121212"/>
                </a:solidFill>
                <a:latin typeface="Times New Roman"/>
                <a:cs typeface="Times New Roman"/>
              </a:rPr>
              <a:t>ДЦП</a:t>
            </a:r>
            <a:endParaRPr sz="2000">
              <a:latin typeface="Times New Roman"/>
              <a:cs typeface="Times New Roman"/>
            </a:endParaRPr>
          </a:p>
          <a:p>
            <a:pPr algn="just" marL="12700" marR="5715" indent="-635">
              <a:lnSpc>
                <a:spcPct val="100000"/>
              </a:lnSpc>
              <a:spcBef>
                <a:spcPts val="1540"/>
              </a:spcBef>
            </a:pPr>
            <a:r>
              <a:rPr dirty="0" u="sng" sz="1300" spc="-3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3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При </a:t>
            </a:r>
            <a:r>
              <a:rPr dirty="0" u="sng" sz="13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гипотрофии I степени </a:t>
            </a:r>
            <a:r>
              <a:rPr dirty="0" sz="1300" spc="-5" b="1">
                <a:latin typeface="Calibri"/>
                <a:cs typeface="Calibri"/>
              </a:rPr>
              <a:t>достаточно просто наладить правильное  питание </a:t>
            </a:r>
            <a:r>
              <a:rPr dirty="0" sz="1300" spc="-10" b="1">
                <a:latin typeface="Calibri"/>
                <a:cs typeface="Calibri"/>
              </a:rPr>
              <a:t>ребенка, </a:t>
            </a:r>
            <a:r>
              <a:rPr dirty="0" sz="1300" spc="-5" b="1">
                <a:latin typeface="Calibri"/>
                <a:cs typeface="Calibri"/>
              </a:rPr>
              <a:t>упорядочить </a:t>
            </a:r>
            <a:r>
              <a:rPr dirty="0" sz="1300" spc="-10" b="1">
                <a:latin typeface="Calibri"/>
                <a:cs typeface="Calibri"/>
              </a:rPr>
              <a:t>режим </a:t>
            </a:r>
            <a:r>
              <a:rPr dirty="0" sz="1300" spc="-5" b="1">
                <a:latin typeface="Calibri"/>
                <a:cs typeface="Calibri"/>
              </a:rPr>
              <a:t>кормлений, позаботиться о том,  </a:t>
            </a:r>
            <a:r>
              <a:rPr dirty="0" sz="1300" spc="-10" b="1">
                <a:latin typeface="Calibri"/>
                <a:cs typeface="Calibri"/>
              </a:rPr>
              <a:t>чтобы </a:t>
            </a:r>
            <a:r>
              <a:rPr dirty="0" sz="1300" spc="-5" b="1">
                <a:latin typeface="Calibri"/>
                <a:cs typeface="Calibri"/>
              </a:rPr>
              <a:t>в </a:t>
            </a:r>
            <a:r>
              <a:rPr dirty="0" sz="1300" spc="-10" b="1">
                <a:latin typeface="Calibri"/>
                <a:cs typeface="Calibri"/>
              </a:rPr>
              <a:t>его </a:t>
            </a:r>
            <a:r>
              <a:rPr dirty="0" sz="1300" spc="-5" b="1">
                <a:latin typeface="Calibri"/>
                <a:cs typeface="Calibri"/>
              </a:rPr>
              <a:t>рацион </a:t>
            </a:r>
            <a:r>
              <a:rPr dirty="0" sz="1300" spc="-15" b="1">
                <a:latin typeface="Calibri"/>
                <a:cs typeface="Calibri"/>
              </a:rPr>
              <a:t>входило </a:t>
            </a:r>
            <a:r>
              <a:rPr dirty="0" sz="1300" spc="-5" b="1">
                <a:latin typeface="Calibri"/>
                <a:cs typeface="Calibri"/>
              </a:rPr>
              <a:t>достаточное </a:t>
            </a:r>
            <a:r>
              <a:rPr dirty="0" sz="1300" spc="-10" b="1">
                <a:latin typeface="Calibri"/>
                <a:cs typeface="Calibri"/>
              </a:rPr>
              <a:t>количество белковой </a:t>
            </a:r>
            <a:r>
              <a:rPr dirty="0" sz="1300" spc="-5" b="1">
                <a:latin typeface="Calibri"/>
                <a:cs typeface="Calibri"/>
              </a:rPr>
              <a:t>пищи и  </a:t>
            </a:r>
            <a:r>
              <a:rPr dirty="0" sz="1300" spc="-15" b="1">
                <a:latin typeface="Calibri"/>
                <a:cs typeface="Calibri"/>
              </a:rPr>
              <a:t>продуктов, </a:t>
            </a:r>
            <a:r>
              <a:rPr dirty="0" sz="1300" spc="-5" b="1">
                <a:latin typeface="Calibri"/>
                <a:cs typeface="Calibri"/>
              </a:rPr>
              <a:t>богатых</a:t>
            </a:r>
            <a:r>
              <a:rPr dirty="0" sz="1300" spc="8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витаминами.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Times New Roman"/>
              <a:cs typeface="Times New Roman"/>
            </a:endParaRPr>
          </a:p>
          <a:p>
            <a:pPr algn="just" marL="12700" marR="6985" indent="-635">
              <a:lnSpc>
                <a:spcPct val="100000"/>
              </a:lnSpc>
            </a:pPr>
            <a:r>
              <a:rPr dirty="0" u="sng" sz="1300" spc="-3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3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Гипотрофия </a:t>
            </a:r>
            <a:r>
              <a:rPr dirty="0" u="sng" sz="13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 и </a:t>
            </a:r>
            <a:r>
              <a:rPr dirty="0" u="sng" sz="13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 </a:t>
            </a:r>
            <a:r>
              <a:rPr dirty="0" u="sng" sz="13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степени </a:t>
            </a:r>
            <a:r>
              <a:rPr dirty="0" sz="1300" spc="-15" b="1">
                <a:latin typeface="Calibri"/>
                <a:cs typeface="Calibri"/>
              </a:rPr>
              <a:t>как </a:t>
            </a:r>
            <a:r>
              <a:rPr dirty="0" sz="1300" spc="-5" b="1">
                <a:latin typeface="Calibri"/>
                <a:cs typeface="Calibri"/>
              </a:rPr>
              <a:t>правило, лечится в стационарных  </a:t>
            </a:r>
            <a:r>
              <a:rPr dirty="0" sz="1300" spc="-10" b="1">
                <a:latin typeface="Calibri"/>
                <a:cs typeface="Calibri"/>
              </a:rPr>
              <a:t>условиях </a:t>
            </a:r>
            <a:r>
              <a:rPr dirty="0" sz="1300" spc="-5" b="1">
                <a:latin typeface="Calibri"/>
                <a:cs typeface="Calibri"/>
              </a:rPr>
              <a:t>и </a:t>
            </a:r>
            <a:r>
              <a:rPr dirty="0" sz="1300" spc="-10" b="1">
                <a:latin typeface="Calibri"/>
                <a:cs typeface="Calibri"/>
              </a:rPr>
              <a:t>требует значительно больших</a:t>
            </a:r>
            <a:r>
              <a:rPr dirty="0" sz="1300" spc="17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усилий.</a:t>
            </a:r>
            <a:endParaRPr sz="13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300" spc="-10" b="1">
                <a:latin typeface="Calibri"/>
                <a:cs typeface="Calibri"/>
              </a:rPr>
              <a:t>Проводя </a:t>
            </a:r>
            <a:r>
              <a:rPr dirty="0" sz="1300" spc="-5" b="1">
                <a:latin typeface="Calibri"/>
                <a:cs typeface="Calibri"/>
              </a:rPr>
              <a:t>лечебное питание, врач </a:t>
            </a:r>
            <a:r>
              <a:rPr dirty="0" sz="1300" spc="-10" b="1">
                <a:latin typeface="Calibri"/>
                <a:cs typeface="Calibri"/>
              </a:rPr>
              <a:t>ведет </a:t>
            </a:r>
            <a:r>
              <a:rPr dirty="0" sz="1300" spc="-5" b="1">
                <a:latin typeface="Calibri"/>
                <a:cs typeface="Calibri"/>
              </a:rPr>
              <a:t>расчеты основных </a:t>
            </a:r>
            <a:r>
              <a:rPr dirty="0" sz="1300" spc="-10" b="1">
                <a:latin typeface="Calibri"/>
                <a:cs typeface="Calibri"/>
              </a:rPr>
              <a:t>пищевых  </a:t>
            </a:r>
            <a:r>
              <a:rPr dirty="0" sz="1300" spc="-5" b="1">
                <a:latin typeface="Calibri"/>
                <a:cs typeface="Calibri"/>
              </a:rPr>
              <a:t>веществ рациона </a:t>
            </a:r>
            <a:r>
              <a:rPr dirty="0" sz="1300" spc="-10" b="1">
                <a:latin typeface="Calibri"/>
                <a:cs typeface="Calibri"/>
              </a:rPr>
              <a:t>ребенка </a:t>
            </a:r>
            <a:r>
              <a:rPr dirty="0" sz="1300" spc="-5" b="1">
                <a:latin typeface="Calibri"/>
                <a:cs typeface="Calibri"/>
              </a:rPr>
              <a:t>на 1 кг </a:t>
            </a:r>
            <a:r>
              <a:rPr dirty="0" sz="1300" spc="-10" b="1">
                <a:latin typeface="Calibri"/>
                <a:cs typeface="Calibri"/>
              </a:rPr>
              <a:t>его </a:t>
            </a:r>
            <a:r>
              <a:rPr dirty="0" sz="1300" spc="-5" b="1">
                <a:latin typeface="Calibri"/>
                <a:cs typeface="Calibri"/>
              </a:rPr>
              <a:t>массы </a:t>
            </a:r>
            <a:r>
              <a:rPr dirty="0" sz="1300" spc="-10" b="1">
                <a:latin typeface="Calibri"/>
                <a:cs typeface="Calibri"/>
              </a:rPr>
              <a:t>тела. </a:t>
            </a:r>
            <a:r>
              <a:rPr dirty="0" sz="1300" b="1">
                <a:latin typeface="Calibri"/>
                <a:cs typeface="Calibri"/>
              </a:rPr>
              <a:t>При </a:t>
            </a:r>
            <a:r>
              <a:rPr dirty="0" sz="1300" spc="-10" b="1">
                <a:latin typeface="Calibri"/>
                <a:cs typeface="Calibri"/>
              </a:rPr>
              <a:t>этом количество  </a:t>
            </a:r>
            <a:r>
              <a:rPr dirty="0" sz="1300" spc="-15" b="1">
                <a:latin typeface="Calibri"/>
                <a:cs typeface="Calibri"/>
              </a:rPr>
              <a:t>белков</a:t>
            </a:r>
            <a:r>
              <a:rPr dirty="0" sz="1300" spc="26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и </a:t>
            </a:r>
            <a:r>
              <a:rPr dirty="0" sz="1300" spc="-15" b="1">
                <a:latin typeface="Calibri"/>
                <a:cs typeface="Calibri"/>
              </a:rPr>
              <a:t>углеводов  </a:t>
            </a:r>
            <a:r>
              <a:rPr dirty="0" sz="1300" spc="-5" b="1">
                <a:latin typeface="Calibri"/>
                <a:cs typeface="Calibri"/>
              </a:rPr>
              <a:t>рассчитывается </a:t>
            </a:r>
            <a:r>
              <a:rPr dirty="0" sz="1300" spc="-10" b="1">
                <a:latin typeface="Calibri"/>
                <a:cs typeface="Calibri"/>
              </a:rPr>
              <a:t>исходя </a:t>
            </a:r>
            <a:r>
              <a:rPr dirty="0" sz="1300" spc="-5" b="1">
                <a:latin typeface="Calibri"/>
                <a:cs typeface="Calibri"/>
              </a:rPr>
              <a:t>из возрастных  физиологических норм на </a:t>
            </a:r>
            <a:r>
              <a:rPr dirty="0" sz="1300" b="1">
                <a:latin typeface="Calibri"/>
                <a:cs typeface="Calibri"/>
              </a:rPr>
              <a:t>ту </a:t>
            </a:r>
            <a:r>
              <a:rPr dirty="0" sz="1300" spc="-5" b="1">
                <a:latin typeface="Calibri"/>
                <a:cs typeface="Calibri"/>
              </a:rPr>
              <a:t>массу </a:t>
            </a:r>
            <a:r>
              <a:rPr dirty="0" sz="1300" spc="-10" b="1">
                <a:latin typeface="Calibri"/>
                <a:cs typeface="Calibri"/>
              </a:rPr>
              <a:t>тела, которую </a:t>
            </a:r>
            <a:r>
              <a:rPr dirty="0" sz="1300" spc="-5" b="1">
                <a:latin typeface="Calibri"/>
                <a:cs typeface="Calibri"/>
              </a:rPr>
              <a:t>ребенок </a:t>
            </a:r>
            <a:r>
              <a:rPr dirty="0" sz="1300" spc="-10" b="1">
                <a:latin typeface="Calibri"/>
                <a:cs typeface="Calibri"/>
              </a:rPr>
              <a:t>должен </a:t>
            </a:r>
            <a:r>
              <a:rPr dirty="0" sz="1300" spc="-5" b="1">
                <a:latin typeface="Calibri"/>
                <a:cs typeface="Calibri"/>
              </a:rPr>
              <a:t>иметь  по </a:t>
            </a:r>
            <a:r>
              <a:rPr dirty="0" sz="1300" spc="-10" b="1">
                <a:latin typeface="Calibri"/>
                <a:cs typeface="Calibri"/>
              </a:rPr>
              <a:t>возрасту. </a:t>
            </a:r>
            <a:r>
              <a:rPr dirty="0" sz="1300" spc="-5" b="1">
                <a:latin typeface="Calibri"/>
                <a:cs typeface="Calibri"/>
              </a:rPr>
              <a:t>(Нормы питания по возрасту в </a:t>
            </a:r>
            <a:r>
              <a:rPr dirty="0" sz="1300" spc="-15" b="1">
                <a:latin typeface="Calibri"/>
                <a:cs typeface="Calibri"/>
              </a:rPr>
              <a:t>кармашке</a:t>
            </a:r>
            <a:r>
              <a:rPr dirty="0" sz="1300" spc="19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2)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3682" y="3221481"/>
            <a:ext cx="5264150" cy="817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300" spc="-5" b="1">
                <a:latin typeface="Calibri"/>
                <a:cs typeface="Calibri"/>
              </a:rPr>
              <a:t>Для </a:t>
            </a:r>
            <a:r>
              <a:rPr dirty="0" sz="1300" spc="-10" b="1">
                <a:latin typeface="Calibri"/>
                <a:cs typeface="Calibri"/>
              </a:rPr>
              <a:t>обогащения </a:t>
            </a:r>
            <a:r>
              <a:rPr dirty="0" sz="1300" spc="-5" b="1">
                <a:latin typeface="Calibri"/>
                <a:cs typeface="Calibri"/>
              </a:rPr>
              <a:t>рациона </a:t>
            </a:r>
            <a:r>
              <a:rPr dirty="0" sz="1300" spc="-10" b="1">
                <a:latin typeface="Calibri"/>
                <a:cs typeface="Calibri"/>
              </a:rPr>
              <a:t>ребенка </a:t>
            </a:r>
            <a:r>
              <a:rPr dirty="0" sz="1300" spc="-15" b="1">
                <a:latin typeface="Calibri"/>
                <a:cs typeface="Calibri"/>
              </a:rPr>
              <a:t>белком </a:t>
            </a:r>
            <a:r>
              <a:rPr dirty="0" sz="1300" spc="-10" b="1">
                <a:latin typeface="Calibri"/>
                <a:cs typeface="Calibri"/>
              </a:rPr>
              <a:t>можно использовать </a:t>
            </a:r>
            <a:r>
              <a:rPr dirty="0" sz="1300" spc="-5" b="1">
                <a:latin typeface="Calibri"/>
                <a:cs typeface="Calibri"/>
              </a:rPr>
              <a:t>и </a:t>
            </a:r>
            <a:r>
              <a:rPr dirty="0" sz="1300" spc="-10" b="1">
                <a:latin typeface="Calibri"/>
                <a:cs typeface="Calibri"/>
              </a:rPr>
              <a:t>новые  </a:t>
            </a:r>
            <a:r>
              <a:rPr dirty="0" sz="1300" spc="-5" b="1">
                <a:latin typeface="Calibri"/>
                <a:cs typeface="Calibri"/>
              </a:rPr>
              <a:t>диетические </a:t>
            </a:r>
            <a:r>
              <a:rPr dirty="0" sz="1300" spc="-10" b="1">
                <a:latin typeface="Calibri"/>
                <a:cs typeface="Calibri"/>
              </a:rPr>
              <a:t>специализированные </a:t>
            </a:r>
            <a:r>
              <a:rPr dirty="0" sz="1300" spc="-15" b="1">
                <a:latin typeface="Calibri"/>
                <a:cs typeface="Calibri"/>
              </a:rPr>
              <a:t>высокобелковые </a:t>
            </a:r>
            <a:r>
              <a:rPr dirty="0" sz="1300" spc="-10" b="1">
                <a:latin typeface="Calibri"/>
                <a:cs typeface="Calibri"/>
              </a:rPr>
              <a:t>смеси</a:t>
            </a:r>
            <a:r>
              <a:rPr dirty="0" sz="1300" spc="204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-</a:t>
            </a:r>
            <a:endParaRPr sz="13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300" spc="-10" b="1" i="1">
                <a:latin typeface="Calibri"/>
                <a:cs typeface="Calibri"/>
              </a:rPr>
              <a:t>"Сывороточные </a:t>
            </a:r>
            <a:r>
              <a:rPr dirty="0" sz="1300" spc="-5" b="1" i="1">
                <a:latin typeface="Calibri"/>
                <a:cs typeface="Calibri"/>
              </a:rPr>
              <a:t>гидролизаты" , например такие</a:t>
            </a:r>
            <a:r>
              <a:rPr dirty="0" sz="1300" spc="150" b="1" i="1">
                <a:latin typeface="Calibri"/>
                <a:cs typeface="Calibri"/>
              </a:rPr>
              <a:t> </a:t>
            </a:r>
            <a:r>
              <a:rPr dirty="0" sz="1300" spc="-15" b="1" i="1">
                <a:latin typeface="Calibri"/>
                <a:cs typeface="Calibri"/>
              </a:rPr>
              <a:t>как:</a:t>
            </a:r>
            <a:endParaRPr sz="13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 b="1" i="1">
                <a:latin typeface="Calibri"/>
                <a:cs typeface="Calibri"/>
              </a:rPr>
              <a:t>Фрисопеп, Нутрилон Пепти ТСЦ,</a:t>
            </a:r>
            <a:r>
              <a:rPr dirty="0" sz="1300" spc="125" b="1" i="1">
                <a:latin typeface="Calibri"/>
                <a:cs typeface="Calibri"/>
              </a:rPr>
              <a:t> </a:t>
            </a:r>
            <a:r>
              <a:rPr dirty="0" sz="1300" spc="-5" b="1" i="1">
                <a:latin typeface="Calibri"/>
                <a:cs typeface="Calibri"/>
              </a:rPr>
              <a:t>Алфаре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3682" y="4212463"/>
            <a:ext cx="5327650" cy="2204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300" spc="-5" b="1">
                <a:latin typeface="Calibri"/>
                <a:cs typeface="Calibri"/>
              </a:rPr>
              <a:t>И </a:t>
            </a:r>
            <a:r>
              <a:rPr dirty="0" sz="1300" spc="-10" b="1">
                <a:latin typeface="Calibri"/>
                <a:cs typeface="Calibri"/>
              </a:rPr>
              <a:t>еще один </a:t>
            </a:r>
            <a:r>
              <a:rPr dirty="0" sz="1300" spc="-5" b="1">
                <a:latin typeface="Calibri"/>
                <a:cs typeface="Calibri"/>
              </a:rPr>
              <a:t>момент </a:t>
            </a:r>
            <a:r>
              <a:rPr dirty="0" sz="1300" spc="-15" b="1">
                <a:latin typeface="Calibri"/>
                <a:cs typeface="Calibri"/>
              </a:rPr>
              <a:t>следует </a:t>
            </a:r>
            <a:r>
              <a:rPr dirty="0" sz="1300" spc="-5" b="1">
                <a:latin typeface="Calibri"/>
                <a:cs typeface="Calibri"/>
              </a:rPr>
              <a:t>учитывать </a:t>
            </a:r>
            <a:r>
              <a:rPr dirty="0" sz="1300" b="1">
                <a:latin typeface="Calibri"/>
                <a:cs typeface="Calibri"/>
              </a:rPr>
              <a:t>при </a:t>
            </a:r>
            <a:r>
              <a:rPr dirty="0" sz="1300" spc="-5" b="1">
                <a:latin typeface="Calibri"/>
                <a:cs typeface="Calibri"/>
              </a:rPr>
              <a:t>организации питания </a:t>
            </a:r>
            <a:r>
              <a:rPr dirty="0" sz="1300" spc="-10" b="1">
                <a:latin typeface="Calibri"/>
                <a:cs typeface="Calibri"/>
              </a:rPr>
              <a:t>детей,  </a:t>
            </a:r>
            <a:r>
              <a:rPr dirty="0" sz="1300" spc="-5" b="1">
                <a:latin typeface="Calibri"/>
                <a:cs typeface="Calibri"/>
              </a:rPr>
              <a:t>страдающих гипотрофией. </a:t>
            </a:r>
            <a:r>
              <a:rPr dirty="0" sz="1300" b="1">
                <a:latin typeface="Calibri"/>
                <a:cs typeface="Calibri"/>
              </a:rPr>
              <a:t>При </a:t>
            </a:r>
            <a:r>
              <a:rPr dirty="0" sz="1300" spc="-10" b="1">
                <a:latin typeface="Calibri"/>
                <a:cs typeface="Calibri"/>
              </a:rPr>
              <a:t>всех </a:t>
            </a:r>
            <a:r>
              <a:rPr dirty="0" sz="1300" spc="-5" b="1">
                <a:latin typeface="Calibri"/>
                <a:cs typeface="Calibri"/>
              </a:rPr>
              <a:t>видах гипотрофии, </a:t>
            </a:r>
            <a:r>
              <a:rPr dirty="0" sz="1300" spc="-10" b="1">
                <a:latin typeface="Calibri"/>
                <a:cs typeface="Calibri"/>
              </a:rPr>
              <a:t>даже </a:t>
            </a:r>
            <a:r>
              <a:rPr dirty="0" sz="1300" spc="-5" b="1">
                <a:latin typeface="Calibri"/>
                <a:cs typeface="Calibri"/>
              </a:rPr>
              <a:t>при  </a:t>
            </a:r>
            <a:r>
              <a:rPr dirty="0" sz="1300" spc="-10" b="1">
                <a:latin typeface="Calibri"/>
                <a:cs typeface="Calibri"/>
              </a:rPr>
              <a:t>незначительном дефиците </a:t>
            </a:r>
            <a:r>
              <a:rPr dirty="0" sz="1300" spc="-5" b="1">
                <a:latin typeface="Calibri"/>
                <a:cs typeface="Calibri"/>
              </a:rPr>
              <a:t>массы </a:t>
            </a:r>
            <a:r>
              <a:rPr dirty="0" sz="1300" spc="-10" b="1">
                <a:latin typeface="Calibri"/>
                <a:cs typeface="Calibri"/>
              </a:rPr>
              <a:t>тела, </a:t>
            </a:r>
            <a:r>
              <a:rPr dirty="0" sz="1300" spc="-5" b="1">
                <a:latin typeface="Calibri"/>
                <a:cs typeface="Calibri"/>
              </a:rPr>
              <a:t>у </a:t>
            </a:r>
            <a:r>
              <a:rPr dirty="0" sz="1300" spc="-10" b="1">
                <a:latin typeface="Calibri"/>
                <a:cs typeface="Calibri"/>
              </a:rPr>
              <a:t>детей </a:t>
            </a:r>
            <a:r>
              <a:rPr dirty="0" sz="1300" spc="-5" b="1">
                <a:latin typeface="Calibri"/>
                <a:cs typeface="Calibri"/>
              </a:rPr>
              <a:t>отмечаются явления  гиповитаминоза. </a:t>
            </a:r>
            <a:r>
              <a:rPr dirty="0" sz="1300" spc="-10" b="1">
                <a:latin typeface="Calibri"/>
                <a:cs typeface="Calibri"/>
              </a:rPr>
              <a:t>Поэтому </a:t>
            </a:r>
            <a:r>
              <a:rPr dirty="0" sz="1300" spc="-5" b="1">
                <a:latin typeface="Calibri"/>
                <a:cs typeface="Calibri"/>
              </a:rPr>
              <a:t>в питание таких </a:t>
            </a:r>
            <a:r>
              <a:rPr dirty="0" sz="1300" spc="-10" b="1">
                <a:latin typeface="Calibri"/>
                <a:cs typeface="Calibri"/>
              </a:rPr>
              <a:t>детей </a:t>
            </a:r>
            <a:r>
              <a:rPr dirty="0" sz="1300" spc="-15" b="1">
                <a:latin typeface="Calibri"/>
                <a:cs typeface="Calibri"/>
              </a:rPr>
              <a:t>следует </a:t>
            </a:r>
            <a:r>
              <a:rPr dirty="0" sz="1300" spc="-10" b="1">
                <a:latin typeface="Calibri"/>
                <a:cs typeface="Calibri"/>
              </a:rPr>
              <a:t>вводить  максимальное количество </a:t>
            </a:r>
            <a:r>
              <a:rPr dirty="0" sz="1300" spc="-5" b="1">
                <a:latin typeface="Calibri"/>
                <a:cs typeface="Calibri"/>
              </a:rPr>
              <a:t>свежих </a:t>
            </a:r>
            <a:r>
              <a:rPr dirty="0" sz="1300" spc="-10" b="1">
                <a:latin typeface="Calibri"/>
                <a:cs typeface="Calibri"/>
              </a:rPr>
              <a:t>овощей, фруктов, </a:t>
            </a:r>
            <a:r>
              <a:rPr dirty="0" sz="1300" spc="-5" b="1">
                <a:latin typeface="Calibri"/>
                <a:cs typeface="Calibri"/>
              </a:rPr>
              <a:t>ягод, а </a:t>
            </a:r>
            <a:r>
              <a:rPr dirty="0" sz="1300" b="1">
                <a:latin typeface="Calibri"/>
                <a:cs typeface="Calibri"/>
              </a:rPr>
              <a:t>при </a:t>
            </a:r>
            <a:r>
              <a:rPr dirty="0" sz="1300" spc="-10" b="1">
                <a:latin typeface="Calibri"/>
                <a:cs typeface="Calibri"/>
              </a:rPr>
              <a:t>их  </a:t>
            </a:r>
            <a:r>
              <a:rPr dirty="0" sz="1300" spc="-15" b="1">
                <a:latin typeface="Calibri"/>
                <a:cs typeface="Calibri"/>
              </a:rPr>
              <a:t>недостатке </a:t>
            </a:r>
            <a:r>
              <a:rPr dirty="0" sz="1300" spc="-5" b="1">
                <a:latin typeface="Calibri"/>
                <a:cs typeface="Calibri"/>
              </a:rPr>
              <a:t>— </a:t>
            </a:r>
            <a:r>
              <a:rPr dirty="0" sz="1300" spc="-10" b="1">
                <a:latin typeface="Calibri"/>
                <a:cs typeface="Calibri"/>
              </a:rPr>
              <a:t>витаминные</a:t>
            </a:r>
            <a:r>
              <a:rPr dirty="0" sz="1300" spc="10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препараты.</a:t>
            </a:r>
            <a:endParaRPr sz="13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300" spc="-10" b="1">
                <a:latin typeface="Calibri"/>
                <a:cs typeface="Calibri"/>
              </a:rPr>
              <a:t>Недоедание ведёт </a:t>
            </a:r>
            <a:r>
              <a:rPr dirty="0" sz="1300" spc="-5" b="1">
                <a:latin typeface="Calibri"/>
                <a:cs typeface="Calibri"/>
              </a:rPr>
              <a:t>к авитаминозам, снижению способности к  заживлению, </a:t>
            </a:r>
            <a:r>
              <a:rPr dirty="0" sz="1300" b="1">
                <a:latin typeface="Calibri"/>
                <a:cs typeface="Calibri"/>
              </a:rPr>
              <a:t>усталости, </a:t>
            </a:r>
            <a:r>
              <a:rPr dirty="0" sz="1300" spc="-10" b="1">
                <a:latin typeface="Calibri"/>
                <a:cs typeface="Calibri"/>
              </a:rPr>
              <a:t>нарушению </a:t>
            </a:r>
            <a:r>
              <a:rPr dirty="0" sz="1300" spc="-5" b="1">
                <a:latin typeface="Calibri"/>
                <a:cs typeface="Calibri"/>
              </a:rPr>
              <a:t>концентрации внимания,  </a:t>
            </a:r>
            <a:r>
              <a:rPr dirty="0" sz="1300" spc="-10" b="1">
                <a:latin typeface="Calibri"/>
                <a:cs typeface="Calibri"/>
              </a:rPr>
              <a:t>ухудшению </a:t>
            </a:r>
            <a:r>
              <a:rPr dirty="0" sz="1300" spc="-5" b="1">
                <a:latin typeface="Calibri"/>
                <a:cs typeface="Calibri"/>
              </a:rPr>
              <a:t>интеллектуальных способностей, снижению выносливости,  </a:t>
            </a:r>
            <a:r>
              <a:rPr dirty="0" sz="1300" spc="-10" b="1">
                <a:latin typeface="Calibri"/>
                <a:cs typeface="Calibri"/>
              </a:rPr>
              <a:t>ухудшению </a:t>
            </a:r>
            <a:r>
              <a:rPr dirty="0" sz="1300" spc="-5" b="1">
                <a:latin typeface="Calibri"/>
                <a:cs typeface="Calibri"/>
              </a:rPr>
              <a:t>качества жизни, хрупкости </a:t>
            </a:r>
            <a:r>
              <a:rPr dirty="0" sz="1300" spc="-10" b="1">
                <a:latin typeface="Calibri"/>
                <a:cs typeface="Calibri"/>
              </a:rPr>
              <a:t>костей </a:t>
            </a:r>
            <a:r>
              <a:rPr dirty="0" sz="1300" spc="-5" b="1">
                <a:latin typeface="Calibri"/>
                <a:cs typeface="Calibri"/>
              </a:rPr>
              <a:t>и переломам, </a:t>
            </a:r>
            <a:r>
              <a:rPr dirty="0" sz="1300" spc="-10" b="1">
                <a:latin typeface="Calibri"/>
                <a:cs typeface="Calibri"/>
              </a:rPr>
              <a:t>ухудшению  </a:t>
            </a:r>
            <a:r>
              <a:rPr dirty="0" sz="1300" spc="-5" b="1">
                <a:latin typeface="Calibri"/>
                <a:cs typeface="Calibri"/>
              </a:rPr>
              <a:t>моторных </a:t>
            </a:r>
            <a:r>
              <a:rPr dirty="0" sz="1300" spc="-10" b="1">
                <a:latin typeface="Calibri"/>
                <a:cs typeface="Calibri"/>
              </a:rPr>
              <a:t>навыков </a:t>
            </a:r>
            <a:r>
              <a:rPr dirty="0" sz="1300" spc="-5" b="1">
                <a:latin typeface="Calibri"/>
                <a:cs typeface="Calibri"/>
              </a:rPr>
              <a:t>и </a:t>
            </a:r>
            <a:r>
              <a:rPr dirty="0" sz="1300" spc="-10" b="1">
                <a:latin typeface="Calibri"/>
                <a:cs typeface="Calibri"/>
              </a:rPr>
              <a:t>усилению</a:t>
            </a:r>
            <a:r>
              <a:rPr dirty="0" sz="1300" spc="10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спастичности.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05728" y="3419855"/>
            <a:ext cx="1774189" cy="201168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650">
              <a:latin typeface="Times New Roman"/>
              <a:cs typeface="Times New Roman"/>
            </a:endParaRPr>
          </a:p>
          <a:p>
            <a:pPr marL="92075">
              <a:lnSpc>
                <a:spcPct val="100000"/>
              </a:lnSpc>
            </a:pPr>
            <a:r>
              <a:rPr dirty="0" sz="2400" spc="-40">
                <a:solidFill>
                  <a:srgbClr val="FFFFFF"/>
                </a:solidFill>
                <a:latin typeface="Calibri"/>
                <a:cs typeface="Calibri"/>
              </a:rPr>
              <a:t>Тарелка</a:t>
            </a:r>
            <a:endParaRPr sz="2400">
              <a:latin typeface="Calibri"/>
              <a:cs typeface="Calibri"/>
            </a:endParaRPr>
          </a:p>
          <a:p>
            <a:pPr marL="92075" marR="386080">
              <a:lnSpc>
                <a:spcPct val="100000"/>
              </a:lnSpc>
            </a:pP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питания  для</a:t>
            </a:r>
            <a:r>
              <a:rPr dirty="0" sz="2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детей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3442"/>
            <a:ext cx="12067032" cy="6611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2054351" cy="1603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132838" y="1752345"/>
            <a:ext cx="2133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(</a:t>
            </a:r>
            <a:r>
              <a:rPr dirty="0" sz="1000" spc="-5">
                <a:latin typeface="Calibri"/>
                <a:cs typeface="Calibri"/>
              </a:rPr>
              <a:t>гр)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1647" y="1059560"/>
            <a:ext cx="8745855" cy="500126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 marR="194310">
              <a:lnSpc>
                <a:spcPts val="2590"/>
              </a:lnSpc>
              <a:spcBef>
                <a:spcPts val="425"/>
              </a:spcBef>
            </a:pPr>
            <a:r>
              <a:rPr dirty="0" sz="2400" b="1">
                <a:latin typeface="Times New Roman"/>
                <a:cs typeface="Times New Roman"/>
              </a:rPr>
              <a:t>Для </a:t>
            </a:r>
            <a:r>
              <a:rPr dirty="0" sz="2400" spc="-5" b="1">
                <a:latin typeface="Times New Roman"/>
                <a:cs typeface="Times New Roman"/>
              </a:rPr>
              <a:t>обогащения рациона </a:t>
            </a:r>
            <a:r>
              <a:rPr dirty="0" sz="2400" spc="-15" b="1">
                <a:latin typeface="Times New Roman"/>
                <a:cs typeface="Times New Roman"/>
              </a:rPr>
              <a:t>ребенка </a:t>
            </a:r>
            <a:r>
              <a:rPr dirty="0" sz="2400" spc="-25" b="1">
                <a:latin typeface="Times New Roman"/>
                <a:cs typeface="Times New Roman"/>
              </a:rPr>
              <a:t>белком </a:t>
            </a:r>
            <a:r>
              <a:rPr dirty="0" sz="2400" spc="-10" b="1">
                <a:latin typeface="Times New Roman"/>
                <a:cs typeface="Times New Roman"/>
              </a:rPr>
              <a:t>дополнительно  </a:t>
            </a:r>
            <a:r>
              <a:rPr dirty="0" sz="2400" spc="-25" b="1">
                <a:latin typeface="Times New Roman"/>
                <a:cs typeface="Times New Roman"/>
              </a:rPr>
              <a:t>можно </a:t>
            </a:r>
            <a:r>
              <a:rPr dirty="0" sz="2400" spc="-20" b="1">
                <a:latin typeface="Times New Roman"/>
                <a:cs typeface="Times New Roman"/>
              </a:rPr>
              <a:t>использовать </a:t>
            </a:r>
            <a:r>
              <a:rPr dirty="0" sz="2400" b="1">
                <a:latin typeface="Times New Roman"/>
                <a:cs typeface="Times New Roman"/>
              </a:rPr>
              <a:t>и </a:t>
            </a:r>
            <a:r>
              <a:rPr dirty="0" sz="2400" spc="-20" b="1">
                <a:latin typeface="Times New Roman"/>
                <a:cs typeface="Times New Roman"/>
              </a:rPr>
              <a:t>новые </a:t>
            </a:r>
            <a:r>
              <a:rPr dirty="0" sz="2400" b="1">
                <a:latin typeface="Times New Roman"/>
                <a:cs typeface="Times New Roman"/>
              </a:rPr>
              <a:t>диетические  </a:t>
            </a:r>
            <a:r>
              <a:rPr dirty="0" sz="2400" spc="-10" b="1">
                <a:latin typeface="Times New Roman"/>
                <a:cs typeface="Times New Roman"/>
              </a:rPr>
              <a:t>специализированные </a:t>
            </a:r>
            <a:r>
              <a:rPr dirty="0" sz="2400" spc="-15" b="1">
                <a:latin typeface="Times New Roman"/>
                <a:cs typeface="Times New Roman"/>
              </a:rPr>
              <a:t>высокобелковые </a:t>
            </a:r>
            <a:r>
              <a:rPr dirty="0" sz="2400" b="1">
                <a:latin typeface="Times New Roman"/>
                <a:cs typeface="Times New Roman"/>
              </a:rPr>
              <a:t>смеси </a:t>
            </a:r>
            <a:r>
              <a:rPr dirty="0" sz="2400" spc="-15" b="1" i="1">
                <a:latin typeface="Times New Roman"/>
                <a:cs typeface="Times New Roman"/>
              </a:rPr>
              <a:t>"Сывороточные  </a:t>
            </a:r>
            <a:r>
              <a:rPr dirty="0" sz="2400" spc="-10" b="1" i="1">
                <a:latin typeface="Times New Roman"/>
                <a:cs typeface="Times New Roman"/>
              </a:rPr>
              <a:t>гидролизаты»,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420"/>
              </a:lnSpc>
            </a:pPr>
            <a:r>
              <a:rPr dirty="0" sz="2400" spc="-5" b="1" i="1">
                <a:latin typeface="Times New Roman"/>
                <a:cs typeface="Times New Roman"/>
              </a:rPr>
              <a:t>например, </a:t>
            </a:r>
            <a:r>
              <a:rPr dirty="0" sz="2400" b="1" i="1">
                <a:latin typeface="Times New Roman"/>
                <a:cs typeface="Times New Roman"/>
              </a:rPr>
              <a:t>такие</a:t>
            </a:r>
            <a:r>
              <a:rPr dirty="0" sz="2400" spc="5" b="1" i="1">
                <a:latin typeface="Times New Roman"/>
                <a:cs typeface="Times New Roman"/>
              </a:rPr>
              <a:t> </a:t>
            </a:r>
            <a:r>
              <a:rPr dirty="0" sz="2400" spc="-20" b="1" i="1">
                <a:latin typeface="Times New Roman"/>
                <a:cs typeface="Times New Roman"/>
              </a:rPr>
              <a:t>как: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735"/>
              </a:lnSpc>
            </a:pPr>
            <a:r>
              <a:rPr dirty="0" sz="2400" spc="-10" b="1" i="1">
                <a:latin typeface="Times New Roman"/>
                <a:cs typeface="Times New Roman"/>
              </a:rPr>
              <a:t>Фрисопеп, </a:t>
            </a:r>
            <a:r>
              <a:rPr dirty="0" sz="2400" b="1" i="1">
                <a:latin typeface="Times New Roman"/>
                <a:cs typeface="Times New Roman"/>
              </a:rPr>
              <a:t>Нутрилон Пепти ТСЦ,</a:t>
            </a:r>
            <a:r>
              <a:rPr dirty="0" sz="2400" spc="-30" b="1" i="1">
                <a:latin typeface="Times New Roman"/>
                <a:cs typeface="Times New Roman"/>
              </a:rPr>
              <a:t> </a:t>
            </a:r>
            <a:r>
              <a:rPr dirty="0" sz="2400" b="1" i="1">
                <a:latin typeface="Times New Roman"/>
                <a:cs typeface="Times New Roman"/>
              </a:rPr>
              <a:t>Алфаре…</a:t>
            </a:r>
            <a:endParaRPr sz="2400">
              <a:latin typeface="Times New Roman"/>
              <a:cs typeface="Times New Roman"/>
            </a:endParaRPr>
          </a:p>
          <a:p>
            <a:pPr algn="just" marL="12700">
              <a:lnSpc>
                <a:spcPts val="2735"/>
              </a:lnSpc>
              <a:spcBef>
                <a:spcPts val="2305"/>
              </a:spcBef>
            </a:pPr>
            <a:r>
              <a:rPr dirty="0" sz="2400" b="1">
                <a:latin typeface="Times New Roman"/>
                <a:cs typeface="Times New Roman"/>
              </a:rPr>
              <a:t>И еще </a:t>
            </a:r>
            <a:r>
              <a:rPr dirty="0" sz="2400" spc="-20" b="1">
                <a:latin typeface="Times New Roman"/>
                <a:cs typeface="Times New Roman"/>
              </a:rPr>
              <a:t>один </a:t>
            </a:r>
            <a:r>
              <a:rPr dirty="0" sz="2400" spc="-15" b="1">
                <a:latin typeface="Times New Roman"/>
                <a:cs typeface="Times New Roman"/>
              </a:rPr>
              <a:t>момент</a:t>
            </a:r>
            <a:r>
              <a:rPr dirty="0" sz="2400" spc="570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следует</a:t>
            </a:r>
            <a:r>
              <a:rPr dirty="0" sz="2400" spc="570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учитывать </a:t>
            </a:r>
            <a:r>
              <a:rPr dirty="0" sz="2400" spc="-5" b="1">
                <a:latin typeface="Times New Roman"/>
                <a:cs typeface="Times New Roman"/>
              </a:rPr>
              <a:t>при</a:t>
            </a:r>
            <a:r>
              <a:rPr dirty="0" sz="2400" spc="27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организации</a:t>
            </a:r>
            <a:endParaRPr sz="2400">
              <a:latin typeface="Times New Roman"/>
              <a:cs typeface="Times New Roman"/>
            </a:endParaRPr>
          </a:p>
          <a:p>
            <a:pPr algn="just" marL="12700">
              <a:lnSpc>
                <a:spcPts val="2595"/>
              </a:lnSpc>
            </a:pPr>
            <a:r>
              <a:rPr dirty="0" sz="2400" b="1">
                <a:latin typeface="Times New Roman"/>
                <a:cs typeface="Times New Roman"/>
              </a:rPr>
              <a:t>питания детей, </a:t>
            </a:r>
            <a:r>
              <a:rPr dirty="0" sz="2400" spc="-5" b="1">
                <a:latin typeface="Times New Roman"/>
                <a:cs typeface="Times New Roman"/>
              </a:rPr>
              <a:t>страдающих</a:t>
            </a:r>
            <a:r>
              <a:rPr dirty="0" sz="2400" spc="30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гипотрофией.</a:t>
            </a:r>
            <a:endParaRPr sz="2400">
              <a:latin typeface="Times New Roman"/>
              <a:cs typeface="Times New Roman"/>
            </a:endParaRPr>
          </a:p>
          <a:p>
            <a:pPr algn="just" marL="12700" marR="5715">
              <a:lnSpc>
                <a:spcPct val="90000"/>
              </a:lnSpc>
              <a:spcBef>
                <a:spcPts val="145"/>
              </a:spcBef>
            </a:pPr>
            <a:r>
              <a:rPr dirty="0" sz="2400" b="1">
                <a:latin typeface="Times New Roman"/>
                <a:cs typeface="Times New Roman"/>
              </a:rPr>
              <a:t>При </a:t>
            </a:r>
            <a:r>
              <a:rPr dirty="0" sz="2400" spc="-5" b="1">
                <a:latin typeface="Times New Roman"/>
                <a:cs typeface="Times New Roman"/>
              </a:rPr>
              <a:t>всех видах гипотрофии, </a:t>
            </a:r>
            <a:r>
              <a:rPr dirty="0" sz="2400" spc="-10" b="1">
                <a:latin typeface="Times New Roman"/>
                <a:cs typeface="Times New Roman"/>
              </a:rPr>
              <a:t>даже </a:t>
            </a:r>
            <a:r>
              <a:rPr dirty="0" sz="2400" b="1">
                <a:latin typeface="Times New Roman"/>
                <a:cs typeface="Times New Roman"/>
              </a:rPr>
              <a:t>при </a:t>
            </a:r>
            <a:r>
              <a:rPr dirty="0" sz="2400" spc="-15" b="1">
                <a:latin typeface="Times New Roman"/>
                <a:cs typeface="Times New Roman"/>
              </a:rPr>
              <a:t>незначительном   </a:t>
            </a:r>
            <a:r>
              <a:rPr dirty="0" sz="2400" b="1">
                <a:latin typeface="Times New Roman"/>
                <a:cs typeface="Times New Roman"/>
              </a:rPr>
              <a:t>дефиците </a:t>
            </a:r>
            <a:r>
              <a:rPr dirty="0" sz="2400" spc="-5" b="1">
                <a:latin typeface="Times New Roman"/>
                <a:cs typeface="Times New Roman"/>
              </a:rPr>
              <a:t>массы тела, </a:t>
            </a:r>
            <a:r>
              <a:rPr dirty="0" sz="2400" b="1">
                <a:latin typeface="Times New Roman"/>
                <a:cs typeface="Times New Roman"/>
              </a:rPr>
              <a:t>у детей </a:t>
            </a:r>
            <a:r>
              <a:rPr dirty="0" sz="2400" spc="-15" b="1">
                <a:latin typeface="Times New Roman"/>
                <a:cs typeface="Times New Roman"/>
              </a:rPr>
              <a:t>отмечаются </a:t>
            </a:r>
            <a:r>
              <a:rPr dirty="0" sz="2400" spc="-5" b="1">
                <a:latin typeface="Times New Roman"/>
                <a:cs typeface="Times New Roman"/>
              </a:rPr>
              <a:t>явления  </a:t>
            </a:r>
            <a:r>
              <a:rPr dirty="0" sz="2400" spc="-10" b="1">
                <a:latin typeface="Times New Roman"/>
                <a:cs typeface="Times New Roman"/>
              </a:rPr>
              <a:t>гиповитаминоза.</a:t>
            </a:r>
            <a:endParaRPr sz="2400">
              <a:latin typeface="Times New Roman"/>
              <a:cs typeface="Times New Roman"/>
            </a:endParaRPr>
          </a:p>
          <a:p>
            <a:pPr algn="just" marL="12700" marR="6985">
              <a:lnSpc>
                <a:spcPts val="2590"/>
              </a:lnSpc>
              <a:spcBef>
                <a:spcPts val="40"/>
              </a:spcBef>
            </a:pPr>
            <a:r>
              <a:rPr dirty="0" sz="2400" spc="-15" b="1">
                <a:latin typeface="Times New Roman"/>
                <a:cs typeface="Times New Roman"/>
              </a:rPr>
              <a:t>Поэтому </a:t>
            </a:r>
            <a:r>
              <a:rPr dirty="0" sz="2400" b="1">
                <a:latin typeface="Times New Roman"/>
                <a:cs typeface="Times New Roman"/>
              </a:rPr>
              <a:t>в питание таких детей </a:t>
            </a:r>
            <a:r>
              <a:rPr dirty="0" sz="2400" spc="-20" b="1">
                <a:latin typeface="Times New Roman"/>
                <a:cs typeface="Times New Roman"/>
              </a:rPr>
              <a:t>следует </a:t>
            </a:r>
            <a:r>
              <a:rPr dirty="0" sz="2400" spc="-15" b="1">
                <a:latin typeface="Times New Roman"/>
                <a:cs typeface="Times New Roman"/>
              </a:rPr>
              <a:t>вводить </a:t>
            </a:r>
            <a:r>
              <a:rPr dirty="0" sz="2400" spc="-10" b="1">
                <a:latin typeface="Times New Roman"/>
                <a:cs typeface="Times New Roman"/>
              </a:rPr>
              <a:t>максимальное  количество </a:t>
            </a:r>
            <a:r>
              <a:rPr dirty="0" sz="2400" b="1">
                <a:latin typeface="Times New Roman"/>
                <a:cs typeface="Times New Roman"/>
              </a:rPr>
              <a:t>свежих </a:t>
            </a:r>
            <a:r>
              <a:rPr dirty="0" sz="2400" spc="-15" b="1">
                <a:latin typeface="Times New Roman"/>
                <a:cs typeface="Times New Roman"/>
              </a:rPr>
              <a:t>овощей, </a:t>
            </a:r>
            <a:r>
              <a:rPr dirty="0" sz="2400" spc="-20" b="1">
                <a:latin typeface="Times New Roman"/>
                <a:cs typeface="Times New Roman"/>
              </a:rPr>
              <a:t>фруктов, </a:t>
            </a:r>
            <a:r>
              <a:rPr dirty="0" sz="2400" spc="-30" b="1">
                <a:latin typeface="Times New Roman"/>
                <a:cs typeface="Times New Roman"/>
              </a:rPr>
              <a:t>ягод, </a:t>
            </a:r>
            <a:r>
              <a:rPr dirty="0" sz="2400" b="1">
                <a:latin typeface="Times New Roman"/>
                <a:cs typeface="Times New Roman"/>
              </a:rPr>
              <a:t>а </a:t>
            </a:r>
            <a:r>
              <a:rPr dirty="0" sz="2400" spc="-5" b="1">
                <a:latin typeface="Times New Roman"/>
                <a:cs typeface="Times New Roman"/>
              </a:rPr>
              <a:t>при их</a:t>
            </a:r>
            <a:r>
              <a:rPr dirty="0" sz="2400" spc="365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недостатке</a:t>
            </a:r>
            <a:endParaRPr sz="2400">
              <a:latin typeface="Times New Roman"/>
              <a:cs typeface="Times New Roman"/>
            </a:endParaRPr>
          </a:p>
          <a:p>
            <a:pPr algn="just" marL="12700">
              <a:lnSpc>
                <a:spcPts val="2555"/>
              </a:lnSpc>
            </a:pPr>
            <a:r>
              <a:rPr dirty="0" sz="2400" b="1">
                <a:latin typeface="Times New Roman"/>
                <a:cs typeface="Times New Roman"/>
              </a:rPr>
              <a:t>— </a:t>
            </a:r>
            <a:r>
              <a:rPr dirty="0" sz="2400" spc="-5" b="1">
                <a:latin typeface="Times New Roman"/>
                <a:cs typeface="Times New Roman"/>
              </a:rPr>
              <a:t>витаминные</a:t>
            </a:r>
            <a:r>
              <a:rPr dirty="0" sz="2400" spc="30" b="1">
                <a:latin typeface="Times New Roman"/>
                <a:cs typeface="Times New Roman"/>
              </a:rPr>
              <a:t> </a:t>
            </a:r>
            <a:r>
              <a:rPr dirty="0" sz="2400" spc="-15" b="1">
                <a:latin typeface="Times New Roman"/>
                <a:cs typeface="Times New Roman"/>
              </a:rPr>
              <a:t>препараты.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2400" y="425195"/>
            <a:ext cx="1912620" cy="536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318385" y="275971"/>
            <a:ext cx="948626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 b="1">
                <a:solidFill>
                  <a:srgbClr val="121212"/>
                </a:solidFill>
                <a:latin typeface="Times New Roman"/>
                <a:cs typeface="Times New Roman"/>
              </a:rPr>
              <a:t>Диетотерапия </a:t>
            </a:r>
            <a:r>
              <a:rPr dirty="0" spc="-5" b="1">
                <a:solidFill>
                  <a:srgbClr val="121212"/>
                </a:solidFill>
                <a:latin typeface="Times New Roman"/>
                <a:cs typeface="Times New Roman"/>
              </a:rPr>
              <a:t>при </a:t>
            </a:r>
            <a:r>
              <a:rPr dirty="0" spc="-10" b="1">
                <a:solidFill>
                  <a:srgbClr val="121212"/>
                </a:solidFill>
                <a:latin typeface="Times New Roman"/>
                <a:cs typeface="Times New Roman"/>
              </a:rPr>
              <a:t>гипотрофии </a:t>
            </a:r>
            <a:r>
              <a:rPr dirty="0" b="1">
                <a:solidFill>
                  <a:srgbClr val="121212"/>
                </a:solidFill>
                <a:latin typeface="Times New Roman"/>
                <a:cs typeface="Times New Roman"/>
              </a:rPr>
              <a:t>у детей с</a:t>
            </a:r>
            <a:r>
              <a:rPr dirty="0" spc="30" b="1">
                <a:solidFill>
                  <a:srgbClr val="121212"/>
                </a:solidFill>
                <a:latin typeface="Times New Roman"/>
                <a:cs typeface="Times New Roman"/>
              </a:rPr>
              <a:t> </a:t>
            </a:r>
            <a:r>
              <a:rPr dirty="0" b="1">
                <a:solidFill>
                  <a:srgbClr val="121212"/>
                </a:solidFill>
                <a:latin typeface="Times New Roman"/>
                <a:cs typeface="Times New Roman"/>
              </a:rPr>
              <a:t>ДЦП</a:t>
            </a:r>
          </a:p>
        </p:txBody>
      </p:sp>
      <p:sp>
        <p:nvSpPr>
          <p:cNvPr id="5" name="object 5"/>
          <p:cNvSpPr/>
          <p:nvPr/>
        </p:nvSpPr>
        <p:spPr>
          <a:xfrm>
            <a:off x="6760464" y="2151888"/>
            <a:ext cx="1313687" cy="13136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074152" y="2279904"/>
            <a:ext cx="739140" cy="10561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037319" y="2279904"/>
            <a:ext cx="745235" cy="10561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C93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Гульнар Молдагалиева</dc:creator>
  <dc:title>Презентация PowerPoint</dc:title>
  <dcterms:created xsi:type="dcterms:W3CDTF">2019-04-11T06:27:50Z</dcterms:created>
  <dcterms:modified xsi:type="dcterms:W3CDTF">2019-04-11T06:27:50Z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2017-12-28T00:00:00Z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2019-04-11T00:00:00Z</vt:filetime>
  </property>
</Properties>
</file>