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256" r:id="rId3"/>
    <p:sldId id="392" r:id="rId4"/>
    <p:sldId id="370" r:id="rId5"/>
    <p:sldId id="388" r:id="rId6"/>
    <p:sldId id="264" r:id="rId7"/>
    <p:sldId id="399" r:id="rId8"/>
    <p:sldId id="263" r:id="rId9"/>
    <p:sldId id="394" r:id="rId10"/>
    <p:sldId id="397" r:id="rId11"/>
    <p:sldId id="269" r:id="rId12"/>
    <p:sldId id="267" r:id="rId13"/>
    <p:sldId id="266" r:id="rId14"/>
    <p:sldId id="268" r:id="rId15"/>
    <p:sldId id="396" r:id="rId16"/>
    <p:sldId id="395" r:id="rId17"/>
    <p:sldId id="382" r:id="rId18"/>
    <p:sldId id="383" r:id="rId19"/>
    <p:sldId id="378" r:id="rId20"/>
    <p:sldId id="386" r:id="rId21"/>
    <p:sldId id="393" r:id="rId22"/>
    <p:sldId id="400" r:id="rId23"/>
    <p:sldId id="279" r:id="rId24"/>
    <p:sldId id="260" r:id="rId25"/>
    <p:sldId id="272" r:id="rId26"/>
    <p:sldId id="271" r:id="rId27"/>
    <p:sldId id="258" r:id="rId28"/>
    <p:sldId id="262" r:id="rId29"/>
    <p:sldId id="282" r:id="rId30"/>
    <p:sldId id="28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8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5D829-AEAF-4073-9A64-039FF6AFA5E0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6FB961-F21F-4A3D-B971-8540A6A3C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480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11141-3890-4F36-A1F2-A9F2E2445FDE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CF21-FB8A-4A0F-9A40-91F17F343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456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11141-3890-4F36-A1F2-A9F2E2445FDE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CF21-FB8A-4A0F-9A40-91F17F343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163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11141-3890-4F36-A1F2-A9F2E2445FDE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CF21-FB8A-4A0F-9A40-91F17F343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105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F020F-E02C-40AF-A9D7-8BB3DA22F4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799701-C203-4971-A676-8E1DAB1C9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BD200-0F80-4431-8AA3-BFE2B6A32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08676-41E2-435B-96E3-BC1F6CBD8E4C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B5939C-A33A-46F8-9C06-43DB9425D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717255-7D9D-49BF-8B60-22A908E42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3A7B-5D53-4104-ACD8-9209D9C2E5A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6174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2F069-81A8-407E-9783-6452BBC95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9CB8E0-C2CF-48DA-BECC-1216529A8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3F9AEF-432D-4583-A5EB-B1290F316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08676-41E2-435B-96E3-BC1F6CBD8E4C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300BE-FE38-4992-9612-49D7D49D1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804A2-7BD4-4091-8E6F-FA7255ADE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3A7B-5D53-4104-ACD8-9209D9C2E5A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7731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65934-2FC3-4815-8761-6A7B7DF85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3A6F7F-5C2B-4C67-AC8E-7CCD8A6A34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3A10E-80DC-42BA-9650-A99198F6A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08676-41E2-435B-96E3-BC1F6CBD8E4C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E4AC2-0515-4A23-9E98-82409A523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2EA293-AD4B-4562-8D7B-98A162A07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3A7B-5D53-4104-ACD8-9209D9C2E5A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283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B2CA3-480D-4751-A717-BD3EE73A7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9B5BB-4261-424A-82D9-F126A5D310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FF78E4-8E86-4C4B-844B-ED003BF666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5D8436-FC6E-4906-ACA5-37BF9C00E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08676-41E2-435B-96E3-BC1F6CBD8E4C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C0DD38-1B53-44FE-BA3B-4BE145DB7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2EE03E-FB1D-470F-BBDE-016099D06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3A7B-5D53-4104-ACD8-9209D9C2E5A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2860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D65F4-EA39-4E44-9008-422569416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8D8FD-E236-489F-BD8B-969C858BC2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93768D-3A4A-4C86-A461-7226D4C879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3D726B-6404-4491-8BDF-0EEAF2F97C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FF6512-DF46-4993-A318-CEB7237A7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193AD4-1BEE-41EE-8EA5-7259CC578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08676-41E2-435B-96E3-BC1F6CBD8E4C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81155A-F5AF-492F-A43A-8C2AE51BC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CFE4D0-C8BF-4C81-B007-99806E070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3A7B-5D53-4104-ACD8-9209D9C2E5A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8453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1CF52-607A-43E5-8716-7635D37E1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959B1E-7139-4E8E-B015-EBBD821DA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08676-41E2-435B-96E3-BC1F6CBD8E4C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AD7355-6F2F-462E-ACB0-93C7CFA62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F4A390-B2B8-44D1-AE72-BB9BF7458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3A7B-5D53-4104-ACD8-9209D9C2E5A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4570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98124D-1129-47D1-A4DE-E31850377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08676-41E2-435B-96E3-BC1F6CBD8E4C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AA1663-8E69-4A52-BFD2-C0D0AFC2B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2D2476-13E5-4A6D-94D1-6495D5601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3A7B-5D53-4104-ACD8-9209D9C2E5A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099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6A295-BB3B-49AD-A6AA-5EA53E15E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CA654C-10AE-4F1E-AD34-E85DD8E709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DB22DF-CCEF-4C93-A487-38876954E3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485EEA-5A64-40A2-A0EB-88ECB7211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08676-41E2-435B-96E3-BC1F6CBD8E4C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13D900-B65D-401E-8722-73094204D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CF0E8C-D3D4-4B7C-98FD-12F38DA32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3A7B-5D53-4104-ACD8-9209D9C2E5A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257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11141-3890-4F36-A1F2-A9F2E2445FDE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CF21-FB8A-4A0F-9A40-91F17F343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9573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1E6F2-999F-484E-9310-8D1C0D0A1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8A0152-FE45-4DEE-B5D3-195758FCDD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C3CD33-E518-4EC4-9FF0-CBA3EA0372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C4361-2C66-429E-9FD6-22FBA414B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08676-41E2-435B-96E3-BC1F6CBD8E4C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9330C6-A7C3-4015-ACC3-50B3D945E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A078A2-4309-45D0-B310-3F1A8DE18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3A7B-5D53-4104-ACD8-9209D9C2E5A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2906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E3EBB-2207-48F3-BC2A-4462670CD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93BC46-3290-4A07-8810-6D26FFB2D9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7CB89A-7E03-402A-9016-BE3A52341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08676-41E2-435B-96E3-BC1F6CBD8E4C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533DB-EB57-4666-B2D8-EB86C8094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F3EAA-2659-4665-BA51-3FF919C03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3A7B-5D53-4104-ACD8-9209D9C2E5A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256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DC2131-3581-4065-8487-1CBEAEA872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A24168-58DC-4D2E-9C4F-2094621855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62DA2A-D902-412E-A82A-A01F08188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08676-41E2-435B-96E3-BC1F6CBD8E4C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FA607-B69B-412B-8FDD-81D2E74CB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46BFC5-7034-4D10-9740-7D413557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3A7B-5D53-4104-ACD8-9209D9C2E5A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652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11141-3890-4F36-A1F2-A9F2E2445FDE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CF21-FB8A-4A0F-9A40-91F17F343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0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11141-3890-4F36-A1F2-A9F2E2445FDE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CF21-FB8A-4A0F-9A40-91F17F343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578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11141-3890-4F36-A1F2-A9F2E2445FDE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CF21-FB8A-4A0F-9A40-91F17F343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007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11141-3890-4F36-A1F2-A9F2E2445FDE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CF21-FB8A-4A0F-9A40-91F17F343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857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11141-3890-4F36-A1F2-A9F2E2445FDE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CF21-FB8A-4A0F-9A40-91F17F343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224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11141-3890-4F36-A1F2-A9F2E2445FDE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CF21-FB8A-4A0F-9A40-91F17F343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539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11141-3890-4F36-A1F2-A9F2E2445FDE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CF21-FB8A-4A0F-9A40-91F17F343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98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11141-3890-4F36-A1F2-A9F2E2445FDE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6CF21-FB8A-4A0F-9A40-91F17F343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922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D6F76B-0133-4675-8F80-43DFCC850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D466F8-9B42-4060-B5C2-3766BA4D19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AC32C9-5C73-4051-9733-CBDEE45700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08676-41E2-435B-96E3-BC1F6CBD8E4C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A5974B-81A5-44F6-8513-48C790316C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4B17E-3AED-4F4E-8BB7-2789D8BAF4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53A7B-5D53-4104-ACD8-9209D9C2E5A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648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3505200"/>
          </a:xfrm>
        </p:spPr>
        <p:txBody>
          <a:bodyPr>
            <a:normAutofit fontScale="90000"/>
          </a:bodyPr>
          <a:lstStyle/>
          <a:p>
            <a:r>
              <a:rPr lang="en-US" sz="4900" dirty="0"/>
              <a:t>RESEARCH AND INNOVATION IN CHINA: </a:t>
            </a:r>
            <a:br>
              <a:rPr lang="en-US" sz="4900" dirty="0"/>
            </a:br>
            <a:r>
              <a:rPr lang="en-US" dirty="0"/>
              <a:t>DOMESTIC AND INTERNATIONAL CHALLENGES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514600"/>
          </a:xfrm>
        </p:spPr>
        <p:txBody>
          <a:bodyPr>
            <a:normAutofit/>
          </a:bodyPr>
          <a:lstStyle/>
          <a:p>
            <a:r>
              <a:rPr lang="en-US" dirty="0"/>
              <a:t>RICHARD P. SUTTMEIER</a:t>
            </a:r>
          </a:p>
          <a:p>
            <a:r>
              <a:rPr lang="en-US" dirty="0"/>
              <a:t>UNIVERSITY OF OREGON</a:t>
            </a:r>
          </a:p>
          <a:p>
            <a:r>
              <a:rPr lang="en-US" dirty="0"/>
              <a:t>petesutt@uoregon.edu</a:t>
            </a:r>
          </a:p>
        </p:txBody>
      </p:sp>
    </p:spTree>
    <p:extLst>
      <p:ext uri="{BB962C8B-B14F-4D97-AF65-F5344CB8AC3E}">
        <p14:creationId xmlns:p14="http://schemas.microsoft.com/office/powerpoint/2010/main" val="23439584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390AA9E-9A26-4B04-AB48-12A166D3DE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1000" y="-1143000"/>
            <a:ext cx="9829800" cy="784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69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0F74CEB-1EDD-47C5-A22F-1C5322760B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65" b="11591"/>
          <a:stretch/>
        </p:blipFill>
        <p:spPr>
          <a:xfrm>
            <a:off x="-381000" y="76200"/>
            <a:ext cx="9829800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667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019FCC95-6055-4EC1-AC95-47D8FFFDC9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5800" y="-609600"/>
            <a:ext cx="10515600" cy="716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322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2915F8E-B205-47A7-BB12-43CC55ADBA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4400" y="-685800"/>
            <a:ext cx="1051560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733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4F54EB5-72CD-49C2-AC40-2DB1505996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1752600"/>
            <a:ext cx="8515350" cy="32004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83147931-A4EB-4FAF-BC83-A5481330BA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09563"/>
            <a:ext cx="6858000" cy="3200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FAEBFFB3-7616-45A5-A388-03361191BB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5334000"/>
            <a:ext cx="6858000" cy="12954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/>
              <a:t>Source: “China Drives International Patent Applications to Record Heights; Demand Rising for Trademark and Industrial Design Protection.”  http://www.wipo.int/export/sites/www/ipstats/en/docs/infographic_pct_2017.pdf</a:t>
            </a:r>
          </a:p>
        </p:txBody>
      </p:sp>
    </p:spTree>
    <p:extLst>
      <p:ext uri="{BB962C8B-B14F-4D97-AF65-F5344CB8AC3E}">
        <p14:creationId xmlns:p14="http://schemas.microsoft.com/office/powerpoint/2010/main" val="531480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8471043-1DB1-4FCA-8284-D79D43E15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87" y="2300287"/>
            <a:ext cx="8505825" cy="225742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C0A1732-2783-4F3B-A671-84A65C766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7353CB-73E2-4C00-8C70-D8B809FF77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9087" y="5148260"/>
            <a:ext cx="8191501" cy="1404940"/>
          </a:xfrm>
        </p:spPr>
        <p:txBody>
          <a:bodyPr/>
          <a:lstStyle/>
          <a:p>
            <a:pPr lvl="0" algn="just"/>
            <a:r>
              <a:rPr lang="en-US" dirty="0">
                <a:solidFill>
                  <a:prstClr val="black"/>
                </a:solidFill>
              </a:rPr>
              <a:t>Source: “China Drives International Patent Applications to Record Heights; Demand Rising for Trademark and Industrial Design Protection.”  http://www.wipo.int/export/sites/www/ipstats/en/docs/infographic_pct_2017.pdf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8672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/>
              <a:t>THE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ELITE COMMITMENT – POLICY ENERGY</a:t>
            </a:r>
          </a:p>
          <a:p>
            <a:r>
              <a:rPr lang="en-US" dirty="0"/>
              <a:t>TALENTED, HARDWORKING, VERY LARGE, AND RELATIVELY INEXPENSIVE TECHNICAL COMMUNITY</a:t>
            </a:r>
          </a:p>
          <a:p>
            <a:r>
              <a:rPr lang="en-US" dirty="0"/>
              <a:t>VAST DEVELOPMENTAL POSSIBILITIES</a:t>
            </a:r>
          </a:p>
          <a:p>
            <a:pPr lvl="1"/>
            <a:r>
              <a:rPr lang="en-US" dirty="0"/>
              <a:t>MARKET SIZE</a:t>
            </a:r>
          </a:p>
          <a:p>
            <a:pPr lvl="1"/>
            <a:r>
              <a:rPr lang="en-US" dirty="0"/>
              <a:t>GEOGRAPHIC DIVERSITY</a:t>
            </a:r>
          </a:p>
          <a:p>
            <a:pPr lvl="1"/>
            <a:r>
              <a:rPr lang="en-US" dirty="0"/>
              <a:t>URBANIZATION</a:t>
            </a:r>
          </a:p>
          <a:p>
            <a:pPr lvl="1"/>
            <a:r>
              <a:rPr lang="en-US" dirty="0"/>
              <a:t>ENVIRONMENTAL CHALLENGES</a:t>
            </a:r>
          </a:p>
          <a:p>
            <a:r>
              <a:rPr lang="en-US" dirty="0"/>
              <a:t>THE PLANNING MODEL: DEFINING CHARACTERISTIC OF A “CHINESE WAY”?</a:t>
            </a:r>
          </a:p>
          <a:p>
            <a:pPr lvl="1"/>
            <a:r>
              <a:rPr lang="en-US" sz="2400" dirty="0"/>
              <a:t>THE PLANNING TRADITION</a:t>
            </a:r>
          </a:p>
          <a:p>
            <a:pPr lvl="1"/>
            <a:r>
              <a:rPr lang="en-US" sz="2400" i="1" dirty="0"/>
              <a:t>LIANGDAN YIXING - JUGUO TIZHI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sz="3100" dirty="0"/>
          </a:p>
          <a:p>
            <a:endParaRPr lang="en-US" sz="3100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5125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/>
              <a:t>OTHER CONSIDERATIONS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 fontScale="92500"/>
          </a:bodyPr>
          <a:lstStyle/>
          <a:p>
            <a:r>
              <a:rPr lang="en-US" dirty="0"/>
              <a:t>INSTITUTIONS AND POLICY STYLES</a:t>
            </a:r>
          </a:p>
          <a:p>
            <a:pPr lvl="1"/>
            <a:r>
              <a:rPr lang="en-US" dirty="0"/>
              <a:t>CENTRALIZED MANDATES AND MONITORING</a:t>
            </a:r>
          </a:p>
          <a:p>
            <a:pPr lvl="1"/>
            <a:r>
              <a:rPr lang="en-US" dirty="0"/>
              <a:t>ROLE OF LOCAL GOVERNMENTS</a:t>
            </a:r>
          </a:p>
          <a:p>
            <a:pPr lvl="1"/>
            <a:r>
              <a:rPr lang="en-US" dirty="0"/>
              <a:t>WIDESPREAD EXPERIMENTALISM</a:t>
            </a:r>
          </a:p>
          <a:p>
            <a:pPr lvl="1"/>
            <a:r>
              <a:rPr lang="en-US" dirty="0"/>
              <a:t>INTENSE COMPETITION</a:t>
            </a:r>
          </a:p>
          <a:p>
            <a:r>
              <a:rPr lang="en-US" dirty="0"/>
              <a:t>“TOP DOWN” MEETS “BOTTOM UP”</a:t>
            </a:r>
          </a:p>
          <a:p>
            <a:r>
              <a:rPr lang="en-US" dirty="0"/>
              <a:t>LIMITS TO PLANNING MODEL</a:t>
            </a:r>
          </a:p>
          <a:p>
            <a:r>
              <a:rPr lang="en-US" dirty="0"/>
              <a:t>EVIDENCE OF GREAT INSTITUIONAL DIVERSITY AND VITALITY</a:t>
            </a:r>
          </a:p>
          <a:p>
            <a:r>
              <a:rPr lang="en-US" dirty="0"/>
              <a:t>BUT…</a:t>
            </a:r>
          </a:p>
        </p:txBody>
      </p:sp>
    </p:spTree>
    <p:extLst>
      <p:ext uri="{BB962C8B-B14F-4D97-AF65-F5344CB8AC3E}">
        <p14:creationId xmlns:p14="http://schemas.microsoft.com/office/powerpoint/2010/main" val="1909376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dirty="0"/>
              <a:t>DO “LEGACY” &amp; “NON-LEGACY” PARTS CONSTITUTE A “SYSTEM”?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/>
              <a:t>ACADEMIC INSTITUTIONS</a:t>
            </a:r>
          </a:p>
          <a:p>
            <a:pPr lvl="1"/>
            <a:r>
              <a:rPr lang="en-US" dirty="0"/>
              <a:t>CAS</a:t>
            </a:r>
          </a:p>
          <a:p>
            <a:pPr lvl="1"/>
            <a:r>
              <a:rPr lang="en-US" dirty="0"/>
              <a:t>UNIVERSITIES</a:t>
            </a:r>
          </a:p>
          <a:p>
            <a:r>
              <a:rPr lang="en-US" dirty="0"/>
              <a:t>THE SPACE/DEFENSE SECTORS</a:t>
            </a:r>
          </a:p>
          <a:p>
            <a:r>
              <a:rPr lang="en-US" dirty="0"/>
              <a:t>SOE EXPERIENCE</a:t>
            </a:r>
          </a:p>
          <a:p>
            <a:r>
              <a:rPr lang="en-US" dirty="0"/>
              <a:t>ENTREPRENEURSHIP</a:t>
            </a:r>
          </a:p>
          <a:p>
            <a:pPr lvl="1"/>
            <a:r>
              <a:rPr lang="en-US" dirty="0"/>
              <a:t>ZHONGGUANCUN MODEL</a:t>
            </a:r>
          </a:p>
          <a:p>
            <a:pPr lvl="1"/>
            <a:r>
              <a:rPr lang="en-US" dirty="0"/>
              <a:t>SOUTHERN MODELS – </a:t>
            </a:r>
            <a:r>
              <a:rPr lang="en-US" i="1" dirty="0"/>
              <a:t>Z</a:t>
            </a:r>
            <a:r>
              <a:rPr lang="en-US" dirty="0"/>
              <a:t>HEJIANG</a:t>
            </a:r>
            <a:r>
              <a:rPr lang="en-US" i="1" dirty="0"/>
              <a:t>, </a:t>
            </a:r>
            <a:r>
              <a:rPr lang="en-US" dirty="0"/>
              <a:t>JIANGSU</a:t>
            </a:r>
          </a:p>
          <a:p>
            <a:r>
              <a:rPr lang="en-US" dirty="0"/>
              <a:t>FDI/MNC R&amp;D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5885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/>
              <a:t>SIGNS OF TROUBLE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6324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RESOURCES OUTPACING MANAGEMENT?</a:t>
            </a:r>
          </a:p>
          <a:p>
            <a:pPr lvl="1"/>
            <a:r>
              <a:rPr lang="en-US" dirty="0"/>
              <a:t>RAPID EXPANSION OF FUNDING</a:t>
            </a:r>
          </a:p>
          <a:p>
            <a:pPr lvl="1"/>
            <a:r>
              <a:rPr lang="en-US" dirty="0"/>
              <a:t>MANAGEMENT OF NATIONAL PROJECTS</a:t>
            </a:r>
          </a:p>
          <a:p>
            <a:r>
              <a:rPr lang="en-US" dirty="0"/>
              <a:t>PROBLEMS AT THE MACRO-LEVEL?</a:t>
            </a:r>
          </a:p>
          <a:p>
            <a:pPr lvl="1"/>
            <a:r>
              <a:rPr lang="en-US" dirty="0"/>
              <a:t>ROLE OF MOST, NDRC, </a:t>
            </a:r>
            <a:r>
              <a:rPr lang="en-US" i="1" dirty="0"/>
              <a:t>KEJIAO XIAOZU, </a:t>
            </a:r>
            <a:r>
              <a:rPr lang="en-US" dirty="0"/>
              <a:t>MOF, MIIT</a:t>
            </a:r>
          </a:p>
          <a:p>
            <a:pPr lvl="1"/>
            <a:r>
              <a:rPr lang="en-US" dirty="0"/>
              <a:t>CAS MISSION AND MANAGEMENT</a:t>
            </a:r>
          </a:p>
          <a:p>
            <a:r>
              <a:rPr lang="en-US" dirty="0"/>
              <a:t>PROBLEMS AT THE MICRO-LEVEL</a:t>
            </a:r>
          </a:p>
          <a:p>
            <a:pPr lvl="1"/>
            <a:r>
              <a:rPr lang="en-US" dirty="0"/>
              <a:t>COMPETITION AND EVALUATION</a:t>
            </a:r>
          </a:p>
          <a:p>
            <a:pPr lvl="1"/>
            <a:r>
              <a:rPr lang="en-US" dirty="0"/>
              <a:t>GRANT ADMINISTRATION</a:t>
            </a:r>
          </a:p>
          <a:p>
            <a:r>
              <a:rPr lang="en-US" dirty="0"/>
              <a:t>DERIVATIVE WORK, WASTE, CORRUPTION, INEFFICIENCY</a:t>
            </a:r>
          </a:p>
          <a:p>
            <a:r>
              <a:rPr lang="en-US" dirty="0"/>
              <a:t>“CORE TECHNOLOGIES?”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244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sz="4800" dirty="0"/>
              <a:t>QUESTIONS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txBody>
          <a:bodyPr>
            <a:noAutofit/>
          </a:bodyPr>
          <a:lstStyle/>
          <a:p>
            <a:r>
              <a:rPr lang="en-US" dirty="0"/>
              <a:t>CONTROVERSIAL INTERPRETATIONS OF WHAT IS HAPPENING WITH CHINESE RESEARCH AND INNOVATION</a:t>
            </a:r>
          </a:p>
          <a:p>
            <a:r>
              <a:rPr lang="en-US" dirty="0"/>
              <a:t>WHAT IS CHINA DOING RIGHT?</a:t>
            </a:r>
          </a:p>
          <a:p>
            <a:r>
              <a:rPr lang="en-US" dirty="0"/>
              <a:t>WHAT IS CHINA DOING WRONG?</a:t>
            </a:r>
          </a:p>
          <a:p>
            <a:r>
              <a:rPr lang="en-US" dirty="0"/>
              <a:t>IMPLICATIONS FOR ARGUMENTS ABOUT A “CHINESE MODEL” OF SCIENTIFIC AND TECHNOLOGICAL DEVELOPMENT</a:t>
            </a:r>
          </a:p>
          <a:p>
            <a:r>
              <a:rPr lang="en-US" dirty="0"/>
              <a:t>INTERNATIONAL IMPLICATIONS</a:t>
            </a:r>
          </a:p>
        </p:txBody>
      </p:sp>
    </p:spTree>
    <p:extLst>
      <p:ext uri="{BB962C8B-B14F-4D97-AF65-F5344CB8AC3E}">
        <p14:creationId xmlns:p14="http://schemas.microsoft.com/office/powerpoint/2010/main" val="37991638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/>
              <a:t>NET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txBody>
          <a:bodyPr>
            <a:normAutofit fontScale="92500"/>
          </a:bodyPr>
          <a:lstStyle/>
          <a:p>
            <a:r>
              <a:rPr lang="en-US" sz="4000" dirty="0"/>
              <a:t>IMPRESSIVE “CATCH-UP,” BUT…</a:t>
            </a:r>
          </a:p>
          <a:p>
            <a:r>
              <a:rPr lang="en-US" sz="4000" dirty="0"/>
              <a:t>CONTROVERSIES OVER ORIGINALITY AND INNOVATION</a:t>
            </a:r>
          </a:p>
          <a:p>
            <a:r>
              <a:rPr lang="en-US" sz="4000" dirty="0"/>
              <a:t>IPR REGIME</a:t>
            </a:r>
          </a:p>
          <a:p>
            <a:r>
              <a:rPr lang="en-US" sz="4000" dirty="0"/>
              <a:t>THE TALENT ISSUE</a:t>
            </a:r>
          </a:p>
          <a:p>
            <a:r>
              <a:rPr lang="en-US" sz="4000" dirty="0"/>
              <a:t>ISSUES OF SCIENTIFIC INTEGRITY</a:t>
            </a:r>
          </a:p>
          <a:p>
            <a:r>
              <a:rPr lang="en-US" sz="4000" dirty="0"/>
              <a:t>PROBLEMS WITH INSTITUTIONAL ARRANGEMENTS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8264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F0D84-F31B-401E-90F9-E016145F9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/>
              <a:t>REFORM 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1E5CD3-3663-4C44-82FA-98E01E31E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6096000"/>
          </a:xfrm>
        </p:spPr>
        <p:txBody>
          <a:bodyPr>
            <a:normAutofit fontScale="92500"/>
          </a:bodyPr>
          <a:lstStyle/>
          <a:p>
            <a:r>
              <a:rPr lang="en-US" dirty="0"/>
              <a:t>FINANCIAL MANAGEMENT</a:t>
            </a:r>
          </a:p>
          <a:p>
            <a:pPr lvl="1"/>
            <a:r>
              <a:rPr lang="en-US" dirty="0"/>
              <a:t>CONSOLIDATION OF NATIONAL PROGRAMS</a:t>
            </a:r>
          </a:p>
          <a:p>
            <a:pPr lvl="1"/>
            <a:r>
              <a:rPr lang="en-US" dirty="0"/>
              <a:t>DECISION MAKING BY “PROFESSIONAL ORGANIZATIONS”</a:t>
            </a:r>
          </a:p>
          <a:p>
            <a:r>
              <a:rPr lang="en-US" dirty="0"/>
              <a:t>INSTITUTIONAL REFORM </a:t>
            </a:r>
          </a:p>
          <a:p>
            <a:pPr lvl="1"/>
            <a:r>
              <a:rPr lang="en-US" dirty="0"/>
              <a:t>LIU HE’S ROLE</a:t>
            </a:r>
          </a:p>
          <a:p>
            <a:pPr lvl="1"/>
            <a:r>
              <a:rPr lang="en-US" dirty="0"/>
              <a:t>LINKING OF S&amp;T BUDGETING WITH ECONOMIC POLICY</a:t>
            </a:r>
          </a:p>
          <a:p>
            <a:r>
              <a:rPr lang="en-US" dirty="0"/>
              <a:t>PROJECT MANAGEMENT REGULATIONS</a:t>
            </a:r>
          </a:p>
          <a:p>
            <a:r>
              <a:rPr lang="en-US" dirty="0"/>
              <a:t>INCENTIVIZING TECHNOLOGY TRANSFER</a:t>
            </a:r>
          </a:p>
          <a:p>
            <a:r>
              <a:rPr lang="en-US" dirty="0"/>
              <a:t>EVALUATION</a:t>
            </a:r>
          </a:p>
          <a:p>
            <a:r>
              <a:rPr lang="en-US" dirty="0"/>
              <a:t>BASIC RESEARCH</a:t>
            </a:r>
          </a:p>
        </p:txBody>
      </p:sp>
    </p:spTree>
    <p:extLst>
      <p:ext uri="{BB962C8B-B14F-4D97-AF65-F5344CB8AC3E}">
        <p14:creationId xmlns:p14="http://schemas.microsoft.com/office/powerpoint/2010/main" val="8586911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B0440-15CD-4FC0-98DF-316516F19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81000"/>
            <a:ext cx="7886700" cy="2057400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CHALLENGES FOR THE INTERNATIONAL COMMUNITY: THE U.S. CASE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833CBC-BC6D-4FAB-B94D-AC4427D6E8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667000"/>
            <a:ext cx="7886700" cy="3886199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SOCIO-POLITICAL ENVIRONMENT</a:t>
            </a:r>
          </a:p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HUMAN RESOURCE DIMENSION</a:t>
            </a:r>
          </a:p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EXTENSIVE COLLABORATION</a:t>
            </a:r>
          </a:p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COMMERCIAL DIMENSION</a:t>
            </a:r>
          </a:p>
          <a:p>
            <a:pPr lvl="1"/>
            <a:r>
              <a:rPr lang="en-US" sz="2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 SUPPLY CHAINS - ZTE/QUALCOMM</a:t>
            </a:r>
          </a:p>
          <a:p>
            <a:pPr lvl="1"/>
            <a:r>
              <a:rPr lang="en-US" sz="2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GLOBALIZATION OF INNOVATION – CISCO-INSPUR, GOOGLE,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067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BD790-0CDE-4669-96F3-B88394C86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801"/>
            <a:ext cx="7886700" cy="838199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WELCOME TO CHINA?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B00CF-956A-4810-A542-B419F0319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71600"/>
            <a:ext cx="78867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NOMINALLY, A WELCOMING ENVIRONMENT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R&amp;D CENTERS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COLLABORATION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SHAKEOUT FROM GOVERNMENT REORGANIZATION?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“TOP DOWN DESIGN”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POLITICAL ENVIRONMENT 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ROLE OF THE PARTY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MANAGEMENT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SURVEILLANCE/RIGHTS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“SQUARING THE CIRCLE” (?)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“WESTERN KNOWLEDGE AS MEANS, CHINESE KNOWLEDGE AS ESSENCE”</a:t>
            </a:r>
          </a:p>
        </p:txBody>
      </p:sp>
    </p:spTree>
    <p:extLst>
      <p:ext uri="{BB962C8B-B14F-4D97-AF65-F5344CB8AC3E}">
        <p14:creationId xmlns:p14="http://schemas.microsoft.com/office/powerpoint/2010/main" val="23521889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C8F0366-8E42-4B20-82AE-F2CC37C43D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0511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BD2E5F5-BAB6-4E83-8327-CCD21E844B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8685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6FB57EA-FB72-450B-87EB-1A2B20C7C3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2024"/>
          <a:stretch/>
        </p:blipFill>
        <p:spPr>
          <a:xfrm>
            <a:off x="15" y="381000"/>
            <a:ext cx="9143985" cy="594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206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5E0C1-8D66-46F5-8E41-6C5FC9B46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6201"/>
            <a:ext cx="7886700" cy="609599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A67238-1883-41B4-B211-BE35147FE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762000"/>
            <a:ext cx="7886700" cy="5943600"/>
          </a:xfrm>
        </p:spPr>
        <p:txBody>
          <a:bodyPr>
            <a:no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GIVEN THE CHINESE TRAJECTORY, THE INTERNATIONAL COMMUNITY CAN’T AFFORD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BE ENGAGED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CENTRAL QUESTION: HOW TO EXPLOIT NEW OPPORTUNITIES TO SERVE NATIONAL INTERESTS WHILE AVOIDING OPPORTUNITIES THAT SERVE ONLY CHINESE INTERESTS?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STRATEGIES?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GOVERNMENT DELIBERATIONS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CORPORATE DELIBERATIONS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UNIVERSITIES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PROFESSIONAL SOCIETIES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INSTITUTIONAL INADEQUACIES – IN U.S., OSTP (?), S&amp;T AGREEMENT, CONGRESSIONAL HOSTILITY</a:t>
            </a:r>
          </a:p>
        </p:txBody>
      </p:sp>
    </p:spTree>
    <p:extLst>
      <p:ext uri="{BB962C8B-B14F-4D97-AF65-F5344CB8AC3E}">
        <p14:creationId xmlns:p14="http://schemas.microsoft.com/office/powerpoint/2010/main" val="5943584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2438400"/>
          </a:xfrm>
        </p:spPr>
        <p:txBody>
          <a:bodyPr>
            <a:normAutofit fontScale="90000"/>
          </a:bodyPr>
          <a:lstStyle/>
          <a:p>
            <a:r>
              <a:rPr lang="zh-CN" altLang="en-US" b="1" u="sng" dirty="0"/>
              <a:t>尊重</a:t>
            </a:r>
            <a:r>
              <a:rPr lang="zh-CN" altLang="en-US" b="1" dirty="0"/>
              <a:t>发展规律，立足中国国情</a:t>
            </a:r>
            <a:r>
              <a:rPr lang="en-US" altLang="zh-CN" sz="4000" dirty="0"/>
              <a:t>“RESPECT OBJECTIVE LAWS OF DEVELOPMENT, OBSERVE CHINESE NATIONAL CONDITIONS”</a:t>
            </a:r>
            <a:endParaRPr lang="en-US" sz="4000" dirty="0"/>
          </a:p>
        </p:txBody>
      </p:sp>
      <p:pic>
        <p:nvPicPr>
          <p:cNvPr id="30822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28800" y="2438400"/>
            <a:ext cx="5334000" cy="4419600"/>
          </a:xfrm>
        </p:spPr>
      </p:pic>
    </p:spTree>
    <p:extLst>
      <p:ext uri="{BB962C8B-B14F-4D97-AF65-F5344CB8AC3E}">
        <p14:creationId xmlns:p14="http://schemas.microsoft.com/office/powerpoint/2010/main" val="952718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2057400"/>
          </a:xfrm>
        </p:spPr>
        <p:txBody>
          <a:bodyPr>
            <a:normAutofit/>
          </a:bodyPr>
          <a:lstStyle/>
          <a:p>
            <a:r>
              <a:rPr lang="en-US" sz="6600" dirty="0"/>
              <a:t>THANKS!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petesutt@uoregon.edu</a:t>
            </a:r>
          </a:p>
          <a:p>
            <a:r>
              <a:rPr lang="en-US" sz="4000" dirty="0"/>
              <a:t>http://china-us.uoregon.edu/</a:t>
            </a:r>
          </a:p>
        </p:txBody>
      </p:sp>
    </p:spTree>
    <p:extLst>
      <p:ext uri="{BB962C8B-B14F-4D97-AF65-F5344CB8AC3E}">
        <p14:creationId xmlns:p14="http://schemas.microsoft.com/office/powerpoint/2010/main" val="2081656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hina and innovation: some myths to disp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0"/>
            <a:ext cx="8839200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A FIRST LOOK</a:t>
            </a:r>
            <a:br>
              <a:rPr lang="en-US" dirty="0"/>
            </a:br>
            <a:r>
              <a:rPr lang="zh-CN" altLang="en-US" dirty="0"/>
              <a:t>大聪明</a:t>
            </a:r>
            <a:r>
              <a:rPr lang="en-US" altLang="zh-CN" dirty="0"/>
              <a:t>?</a:t>
            </a:r>
            <a:r>
              <a:rPr lang="zh-CN" altLang="en-US" dirty="0"/>
              <a:t>                               小聪明</a:t>
            </a:r>
            <a:r>
              <a:rPr lang="en-US" altLang="zh-CN" dirty="0"/>
              <a:t>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72843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447800"/>
          </a:xfrm>
        </p:spPr>
        <p:txBody>
          <a:bodyPr>
            <a:normAutofit/>
          </a:bodyPr>
          <a:lstStyle/>
          <a:p>
            <a:r>
              <a:rPr lang="en-US" dirty="0"/>
              <a:t>NOTABLE STATISTICAL INDICATORS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648200"/>
          </a:xfrm>
        </p:spPr>
        <p:txBody>
          <a:bodyPr>
            <a:normAutofit fontScale="92500" lnSpcReduction="10000"/>
          </a:bodyPr>
          <a:lstStyle/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</a:pPr>
            <a:r>
              <a:rPr lang="en-US" dirty="0"/>
              <a:t>R&amp;D SPENDING – </a:t>
            </a:r>
          </a:p>
          <a:p>
            <a:pPr marL="571500" lvl="1" indent="-171450" defTabSz="685800">
              <a:lnSpc>
                <a:spcPct val="90000"/>
              </a:lnSpc>
              <a:spcBef>
                <a:spcPts val="750"/>
              </a:spcBef>
            </a:pPr>
            <a:r>
              <a:rPr lang="en-US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2.12 GERD in 2017(WAN GANG)</a:t>
            </a:r>
            <a:endParaRPr lang="en-US" sz="2600" dirty="0"/>
          </a:p>
          <a:p>
            <a:r>
              <a:rPr lang="en-US" dirty="0"/>
              <a:t>NUMBERS OF SCIENTISTS AND ENGINEERS</a:t>
            </a:r>
          </a:p>
          <a:p>
            <a:pPr marL="571500" lvl="1" indent="-171450" defTabSz="685800">
              <a:lnSpc>
                <a:spcPct val="90000"/>
              </a:lnSpc>
              <a:spcBef>
                <a:spcPts val="750"/>
              </a:spcBef>
            </a:pPr>
            <a:r>
              <a:rPr lang="en-US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“China graduates more engineers annually than currently reside in the U.S” (R&amp;D Magazine)</a:t>
            </a:r>
            <a:endParaRPr lang="en-US" sz="2600" dirty="0"/>
          </a:p>
          <a:p>
            <a:r>
              <a:rPr lang="en-US" dirty="0"/>
              <a:t>PUBLICATIONS</a:t>
            </a:r>
          </a:p>
          <a:p>
            <a:r>
              <a:rPr lang="en-US" dirty="0"/>
              <a:t>PATENTS</a:t>
            </a:r>
          </a:p>
          <a:p>
            <a:r>
              <a:rPr lang="en-US" dirty="0"/>
              <a:t>HIGH TECH EXPORTS</a:t>
            </a:r>
          </a:p>
          <a:p>
            <a:r>
              <a:rPr lang="en-US" dirty="0"/>
              <a:t>“MAGNETISM”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590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2E85134-ED20-4831-8190-D394A472A3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529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E88F132-4F86-4E50-BCBA-86B295EA5E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307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E88F132-4F86-4E50-BCBA-86B295EA5E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28600"/>
            <a:ext cx="8762999" cy="6400799"/>
          </a:xfrm>
          <a:prstGeom prst="rect">
            <a:avLst/>
          </a:prstGeom>
        </p:spPr>
      </p:pic>
      <p:pic>
        <p:nvPicPr>
          <p:cNvPr id="3" name="Picture 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69A5EE8C-0731-4D51-A1A2-B291E36308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4278"/>
            <a:ext cx="9144000" cy="5929443"/>
          </a:xfrm>
          <a:prstGeom prst="rect">
            <a:avLst/>
          </a:prstGeom>
        </p:spPr>
      </p:pic>
      <p:pic>
        <p:nvPicPr>
          <p:cNvPr id="6" name="Picture 5" descr="A close up of a map&#10;&#10;Description generated with high confidence">
            <a:extLst>
              <a:ext uri="{FF2B5EF4-FFF2-40B4-BE49-F238E27FC236}">
                <a16:creationId xmlns:a16="http://schemas.microsoft.com/office/drawing/2014/main" id="{AB5E74CF-C7B4-48A6-A8D6-A7F2D3CC8A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9073"/>
            <a:ext cx="9144000" cy="595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98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map&#10;&#10;Description generated with high confidence">
            <a:extLst>
              <a:ext uri="{FF2B5EF4-FFF2-40B4-BE49-F238E27FC236}">
                <a16:creationId xmlns:a16="http://schemas.microsoft.com/office/drawing/2014/main" id="{B8E770C9-7167-4697-852C-3E14944382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981"/>
            <a:ext cx="9144000" cy="595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624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046D82C-F153-42C0-B925-F268B723B3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9144000" cy="60959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438DF73-4F08-438E-81C0-B0806C2C8485}"/>
              </a:ext>
            </a:extLst>
          </p:cNvPr>
          <p:cNvSpPr txBox="1"/>
          <p:nvPr/>
        </p:nvSpPr>
        <p:spPr>
          <a:xfrm>
            <a:off x="762000" y="6400800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ysClr val="windowText" lastClr="000000"/>
                </a:solidFill>
              </a:rPr>
              <a:t>Source: </a:t>
            </a:r>
            <a:r>
              <a:rPr lang="en-US" sz="1200" dirty="0" err="1">
                <a:solidFill>
                  <a:sysClr val="windowText" lastClr="000000"/>
                </a:solidFill>
              </a:rPr>
              <a:t>Qingnan</a:t>
            </a:r>
            <a:r>
              <a:rPr lang="en-US" sz="1200" dirty="0">
                <a:solidFill>
                  <a:sysClr val="windowText" lastClr="000000"/>
                </a:solidFill>
              </a:rPr>
              <a:t> </a:t>
            </a:r>
            <a:r>
              <a:rPr lang="en-US" sz="1200" dirty="0" err="1">
                <a:solidFill>
                  <a:sysClr val="windowText" lastClr="000000"/>
                </a:solidFill>
              </a:rPr>
              <a:t>Xie</a:t>
            </a:r>
            <a:r>
              <a:rPr lang="en-US" sz="1200" dirty="0">
                <a:solidFill>
                  <a:sysClr val="windowText" lastClr="000000"/>
                </a:solidFill>
              </a:rPr>
              <a:t> and Richard B. Freeman. “Bigger Than You Thought: China’s Contribution to Scientific Publications,” NBER Working Paper 24829</a:t>
            </a:r>
          </a:p>
        </p:txBody>
      </p:sp>
    </p:spTree>
    <p:extLst>
      <p:ext uri="{BB962C8B-B14F-4D97-AF65-F5344CB8AC3E}">
        <p14:creationId xmlns:p14="http://schemas.microsoft.com/office/powerpoint/2010/main" val="540542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3946</TotalTime>
  <Words>682</Words>
  <Application>Microsoft Office PowerPoint</Application>
  <PresentationFormat>On-screen Show (4:3)</PresentationFormat>
  <Paragraphs>120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Calibri Light</vt:lpstr>
      <vt:lpstr>Times New Roman</vt:lpstr>
      <vt:lpstr>Office Theme</vt:lpstr>
      <vt:lpstr>1_Office Theme</vt:lpstr>
      <vt:lpstr>RESEARCH AND INNOVATION IN CHINA:  DOMESTIC AND INTERNATIONAL CHALLENGES</vt:lpstr>
      <vt:lpstr>QUESTIONS</vt:lpstr>
      <vt:lpstr>A FIRST LOOK 大聪明?                               小聪明?</vt:lpstr>
      <vt:lpstr>NOTABLE STATISTICAL INDICATORS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ENVIRONMENT</vt:lpstr>
      <vt:lpstr>OTHER CONSIDERATIONS</vt:lpstr>
      <vt:lpstr>DO “LEGACY” &amp; “NON-LEGACY” PARTS CONSTITUTE A “SYSTEM”?</vt:lpstr>
      <vt:lpstr>SIGNS OF TROUBLE </vt:lpstr>
      <vt:lpstr>NET ASSESSMENT</vt:lpstr>
      <vt:lpstr>REFORM AGENDA</vt:lpstr>
      <vt:lpstr>CHALLENGES FOR THE INTERNATIONAL COMMUNITY: THE U.S. CASE </vt:lpstr>
      <vt:lpstr>WELCOME TO CHINA?</vt:lpstr>
      <vt:lpstr>PowerPoint Presentation</vt:lpstr>
      <vt:lpstr>PowerPoint Presentation</vt:lpstr>
      <vt:lpstr>PowerPoint Presentation</vt:lpstr>
      <vt:lpstr>GOING FORWARD</vt:lpstr>
      <vt:lpstr>尊重发展规律，立足中国国情“RESPECT OBJECTIVE LAWS OF DEVELOPMENT, OBSERVE CHINESE NATIONAL CONDITIONS”</vt:lpstr>
      <vt:lpstr>THANKS!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CHINESE WAY OF SCIENCE: AN OUTSIDER’S VIEW</dc:title>
  <dc:creator>pete</dc:creator>
  <cp:lastModifiedBy>Pete Suttmeier</cp:lastModifiedBy>
  <cp:revision>211</cp:revision>
  <dcterms:created xsi:type="dcterms:W3CDTF">2010-12-06T00:57:17Z</dcterms:created>
  <dcterms:modified xsi:type="dcterms:W3CDTF">2018-10-11T13:51:49Z</dcterms:modified>
</cp:coreProperties>
</file>