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392" r:id="rId4"/>
    <p:sldId id="370" r:id="rId5"/>
    <p:sldId id="388" r:id="rId6"/>
    <p:sldId id="264" r:id="rId7"/>
    <p:sldId id="399" r:id="rId8"/>
    <p:sldId id="263" r:id="rId9"/>
    <p:sldId id="394" r:id="rId10"/>
    <p:sldId id="397" r:id="rId11"/>
    <p:sldId id="269" r:id="rId12"/>
    <p:sldId id="267" r:id="rId13"/>
    <p:sldId id="266" r:id="rId14"/>
    <p:sldId id="268" r:id="rId15"/>
    <p:sldId id="396" r:id="rId16"/>
    <p:sldId id="395" r:id="rId17"/>
    <p:sldId id="382" r:id="rId18"/>
    <p:sldId id="383" r:id="rId19"/>
    <p:sldId id="378" r:id="rId20"/>
    <p:sldId id="386" r:id="rId21"/>
    <p:sldId id="393" r:id="rId22"/>
    <p:sldId id="400" r:id="rId23"/>
    <p:sldId id="279" r:id="rId24"/>
    <p:sldId id="260" r:id="rId25"/>
    <p:sldId id="272" r:id="rId26"/>
    <p:sldId id="271" r:id="rId27"/>
    <p:sldId id="258" r:id="rId28"/>
    <p:sldId id="262" r:id="rId29"/>
    <p:sldId id="282" r:id="rId30"/>
    <p:sldId id="28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5D829-AEAF-4073-9A64-039FF6AFA5E0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FB961-F21F-4A3D-B971-8540A6A3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480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5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6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05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F020F-E02C-40AF-A9D7-8BB3DA22F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99701-C203-4971-A676-8E1DAB1C9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BD200-0F80-4431-8AA3-BFE2B6A32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5939C-A33A-46F8-9C06-43DB9425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17255-7D9D-49BF-8B60-22A908E4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7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2F069-81A8-407E-9783-6452BBC95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CB8E0-C2CF-48DA-BECC-1216529A8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F9AEF-432D-4583-A5EB-B1290F316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300BE-FE38-4992-9612-49D7D49D1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804A2-7BD4-4091-8E6F-FA7255AD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73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65934-2FC3-4815-8761-6A7B7DF85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A6F7F-5C2B-4C67-AC8E-7CCD8A6A3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3A10E-80DC-42BA-9650-A99198F6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E4AC2-0515-4A23-9E98-82409A52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EA293-AD4B-4562-8D7B-98A162A07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283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B2CA3-480D-4751-A717-BD3EE73A7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9B5BB-4261-424A-82D9-F126A5D31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F78E4-8E86-4C4B-844B-ED003BF66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5D8436-FC6E-4906-ACA5-37BF9C00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C0DD38-1B53-44FE-BA3B-4BE145DB7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EE03E-FB1D-470F-BBDE-016099D0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8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D65F4-EA39-4E44-9008-422569416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8D8FD-E236-489F-BD8B-969C858BC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3768D-3A4A-4C86-A461-7226D4C87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3D726B-6404-4491-8BDF-0EEAF2F97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F6512-DF46-4993-A318-CEB7237A75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193AD4-1BEE-41EE-8EA5-7259CC57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1155A-F5AF-492F-A43A-8C2AE51B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CFE4D0-C8BF-4C81-B007-99806E07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45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1CF52-607A-43E5-8716-7635D37E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959B1E-7139-4E8E-B015-EBBD821D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D7355-6F2F-462E-ACB0-93C7CFA6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F4A390-B2B8-44D1-AE72-BB9BF745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57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98124D-1129-47D1-A4DE-E31850377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AA1663-8E69-4A52-BFD2-C0D0AFC2B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D2476-13E5-4A6D-94D1-6495D560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09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6A295-BB3B-49AD-A6AA-5EA53E15E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A654C-10AE-4F1E-AD34-E85DD8E70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B22DF-CCEF-4C93-A487-38876954E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85EEA-5A64-40A2-A0EB-88ECB721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3D900-B65D-401E-8722-73094204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F0E8C-D3D4-4B7C-98FD-12F38DA3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5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57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1E6F2-999F-484E-9310-8D1C0D0A1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A0152-FE45-4DEE-B5D3-195758FCD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C3CD33-E518-4EC4-9FF0-CBA3EA037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C4361-2C66-429E-9FD6-22FBA414B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330C6-A7C3-4015-ACC3-50B3D945E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078A2-4309-45D0-B310-3F1A8DE1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90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E3EBB-2207-48F3-BC2A-4462670C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3BC46-3290-4A07-8810-6D26FFB2D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CB89A-7E03-402A-9016-BE3A5234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533DB-EB57-4666-B2D8-EB86C8094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F3EAA-2659-4665-BA51-3FF919C03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56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DC2131-3581-4065-8487-1CBEAEA87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24168-58DC-4D2E-9C4F-2094621855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2DA2A-D902-412E-A82A-A01F08188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A607-B69B-412B-8FDD-81D2E74CB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6BFC5-7034-4D10-9740-7D4135575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65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0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7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0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5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2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3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9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11141-3890-4F36-A1F2-A9F2E2445FD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6CF21-FB8A-4A0F-9A40-91F17F34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2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6F76B-0133-4675-8F80-43DFCC85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466F8-9B42-4060-B5C2-3766BA4D1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C32C9-5C73-4051-9733-CBDEE4570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08676-41E2-435B-96E3-BC1F6CBD8E4C}" type="datetimeFigureOut">
              <a:rPr lang="en-US" smtClean="0"/>
              <a:t>10/11/2018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5974B-81A5-44F6-8513-48C790316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4B17E-3AED-4F4E-8BB7-2789D8BAF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53A7B-5D53-4104-ACD8-9209D9C2E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4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3505200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RESEARCH AND INNOVATION IN CHINA: </a:t>
            </a:r>
            <a:br>
              <a:rPr lang="en-US" sz="4900" dirty="0"/>
            </a:br>
            <a:r>
              <a:rPr lang="en-US" dirty="0"/>
              <a:t>DOMESTIC AND INTERNATIONAL CHALLENGES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14600"/>
          </a:xfrm>
        </p:spPr>
        <p:txBody>
          <a:bodyPr>
            <a:normAutofit/>
          </a:bodyPr>
          <a:lstStyle/>
          <a:p>
            <a:r>
              <a:rPr lang="en-US" dirty="0"/>
              <a:t>RICHARD P. SUTTMEIER</a:t>
            </a:r>
          </a:p>
          <a:p>
            <a:r>
              <a:rPr lang="en-US" dirty="0"/>
              <a:t>UNIVERSITY OF OREGON</a:t>
            </a:r>
          </a:p>
          <a:p>
            <a:r>
              <a:rPr lang="en-US" dirty="0"/>
              <a:t>petesutt@uoregon.edu</a:t>
            </a:r>
          </a:p>
        </p:txBody>
      </p:sp>
    </p:spTree>
    <p:extLst>
      <p:ext uri="{BB962C8B-B14F-4D97-AF65-F5344CB8AC3E}">
        <p14:creationId xmlns:p14="http://schemas.microsoft.com/office/powerpoint/2010/main" val="234395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90AA9E-9A26-4B04-AB48-12A166D3D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1143000"/>
            <a:ext cx="9829800" cy="78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9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F74CEB-1EDD-47C5-A22F-1C5322760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65" b="11591"/>
          <a:stretch/>
        </p:blipFill>
        <p:spPr>
          <a:xfrm>
            <a:off x="-381000" y="76200"/>
            <a:ext cx="98298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6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19FCC95-6055-4EC1-AC95-47D8FFFDC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0" y="-609600"/>
            <a:ext cx="105156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22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915F8E-B205-47A7-BB12-43CC55ADB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-685800"/>
            <a:ext cx="10515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33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F54EB5-72CD-49C2-AC40-2DB150599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1752600"/>
            <a:ext cx="8515350" cy="32004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147931-A4EB-4FAF-BC83-A5481330B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09563"/>
            <a:ext cx="6858000" cy="3200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AEBFFB3-7616-45A5-A388-03361191B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334000"/>
            <a:ext cx="6858000" cy="1295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Source: “China Drives International Patent Applications to Record Heights; Demand Rising for Trademark and Industrial Design Protection.”  http://www.wipo.int/export/sites/www/ipstats/en/docs/infographic_pct_2017.pdf</a:t>
            </a:r>
          </a:p>
        </p:txBody>
      </p:sp>
    </p:spTree>
    <p:extLst>
      <p:ext uri="{BB962C8B-B14F-4D97-AF65-F5344CB8AC3E}">
        <p14:creationId xmlns:p14="http://schemas.microsoft.com/office/powerpoint/2010/main" val="531480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471043-1DB1-4FCA-8284-D79D43E15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2300287"/>
            <a:ext cx="8505825" cy="22574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C0A1732-2783-4F3B-A671-84A65C766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353CB-73E2-4C00-8C70-D8B809FF7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087" y="5148260"/>
            <a:ext cx="8191501" cy="1404940"/>
          </a:xfrm>
        </p:spPr>
        <p:txBody>
          <a:bodyPr/>
          <a:lstStyle/>
          <a:p>
            <a:pPr lvl="0" algn="just"/>
            <a:r>
              <a:rPr lang="en-US" dirty="0">
                <a:solidFill>
                  <a:prstClr val="black"/>
                </a:solidFill>
              </a:rPr>
              <a:t>Source: “China Drives International Patent Applications to Record Heights; Demand Rising for Trademark and Industrial Design Protection.”  http://www.wipo.int/export/sites/www/ipstats/en/docs/infographic_pct_2017.pdf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67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/>
              <a:t>THE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ELITE COMMITMENT – POLICY ENERGY</a:t>
            </a:r>
          </a:p>
          <a:p>
            <a:r>
              <a:rPr lang="en-US" dirty="0"/>
              <a:t>TALENTED, HARDWORKING, VERY LARGE, AND RELATIVELY INEXPENSIVE TECHNICAL COMMUNITY</a:t>
            </a:r>
          </a:p>
          <a:p>
            <a:r>
              <a:rPr lang="en-US" dirty="0"/>
              <a:t>VAST DEVELOPMENTAL POSSIBILITIES</a:t>
            </a:r>
          </a:p>
          <a:p>
            <a:pPr lvl="1"/>
            <a:r>
              <a:rPr lang="en-US" dirty="0"/>
              <a:t>MARKET SIZE</a:t>
            </a:r>
          </a:p>
          <a:p>
            <a:pPr lvl="1"/>
            <a:r>
              <a:rPr lang="en-US" dirty="0"/>
              <a:t>GEOGRAPHIC DIVERSITY</a:t>
            </a:r>
          </a:p>
          <a:p>
            <a:pPr lvl="1"/>
            <a:r>
              <a:rPr lang="en-US" dirty="0"/>
              <a:t>URBANIZATION</a:t>
            </a:r>
          </a:p>
          <a:p>
            <a:pPr lvl="1"/>
            <a:r>
              <a:rPr lang="en-US" dirty="0"/>
              <a:t>ENVIRONMENTAL CHALLENGES</a:t>
            </a:r>
          </a:p>
          <a:p>
            <a:r>
              <a:rPr lang="en-US" dirty="0"/>
              <a:t>THE PLANNING MODEL: DEFINING CHARACTERISTIC OF A “CHINESE WAY”?</a:t>
            </a:r>
          </a:p>
          <a:p>
            <a:pPr lvl="1"/>
            <a:r>
              <a:rPr lang="en-US" sz="2400" dirty="0"/>
              <a:t>THE PLANNING TRADITION</a:t>
            </a:r>
          </a:p>
          <a:p>
            <a:pPr lvl="1"/>
            <a:r>
              <a:rPr lang="en-US" sz="2400" i="1" dirty="0"/>
              <a:t>LIANGDAN YIXING - JUGUO TIZHI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sz="3100" dirty="0"/>
          </a:p>
          <a:p>
            <a:endParaRPr lang="en-US" sz="3100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12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/>
              <a:t>OTHER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92500"/>
          </a:bodyPr>
          <a:lstStyle/>
          <a:p>
            <a:r>
              <a:rPr lang="en-US" dirty="0"/>
              <a:t>INSTITUTIONS AND POLICY STYLES</a:t>
            </a:r>
          </a:p>
          <a:p>
            <a:pPr lvl="1"/>
            <a:r>
              <a:rPr lang="en-US" dirty="0"/>
              <a:t>CENTRALIZED MANDATES AND MONITORING</a:t>
            </a:r>
          </a:p>
          <a:p>
            <a:pPr lvl="1"/>
            <a:r>
              <a:rPr lang="en-US" dirty="0"/>
              <a:t>ROLE OF LOCAL GOVERNMENTS</a:t>
            </a:r>
          </a:p>
          <a:p>
            <a:pPr lvl="1"/>
            <a:r>
              <a:rPr lang="en-US" dirty="0"/>
              <a:t>WIDESPREAD EXPERIMENTALISM</a:t>
            </a:r>
          </a:p>
          <a:p>
            <a:pPr lvl="1"/>
            <a:r>
              <a:rPr lang="en-US" dirty="0"/>
              <a:t>INTENSE COMPETITION</a:t>
            </a:r>
          </a:p>
          <a:p>
            <a:r>
              <a:rPr lang="en-US" dirty="0"/>
              <a:t>“TOP DOWN” MEETS “BOTTOM UP”</a:t>
            </a:r>
          </a:p>
          <a:p>
            <a:r>
              <a:rPr lang="en-US" dirty="0"/>
              <a:t>LIMITS TO PLANNING MODEL</a:t>
            </a:r>
          </a:p>
          <a:p>
            <a:r>
              <a:rPr lang="en-US" dirty="0"/>
              <a:t>EVIDENCE OF GREAT INSTITUIONAL DIVERSITY AND VITALITY</a:t>
            </a:r>
          </a:p>
          <a:p>
            <a:r>
              <a:rPr lang="en-US" dirty="0"/>
              <a:t>BUT…</a:t>
            </a:r>
          </a:p>
        </p:txBody>
      </p:sp>
    </p:spTree>
    <p:extLst>
      <p:ext uri="{BB962C8B-B14F-4D97-AF65-F5344CB8AC3E}">
        <p14:creationId xmlns:p14="http://schemas.microsoft.com/office/powerpoint/2010/main" val="1909376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DO “LEGACY” &amp; “NON-LEGACY” PARTS CONSTITUTE A “SYSTEM”?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/>
              <a:t>ACADEMIC INSTITUTIONS</a:t>
            </a:r>
          </a:p>
          <a:p>
            <a:pPr lvl="1"/>
            <a:r>
              <a:rPr lang="en-US" dirty="0"/>
              <a:t>CAS</a:t>
            </a:r>
          </a:p>
          <a:p>
            <a:pPr lvl="1"/>
            <a:r>
              <a:rPr lang="en-US" dirty="0"/>
              <a:t>UNIVERSITIES</a:t>
            </a:r>
          </a:p>
          <a:p>
            <a:r>
              <a:rPr lang="en-US" dirty="0"/>
              <a:t>THE SPACE/DEFENSE SECTORS</a:t>
            </a:r>
          </a:p>
          <a:p>
            <a:r>
              <a:rPr lang="en-US" dirty="0"/>
              <a:t>SOE EXPERIENCE</a:t>
            </a:r>
          </a:p>
          <a:p>
            <a:r>
              <a:rPr lang="en-US" dirty="0"/>
              <a:t>ENTREPRENEURSHIP</a:t>
            </a:r>
          </a:p>
          <a:p>
            <a:pPr lvl="1"/>
            <a:r>
              <a:rPr lang="en-US" dirty="0"/>
              <a:t>ZHONGGUANCUN MODEL</a:t>
            </a:r>
          </a:p>
          <a:p>
            <a:pPr lvl="1"/>
            <a:r>
              <a:rPr lang="en-US" dirty="0"/>
              <a:t>SOUTHERN MODELS – </a:t>
            </a:r>
            <a:r>
              <a:rPr lang="en-US" i="1" dirty="0"/>
              <a:t>Z</a:t>
            </a:r>
            <a:r>
              <a:rPr lang="en-US" dirty="0"/>
              <a:t>HEJIANG</a:t>
            </a:r>
            <a:r>
              <a:rPr lang="en-US" i="1" dirty="0"/>
              <a:t>, </a:t>
            </a:r>
            <a:r>
              <a:rPr lang="en-US" dirty="0"/>
              <a:t>JIANGSU</a:t>
            </a:r>
          </a:p>
          <a:p>
            <a:r>
              <a:rPr lang="en-US" dirty="0"/>
              <a:t>FDI/MNC R&amp;D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588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/>
              <a:t>SIGNS OF TROUBLE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6324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RESOURCES OUTPACING MANAGEMENT?</a:t>
            </a:r>
          </a:p>
          <a:p>
            <a:pPr lvl="1"/>
            <a:r>
              <a:rPr lang="en-US" dirty="0"/>
              <a:t>RAPID EXPANSION OF FUNDING</a:t>
            </a:r>
          </a:p>
          <a:p>
            <a:pPr lvl="1"/>
            <a:r>
              <a:rPr lang="en-US" dirty="0"/>
              <a:t>MANAGEMENT OF NATIONAL PROJECTS</a:t>
            </a:r>
          </a:p>
          <a:p>
            <a:r>
              <a:rPr lang="en-US" dirty="0"/>
              <a:t>PROBLEMS AT THE MACRO-LEVEL?</a:t>
            </a:r>
          </a:p>
          <a:p>
            <a:pPr lvl="1"/>
            <a:r>
              <a:rPr lang="en-US" dirty="0"/>
              <a:t>ROLE OF MOST, NDRC, </a:t>
            </a:r>
            <a:r>
              <a:rPr lang="en-US" i="1" dirty="0"/>
              <a:t>KEJIAO XIAOZU, </a:t>
            </a:r>
            <a:r>
              <a:rPr lang="en-US" dirty="0"/>
              <a:t>MOF, MIIT</a:t>
            </a:r>
          </a:p>
          <a:p>
            <a:pPr lvl="1"/>
            <a:r>
              <a:rPr lang="en-US" dirty="0"/>
              <a:t>CAS MISSION AND MANAGEMENT</a:t>
            </a:r>
          </a:p>
          <a:p>
            <a:r>
              <a:rPr lang="en-US" dirty="0"/>
              <a:t>PROBLEMS AT THE MICRO-LEVEL</a:t>
            </a:r>
          </a:p>
          <a:p>
            <a:pPr lvl="1"/>
            <a:r>
              <a:rPr lang="en-US" dirty="0"/>
              <a:t>COMPETITION AND EVALUATION</a:t>
            </a:r>
          </a:p>
          <a:p>
            <a:pPr lvl="1"/>
            <a:r>
              <a:rPr lang="en-US" dirty="0"/>
              <a:t>GRANT ADMINISTRATION</a:t>
            </a:r>
          </a:p>
          <a:p>
            <a:r>
              <a:rPr lang="en-US" dirty="0"/>
              <a:t>DERIVATIVE WORK, WASTE, CORRUPTION, INEFFICIENCY</a:t>
            </a:r>
          </a:p>
          <a:p>
            <a:r>
              <a:rPr lang="en-US" dirty="0"/>
              <a:t>“CORE TECHNOLOGIES?”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44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sz="4800" dirty="0"/>
              <a:t>QUESTIONS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Autofit/>
          </a:bodyPr>
          <a:lstStyle/>
          <a:p>
            <a:r>
              <a:rPr lang="en-US" dirty="0"/>
              <a:t>CONTROVERSIAL INTERPRETATIONS OF WHAT IS HAPPENING WITH CHINESE RESEARCH AND INNOVATION</a:t>
            </a:r>
          </a:p>
          <a:p>
            <a:r>
              <a:rPr lang="en-US" dirty="0"/>
              <a:t>WHAT IS CHINA DOING RIGHT?</a:t>
            </a:r>
          </a:p>
          <a:p>
            <a:r>
              <a:rPr lang="en-US" dirty="0"/>
              <a:t>WHAT IS CHINA DOING WRONG?</a:t>
            </a:r>
          </a:p>
          <a:p>
            <a:r>
              <a:rPr lang="en-US" dirty="0"/>
              <a:t>IMPLICATIONS FOR ARGUMENTS ABOUT A “CHINESE MODEL” OF SCIENTIFIC AND TECHNOLOGICAL DEVELOPMENT</a:t>
            </a:r>
          </a:p>
          <a:p>
            <a:r>
              <a:rPr lang="en-US" dirty="0"/>
              <a:t>INTERNATIONAL IMPLICATIONS</a:t>
            </a:r>
          </a:p>
        </p:txBody>
      </p:sp>
    </p:spTree>
    <p:extLst>
      <p:ext uri="{BB962C8B-B14F-4D97-AF65-F5344CB8AC3E}">
        <p14:creationId xmlns:p14="http://schemas.microsoft.com/office/powerpoint/2010/main" val="3799163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/>
              <a:t>NET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IMPRESSIVE “CATCH-UP,” BUT…</a:t>
            </a:r>
          </a:p>
          <a:p>
            <a:r>
              <a:rPr lang="en-US" sz="4000" dirty="0"/>
              <a:t>CONTROVERSIES OVER ORIGINALITY AND INNOVATION</a:t>
            </a:r>
          </a:p>
          <a:p>
            <a:r>
              <a:rPr lang="en-US" sz="4000" dirty="0"/>
              <a:t>IPR REGIME</a:t>
            </a:r>
          </a:p>
          <a:p>
            <a:r>
              <a:rPr lang="en-US" sz="4000" dirty="0"/>
              <a:t>THE TALENT ISSUE</a:t>
            </a:r>
          </a:p>
          <a:p>
            <a:r>
              <a:rPr lang="en-US" sz="4000" dirty="0"/>
              <a:t>ISSUES OF SCIENTIFIC INTEGRITY</a:t>
            </a:r>
          </a:p>
          <a:p>
            <a:r>
              <a:rPr lang="en-US" sz="4000" dirty="0"/>
              <a:t>PROBLEMS WITH INSTITUTIONAL ARRANGEMENTS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826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F0D84-F31B-401E-90F9-E016145F9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/>
              <a:t>REFORM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E5CD3-3663-4C44-82FA-98E01E31E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96000"/>
          </a:xfrm>
        </p:spPr>
        <p:txBody>
          <a:bodyPr>
            <a:normAutofit fontScale="92500"/>
          </a:bodyPr>
          <a:lstStyle/>
          <a:p>
            <a:r>
              <a:rPr lang="en-US" dirty="0"/>
              <a:t>FINANCIAL MANAGEMENT</a:t>
            </a:r>
          </a:p>
          <a:p>
            <a:pPr lvl="1"/>
            <a:r>
              <a:rPr lang="en-US" dirty="0"/>
              <a:t>CONSOLIDATION OF NATIONAL PROGRAMS</a:t>
            </a:r>
          </a:p>
          <a:p>
            <a:pPr lvl="1"/>
            <a:r>
              <a:rPr lang="en-US" dirty="0"/>
              <a:t>DECISION MAKING BY “PROFESSIONAL ORGANIZATIONS”</a:t>
            </a:r>
          </a:p>
          <a:p>
            <a:r>
              <a:rPr lang="en-US" dirty="0"/>
              <a:t>INSTITUTIONAL REFORM </a:t>
            </a:r>
          </a:p>
          <a:p>
            <a:pPr lvl="1"/>
            <a:r>
              <a:rPr lang="en-US" dirty="0"/>
              <a:t>LIU HE’S ROLE</a:t>
            </a:r>
          </a:p>
          <a:p>
            <a:pPr lvl="1"/>
            <a:r>
              <a:rPr lang="en-US" dirty="0"/>
              <a:t>LINKING OF S&amp;T BUDGETING WITH ECONOMIC POLICY</a:t>
            </a:r>
          </a:p>
          <a:p>
            <a:r>
              <a:rPr lang="en-US" dirty="0"/>
              <a:t>PROJECT MANAGEMENT REGULATIONS</a:t>
            </a:r>
          </a:p>
          <a:p>
            <a:r>
              <a:rPr lang="en-US" dirty="0"/>
              <a:t>INCENTIVIZING TECHNOLOGY TRANSFER</a:t>
            </a:r>
          </a:p>
          <a:p>
            <a:r>
              <a:rPr lang="en-US" dirty="0"/>
              <a:t>EVALUATION</a:t>
            </a:r>
          </a:p>
          <a:p>
            <a:r>
              <a:rPr lang="en-US" dirty="0"/>
              <a:t>BASIC RESEARCH</a:t>
            </a:r>
          </a:p>
        </p:txBody>
      </p:sp>
    </p:spTree>
    <p:extLst>
      <p:ext uri="{BB962C8B-B14F-4D97-AF65-F5344CB8AC3E}">
        <p14:creationId xmlns:p14="http://schemas.microsoft.com/office/powerpoint/2010/main" val="858691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B0440-15CD-4FC0-98DF-316516F19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0"/>
            <a:ext cx="7886700" cy="2057400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FOR THE INTERNATIONAL COMMUNITY: THE U.S. CASE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33CBC-BC6D-4FAB-B94D-AC4427D6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67000"/>
            <a:ext cx="7886700" cy="388619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SOCIO-POLITICAL ENVIRONMENT</a:t>
            </a:r>
          </a:p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HUMAN RESOURCE DIMENSION</a:t>
            </a:r>
          </a:p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EXTENSIVE COLLABORATION</a:t>
            </a:r>
          </a:p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COMMERCIAL DIMENSION</a:t>
            </a:r>
          </a:p>
          <a:p>
            <a:pPr lvl="1"/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SUPPLY CHAINS - ZTE/QUALCOMM</a:t>
            </a:r>
          </a:p>
          <a:p>
            <a:pPr lvl="1"/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GLOBALIZATION OF INNOVATION – CISCO-INSPUR, GOOGLE,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6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D790-0CDE-4669-96F3-B88394C8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801"/>
            <a:ext cx="7886700" cy="83819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CHINA?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B00CF-956A-4810-A542-B419F031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NOMINALLY, A WELCOMING ENVIRONMENT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R&amp;D CENTERS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COLLABORATION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SHAKEOUT FROM GOVERNMENT REORGANIZATION?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“TOP DOWN DESIGN”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ENVIRONMENT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THE PARTY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MANAGEMENT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SURVEILLANCE/RIGHTS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“SQUARING THE CIRCLE” (?)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“WESTERN KNOWLEDGE AS MEANS, CHINESE KNOWLEDGE AS ESSENCE”</a:t>
            </a:r>
          </a:p>
        </p:txBody>
      </p:sp>
    </p:spTree>
    <p:extLst>
      <p:ext uri="{BB962C8B-B14F-4D97-AF65-F5344CB8AC3E}">
        <p14:creationId xmlns:p14="http://schemas.microsoft.com/office/powerpoint/2010/main" val="2352188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8F0366-8E42-4B20-82AE-F2CC37C43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51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2E5F5-BAB6-4E83-8327-CCD21E84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68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FB57EA-FB72-450B-87EB-1A2B20C7C3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024"/>
          <a:stretch/>
        </p:blipFill>
        <p:spPr>
          <a:xfrm>
            <a:off x="15" y="381000"/>
            <a:ext cx="9143985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0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E0C1-8D66-46F5-8E41-6C5FC9B4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201"/>
            <a:ext cx="7886700" cy="609599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67238-1883-41B4-B211-BE35147FE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2000"/>
            <a:ext cx="7886700" cy="59436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THE CHINESE TRAJECTORY, THE INTERNATIONAL COMMUNITY CAN’T AFFORD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BE ENGAGED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CENTRAL QUESTION: HOW TO EXPLOIT NEW OPPORTUNITIES TO SERVE NATIONAL INTERESTS WHILE AVOIDING OPPORTUNITIES THAT SERVE ONLY CHINESE INTERESTS?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STRATEGIES?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DELIBERATIONS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DELIBERATIONS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UNIVERSITIES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SOCIETIES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 INADEQUACIES – IN U.S., OSTP (?), S&amp;T AGREEMENT, CONGRESSIONAL HOSTILITY</a:t>
            </a:r>
          </a:p>
        </p:txBody>
      </p:sp>
    </p:spTree>
    <p:extLst>
      <p:ext uri="{BB962C8B-B14F-4D97-AF65-F5344CB8AC3E}">
        <p14:creationId xmlns:p14="http://schemas.microsoft.com/office/powerpoint/2010/main" val="594358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2438400"/>
          </a:xfrm>
        </p:spPr>
        <p:txBody>
          <a:bodyPr>
            <a:normAutofit fontScale="90000"/>
          </a:bodyPr>
          <a:lstStyle/>
          <a:p>
            <a:r>
              <a:rPr lang="zh-CN" altLang="en-US" b="1" u="sng" dirty="0"/>
              <a:t>尊重</a:t>
            </a:r>
            <a:r>
              <a:rPr lang="zh-CN" altLang="en-US" b="1" dirty="0"/>
              <a:t>发展规律，立足中国国情</a:t>
            </a:r>
            <a:r>
              <a:rPr lang="en-US" altLang="zh-CN" sz="4000" dirty="0"/>
              <a:t>“RESPECT OBJECTIVE LAWS OF DEVELOPMENT, OBSERVE CHINESE NATIONAL CONDITIONS”</a:t>
            </a:r>
            <a:endParaRPr lang="en-US" sz="4000" dirty="0"/>
          </a:p>
        </p:txBody>
      </p:sp>
      <p:pic>
        <p:nvPicPr>
          <p:cNvPr id="30822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2438400"/>
            <a:ext cx="5334000" cy="4419600"/>
          </a:xfrm>
        </p:spPr>
      </p:pic>
    </p:spTree>
    <p:extLst>
      <p:ext uri="{BB962C8B-B14F-4D97-AF65-F5344CB8AC3E}">
        <p14:creationId xmlns:p14="http://schemas.microsoft.com/office/powerpoint/2010/main" val="95271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2057400"/>
          </a:xfrm>
        </p:spPr>
        <p:txBody>
          <a:bodyPr>
            <a:normAutofit/>
          </a:bodyPr>
          <a:lstStyle/>
          <a:p>
            <a:r>
              <a:rPr lang="en-US" sz="6600" dirty="0"/>
              <a:t>THANKS!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petesutt@uoregon.edu</a:t>
            </a:r>
          </a:p>
          <a:p>
            <a:r>
              <a:rPr lang="en-US" sz="4000" dirty="0"/>
              <a:t>http://china-us.uoregon.edu/</a:t>
            </a:r>
          </a:p>
        </p:txBody>
      </p:sp>
    </p:spTree>
    <p:extLst>
      <p:ext uri="{BB962C8B-B14F-4D97-AF65-F5344CB8AC3E}">
        <p14:creationId xmlns:p14="http://schemas.microsoft.com/office/powerpoint/2010/main" val="208165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and innovation: some myths to disp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8392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A FIRST LOOK</a:t>
            </a:r>
            <a:br>
              <a:rPr lang="en-US" dirty="0"/>
            </a:br>
            <a:r>
              <a:rPr lang="zh-CN" altLang="en-US" dirty="0"/>
              <a:t>大聪明</a:t>
            </a:r>
            <a:r>
              <a:rPr lang="en-US" altLang="zh-CN" dirty="0"/>
              <a:t>?</a:t>
            </a:r>
            <a:r>
              <a:rPr lang="zh-CN" altLang="en-US" dirty="0"/>
              <a:t>                               小聪明</a:t>
            </a:r>
            <a:r>
              <a:rPr lang="en-US" altLang="zh-CN" dirty="0"/>
              <a:t>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284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/>
              <a:t>NOTABLE STATISTICAL INDICATORS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48200"/>
          </a:xfrm>
        </p:spPr>
        <p:txBody>
          <a:bodyPr>
            <a:normAutofit fontScale="92500" lnSpcReduction="10000"/>
          </a:bodyPr>
          <a:lstStyle/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en-US" dirty="0"/>
              <a:t>R&amp;D SPENDING – </a:t>
            </a:r>
          </a:p>
          <a:p>
            <a:pPr marL="571500" lvl="1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2.12 GERD in 2017(WAN GANG)</a:t>
            </a:r>
            <a:endParaRPr lang="en-US" sz="2600" dirty="0"/>
          </a:p>
          <a:p>
            <a:r>
              <a:rPr lang="en-US" dirty="0"/>
              <a:t>NUMBERS OF SCIENTISTS AND ENGINEERS</a:t>
            </a:r>
          </a:p>
          <a:p>
            <a:pPr marL="571500" lvl="1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“China graduates more engineers annually than currently reside in the U.S” (R&amp;D Magazine)</a:t>
            </a:r>
            <a:endParaRPr lang="en-US" sz="2600" dirty="0"/>
          </a:p>
          <a:p>
            <a:r>
              <a:rPr lang="en-US" dirty="0"/>
              <a:t>PUBLICATIONS</a:t>
            </a:r>
          </a:p>
          <a:p>
            <a:r>
              <a:rPr lang="en-US" dirty="0"/>
              <a:t>PATENTS</a:t>
            </a:r>
          </a:p>
          <a:p>
            <a:r>
              <a:rPr lang="en-US" dirty="0"/>
              <a:t>HIGH TECH EXPORTS</a:t>
            </a:r>
          </a:p>
          <a:p>
            <a:r>
              <a:rPr lang="en-US" dirty="0"/>
              <a:t>“MAGNETISM”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90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E85134-ED20-4831-8190-D394A472A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29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88F132-4F86-4E50-BCBA-86B295EA5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88F132-4F86-4E50-BCBA-86B295EA5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762999" cy="6400799"/>
          </a:xfrm>
          <a:prstGeom prst="rect">
            <a:avLst/>
          </a:prstGeom>
        </p:spPr>
      </p:pic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69A5EE8C-0731-4D51-A1A2-B291E3630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278"/>
            <a:ext cx="9144000" cy="5929443"/>
          </a:xfrm>
          <a:prstGeom prst="rect">
            <a:avLst/>
          </a:prstGeom>
        </p:spPr>
      </p:pic>
      <p:pic>
        <p:nvPicPr>
          <p:cNvPr id="6" name="Picture 5" descr="A close up of a map&#10;&#10;Description generated with high confidence">
            <a:extLst>
              <a:ext uri="{FF2B5EF4-FFF2-40B4-BE49-F238E27FC236}">
                <a16:creationId xmlns:a16="http://schemas.microsoft.com/office/drawing/2014/main" id="{AB5E74CF-C7B4-48A6-A8D6-A7F2D3CC8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73"/>
            <a:ext cx="9144000" cy="595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8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ap&#10;&#10;Description generated with high confidence">
            <a:extLst>
              <a:ext uri="{FF2B5EF4-FFF2-40B4-BE49-F238E27FC236}">
                <a16:creationId xmlns:a16="http://schemas.microsoft.com/office/drawing/2014/main" id="{B8E770C9-7167-4697-852C-3E1494438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981"/>
            <a:ext cx="9144000" cy="595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2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46D82C-F153-42C0-B925-F268B723B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095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38DF73-4F08-438E-81C0-B0806C2C8485}"/>
              </a:ext>
            </a:extLst>
          </p:cNvPr>
          <p:cNvSpPr txBox="1"/>
          <p:nvPr/>
        </p:nvSpPr>
        <p:spPr>
          <a:xfrm>
            <a:off x="762000" y="64008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ysClr val="windowText" lastClr="000000"/>
                </a:solidFill>
              </a:rPr>
              <a:t>Source: </a:t>
            </a:r>
            <a:r>
              <a:rPr lang="en-US" sz="1200" dirty="0" err="1">
                <a:solidFill>
                  <a:sysClr val="windowText" lastClr="000000"/>
                </a:solidFill>
              </a:rPr>
              <a:t>Qingnan</a:t>
            </a:r>
            <a:r>
              <a:rPr lang="en-US" sz="1200" dirty="0">
                <a:solidFill>
                  <a:sysClr val="windowText" lastClr="000000"/>
                </a:solidFill>
              </a:rPr>
              <a:t> </a:t>
            </a:r>
            <a:r>
              <a:rPr lang="en-US" sz="1200" dirty="0" err="1">
                <a:solidFill>
                  <a:sysClr val="windowText" lastClr="000000"/>
                </a:solidFill>
              </a:rPr>
              <a:t>Xie</a:t>
            </a:r>
            <a:r>
              <a:rPr lang="en-US" sz="1200" dirty="0">
                <a:solidFill>
                  <a:sysClr val="windowText" lastClr="000000"/>
                </a:solidFill>
              </a:rPr>
              <a:t> and Richard B. Freeman. “Bigger Than You Thought: China’s Contribution to Scientific Publications,” NBER Working Paper 24829</a:t>
            </a:r>
          </a:p>
        </p:txBody>
      </p:sp>
    </p:spTree>
    <p:extLst>
      <p:ext uri="{BB962C8B-B14F-4D97-AF65-F5344CB8AC3E}">
        <p14:creationId xmlns:p14="http://schemas.microsoft.com/office/powerpoint/2010/main" val="540542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3946</TotalTime>
  <Words>682</Words>
  <Application>Microsoft Office PowerPoint</Application>
  <PresentationFormat>On-screen Show (4:3)</PresentationFormat>
  <Paragraphs>120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1_Office Theme</vt:lpstr>
      <vt:lpstr>RESEARCH AND INNOVATION IN CHINA:  DOMESTIC AND INTERNATIONAL CHALLENGES</vt:lpstr>
      <vt:lpstr>QUESTIONS</vt:lpstr>
      <vt:lpstr>A FIRST LOOK 大聪明?                               小聪明?</vt:lpstr>
      <vt:lpstr>NOTABLE STATISTICAL INDICATORS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ENVIRONMENT</vt:lpstr>
      <vt:lpstr>OTHER CONSIDERATIONS</vt:lpstr>
      <vt:lpstr>DO “LEGACY” &amp; “NON-LEGACY” PARTS CONSTITUTE A “SYSTEM”?</vt:lpstr>
      <vt:lpstr>SIGNS OF TROUBLE </vt:lpstr>
      <vt:lpstr>NET ASSESSMENT</vt:lpstr>
      <vt:lpstr>REFORM AGENDA</vt:lpstr>
      <vt:lpstr>CHALLENGES FOR THE INTERNATIONAL COMMUNITY: THE U.S. CASE </vt:lpstr>
      <vt:lpstr>WELCOME TO CHINA?</vt:lpstr>
      <vt:lpstr>PowerPoint Presentation</vt:lpstr>
      <vt:lpstr>PowerPoint Presentation</vt:lpstr>
      <vt:lpstr>PowerPoint Presentation</vt:lpstr>
      <vt:lpstr>GOING FORWARD</vt:lpstr>
      <vt:lpstr>尊重发展规律，立足中国国情“RESPECT OBJECTIVE LAWS OF DEVELOPMENT, OBSERVE CHINESE NATIONAL CONDITIONS”</vt:lpstr>
      <vt:lpstr>THANKS!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CHINESE WAY OF SCIENCE: AN OUTSIDER’S VIEW</dc:title>
  <dc:creator>pete</dc:creator>
  <cp:lastModifiedBy>Pete Suttmeier</cp:lastModifiedBy>
  <cp:revision>211</cp:revision>
  <dcterms:created xsi:type="dcterms:W3CDTF">2010-12-06T00:57:17Z</dcterms:created>
  <dcterms:modified xsi:type="dcterms:W3CDTF">2018-10-11T13:51:49Z</dcterms:modified>
</cp:coreProperties>
</file>