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317" r:id="rId3"/>
    <p:sldId id="286" r:id="rId4"/>
    <p:sldId id="284" r:id="rId5"/>
    <p:sldId id="307" r:id="rId6"/>
    <p:sldId id="277" r:id="rId7"/>
    <p:sldId id="289" r:id="rId8"/>
    <p:sldId id="290" r:id="rId9"/>
    <p:sldId id="293" r:id="rId10"/>
    <p:sldId id="301" r:id="rId11"/>
    <p:sldId id="319" r:id="rId12"/>
    <p:sldId id="311" r:id="rId13"/>
    <p:sldId id="312" r:id="rId14"/>
    <p:sldId id="313" r:id="rId15"/>
    <p:sldId id="318" r:id="rId16"/>
    <p:sldId id="258" r:id="rId17"/>
    <p:sldId id="264" r:id="rId18"/>
    <p:sldId id="266" r:id="rId19"/>
    <p:sldId id="300" r:id="rId20"/>
    <p:sldId id="308" r:id="rId21"/>
    <p:sldId id="291" r:id="rId22"/>
    <p:sldId id="274" r:id="rId23"/>
    <p:sldId id="320" r:id="rId24"/>
    <p:sldId id="310" r:id="rId25"/>
    <p:sldId id="314" r:id="rId26"/>
    <p:sldId id="321" r:id="rId27"/>
    <p:sldId id="298" r:id="rId28"/>
    <p:sldId id="279" r:id="rId29"/>
    <p:sldId id="260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jQMkF64ick4NwlZXUNVpG44Ore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880" autoAdjust="0"/>
  </p:normalViewPr>
  <p:slideViewPr>
    <p:cSldViewPr snapToGrid="0">
      <p:cViewPr>
        <p:scale>
          <a:sx n="111" d="100"/>
          <a:sy n="111" d="100"/>
        </p:scale>
        <p:origin x="-384" y="-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18418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837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766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6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0" y="1928988"/>
            <a:ext cx="10242247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" name="Google Shape;28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21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Google Shape;3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9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2" y="1997838"/>
            <a:ext cx="10242247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9"/>
          <p:cNvSpPr txBox="1"/>
          <p:nvPr/>
        </p:nvSpPr>
        <p:spPr>
          <a:xfrm>
            <a:off x="3684684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5819" y="2034540"/>
            <a:ext cx="7680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BATTERY STATE OF HEALTH DETERMINATION THROUGH VARIOUS TECHNIQUES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20" y="3825240"/>
            <a:ext cx="3510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Lead supervisor: Prof.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Zhumabay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Bakenov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Co-supervisor: Dr.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Berik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Uzakbaiuly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60" y="483125"/>
            <a:ext cx="8520600" cy="572700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Methodology for new approach (fast method)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140" y="12568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. Determining the discharge capacity of the battery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0,05 C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Full charging of the battery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CCCV mode</a:t>
            </a: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82600" indent="-342900">
              <a:buAutoNum type="arabicPeriod" startAt="3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discharging of battery for 11 % SOC change</a:t>
            </a:r>
          </a:p>
          <a:p>
            <a:pPr marL="482600" indent="-342900">
              <a:buAutoNum type="arabicPeriod" startAt="3"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82600" indent="-342900">
              <a:buAutoNum type="arabicPeriod" startAt="3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Charging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battery for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 SOC change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97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39700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Waiting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 equilibrium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(20 min)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Determining the voltage of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battery after eq.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various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temperatures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5840" y="230246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Previous method: 18 h / (10% SOC step)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method: 4,5 h/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(10%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SOC step)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6178" y="472904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718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11700" y="32984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Results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2193452" y="1234518"/>
            <a:ext cx="4879331" cy="2023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LiSOCl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 Primary battery</a:t>
            </a:r>
          </a:p>
          <a:p>
            <a:pPr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</a:rPr>
              <a:t>Nominal </a:t>
            </a:r>
            <a:r>
              <a:rPr lang="en-US" sz="1800" dirty="0">
                <a:solidFill>
                  <a:schemeClr val="bg1"/>
                </a:solidFill>
              </a:rPr>
              <a:t>voltage </a:t>
            </a:r>
            <a:r>
              <a:rPr lang="en-US" sz="1800" dirty="0" smtClean="0">
                <a:solidFill>
                  <a:schemeClr val="bg1"/>
                </a:solidFill>
              </a:rPr>
              <a:t>3,5 </a:t>
            </a:r>
            <a:r>
              <a:rPr lang="en-US" sz="1800" dirty="0">
                <a:solidFill>
                  <a:schemeClr val="bg1"/>
                </a:solidFill>
              </a:rPr>
              <a:t>V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bg1"/>
                </a:solidFill>
              </a:rPr>
              <a:t>Capacity </a:t>
            </a:r>
            <a:r>
              <a:rPr lang="en-US" sz="1800" dirty="0" smtClean="0">
                <a:solidFill>
                  <a:schemeClr val="bg1"/>
                </a:solidFill>
              </a:rPr>
              <a:t>1000 </a:t>
            </a:r>
            <a:r>
              <a:rPr lang="en-US" sz="1800" dirty="0" err="1" smtClean="0">
                <a:solidFill>
                  <a:schemeClr val="bg1"/>
                </a:solidFill>
              </a:rPr>
              <a:t>mah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031" y="2984005"/>
            <a:ext cx="3224213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27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466" y="1152384"/>
            <a:ext cx="5260976" cy="337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94606" y="364003"/>
            <a:ext cx="8520600" cy="572700"/>
          </a:xfrm>
        </p:spPr>
        <p:txBody>
          <a:bodyPr/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Charge discharge profile of LiSOCl2 battery at various C-rate.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530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0" y="471151"/>
            <a:ext cx="5759892" cy="340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46161" y="203784"/>
            <a:ext cx="48975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Entropy profile of the lithium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thionyl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battery at various SOC.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13</a:t>
            </a:r>
            <a:endParaRPr lang="ru-RU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041" y="4275364"/>
            <a:ext cx="3938849" cy="43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666" y="3843767"/>
            <a:ext cx="431597" cy="43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5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20" y="540082"/>
            <a:ext cx="4946972" cy="341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96" y="3953418"/>
            <a:ext cx="5105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14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43795" y="41559"/>
            <a:ext cx="5920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SOH estimation model for lithium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thionyl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battery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86" y="4513452"/>
            <a:ext cx="4995046" cy="38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4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Results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73762" y="1414529"/>
            <a:ext cx="3999900" cy="2023794"/>
          </a:xfrm>
        </p:spPr>
        <p:txBody>
          <a:bodyPr/>
          <a:lstStyle/>
          <a:p>
            <a:pPr marL="13970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NCR battery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Nominal voltage 3,7 V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Capacity 3200 </a:t>
            </a:r>
            <a:r>
              <a:rPr lang="en-US" dirty="0" err="1" smtClean="0">
                <a:solidFill>
                  <a:schemeClr val="bg1"/>
                </a:solidFill>
              </a:rPr>
              <a:t>mah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20" y="2582643"/>
            <a:ext cx="2408237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06178" y="472904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094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4685" y="2429412"/>
            <a:ext cx="3172229" cy="237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8013" y="2553919"/>
            <a:ext cx="3061688" cy="230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12919"/>
            <a:ext cx="3034914" cy="22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3754" y="282143"/>
            <a:ext cx="2834089" cy="213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92227" y="4804017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Sample1 – NCR18650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16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Group meeting 30.06.2020\NCR1-19\Initial\processedresult\figure6-EvsT-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083" y="2555751"/>
            <a:ext cx="3220673" cy="241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Group meeting 30.06.2020\NCR1-19\Initial\processedresult\figure6-EvsT-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45" y="2555751"/>
            <a:ext cx="3133231" cy="235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Group meeting 30.06.2020\NCR1-19\Initial\processedresult\figure6-EvsT-9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379" y="82068"/>
            <a:ext cx="3134079" cy="235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Group meeting 30.06.2020\NCR1-19\Initial\processedresult\figure6-EvsT-100 (2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3" y="82068"/>
            <a:ext cx="3101118" cy="232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17003" y="4788329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Sample1 – NCR18650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44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User\Desktop\Group meeting 30.06.2020\NCR2-17\initial\processedresult\figure7-GvsSO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8" y="330836"/>
            <a:ext cx="3139122" cy="235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User\Desktop\Group meeting 30.06.2020\NCR2-17\initial\processedresult\figure7-HvsSO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970" y="339303"/>
            <a:ext cx="3152161" cy="236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Group meeting 30.06.2020\NCR2-17\initial\processedresult\figure7-SvsSO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05" y="2603712"/>
            <a:ext cx="3230430" cy="242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38078" y="42732"/>
            <a:ext cx="3550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G, H, S </a:t>
            </a:r>
            <a:r>
              <a:rPr lang="en-US" b="1" dirty="0" err="1" smtClean="0"/>
              <a:t>vs</a:t>
            </a:r>
            <a:r>
              <a:rPr lang="en-US" b="1" dirty="0" smtClean="0"/>
              <a:t> SOC of Sample1 </a:t>
            </a:r>
            <a:r>
              <a:rPr lang="en-US" b="1" dirty="0"/>
              <a:t>– NCR18650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536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94913" y="276642"/>
            <a:ext cx="43140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Entropy measurement with various approach </a:t>
            </a:r>
            <a:endParaRPr lang="ru-RU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25" y="601662"/>
            <a:ext cx="6530975" cy="39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19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8640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Outline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Goal and importance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Flow process work chart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Experimental part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Results and Discussion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LiSOCl2 -entropy</a:t>
            </a:r>
            <a:endParaRPr lang="en-US" sz="1800" dirty="0">
              <a:solidFill>
                <a:schemeClr val="bg1"/>
              </a:solidFill>
            </a:endParaRP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NCR - entropy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NCR AI technique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6800" y="47214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423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" y="922020"/>
            <a:ext cx="8760143" cy="3672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02364" y="288516"/>
            <a:ext cx="780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Entropy profile of NCR18650  parameters at various cycle numbers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248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Group meeting 30.06.2020\NCR1-19\Initial\processedresult\figure7-3dmodel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8" y="369197"/>
            <a:ext cx="4604718" cy="345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377731"/>
              </p:ext>
            </p:extLst>
          </p:nvPr>
        </p:nvGraphicFramePr>
        <p:xfrm>
          <a:off x="2302411" y="3916738"/>
          <a:ext cx="3365500" cy="358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90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46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3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α</a:t>
                      </a:r>
                      <a:endParaRPr lang="el-G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β</a:t>
                      </a:r>
                      <a:endParaRPr lang="el-G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γ</a:t>
                      </a:r>
                      <a:endParaRPr lang="el-G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R^2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en-US" sz="11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371,2985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0,4789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-1,178</a:t>
                      </a:r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0,99428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344143" y="77120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NCR18650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623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22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033482"/>
            <a:ext cx="8580437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5115" y="559355"/>
            <a:ext cx="695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Linear regression coefficients at various state of health of the battery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3" y="4151299"/>
            <a:ext cx="3938849" cy="43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182990" y="4038165"/>
            <a:ext cx="415123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SOH = f(</a:t>
            </a:r>
            <a:r>
              <a:rPr lang="el-GR" dirty="0">
                <a:solidFill>
                  <a:schemeClr val="bg1"/>
                </a:solidFill>
              </a:rPr>
              <a:t>α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l-GR" dirty="0">
                <a:solidFill>
                  <a:schemeClr val="bg1"/>
                </a:solidFill>
              </a:rPr>
              <a:t>β</a:t>
            </a:r>
            <a:r>
              <a:rPr lang="en-US" dirty="0">
                <a:solidFill>
                  <a:schemeClr val="bg1"/>
                </a:solidFill>
              </a:rPr>
              <a:t>,  </a:t>
            </a:r>
            <a:r>
              <a:rPr lang="el-GR" dirty="0">
                <a:solidFill>
                  <a:schemeClr val="bg1"/>
                </a:solidFill>
              </a:rPr>
              <a:t>γ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AutoShape 2" descr="Знак, зеленая галочка ПНГ на Прозрачном Фоне • Скачать PNG Знак, зеленая  галоч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62" y="3422131"/>
            <a:ext cx="660974" cy="66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449" y="3606568"/>
            <a:ext cx="431597" cy="43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0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 txBox="1">
            <a:spLocks/>
          </p:cNvSpPr>
          <p:nvPr/>
        </p:nvSpPr>
        <p:spPr>
          <a:xfrm>
            <a:off x="2002832" y="1955247"/>
            <a:ext cx="5138335" cy="2023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Artificial Intelligence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1700" y="44261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Results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9454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hat is Machine Learning? ML Tutorial for Begin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3" y="491198"/>
            <a:ext cx="78676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746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11" y="962828"/>
            <a:ext cx="6287686" cy="360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6475" y="349336"/>
            <a:ext cx="540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Charge discharge profile of NCR 18650 at 1,5 C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57261" y="4745111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529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54" y="671671"/>
            <a:ext cx="7575927" cy="314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06178" y="472904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26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1312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The precision of each machine learning algorithm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2" y="1597025"/>
            <a:ext cx="7456488" cy="172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27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19574" y="3614940"/>
            <a:ext cx="7197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The model can be applied at the following condition: 1,5 C rate, T = 25 C, DOD = 100%</a:t>
            </a:r>
          </a:p>
          <a:p>
            <a:r>
              <a:rPr lang="en-US" dirty="0" smtClean="0"/>
              <a:t>- Need more data to apply for other conditions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51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41" y="163856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5980" y="946735"/>
            <a:ext cx="8001720" cy="1804085"/>
          </a:xfrm>
        </p:spPr>
        <p:txBody>
          <a:bodyPr/>
          <a:lstStyle/>
          <a:p>
            <a:pPr marL="13970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4141" y="4753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28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8613" y="1079674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M</a:t>
            </a:r>
            <a:r>
              <a:rPr lang="en-US" dirty="0" smtClean="0"/>
              <a:t>athematical </a:t>
            </a:r>
            <a:r>
              <a:rPr lang="en-US" dirty="0"/>
              <a:t>model in which entropy depends on state of charge of the battery by 6th order polynomial function was suggested, showed R2 higher than </a:t>
            </a:r>
            <a:r>
              <a:rPr lang="en-US" dirty="0" smtClean="0"/>
              <a:t>0.95 (LiSOCl</a:t>
            </a:r>
            <a:r>
              <a:rPr lang="en-US" sz="1100" baseline="-25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New Entropy measurement technique</a:t>
            </a:r>
            <a:r>
              <a:rPr lang="kk-KZ" dirty="0" smtClean="0"/>
              <a:t> </a:t>
            </a:r>
            <a:r>
              <a:rPr lang="en-US" dirty="0" smtClean="0"/>
              <a:t>is developed  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The change of entropy profile at various state of health was indicated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The machine learning method was proposed for SOH estimation of NCR18650 battery</a:t>
            </a:r>
            <a:endParaRPr lang="kk-KZ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LSTM technique has high accuracy of the estimation among algorithms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1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0" y="2225039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Thanks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64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73" y="51813"/>
            <a:ext cx="8520600" cy="5727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Goal and Importance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237" y="883159"/>
            <a:ext cx="3999900" cy="3416400"/>
          </a:xfrm>
        </p:spPr>
        <p:txBody>
          <a:bodyPr/>
          <a:lstStyle/>
          <a:p>
            <a:pPr marL="13970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Lithium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ion batteries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Longevity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afety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6096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technology: </a:t>
            </a:r>
          </a:p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Machine learning(AI),  Electrochemical model,</a:t>
            </a:r>
          </a:p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Mathematical model,   EIS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4948296" y="917926"/>
            <a:ext cx="4022556" cy="2188133"/>
          </a:xfrm>
        </p:spPr>
        <p:txBody>
          <a:bodyPr/>
          <a:lstStyle/>
          <a:p>
            <a:pPr marL="13970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Goal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Non-invasive 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Quick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Precise </a:t>
            </a:r>
          </a:p>
          <a:p>
            <a:pPr marL="609600" lvl="1" indent="0">
              <a:buNone/>
            </a:pP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Entropymetry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ML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2050" name="Picture 2" descr="C:\Users\User\Downloads\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028" y="1553029"/>
            <a:ext cx="1571859" cy="155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234" y="3647214"/>
            <a:ext cx="1346308" cy="75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While cases of burns caused by e-cig battery explosions are quire rare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99" y="2413229"/>
            <a:ext cx="1325960" cy="88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686800" y="47214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869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3074296" cy="5727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SOH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7705" y="1196253"/>
            <a:ext cx="3589650" cy="3218688"/>
          </a:xfrm>
        </p:spPr>
        <p:txBody>
          <a:bodyPr/>
          <a:lstStyle/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endParaRPr lang="en-US" sz="1800" dirty="0"/>
          </a:p>
          <a:p>
            <a:pPr marL="13970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SOH = Q/Q</a:t>
            </a:r>
            <a:r>
              <a:rPr lang="en-US" sz="1600" dirty="0">
                <a:solidFill>
                  <a:schemeClr val="bg1"/>
                </a:solidFill>
              </a:rPr>
              <a:t>(</a:t>
            </a:r>
            <a:r>
              <a:rPr lang="en-US" sz="1600" dirty="0" err="1">
                <a:solidFill>
                  <a:schemeClr val="bg1"/>
                </a:solidFill>
              </a:rPr>
              <a:t>init</a:t>
            </a:r>
            <a:r>
              <a:rPr lang="en-US" sz="1600" dirty="0">
                <a:solidFill>
                  <a:schemeClr val="bg1"/>
                </a:solidFill>
              </a:rPr>
              <a:t>)</a:t>
            </a:r>
          </a:p>
          <a:p>
            <a:pPr marL="13970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Q </a:t>
            </a:r>
            <a:r>
              <a:rPr lang="en-US" sz="2000" dirty="0">
                <a:solidFill>
                  <a:schemeClr val="bg1"/>
                </a:solidFill>
              </a:rPr>
              <a:t>- actual </a:t>
            </a:r>
            <a:r>
              <a:rPr lang="en-US" sz="2000" dirty="0" smtClean="0">
                <a:solidFill>
                  <a:schemeClr val="bg1"/>
                </a:solidFill>
              </a:rPr>
              <a:t>maximum capacity</a:t>
            </a:r>
            <a:endParaRPr lang="en-US" sz="2000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Q</a:t>
            </a:r>
            <a:r>
              <a:rPr lang="en-US" sz="1800" dirty="0">
                <a:solidFill>
                  <a:schemeClr val="bg1"/>
                </a:solidFill>
              </a:rPr>
              <a:t>(</a:t>
            </a:r>
            <a:r>
              <a:rPr lang="en-US" sz="1800" dirty="0" err="1">
                <a:solidFill>
                  <a:schemeClr val="bg1"/>
                </a:solidFill>
              </a:rPr>
              <a:t>init</a:t>
            </a:r>
            <a:r>
              <a:rPr lang="en-US" sz="1800" dirty="0">
                <a:solidFill>
                  <a:schemeClr val="bg1"/>
                </a:solidFill>
              </a:rPr>
              <a:t>)  - initial </a:t>
            </a:r>
            <a:r>
              <a:rPr lang="en-US" sz="1800" dirty="0" smtClean="0">
                <a:solidFill>
                  <a:schemeClr val="bg1"/>
                </a:solidFill>
              </a:rPr>
              <a:t>maximum capacity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97174" y="471993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38159" y="506891"/>
            <a:ext cx="307429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SOC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25330" y="1756268"/>
            <a:ext cx="441387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/>
            <a:r>
              <a:rPr lang="en-US" dirty="0" smtClean="0">
                <a:solidFill>
                  <a:schemeClr val="bg1"/>
                </a:solidFill>
              </a:rPr>
              <a:t>SOC </a:t>
            </a:r>
            <a:r>
              <a:rPr lang="en-US" dirty="0">
                <a:solidFill>
                  <a:schemeClr val="bg1"/>
                </a:solidFill>
              </a:rPr>
              <a:t>= </a:t>
            </a:r>
            <a:r>
              <a:rPr lang="en-US" dirty="0" err="1" smtClean="0">
                <a:solidFill>
                  <a:schemeClr val="bg1"/>
                </a:solidFill>
              </a:rPr>
              <a:t>Q</a:t>
            </a:r>
            <a:r>
              <a:rPr lang="en-US" baseline="-25000" dirty="0" err="1" smtClean="0">
                <a:solidFill>
                  <a:schemeClr val="bg1"/>
                </a:solidFill>
              </a:rPr>
              <a:t>rem</a:t>
            </a:r>
            <a:r>
              <a:rPr lang="en-US" dirty="0" smtClean="0">
                <a:solidFill>
                  <a:schemeClr val="bg1"/>
                </a:solidFill>
              </a:rPr>
              <a:t>/Q</a:t>
            </a:r>
            <a:r>
              <a:rPr lang="en-US" sz="1800" dirty="0" smtClean="0">
                <a:solidFill>
                  <a:schemeClr val="bg1"/>
                </a:solidFill>
              </a:rPr>
              <a:t>(full)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09226" y="282282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 indent="0">
              <a:buNone/>
            </a:pPr>
            <a:r>
              <a:rPr lang="en-US" sz="2000" dirty="0" err="1" smtClean="0">
                <a:solidFill>
                  <a:schemeClr val="bg1"/>
                </a:solidFill>
              </a:rPr>
              <a:t>Q</a:t>
            </a:r>
            <a:r>
              <a:rPr lang="en-US" sz="2000" baseline="-25000" dirty="0" err="1" smtClean="0">
                <a:solidFill>
                  <a:schemeClr val="bg1"/>
                </a:solidFill>
              </a:rPr>
              <a:t>rem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– remaining capacity</a:t>
            </a:r>
            <a:endParaRPr lang="en-US" sz="1600" dirty="0">
              <a:solidFill>
                <a:schemeClr val="bg1"/>
              </a:solidFill>
            </a:endParaRPr>
          </a:p>
          <a:p>
            <a:pPr marL="139700"/>
            <a:r>
              <a:rPr lang="en-US" sz="2000" dirty="0">
                <a:solidFill>
                  <a:schemeClr val="bg1"/>
                </a:solidFill>
              </a:rPr>
              <a:t>Q(full</a:t>
            </a:r>
            <a:r>
              <a:rPr lang="en-US" sz="2000" dirty="0" smtClean="0">
                <a:solidFill>
                  <a:schemeClr val="bg1"/>
                </a:solidFill>
              </a:rPr>
              <a:t>) </a:t>
            </a:r>
            <a:r>
              <a:rPr lang="en-US" dirty="0" smtClean="0">
                <a:solidFill>
                  <a:schemeClr val="bg1"/>
                </a:solidFill>
              </a:rPr>
              <a:t>– full charged capacity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866" y="543122"/>
            <a:ext cx="5890578" cy="404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32760" y="19902"/>
            <a:ext cx="3026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Experimental part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97174" y="471993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40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075DAB1D-231B-4E29-B203-AC5110476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Basic equations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8620" y="152400"/>
            <a:ext cx="788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Equations for thermodynamics parameter calculation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4">
            <a:extLst>
              <a:ext uri="{FF2B5EF4-FFF2-40B4-BE49-F238E27FC236}">
                <a16:creationId xmlns="" xmlns:a16="http://schemas.microsoft.com/office/drawing/2014/main" id="{4E9C769C-F16A-43C7-BC10-E5793491A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20" y="1109278"/>
            <a:ext cx="5471807" cy="24629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688270" y="482165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466661" y="3902044"/>
            <a:ext cx="30989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 - open circuit </a:t>
            </a:r>
            <a:r>
              <a:rPr lang="en-US" dirty="0" smtClean="0"/>
              <a:t>voltage of the battery</a:t>
            </a:r>
          </a:p>
          <a:p>
            <a:r>
              <a:rPr lang="en-US" dirty="0" smtClean="0"/>
              <a:t>F – Faraday’s constant</a:t>
            </a:r>
          </a:p>
          <a:p>
            <a:r>
              <a:rPr lang="en-US" dirty="0" smtClean="0"/>
              <a:t>T – temperature</a:t>
            </a:r>
            <a:endParaRPr lang="kk-KZ" dirty="0" smtClean="0"/>
          </a:p>
          <a:p>
            <a:r>
              <a:rPr lang="en-US" dirty="0" smtClean="0"/>
              <a:t>n – number of electrons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75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260" y="810785"/>
            <a:ext cx="8520600" cy="5727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Mathematical model of SOC estimation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698" y="1655446"/>
            <a:ext cx="46720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6979" y="376734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SOH = f(</a:t>
            </a:r>
            <a:r>
              <a:rPr lang="el-GR" dirty="0">
                <a:solidFill>
                  <a:schemeClr val="bg1"/>
                </a:solidFill>
              </a:rPr>
              <a:t>α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l-GR" dirty="0">
                <a:solidFill>
                  <a:schemeClr val="bg1"/>
                </a:solidFill>
              </a:rPr>
              <a:t>β</a:t>
            </a:r>
            <a:r>
              <a:rPr lang="en-US" dirty="0">
                <a:solidFill>
                  <a:schemeClr val="bg1"/>
                </a:solidFill>
              </a:rPr>
              <a:t>,  </a:t>
            </a:r>
            <a:r>
              <a:rPr lang="el-GR" dirty="0">
                <a:solidFill>
                  <a:schemeClr val="bg1"/>
                </a:solidFill>
              </a:rPr>
              <a:t>γ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593" y="306817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Mathematical model of SOH estimation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88270" y="4821654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57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6280" y="259097"/>
            <a:ext cx="3772620" cy="5727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Thermal chamber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91" y="1106646"/>
            <a:ext cx="2600070" cy="2959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C:\Users\User\Desktop\Group meeting 30.06.2020\photo165647811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7" y="1106646"/>
            <a:ext cx="3906943" cy="293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98775" y="472904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927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988" y="121937"/>
            <a:ext cx="8520600" cy="5727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Methodology </a:t>
            </a:r>
            <a:r>
              <a:rPr lang="en-US" dirty="0">
                <a:solidFill>
                  <a:schemeClr val="bg1"/>
                </a:solidFill>
              </a:rPr>
              <a:t>of entropy calculation at  various </a:t>
            </a:r>
            <a:r>
              <a:rPr lang="en-US" dirty="0" smtClean="0">
                <a:solidFill>
                  <a:schemeClr val="bg1"/>
                </a:solidFill>
              </a:rPr>
              <a:t>SOC (slow method)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6119580" cy="2974517"/>
          </a:xfrm>
        </p:spPr>
        <p:txBody>
          <a:bodyPr/>
          <a:lstStyle/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</a:rPr>
              <a:t>1 . Determining the discharge capacity of the battery at 0,05 C-rate</a:t>
            </a: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2. Full </a:t>
            </a:r>
            <a:r>
              <a:rPr lang="en-US" dirty="0">
                <a:solidFill>
                  <a:schemeClr val="bg1"/>
                </a:solidFill>
              </a:rPr>
              <a:t>charging of the battery at 0.05C and set as 100% state of </a:t>
            </a:r>
            <a:r>
              <a:rPr lang="en-US" dirty="0" smtClean="0">
                <a:solidFill>
                  <a:schemeClr val="bg1"/>
                </a:solidFill>
              </a:rPr>
              <a:t>charge</a:t>
            </a:r>
          </a:p>
          <a:p>
            <a:pPr marL="13970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3.  And discharging to appropriate SOC, waiting </a:t>
            </a:r>
            <a:r>
              <a:rPr lang="en-US" dirty="0">
                <a:solidFill>
                  <a:schemeClr val="bg1"/>
                </a:solidFill>
              </a:rPr>
              <a:t>for </a:t>
            </a:r>
            <a:r>
              <a:rPr lang="en-US" dirty="0" smtClean="0">
                <a:solidFill>
                  <a:schemeClr val="bg1"/>
                </a:solidFill>
              </a:rPr>
              <a:t>equilibrium (12 h) </a:t>
            </a:r>
            <a:endParaRPr lang="en-US" dirty="0">
              <a:solidFill>
                <a:schemeClr val="bg1"/>
              </a:solidFill>
            </a:endParaRP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Determining the voltage of battery at various temperatures (0  - 30) and SOC.</a:t>
            </a: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82600" indent="-342900">
              <a:buAutoNum type="arabicPeriod" startAt="3"/>
            </a:pPr>
            <a:endParaRPr lang="en-US" dirty="0">
              <a:solidFill>
                <a:schemeClr val="bg1"/>
              </a:solidFill>
            </a:endParaRPr>
          </a:p>
          <a:p>
            <a:pPr marL="482600" indent="-342900">
              <a:buAutoNum type="arabicPeriod" startAt="2"/>
            </a:pPr>
            <a:endParaRPr lang="en-US" dirty="0">
              <a:solidFill>
                <a:schemeClr val="bg1"/>
              </a:solidFill>
            </a:endParaRPr>
          </a:p>
          <a:p>
            <a:pPr marL="482600" indent="-342900">
              <a:buAutoNum type="arabicPeriod" startAt="2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User\Desktop\Group meeting 30.06.2020\NCR3\processedresult\figure1-chargedischargeprofileat0.05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894" y="631699"/>
            <a:ext cx="2601146" cy="195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User\Desktop\Group meeting 30.06.2020\NCR1-19\Initial\processedresult\figure5-OCVandTvstime-SOC1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01" y="3008810"/>
            <a:ext cx="2843993" cy="213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88270" y="482165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019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4999</TotalTime>
  <Words>586</Words>
  <Application>Microsoft Office PowerPoint</Application>
  <PresentationFormat>Экран (16:9)</PresentationFormat>
  <Paragraphs>148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NU white  theme</vt:lpstr>
      <vt:lpstr>Презентация PowerPoint</vt:lpstr>
      <vt:lpstr>Outline</vt:lpstr>
      <vt:lpstr>Goal and Importance</vt:lpstr>
      <vt:lpstr>SOH</vt:lpstr>
      <vt:lpstr>Презентация PowerPoint</vt:lpstr>
      <vt:lpstr>Basic equations</vt:lpstr>
      <vt:lpstr>Mathematical model of SOC estimation</vt:lpstr>
      <vt:lpstr>Thermal chamber</vt:lpstr>
      <vt:lpstr>Methodology of entropy calculation at  various SOC (slow method)</vt:lpstr>
      <vt:lpstr>Methodology for new approach (fast method)</vt:lpstr>
      <vt:lpstr>Презентация PowerPoint</vt:lpstr>
      <vt:lpstr>Charge discharge profile of LiSOCl2 battery at various C-rate.</vt:lpstr>
      <vt:lpstr>Презентация PowerPoint</vt:lpstr>
      <vt:lpstr>Презентация PowerPoint</vt:lpstr>
      <vt:lpstr>Results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 The precision of each machine learning algorithm </vt:lpstr>
      <vt:lpstr>Conclusion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Yerkin</cp:lastModifiedBy>
  <cp:revision>374</cp:revision>
  <dcterms:modified xsi:type="dcterms:W3CDTF">2023-04-24T05:20:11Z</dcterms:modified>
</cp:coreProperties>
</file>